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314" r:id="rId3"/>
    <p:sldId id="310" r:id="rId4"/>
    <p:sldId id="327" r:id="rId5"/>
    <p:sldId id="311" r:id="rId6"/>
    <p:sldId id="312" r:id="rId7"/>
    <p:sldId id="313" r:id="rId8"/>
    <p:sldId id="315" r:id="rId9"/>
    <p:sldId id="316" r:id="rId10"/>
    <p:sldId id="317" r:id="rId11"/>
    <p:sldId id="318" r:id="rId12"/>
    <p:sldId id="319" r:id="rId13"/>
    <p:sldId id="320" r:id="rId14"/>
    <p:sldId id="261" r:id="rId15"/>
    <p:sldId id="326" r:id="rId16"/>
    <p:sldId id="295" r:id="rId17"/>
    <p:sldId id="299" r:id="rId18"/>
    <p:sldId id="323" r:id="rId19"/>
    <p:sldId id="325" r:id="rId20"/>
    <p:sldId id="303" r:id="rId21"/>
    <p:sldId id="291" r:id="rId22"/>
    <p:sldId id="300" r:id="rId23"/>
    <p:sldId id="279" r:id="rId24"/>
    <p:sldId id="307" r:id="rId25"/>
    <p:sldId id="306" r:id="rId26"/>
    <p:sldId id="305" r:id="rId27"/>
    <p:sldId id="289" r:id="rId28"/>
    <p:sldId id="288" r:id="rId29"/>
    <p:sldId id="322" r:id="rId30"/>
    <p:sldId id="321" r:id="rId31"/>
    <p:sldId id="32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434" autoAdjust="0"/>
  </p:normalViewPr>
  <p:slideViewPr>
    <p:cSldViewPr>
      <p:cViewPr>
        <p:scale>
          <a:sx n="120" d="100"/>
          <a:sy n="120" d="100"/>
        </p:scale>
        <p:origin x="1398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50061D-F36A-4554-9FEE-5D8FCDB7F972}" type="doc">
      <dgm:prSet loTypeId="urn:microsoft.com/office/officeart/2005/8/layout/equation2" loCatId="process" qsTypeId="urn:microsoft.com/office/officeart/2005/8/quickstyle/3d3" qsCatId="3D" csTypeId="urn:microsoft.com/office/officeart/2005/8/colors/accent4_4" csCatId="accent4" phldr="1"/>
      <dgm:spPr/>
    </dgm:pt>
    <dgm:pt modelId="{CA704DA0-1DDF-4307-9049-0416D8B19B6E}">
      <dgm:prSet phldrT="[Text]"/>
      <dgm:spPr>
        <a:solidFill>
          <a:srgbClr val="FF9900"/>
        </a:solidFill>
      </dgm:spPr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  <a:sym typeface="Wingdings" pitchFamily="2" charset="2"/>
            </a:rPr>
            <a:t>Female 39427828</a:t>
          </a:r>
          <a:endParaRPr lang="en-US" dirty="0"/>
        </a:p>
      </dgm:t>
    </dgm:pt>
    <dgm:pt modelId="{B0739869-904E-432B-A967-6BF737406841}" type="parTrans" cxnId="{758A1BDA-B6C0-41B4-8C2E-2F7CF441772E}">
      <dgm:prSet/>
      <dgm:spPr/>
      <dgm:t>
        <a:bodyPr/>
        <a:lstStyle/>
        <a:p>
          <a:endParaRPr lang="en-US"/>
        </a:p>
      </dgm:t>
    </dgm:pt>
    <dgm:pt modelId="{F13421D6-5EB7-46DA-9B1D-65E4EC638710}" type="sibTrans" cxnId="{758A1BDA-B6C0-41B4-8C2E-2F7CF441772E}">
      <dgm:prSet/>
      <dgm:spPr/>
      <dgm:t>
        <a:bodyPr/>
        <a:lstStyle/>
        <a:p>
          <a:endParaRPr lang="en-US"/>
        </a:p>
      </dgm:t>
    </dgm:pt>
    <dgm:pt modelId="{3E86E8EC-CC4A-43A3-88DF-93FBFA85C273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Population 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79926270</a:t>
          </a:r>
          <a:endParaRPr lang="en-US" dirty="0"/>
        </a:p>
      </dgm:t>
    </dgm:pt>
    <dgm:pt modelId="{B9C365C4-DEBF-4706-926A-BF624E50DF50}" type="parTrans" cxnId="{29C44FDE-E676-4AC7-845C-35C01405BCF1}">
      <dgm:prSet/>
      <dgm:spPr/>
      <dgm:t>
        <a:bodyPr/>
        <a:lstStyle/>
        <a:p>
          <a:endParaRPr lang="en-US"/>
        </a:p>
      </dgm:t>
    </dgm:pt>
    <dgm:pt modelId="{7927D424-CCEB-44DF-ACF0-BA74C70E01F6}" type="sibTrans" cxnId="{29C44FDE-E676-4AC7-845C-35C01405BCF1}">
      <dgm:prSet/>
      <dgm:spPr/>
      <dgm:t>
        <a:bodyPr/>
        <a:lstStyle/>
        <a:p>
          <a:endParaRPr lang="en-US"/>
        </a:p>
      </dgm:t>
    </dgm:pt>
    <dgm:pt modelId="{7312855D-CD35-4BFE-B563-E0A6C4196230}">
      <dgm:prSet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  <a:sym typeface="Wingdings" pitchFamily="2" charset="2"/>
            </a:rPr>
            <a:t>Male 40498442</a:t>
          </a:r>
          <a:endParaRPr lang="en-US" dirty="0"/>
        </a:p>
      </dgm:t>
    </dgm:pt>
    <dgm:pt modelId="{83427623-F1F2-4928-828F-B48B9970F048}" type="parTrans" cxnId="{6D42EC05-59B7-46DA-ABFB-E6A78901D30D}">
      <dgm:prSet/>
      <dgm:spPr/>
      <dgm:t>
        <a:bodyPr/>
        <a:lstStyle/>
        <a:p>
          <a:endParaRPr lang="en-US"/>
        </a:p>
      </dgm:t>
    </dgm:pt>
    <dgm:pt modelId="{F819024C-73F6-480E-B436-92D0C2FA90B2}" type="sibTrans" cxnId="{6D42EC05-59B7-46DA-ABFB-E6A78901D30D}">
      <dgm:prSet/>
      <dgm:spPr/>
      <dgm:t>
        <a:bodyPr/>
        <a:lstStyle/>
        <a:p>
          <a:endParaRPr lang="en-US"/>
        </a:p>
      </dgm:t>
    </dgm:pt>
    <dgm:pt modelId="{149810C4-9000-4738-8FE4-6ADF50B40167}" type="pres">
      <dgm:prSet presAssocID="{C450061D-F36A-4554-9FEE-5D8FCDB7F972}" presName="Name0" presStyleCnt="0">
        <dgm:presLayoutVars>
          <dgm:dir/>
          <dgm:resizeHandles val="exact"/>
        </dgm:presLayoutVars>
      </dgm:prSet>
      <dgm:spPr/>
    </dgm:pt>
    <dgm:pt modelId="{0E48494C-427A-476D-9E08-DA7A3F372218}" type="pres">
      <dgm:prSet presAssocID="{C450061D-F36A-4554-9FEE-5D8FCDB7F972}" presName="vNodes" presStyleCnt="0"/>
      <dgm:spPr/>
    </dgm:pt>
    <dgm:pt modelId="{F67F133D-2131-4264-B450-3C410A64A787}" type="pres">
      <dgm:prSet presAssocID="{7312855D-CD35-4BFE-B563-E0A6C4196230}" presName="node" presStyleLbl="node1" presStyleIdx="0" presStyleCnt="3" custScaleX="139706">
        <dgm:presLayoutVars>
          <dgm:bulletEnabled val="1"/>
        </dgm:presLayoutVars>
      </dgm:prSet>
      <dgm:spPr/>
    </dgm:pt>
    <dgm:pt modelId="{A0D039AB-7726-4C4F-8E73-7F637508831E}" type="pres">
      <dgm:prSet presAssocID="{F819024C-73F6-480E-B436-92D0C2FA90B2}" presName="spacerT" presStyleCnt="0"/>
      <dgm:spPr/>
    </dgm:pt>
    <dgm:pt modelId="{9DF15549-28F3-4BE8-9FC8-38877EDE2E5B}" type="pres">
      <dgm:prSet presAssocID="{F819024C-73F6-480E-B436-92D0C2FA90B2}" presName="sibTrans" presStyleLbl="sibTrans2D1" presStyleIdx="0" presStyleCnt="2"/>
      <dgm:spPr/>
    </dgm:pt>
    <dgm:pt modelId="{30090C0F-C402-43E7-B903-0E540279E224}" type="pres">
      <dgm:prSet presAssocID="{F819024C-73F6-480E-B436-92D0C2FA90B2}" presName="spacerB" presStyleCnt="0"/>
      <dgm:spPr/>
    </dgm:pt>
    <dgm:pt modelId="{27ABAE00-A369-450C-9BD1-2D10774D662F}" type="pres">
      <dgm:prSet presAssocID="{CA704DA0-1DDF-4307-9049-0416D8B19B6E}" presName="node" presStyleLbl="node1" presStyleIdx="1" presStyleCnt="3" custScaleX="131114" custLinFactNeighborX="-8777" custLinFactNeighborY="-30146">
        <dgm:presLayoutVars>
          <dgm:bulletEnabled val="1"/>
        </dgm:presLayoutVars>
      </dgm:prSet>
      <dgm:spPr/>
    </dgm:pt>
    <dgm:pt modelId="{37B6CFAF-16ED-46ED-BE74-3AA662A89CEC}" type="pres">
      <dgm:prSet presAssocID="{C450061D-F36A-4554-9FEE-5D8FCDB7F972}" presName="sibTransLast" presStyleLbl="sibTrans2D1" presStyleIdx="1" presStyleCnt="2"/>
      <dgm:spPr/>
    </dgm:pt>
    <dgm:pt modelId="{15B002F1-E312-4A37-A666-7AF2E0C0C458}" type="pres">
      <dgm:prSet presAssocID="{C450061D-F36A-4554-9FEE-5D8FCDB7F972}" presName="connectorText" presStyleLbl="sibTrans2D1" presStyleIdx="1" presStyleCnt="2"/>
      <dgm:spPr/>
    </dgm:pt>
    <dgm:pt modelId="{93E8A48F-E413-492C-B7D2-D672E634C89C}" type="pres">
      <dgm:prSet presAssocID="{C450061D-F36A-4554-9FEE-5D8FCDB7F972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6D42EC05-59B7-46DA-ABFB-E6A78901D30D}" srcId="{C450061D-F36A-4554-9FEE-5D8FCDB7F972}" destId="{7312855D-CD35-4BFE-B563-E0A6C4196230}" srcOrd="0" destOrd="0" parTransId="{83427623-F1F2-4928-828F-B48B9970F048}" sibTransId="{F819024C-73F6-480E-B436-92D0C2FA90B2}"/>
    <dgm:cxn modelId="{01F0A336-AFB9-4C99-AFD1-99237E387702}" type="presOf" srcId="{F819024C-73F6-480E-B436-92D0C2FA90B2}" destId="{9DF15549-28F3-4BE8-9FC8-38877EDE2E5B}" srcOrd="0" destOrd="0" presId="urn:microsoft.com/office/officeart/2005/8/layout/equation2"/>
    <dgm:cxn modelId="{F31E2C44-5C4F-47A6-9FD3-A778DA6F99E4}" type="presOf" srcId="{3E86E8EC-CC4A-43A3-88DF-93FBFA85C273}" destId="{93E8A48F-E413-492C-B7D2-D672E634C89C}" srcOrd="0" destOrd="0" presId="urn:microsoft.com/office/officeart/2005/8/layout/equation2"/>
    <dgm:cxn modelId="{185C0C65-5670-4950-80B4-D5AD4FACB263}" type="presOf" srcId="{F13421D6-5EB7-46DA-9B1D-65E4EC638710}" destId="{37B6CFAF-16ED-46ED-BE74-3AA662A89CEC}" srcOrd="0" destOrd="0" presId="urn:microsoft.com/office/officeart/2005/8/layout/equation2"/>
    <dgm:cxn modelId="{D770F3B6-CC91-4EF0-AAC5-2CD703A2D281}" type="presOf" srcId="{F13421D6-5EB7-46DA-9B1D-65E4EC638710}" destId="{15B002F1-E312-4A37-A666-7AF2E0C0C458}" srcOrd="1" destOrd="0" presId="urn:microsoft.com/office/officeart/2005/8/layout/equation2"/>
    <dgm:cxn modelId="{634446D4-167A-4D01-A5AF-62874DED03CA}" type="presOf" srcId="{C450061D-F36A-4554-9FEE-5D8FCDB7F972}" destId="{149810C4-9000-4738-8FE4-6ADF50B40167}" srcOrd="0" destOrd="0" presId="urn:microsoft.com/office/officeart/2005/8/layout/equation2"/>
    <dgm:cxn modelId="{5AED6FD9-D4B6-4531-98FF-864C78D85C5D}" type="presOf" srcId="{7312855D-CD35-4BFE-B563-E0A6C4196230}" destId="{F67F133D-2131-4264-B450-3C410A64A787}" srcOrd="0" destOrd="0" presId="urn:microsoft.com/office/officeart/2005/8/layout/equation2"/>
    <dgm:cxn modelId="{758A1BDA-B6C0-41B4-8C2E-2F7CF441772E}" srcId="{C450061D-F36A-4554-9FEE-5D8FCDB7F972}" destId="{CA704DA0-1DDF-4307-9049-0416D8B19B6E}" srcOrd="1" destOrd="0" parTransId="{B0739869-904E-432B-A967-6BF737406841}" sibTransId="{F13421D6-5EB7-46DA-9B1D-65E4EC638710}"/>
    <dgm:cxn modelId="{29C44FDE-E676-4AC7-845C-35C01405BCF1}" srcId="{C450061D-F36A-4554-9FEE-5D8FCDB7F972}" destId="{3E86E8EC-CC4A-43A3-88DF-93FBFA85C273}" srcOrd="2" destOrd="0" parTransId="{B9C365C4-DEBF-4706-926A-BF624E50DF50}" sibTransId="{7927D424-CCEB-44DF-ACF0-BA74C70E01F6}"/>
    <dgm:cxn modelId="{44C13FF7-272A-4D48-A51B-95018ACC3893}" type="presOf" srcId="{CA704DA0-1DDF-4307-9049-0416D8B19B6E}" destId="{27ABAE00-A369-450C-9BD1-2D10774D662F}" srcOrd="0" destOrd="0" presId="urn:microsoft.com/office/officeart/2005/8/layout/equation2"/>
    <dgm:cxn modelId="{D3589375-B72C-40A3-B084-9763EB0912C5}" type="presParOf" srcId="{149810C4-9000-4738-8FE4-6ADF50B40167}" destId="{0E48494C-427A-476D-9E08-DA7A3F372218}" srcOrd="0" destOrd="0" presId="urn:microsoft.com/office/officeart/2005/8/layout/equation2"/>
    <dgm:cxn modelId="{44D1FB8C-855B-446F-8CD1-0417364F3F99}" type="presParOf" srcId="{0E48494C-427A-476D-9E08-DA7A3F372218}" destId="{F67F133D-2131-4264-B450-3C410A64A787}" srcOrd="0" destOrd="0" presId="urn:microsoft.com/office/officeart/2005/8/layout/equation2"/>
    <dgm:cxn modelId="{46EEF5CE-3A30-4485-AE90-85AF861EC9B3}" type="presParOf" srcId="{0E48494C-427A-476D-9E08-DA7A3F372218}" destId="{A0D039AB-7726-4C4F-8E73-7F637508831E}" srcOrd="1" destOrd="0" presId="urn:microsoft.com/office/officeart/2005/8/layout/equation2"/>
    <dgm:cxn modelId="{51DB1CF1-B651-4417-9A85-7755977F3383}" type="presParOf" srcId="{0E48494C-427A-476D-9E08-DA7A3F372218}" destId="{9DF15549-28F3-4BE8-9FC8-38877EDE2E5B}" srcOrd="2" destOrd="0" presId="urn:microsoft.com/office/officeart/2005/8/layout/equation2"/>
    <dgm:cxn modelId="{FB32D79D-6EFD-4317-9BD2-D7C5D4206DB3}" type="presParOf" srcId="{0E48494C-427A-476D-9E08-DA7A3F372218}" destId="{30090C0F-C402-43E7-B903-0E540279E224}" srcOrd="3" destOrd="0" presId="urn:microsoft.com/office/officeart/2005/8/layout/equation2"/>
    <dgm:cxn modelId="{8FEB90FC-F113-4479-A3C0-FA91A8C47771}" type="presParOf" srcId="{0E48494C-427A-476D-9E08-DA7A3F372218}" destId="{27ABAE00-A369-450C-9BD1-2D10774D662F}" srcOrd="4" destOrd="0" presId="urn:microsoft.com/office/officeart/2005/8/layout/equation2"/>
    <dgm:cxn modelId="{551FE750-B48F-4E8B-8E39-6B398A380F71}" type="presParOf" srcId="{149810C4-9000-4738-8FE4-6ADF50B40167}" destId="{37B6CFAF-16ED-46ED-BE74-3AA662A89CEC}" srcOrd="1" destOrd="0" presId="urn:microsoft.com/office/officeart/2005/8/layout/equation2"/>
    <dgm:cxn modelId="{B479D857-F461-4935-AE0A-5675A8DDC4F2}" type="presParOf" srcId="{37B6CFAF-16ED-46ED-BE74-3AA662A89CEC}" destId="{15B002F1-E312-4A37-A666-7AF2E0C0C458}" srcOrd="0" destOrd="0" presId="urn:microsoft.com/office/officeart/2005/8/layout/equation2"/>
    <dgm:cxn modelId="{90FA4330-9649-498A-B02B-E9606B18F092}" type="presParOf" srcId="{149810C4-9000-4738-8FE4-6ADF50B40167}" destId="{93E8A48F-E413-492C-B7D2-D672E634C89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D3CB9B-CB20-4D57-89AC-C4BC4EE1040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EF1461F8-F268-4554-A0F4-26960761FD23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rPr>
            <a:t>Mean Size of </a:t>
          </a:r>
          <a:r>
            <a: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rPr>
            <a:t>Household</a:t>
          </a:r>
          <a:r>
            <a: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rPr>
            <a:t>3.3</a:t>
          </a:r>
          <a:endParaRPr lang="fa-IR" sz="2800" dirty="0"/>
        </a:p>
      </dgm:t>
    </dgm:pt>
    <dgm:pt modelId="{12D86F8A-F74C-4993-A5A7-F5E48EAAADB5}" type="parTrans" cxnId="{67E4FEF6-F171-4DCE-9CA9-DE6EBB73F6CF}">
      <dgm:prSet/>
      <dgm:spPr/>
      <dgm:t>
        <a:bodyPr/>
        <a:lstStyle/>
        <a:p>
          <a:pPr rtl="1"/>
          <a:endParaRPr lang="fa-IR"/>
        </a:p>
      </dgm:t>
    </dgm:pt>
    <dgm:pt modelId="{EFE5909A-035E-4318-8536-DE4346E82C45}" type="sibTrans" cxnId="{67E4FEF6-F171-4DCE-9CA9-DE6EBB73F6CF}">
      <dgm:prSet/>
      <dgm:spPr/>
      <dgm:t>
        <a:bodyPr/>
        <a:lstStyle/>
        <a:p>
          <a:pPr rtl="1"/>
          <a:endParaRPr lang="fa-IR"/>
        </a:p>
      </dgm:t>
    </dgm:pt>
    <dgm:pt modelId="{6E51CC04-0A34-4A1D-8E0A-828D8AC766A8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US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Percentage of Urban Population</a:t>
          </a:r>
        </a:p>
        <a:p>
          <a:pPr rtl="1"/>
          <a:r>
            <a:rPr lang="en-US" sz="2400" dirty="0"/>
            <a:t>%74</a:t>
          </a:r>
          <a:endParaRPr lang="fa-IR" sz="2400" dirty="0"/>
        </a:p>
      </dgm:t>
    </dgm:pt>
    <dgm:pt modelId="{D56604B9-0219-4F4A-828C-E9FF0B7189D1}" type="parTrans" cxnId="{7C00533B-0322-41D3-AFAF-7BB593C190A6}">
      <dgm:prSet/>
      <dgm:spPr/>
      <dgm:t>
        <a:bodyPr/>
        <a:lstStyle/>
        <a:p>
          <a:pPr rtl="1"/>
          <a:endParaRPr lang="fa-IR"/>
        </a:p>
      </dgm:t>
    </dgm:pt>
    <dgm:pt modelId="{4D76E001-1C22-401A-BE17-4CC802386768}" type="sibTrans" cxnId="{7C00533B-0322-41D3-AFAF-7BB593C190A6}">
      <dgm:prSet/>
      <dgm:spPr/>
      <dgm:t>
        <a:bodyPr/>
        <a:lstStyle/>
        <a:p>
          <a:pPr rtl="1"/>
          <a:endParaRPr lang="fa-IR"/>
        </a:p>
      </dgm:t>
    </dgm:pt>
    <dgm:pt modelId="{AA89AC49-3F3C-4F91-88EC-D29B684CA658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en-US" sz="1800" dirty="0">
              <a:latin typeface="Times New Roman" pitchFamily="18" charset="0"/>
              <a:cs typeface="Times New Roman" pitchFamily="18" charset="0"/>
            </a:rPr>
            <a:t>Literacy Rate</a:t>
          </a:r>
        </a:p>
        <a:p>
          <a:pPr algn="l" rtl="1"/>
          <a:r>
            <a:rPr lang="en-US" sz="1600" dirty="0">
              <a:latin typeface="Times New Roman" pitchFamily="18" charset="0"/>
              <a:cs typeface="Times New Roman" pitchFamily="18" charset="0"/>
              <a:sym typeface="Wingdings" pitchFamily="2" charset="2"/>
            </a:rPr>
            <a:t>Male</a:t>
          </a:r>
        </a:p>
        <a:p>
          <a:pPr algn="l" rtl="1"/>
          <a:r>
            <a:rPr lang="en-US" sz="1600" dirty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rPr>
            <a:t>%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91 </a:t>
          </a:r>
        </a:p>
        <a:p>
          <a:pPr algn="l" rtl="1"/>
          <a:r>
            <a:rPr lang="en-US" sz="1600" dirty="0">
              <a:latin typeface="Times New Roman" pitchFamily="18" charset="0"/>
              <a:cs typeface="Times New Roman" pitchFamily="18" charset="0"/>
              <a:sym typeface="Wingdings" pitchFamily="2" charset="2"/>
            </a:rPr>
            <a:t>Female</a:t>
          </a:r>
        </a:p>
        <a:p>
          <a:pPr algn="l" rtl="1"/>
          <a:r>
            <a: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rPr>
            <a:t> %</a:t>
          </a:r>
          <a:r>
            <a:rPr lang="en-US" sz="2000" dirty="0">
              <a:latin typeface="Times New Roman" pitchFamily="18" charset="0"/>
              <a:cs typeface="Times New Roman" pitchFamily="18" charset="0"/>
            </a:rPr>
            <a:t> 84.2</a:t>
          </a:r>
          <a:r>
            <a:rPr lang="en-US" sz="1600" dirty="0">
              <a:latin typeface="Times New Roman" pitchFamily="18" charset="0"/>
              <a:cs typeface="Times New Roman" pitchFamily="18" charset="0"/>
            </a:rPr>
            <a:t> </a:t>
          </a:r>
          <a:endParaRPr lang="fa-IR" sz="1600" dirty="0"/>
        </a:p>
      </dgm:t>
    </dgm:pt>
    <dgm:pt modelId="{AFF2EB51-D487-47D3-9FA8-30F3CC027156}" type="sibTrans" cxnId="{F197482B-9C8E-4E60-A4C3-A4663CB81081}">
      <dgm:prSet/>
      <dgm:spPr/>
      <dgm:t>
        <a:bodyPr/>
        <a:lstStyle/>
        <a:p>
          <a:pPr rtl="1"/>
          <a:endParaRPr lang="fa-IR"/>
        </a:p>
      </dgm:t>
    </dgm:pt>
    <dgm:pt modelId="{AC2E0D3F-78CA-4C26-B50E-6B63F3500E87}" type="parTrans" cxnId="{F197482B-9C8E-4E60-A4C3-A4663CB81081}">
      <dgm:prSet/>
      <dgm:spPr/>
      <dgm:t>
        <a:bodyPr/>
        <a:lstStyle/>
        <a:p>
          <a:pPr rtl="1"/>
          <a:endParaRPr lang="fa-IR"/>
        </a:p>
      </dgm:t>
    </dgm:pt>
    <dgm:pt modelId="{53A73D53-696D-42AB-8DDE-1CFD4488BD00}" type="pres">
      <dgm:prSet presAssocID="{CAD3CB9B-CB20-4D57-89AC-C4BC4EE1040F}" presName="Name0" presStyleCnt="0">
        <dgm:presLayoutVars>
          <dgm:dir/>
          <dgm:resizeHandles val="exact"/>
        </dgm:presLayoutVars>
      </dgm:prSet>
      <dgm:spPr/>
    </dgm:pt>
    <dgm:pt modelId="{C51BEB28-2A5A-4148-9B3D-12F7B87EDFBA}" type="pres">
      <dgm:prSet presAssocID="{EF1461F8-F268-4554-A0F4-26960761FD23}" presName="node" presStyleLbl="node1" presStyleIdx="0" presStyleCnt="3" custScaleX="101042">
        <dgm:presLayoutVars>
          <dgm:bulletEnabled val="1"/>
        </dgm:presLayoutVars>
      </dgm:prSet>
      <dgm:spPr/>
    </dgm:pt>
    <dgm:pt modelId="{DEE85908-F8A7-4051-8315-12B3BA3AC980}" type="pres">
      <dgm:prSet presAssocID="{EFE5909A-035E-4318-8536-DE4346E82C45}" presName="sibTrans" presStyleCnt="0"/>
      <dgm:spPr/>
    </dgm:pt>
    <dgm:pt modelId="{171777CB-401D-4F7C-ADFE-0B94986C11BC}" type="pres">
      <dgm:prSet presAssocID="{6E51CC04-0A34-4A1D-8E0A-828D8AC766A8}" presName="node" presStyleLbl="node1" presStyleIdx="1" presStyleCnt="3">
        <dgm:presLayoutVars>
          <dgm:bulletEnabled val="1"/>
        </dgm:presLayoutVars>
      </dgm:prSet>
      <dgm:spPr/>
    </dgm:pt>
    <dgm:pt modelId="{F7BD284F-AD7A-4286-A971-5292A2C49E96}" type="pres">
      <dgm:prSet presAssocID="{4D76E001-1C22-401A-BE17-4CC802386768}" presName="sibTrans" presStyleCnt="0"/>
      <dgm:spPr/>
    </dgm:pt>
    <dgm:pt modelId="{355F45EB-1662-4B77-B761-8B8506CB24F5}" type="pres">
      <dgm:prSet presAssocID="{AA89AC49-3F3C-4F91-88EC-D29B684CA658}" presName="node" presStyleLbl="node1" presStyleIdx="2" presStyleCnt="3">
        <dgm:presLayoutVars>
          <dgm:bulletEnabled val="1"/>
        </dgm:presLayoutVars>
      </dgm:prSet>
      <dgm:spPr/>
    </dgm:pt>
  </dgm:ptLst>
  <dgm:cxnLst>
    <dgm:cxn modelId="{F197482B-9C8E-4E60-A4C3-A4663CB81081}" srcId="{CAD3CB9B-CB20-4D57-89AC-C4BC4EE1040F}" destId="{AA89AC49-3F3C-4F91-88EC-D29B684CA658}" srcOrd="2" destOrd="0" parTransId="{AC2E0D3F-78CA-4C26-B50E-6B63F3500E87}" sibTransId="{AFF2EB51-D487-47D3-9FA8-30F3CC027156}"/>
    <dgm:cxn modelId="{7C00533B-0322-41D3-AFAF-7BB593C190A6}" srcId="{CAD3CB9B-CB20-4D57-89AC-C4BC4EE1040F}" destId="{6E51CC04-0A34-4A1D-8E0A-828D8AC766A8}" srcOrd="1" destOrd="0" parTransId="{D56604B9-0219-4F4A-828C-E9FF0B7189D1}" sibTransId="{4D76E001-1C22-401A-BE17-4CC802386768}"/>
    <dgm:cxn modelId="{3CAFD86C-7245-4B39-A1F2-899A240D3CAF}" type="presOf" srcId="{6E51CC04-0A34-4A1D-8E0A-828D8AC766A8}" destId="{171777CB-401D-4F7C-ADFE-0B94986C11BC}" srcOrd="0" destOrd="0" presId="urn:microsoft.com/office/officeart/2005/8/layout/hList6"/>
    <dgm:cxn modelId="{4F654053-DB8A-4850-86DD-AC35F2C1427B}" type="presOf" srcId="{EF1461F8-F268-4554-A0F4-26960761FD23}" destId="{C51BEB28-2A5A-4148-9B3D-12F7B87EDFBA}" srcOrd="0" destOrd="0" presId="urn:microsoft.com/office/officeart/2005/8/layout/hList6"/>
    <dgm:cxn modelId="{4A7C45BF-F72B-44CC-9807-58F9810801BE}" type="presOf" srcId="{AA89AC49-3F3C-4F91-88EC-D29B684CA658}" destId="{355F45EB-1662-4B77-B761-8B8506CB24F5}" srcOrd="0" destOrd="0" presId="urn:microsoft.com/office/officeart/2005/8/layout/hList6"/>
    <dgm:cxn modelId="{478ED7EE-8D16-434E-A3F7-22B5CE9F295B}" type="presOf" srcId="{CAD3CB9B-CB20-4D57-89AC-C4BC4EE1040F}" destId="{53A73D53-696D-42AB-8DDE-1CFD4488BD00}" srcOrd="0" destOrd="0" presId="urn:microsoft.com/office/officeart/2005/8/layout/hList6"/>
    <dgm:cxn modelId="{67E4FEF6-F171-4DCE-9CA9-DE6EBB73F6CF}" srcId="{CAD3CB9B-CB20-4D57-89AC-C4BC4EE1040F}" destId="{EF1461F8-F268-4554-A0F4-26960761FD23}" srcOrd="0" destOrd="0" parTransId="{12D86F8A-F74C-4993-A5A7-F5E48EAAADB5}" sibTransId="{EFE5909A-035E-4318-8536-DE4346E82C45}"/>
    <dgm:cxn modelId="{E1F2BA88-654A-4C73-96B6-5FDAB2439A12}" type="presParOf" srcId="{53A73D53-696D-42AB-8DDE-1CFD4488BD00}" destId="{C51BEB28-2A5A-4148-9B3D-12F7B87EDFBA}" srcOrd="0" destOrd="0" presId="urn:microsoft.com/office/officeart/2005/8/layout/hList6"/>
    <dgm:cxn modelId="{F73B988E-CCC1-4CDE-89CF-003CCF5A7ADE}" type="presParOf" srcId="{53A73D53-696D-42AB-8DDE-1CFD4488BD00}" destId="{DEE85908-F8A7-4051-8315-12B3BA3AC980}" srcOrd="1" destOrd="0" presId="urn:microsoft.com/office/officeart/2005/8/layout/hList6"/>
    <dgm:cxn modelId="{07A4DCB6-7C86-4D7E-8E51-3CB6103092FD}" type="presParOf" srcId="{53A73D53-696D-42AB-8DDE-1CFD4488BD00}" destId="{171777CB-401D-4F7C-ADFE-0B94986C11BC}" srcOrd="2" destOrd="0" presId="urn:microsoft.com/office/officeart/2005/8/layout/hList6"/>
    <dgm:cxn modelId="{621E9FF7-1711-4C40-8431-33294B1D14DE}" type="presParOf" srcId="{53A73D53-696D-42AB-8DDE-1CFD4488BD00}" destId="{F7BD284F-AD7A-4286-A971-5292A2C49E96}" srcOrd="3" destOrd="0" presId="urn:microsoft.com/office/officeart/2005/8/layout/hList6"/>
    <dgm:cxn modelId="{E1CB1383-3D1A-466E-83F3-46ECD18AC3CF}" type="presParOf" srcId="{53A73D53-696D-42AB-8DDE-1CFD4488BD00}" destId="{355F45EB-1662-4B77-B761-8B8506CB24F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2D18B8-265F-4DF0-AA46-F5BAC3F5106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1970FD7-5D6F-4B99-A9BC-729A1B673394}" type="pres">
      <dgm:prSet presAssocID="{9E2D18B8-265F-4DF0-AA46-F5BAC3F5106B}" presName="linearFlow" presStyleCnt="0">
        <dgm:presLayoutVars>
          <dgm:dir/>
          <dgm:resizeHandles val="exact"/>
        </dgm:presLayoutVars>
      </dgm:prSet>
      <dgm:spPr/>
    </dgm:pt>
  </dgm:ptLst>
  <dgm:cxnLst>
    <dgm:cxn modelId="{156B472A-4F91-44D9-BE51-BC212F3D055B}" type="presOf" srcId="{9E2D18B8-265F-4DF0-AA46-F5BAC3F5106B}" destId="{51970FD7-5D6F-4B99-A9BC-729A1B673394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9AD7CC-D384-4DEC-9E7E-75666C440759}" type="doc">
      <dgm:prSet loTypeId="urn:microsoft.com/office/officeart/2005/8/layout/chevron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9B0B029-4215-4255-B224-F57EDCA017C0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B70996D4-9171-4214-9977-64612A2EB4B5}" type="parTrans" cxnId="{838C4C02-4CF5-4716-8099-46B9154DAE7A}">
      <dgm:prSet/>
      <dgm:spPr/>
      <dgm:t>
        <a:bodyPr/>
        <a:lstStyle/>
        <a:p>
          <a:endParaRPr lang="en-US"/>
        </a:p>
      </dgm:t>
    </dgm:pt>
    <dgm:pt modelId="{3381EDD3-9F03-4820-A8C2-202B0498AACF}" type="sibTrans" cxnId="{838C4C02-4CF5-4716-8099-46B9154DAE7A}">
      <dgm:prSet/>
      <dgm:spPr/>
      <dgm:t>
        <a:bodyPr/>
        <a:lstStyle/>
        <a:p>
          <a:endParaRPr lang="en-US"/>
        </a:p>
      </dgm:t>
    </dgm:pt>
    <dgm:pt modelId="{48815500-BD4C-4DEE-B547-7FC9FF45ED8F}">
      <dgm:prSet phldrT="[Text]" custT="1"/>
      <dgm:spPr>
        <a:noFill/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dirty="0"/>
            <a:t>Designing</a:t>
          </a:r>
          <a:r>
            <a:rPr lang="fa-IR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endParaRPr 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39A7158-D8E5-40F6-AB79-BF2FA8FE1100}" type="parTrans" cxnId="{4CBCE4AC-3780-482E-B4A9-47FFD4761951}">
      <dgm:prSet/>
      <dgm:spPr/>
      <dgm:t>
        <a:bodyPr/>
        <a:lstStyle/>
        <a:p>
          <a:endParaRPr lang="en-US"/>
        </a:p>
      </dgm:t>
    </dgm:pt>
    <dgm:pt modelId="{C011B0F8-2FBD-468C-822B-3A142354C3AD}" type="sibTrans" cxnId="{4CBCE4AC-3780-482E-B4A9-47FFD4761951}">
      <dgm:prSet/>
      <dgm:spPr/>
      <dgm:t>
        <a:bodyPr/>
        <a:lstStyle/>
        <a:p>
          <a:endParaRPr lang="en-US"/>
        </a:p>
      </dgm:t>
    </dgm:pt>
    <dgm:pt modelId="{17A8D1E6-26F6-4CD2-9299-4C3652B9CA7E}">
      <dgm:prSet phldrT="[Text]" phldr="1"/>
      <dgm:spPr/>
      <dgm:t>
        <a:bodyPr/>
        <a:lstStyle/>
        <a:p>
          <a:endParaRPr lang="en-US" dirty="0"/>
        </a:p>
      </dgm:t>
    </dgm:pt>
    <dgm:pt modelId="{11983230-087E-4376-8E58-48A4AF67A9E2}" type="parTrans" cxnId="{204EC596-263D-449F-83A8-05150569CCB1}">
      <dgm:prSet/>
      <dgm:spPr/>
      <dgm:t>
        <a:bodyPr/>
        <a:lstStyle/>
        <a:p>
          <a:endParaRPr lang="en-US"/>
        </a:p>
      </dgm:t>
    </dgm:pt>
    <dgm:pt modelId="{D15FB331-9744-41B3-801F-4B02A066A0A3}" type="sibTrans" cxnId="{204EC596-263D-449F-83A8-05150569CCB1}">
      <dgm:prSet/>
      <dgm:spPr/>
      <dgm:t>
        <a:bodyPr/>
        <a:lstStyle/>
        <a:p>
          <a:endParaRPr lang="en-US"/>
        </a:p>
      </dgm:t>
    </dgm:pt>
    <dgm:pt modelId="{FFBE20B5-BD58-42CB-87F4-82117E1DF9B1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/>
            <a:t>Pilot</a:t>
          </a:r>
        </a:p>
      </dgm:t>
    </dgm:pt>
    <dgm:pt modelId="{E8DEB908-6418-44FA-8FB2-6F70B83F8E12}" type="parTrans" cxnId="{7B79058B-0D4C-4ABD-BA0F-A569340EEE8F}">
      <dgm:prSet/>
      <dgm:spPr/>
      <dgm:t>
        <a:bodyPr/>
        <a:lstStyle/>
        <a:p>
          <a:endParaRPr lang="en-US"/>
        </a:p>
      </dgm:t>
    </dgm:pt>
    <dgm:pt modelId="{FEF0976C-0D06-4A65-AC0C-BB7DDBA2875D}" type="sibTrans" cxnId="{7B79058B-0D4C-4ABD-BA0F-A569340EEE8F}">
      <dgm:prSet/>
      <dgm:spPr/>
      <dgm:t>
        <a:bodyPr/>
        <a:lstStyle/>
        <a:p>
          <a:endParaRPr lang="en-US"/>
        </a:p>
      </dgm:t>
    </dgm:pt>
    <dgm:pt modelId="{01F23371-2DD6-42C0-B412-07317C703A17}">
      <dgm:prSet phldrT="[Text]" phldr="1"/>
      <dgm:spPr/>
      <dgm:t>
        <a:bodyPr/>
        <a:lstStyle/>
        <a:p>
          <a:endParaRPr lang="en-US"/>
        </a:p>
      </dgm:t>
    </dgm:pt>
    <dgm:pt modelId="{4B034850-888D-46B4-B415-9D83227E9D96}" type="parTrans" cxnId="{DAA24D5A-4DC8-4DA4-82E6-B789C9345B19}">
      <dgm:prSet/>
      <dgm:spPr/>
      <dgm:t>
        <a:bodyPr/>
        <a:lstStyle/>
        <a:p>
          <a:endParaRPr lang="en-US"/>
        </a:p>
      </dgm:t>
    </dgm:pt>
    <dgm:pt modelId="{5E3FA1A8-8CCF-4474-8320-311338145EA0}" type="sibTrans" cxnId="{DAA24D5A-4DC8-4DA4-82E6-B789C9345B19}">
      <dgm:prSet/>
      <dgm:spPr/>
      <dgm:t>
        <a:bodyPr/>
        <a:lstStyle/>
        <a:p>
          <a:endParaRPr lang="en-US"/>
        </a:p>
      </dgm:t>
    </dgm:pt>
    <dgm:pt modelId="{5D12785E-6780-416E-A3AB-3209618EB6F6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/>
            <a:t>Training</a:t>
          </a:r>
        </a:p>
      </dgm:t>
    </dgm:pt>
    <dgm:pt modelId="{05F46BE3-0895-4210-921B-7BB40BEC5DAD}" type="parTrans" cxnId="{5D37F6EA-C47E-4EB0-9175-DD5D93030BDB}">
      <dgm:prSet/>
      <dgm:spPr/>
      <dgm:t>
        <a:bodyPr/>
        <a:lstStyle/>
        <a:p>
          <a:endParaRPr lang="en-US"/>
        </a:p>
      </dgm:t>
    </dgm:pt>
    <dgm:pt modelId="{59BFE76D-A82C-4DA2-B84B-79BD0D860594}" type="sibTrans" cxnId="{5D37F6EA-C47E-4EB0-9175-DD5D93030BDB}">
      <dgm:prSet/>
      <dgm:spPr/>
      <dgm:t>
        <a:bodyPr/>
        <a:lstStyle/>
        <a:p>
          <a:endParaRPr lang="en-US"/>
        </a:p>
      </dgm:t>
    </dgm:pt>
    <dgm:pt modelId="{8BA101CE-EFAC-4A48-8A5D-409A5D62E776}" type="pres">
      <dgm:prSet presAssocID="{FE9AD7CC-D384-4DEC-9E7E-75666C440759}" presName="linearFlow" presStyleCnt="0">
        <dgm:presLayoutVars>
          <dgm:dir/>
          <dgm:animLvl val="lvl"/>
          <dgm:resizeHandles val="exact"/>
        </dgm:presLayoutVars>
      </dgm:prSet>
      <dgm:spPr/>
    </dgm:pt>
    <dgm:pt modelId="{2DCE3651-EEC5-4D40-BD79-304D37F566F2}" type="pres">
      <dgm:prSet presAssocID="{99B0B029-4215-4255-B224-F57EDCA017C0}" presName="composite" presStyleCnt="0"/>
      <dgm:spPr/>
    </dgm:pt>
    <dgm:pt modelId="{21FB621D-3005-41D8-87E2-F48D5C943BD2}" type="pres">
      <dgm:prSet presAssocID="{99B0B029-4215-4255-B224-F57EDCA017C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4F1094F-E258-47A7-9161-93C7EAB58E90}" type="pres">
      <dgm:prSet presAssocID="{99B0B029-4215-4255-B224-F57EDCA017C0}" presName="descendantText" presStyleLbl="alignAcc1" presStyleIdx="0" presStyleCnt="3" custLinFactNeighborX="-490" custLinFactNeighborY="-5902">
        <dgm:presLayoutVars>
          <dgm:bulletEnabled val="1"/>
        </dgm:presLayoutVars>
      </dgm:prSet>
      <dgm:spPr/>
    </dgm:pt>
    <dgm:pt modelId="{BF95520F-30B6-4F80-A69C-FAFFFD3835EE}" type="pres">
      <dgm:prSet presAssocID="{3381EDD3-9F03-4820-A8C2-202B0498AACF}" presName="sp" presStyleCnt="0"/>
      <dgm:spPr/>
    </dgm:pt>
    <dgm:pt modelId="{DEEC2C2F-0B8A-40C7-ADD3-767BDBF1311E}" type="pres">
      <dgm:prSet presAssocID="{17A8D1E6-26F6-4CD2-9299-4C3652B9CA7E}" presName="composite" presStyleCnt="0"/>
      <dgm:spPr/>
    </dgm:pt>
    <dgm:pt modelId="{2E7A5D26-5AE3-4C95-8703-B90EDF307E5E}" type="pres">
      <dgm:prSet presAssocID="{17A8D1E6-26F6-4CD2-9299-4C3652B9CA7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1648F34-15AE-4B0B-A924-F7E6E2B8A6F4}" type="pres">
      <dgm:prSet presAssocID="{17A8D1E6-26F6-4CD2-9299-4C3652B9CA7E}" presName="descendantText" presStyleLbl="alignAcc1" presStyleIdx="1" presStyleCnt="3">
        <dgm:presLayoutVars>
          <dgm:bulletEnabled val="1"/>
        </dgm:presLayoutVars>
      </dgm:prSet>
      <dgm:spPr/>
    </dgm:pt>
    <dgm:pt modelId="{00640E60-CB5E-41C6-858E-D43604870CC9}" type="pres">
      <dgm:prSet presAssocID="{D15FB331-9744-41B3-801F-4B02A066A0A3}" presName="sp" presStyleCnt="0"/>
      <dgm:spPr/>
    </dgm:pt>
    <dgm:pt modelId="{A45BBF82-83B2-4067-9FBD-6C02FCACD993}" type="pres">
      <dgm:prSet presAssocID="{01F23371-2DD6-42C0-B412-07317C703A17}" presName="composite" presStyleCnt="0"/>
      <dgm:spPr/>
    </dgm:pt>
    <dgm:pt modelId="{9B0FF95B-91C7-4BDA-B713-F83D9AD9AC45}" type="pres">
      <dgm:prSet presAssocID="{01F23371-2DD6-42C0-B412-07317C703A1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4C15007-A2FD-4052-9DB8-26C9B6B88D7F}" type="pres">
      <dgm:prSet presAssocID="{01F23371-2DD6-42C0-B412-07317C703A17}" presName="descendantText" presStyleLbl="alignAcc1" presStyleIdx="2" presStyleCnt="3" custLinFactNeighborX="1564">
        <dgm:presLayoutVars>
          <dgm:bulletEnabled val="1"/>
        </dgm:presLayoutVars>
      </dgm:prSet>
      <dgm:spPr/>
    </dgm:pt>
  </dgm:ptLst>
  <dgm:cxnLst>
    <dgm:cxn modelId="{838C4C02-4CF5-4716-8099-46B9154DAE7A}" srcId="{FE9AD7CC-D384-4DEC-9E7E-75666C440759}" destId="{99B0B029-4215-4255-B224-F57EDCA017C0}" srcOrd="0" destOrd="0" parTransId="{B70996D4-9171-4214-9977-64612A2EB4B5}" sibTransId="{3381EDD3-9F03-4820-A8C2-202B0498AACF}"/>
    <dgm:cxn modelId="{7D4CB708-43C2-445A-ACA7-1A3EBF28B58B}" type="presOf" srcId="{5D12785E-6780-416E-A3AB-3209618EB6F6}" destId="{F4C15007-A2FD-4052-9DB8-26C9B6B88D7F}" srcOrd="0" destOrd="0" presId="urn:microsoft.com/office/officeart/2005/8/layout/chevron2"/>
    <dgm:cxn modelId="{9BD9E327-1FCF-4D33-BBBE-00E1A9A2FEDF}" type="presOf" srcId="{17A8D1E6-26F6-4CD2-9299-4C3652B9CA7E}" destId="{2E7A5D26-5AE3-4C95-8703-B90EDF307E5E}" srcOrd="0" destOrd="0" presId="urn:microsoft.com/office/officeart/2005/8/layout/chevron2"/>
    <dgm:cxn modelId="{6CA52E5B-DC53-4418-8E8A-0A3114549011}" type="presOf" srcId="{48815500-BD4C-4DEE-B547-7FC9FF45ED8F}" destId="{94F1094F-E258-47A7-9161-93C7EAB58E90}" srcOrd="0" destOrd="0" presId="urn:microsoft.com/office/officeart/2005/8/layout/chevron2"/>
    <dgm:cxn modelId="{21692C45-BA7D-4203-BA09-48BC0FAC619A}" type="presOf" srcId="{99B0B029-4215-4255-B224-F57EDCA017C0}" destId="{21FB621D-3005-41D8-87E2-F48D5C943BD2}" srcOrd="0" destOrd="0" presId="urn:microsoft.com/office/officeart/2005/8/layout/chevron2"/>
    <dgm:cxn modelId="{5631B66B-A90C-42E6-960F-7E1ED811A3E6}" type="presOf" srcId="{FFBE20B5-BD58-42CB-87F4-82117E1DF9B1}" destId="{91648F34-15AE-4B0B-A924-F7E6E2B8A6F4}" srcOrd="0" destOrd="0" presId="urn:microsoft.com/office/officeart/2005/8/layout/chevron2"/>
    <dgm:cxn modelId="{DAA24D5A-4DC8-4DA4-82E6-B789C9345B19}" srcId="{FE9AD7CC-D384-4DEC-9E7E-75666C440759}" destId="{01F23371-2DD6-42C0-B412-07317C703A17}" srcOrd="2" destOrd="0" parTransId="{4B034850-888D-46B4-B415-9D83227E9D96}" sibTransId="{5E3FA1A8-8CCF-4474-8320-311338145EA0}"/>
    <dgm:cxn modelId="{B425D88A-B12C-41EC-9D3C-16BEA7C16BAC}" type="presOf" srcId="{FE9AD7CC-D384-4DEC-9E7E-75666C440759}" destId="{8BA101CE-EFAC-4A48-8A5D-409A5D62E776}" srcOrd="0" destOrd="0" presId="urn:microsoft.com/office/officeart/2005/8/layout/chevron2"/>
    <dgm:cxn modelId="{7B79058B-0D4C-4ABD-BA0F-A569340EEE8F}" srcId="{17A8D1E6-26F6-4CD2-9299-4C3652B9CA7E}" destId="{FFBE20B5-BD58-42CB-87F4-82117E1DF9B1}" srcOrd="0" destOrd="0" parTransId="{E8DEB908-6418-44FA-8FB2-6F70B83F8E12}" sibTransId="{FEF0976C-0D06-4A65-AC0C-BB7DDBA2875D}"/>
    <dgm:cxn modelId="{204EC596-263D-449F-83A8-05150569CCB1}" srcId="{FE9AD7CC-D384-4DEC-9E7E-75666C440759}" destId="{17A8D1E6-26F6-4CD2-9299-4C3652B9CA7E}" srcOrd="1" destOrd="0" parTransId="{11983230-087E-4376-8E58-48A4AF67A9E2}" sibTransId="{D15FB331-9744-41B3-801F-4B02A066A0A3}"/>
    <dgm:cxn modelId="{4CBCE4AC-3780-482E-B4A9-47FFD4761951}" srcId="{99B0B029-4215-4255-B224-F57EDCA017C0}" destId="{48815500-BD4C-4DEE-B547-7FC9FF45ED8F}" srcOrd="0" destOrd="0" parTransId="{639A7158-D8E5-40F6-AB79-BF2FA8FE1100}" sibTransId="{C011B0F8-2FBD-468C-822B-3A142354C3AD}"/>
    <dgm:cxn modelId="{AEBDC3D6-BBCD-4ACD-B6F9-C059AFEC887C}" type="presOf" srcId="{01F23371-2DD6-42C0-B412-07317C703A17}" destId="{9B0FF95B-91C7-4BDA-B713-F83D9AD9AC45}" srcOrd="0" destOrd="0" presId="urn:microsoft.com/office/officeart/2005/8/layout/chevron2"/>
    <dgm:cxn modelId="{5D37F6EA-C47E-4EB0-9175-DD5D93030BDB}" srcId="{01F23371-2DD6-42C0-B412-07317C703A17}" destId="{5D12785E-6780-416E-A3AB-3209618EB6F6}" srcOrd="0" destOrd="0" parTransId="{05F46BE3-0895-4210-921B-7BB40BEC5DAD}" sibTransId="{59BFE76D-A82C-4DA2-B84B-79BD0D860594}"/>
    <dgm:cxn modelId="{BFD8D83A-98F2-45B4-9A26-5F70A1350867}" type="presParOf" srcId="{8BA101CE-EFAC-4A48-8A5D-409A5D62E776}" destId="{2DCE3651-EEC5-4D40-BD79-304D37F566F2}" srcOrd="0" destOrd="0" presId="urn:microsoft.com/office/officeart/2005/8/layout/chevron2"/>
    <dgm:cxn modelId="{09131CCA-F664-45AD-9678-FB5D8F5F29A1}" type="presParOf" srcId="{2DCE3651-EEC5-4D40-BD79-304D37F566F2}" destId="{21FB621D-3005-41D8-87E2-F48D5C943BD2}" srcOrd="0" destOrd="0" presId="urn:microsoft.com/office/officeart/2005/8/layout/chevron2"/>
    <dgm:cxn modelId="{7EDFFE5F-6038-4C56-81EC-41CBBCE731E0}" type="presParOf" srcId="{2DCE3651-EEC5-4D40-BD79-304D37F566F2}" destId="{94F1094F-E258-47A7-9161-93C7EAB58E90}" srcOrd="1" destOrd="0" presId="urn:microsoft.com/office/officeart/2005/8/layout/chevron2"/>
    <dgm:cxn modelId="{EF40875B-537D-433A-9A94-6E402E753B8C}" type="presParOf" srcId="{8BA101CE-EFAC-4A48-8A5D-409A5D62E776}" destId="{BF95520F-30B6-4F80-A69C-FAFFFD3835EE}" srcOrd="1" destOrd="0" presId="urn:microsoft.com/office/officeart/2005/8/layout/chevron2"/>
    <dgm:cxn modelId="{329D7E3B-4224-460D-8913-8DAD9A0BBEB0}" type="presParOf" srcId="{8BA101CE-EFAC-4A48-8A5D-409A5D62E776}" destId="{DEEC2C2F-0B8A-40C7-ADD3-767BDBF1311E}" srcOrd="2" destOrd="0" presId="urn:microsoft.com/office/officeart/2005/8/layout/chevron2"/>
    <dgm:cxn modelId="{D028975F-045C-40F0-9CC4-66C51B95A73B}" type="presParOf" srcId="{DEEC2C2F-0B8A-40C7-ADD3-767BDBF1311E}" destId="{2E7A5D26-5AE3-4C95-8703-B90EDF307E5E}" srcOrd="0" destOrd="0" presId="urn:microsoft.com/office/officeart/2005/8/layout/chevron2"/>
    <dgm:cxn modelId="{1CE40081-5656-4171-AB2C-1F51709BA54F}" type="presParOf" srcId="{DEEC2C2F-0B8A-40C7-ADD3-767BDBF1311E}" destId="{91648F34-15AE-4B0B-A924-F7E6E2B8A6F4}" srcOrd="1" destOrd="0" presId="urn:microsoft.com/office/officeart/2005/8/layout/chevron2"/>
    <dgm:cxn modelId="{ED96C32C-062D-4A4A-B187-12B3536F411B}" type="presParOf" srcId="{8BA101CE-EFAC-4A48-8A5D-409A5D62E776}" destId="{00640E60-CB5E-41C6-858E-D43604870CC9}" srcOrd="3" destOrd="0" presId="urn:microsoft.com/office/officeart/2005/8/layout/chevron2"/>
    <dgm:cxn modelId="{4E6F36C4-B721-44F8-B97F-2153B6DCB4D5}" type="presParOf" srcId="{8BA101CE-EFAC-4A48-8A5D-409A5D62E776}" destId="{A45BBF82-83B2-4067-9FBD-6C02FCACD993}" srcOrd="4" destOrd="0" presId="urn:microsoft.com/office/officeart/2005/8/layout/chevron2"/>
    <dgm:cxn modelId="{9F45F431-2D3C-4B96-9FD9-76806EF9502C}" type="presParOf" srcId="{A45BBF82-83B2-4067-9FBD-6C02FCACD993}" destId="{9B0FF95B-91C7-4BDA-B713-F83D9AD9AC45}" srcOrd="0" destOrd="0" presId="urn:microsoft.com/office/officeart/2005/8/layout/chevron2"/>
    <dgm:cxn modelId="{1B21D166-63D0-47A6-AF6D-CCBBF95A3616}" type="presParOf" srcId="{A45BBF82-83B2-4067-9FBD-6C02FCACD993}" destId="{F4C15007-A2FD-4052-9DB8-26C9B6B88D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9AD7CC-D384-4DEC-9E7E-75666C440759}" type="doc">
      <dgm:prSet loTypeId="urn:microsoft.com/office/officeart/2005/8/layout/chevron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9B0B029-4215-4255-B224-F57EDCA017C0}">
      <dgm:prSet phldrT="[Text]" phldr="1"/>
      <dgm:spPr/>
      <dgm:t>
        <a:bodyPr/>
        <a:lstStyle/>
        <a:p>
          <a:endParaRPr lang="en-US" dirty="0"/>
        </a:p>
      </dgm:t>
    </dgm:pt>
    <dgm:pt modelId="{B70996D4-9171-4214-9977-64612A2EB4B5}" type="parTrans" cxnId="{838C4C02-4CF5-4716-8099-46B9154DAE7A}">
      <dgm:prSet/>
      <dgm:spPr/>
      <dgm:t>
        <a:bodyPr/>
        <a:lstStyle/>
        <a:p>
          <a:endParaRPr lang="en-US"/>
        </a:p>
      </dgm:t>
    </dgm:pt>
    <dgm:pt modelId="{3381EDD3-9F03-4820-A8C2-202B0498AACF}" type="sibTrans" cxnId="{838C4C02-4CF5-4716-8099-46B9154DAE7A}">
      <dgm:prSet/>
      <dgm:spPr/>
      <dgm:t>
        <a:bodyPr/>
        <a:lstStyle/>
        <a:p>
          <a:endParaRPr lang="en-US"/>
        </a:p>
      </dgm:t>
    </dgm:pt>
    <dgm:pt modelId="{48815500-BD4C-4DEE-B547-7FC9FF45ED8F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/>
            <a:t>Organization</a:t>
          </a:r>
        </a:p>
      </dgm:t>
    </dgm:pt>
    <dgm:pt modelId="{639A7158-D8E5-40F6-AB79-BF2FA8FE1100}" type="parTrans" cxnId="{4CBCE4AC-3780-482E-B4A9-47FFD4761951}">
      <dgm:prSet/>
      <dgm:spPr/>
      <dgm:t>
        <a:bodyPr/>
        <a:lstStyle/>
        <a:p>
          <a:endParaRPr lang="en-US"/>
        </a:p>
      </dgm:t>
    </dgm:pt>
    <dgm:pt modelId="{C011B0F8-2FBD-468C-822B-3A142354C3AD}" type="sibTrans" cxnId="{4CBCE4AC-3780-482E-B4A9-47FFD4761951}">
      <dgm:prSet/>
      <dgm:spPr/>
      <dgm:t>
        <a:bodyPr/>
        <a:lstStyle/>
        <a:p>
          <a:endParaRPr lang="en-US"/>
        </a:p>
      </dgm:t>
    </dgm:pt>
    <dgm:pt modelId="{17A8D1E6-26F6-4CD2-9299-4C3652B9CA7E}">
      <dgm:prSet phldrT="[Text]" phldr="1"/>
      <dgm:spPr/>
      <dgm:t>
        <a:bodyPr/>
        <a:lstStyle/>
        <a:p>
          <a:endParaRPr lang="en-US"/>
        </a:p>
      </dgm:t>
    </dgm:pt>
    <dgm:pt modelId="{11983230-087E-4376-8E58-48A4AF67A9E2}" type="parTrans" cxnId="{204EC596-263D-449F-83A8-05150569CCB1}">
      <dgm:prSet/>
      <dgm:spPr/>
      <dgm:t>
        <a:bodyPr/>
        <a:lstStyle/>
        <a:p>
          <a:endParaRPr lang="en-US"/>
        </a:p>
      </dgm:t>
    </dgm:pt>
    <dgm:pt modelId="{D15FB331-9744-41B3-801F-4B02A066A0A3}" type="sibTrans" cxnId="{204EC596-263D-449F-83A8-05150569CCB1}">
      <dgm:prSet/>
      <dgm:spPr/>
      <dgm:t>
        <a:bodyPr/>
        <a:lstStyle/>
        <a:p>
          <a:endParaRPr lang="en-US"/>
        </a:p>
      </dgm:t>
    </dgm:pt>
    <dgm:pt modelId="{FFBE20B5-BD58-42CB-87F4-82117E1DF9B1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/>
            <a:t>Implementation</a:t>
          </a:r>
        </a:p>
      </dgm:t>
    </dgm:pt>
    <dgm:pt modelId="{E8DEB908-6418-44FA-8FB2-6F70B83F8E12}" type="parTrans" cxnId="{7B79058B-0D4C-4ABD-BA0F-A569340EEE8F}">
      <dgm:prSet/>
      <dgm:spPr/>
      <dgm:t>
        <a:bodyPr/>
        <a:lstStyle/>
        <a:p>
          <a:endParaRPr lang="en-US"/>
        </a:p>
      </dgm:t>
    </dgm:pt>
    <dgm:pt modelId="{FEF0976C-0D06-4A65-AC0C-BB7DDBA2875D}" type="sibTrans" cxnId="{7B79058B-0D4C-4ABD-BA0F-A569340EEE8F}">
      <dgm:prSet/>
      <dgm:spPr/>
      <dgm:t>
        <a:bodyPr/>
        <a:lstStyle/>
        <a:p>
          <a:endParaRPr lang="en-US"/>
        </a:p>
      </dgm:t>
    </dgm:pt>
    <dgm:pt modelId="{01F23371-2DD6-42C0-B412-07317C703A17}">
      <dgm:prSet phldrT="[Text]" phldr="1"/>
      <dgm:spPr/>
      <dgm:t>
        <a:bodyPr/>
        <a:lstStyle/>
        <a:p>
          <a:endParaRPr lang="en-US" dirty="0"/>
        </a:p>
      </dgm:t>
    </dgm:pt>
    <dgm:pt modelId="{4B034850-888D-46B4-B415-9D83227E9D96}" type="parTrans" cxnId="{DAA24D5A-4DC8-4DA4-82E6-B789C9345B19}">
      <dgm:prSet/>
      <dgm:spPr/>
      <dgm:t>
        <a:bodyPr/>
        <a:lstStyle/>
        <a:p>
          <a:endParaRPr lang="en-US"/>
        </a:p>
      </dgm:t>
    </dgm:pt>
    <dgm:pt modelId="{5E3FA1A8-8CCF-4474-8320-311338145EA0}" type="sibTrans" cxnId="{DAA24D5A-4DC8-4DA4-82E6-B789C9345B19}">
      <dgm:prSet/>
      <dgm:spPr/>
      <dgm:t>
        <a:bodyPr/>
        <a:lstStyle/>
        <a:p>
          <a:endParaRPr lang="en-US"/>
        </a:p>
      </dgm:t>
    </dgm:pt>
    <dgm:pt modelId="{5D12785E-6780-416E-A3AB-3209618EB6F6}">
      <dgm:prSet phldrT="[Text]"/>
      <dgm:spPr>
        <a:noFill/>
      </dgm:spPr>
      <dgm:t>
        <a:bodyPr/>
        <a:lstStyle/>
        <a:p>
          <a:r>
            <a:rPr lang="en-US" dirty="0"/>
            <a:t>ICT &amp; Process</a:t>
          </a:r>
        </a:p>
      </dgm:t>
    </dgm:pt>
    <dgm:pt modelId="{05F46BE3-0895-4210-921B-7BB40BEC5DAD}" type="parTrans" cxnId="{5D37F6EA-C47E-4EB0-9175-DD5D93030BDB}">
      <dgm:prSet/>
      <dgm:spPr/>
      <dgm:t>
        <a:bodyPr/>
        <a:lstStyle/>
        <a:p>
          <a:endParaRPr lang="en-US"/>
        </a:p>
      </dgm:t>
    </dgm:pt>
    <dgm:pt modelId="{59BFE76D-A82C-4DA2-B84B-79BD0D860594}" type="sibTrans" cxnId="{5D37F6EA-C47E-4EB0-9175-DD5D93030BDB}">
      <dgm:prSet/>
      <dgm:spPr/>
      <dgm:t>
        <a:bodyPr/>
        <a:lstStyle/>
        <a:p>
          <a:endParaRPr lang="en-US"/>
        </a:p>
      </dgm:t>
    </dgm:pt>
    <dgm:pt modelId="{8BA101CE-EFAC-4A48-8A5D-409A5D62E776}" type="pres">
      <dgm:prSet presAssocID="{FE9AD7CC-D384-4DEC-9E7E-75666C440759}" presName="linearFlow" presStyleCnt="0">
        <dgm:presLayoutVars>
          <dgm:dir/>
          <dgm:animLvl val="lvl"/>
          <dgm:resizeHandles val="exact"/>
        </dgm:presLayoutVars>
      </dgm:prSet>
      <dgm:spPr/>
    </dgm:pt>
    <dgm:pt modelId="{2DCE3651-EEC5-4D40-BD79-304D37F566F2}" type="pres">
      <dgm:prSet presAssocID="{99B0B029-4215-4255-B224-F57EDCA017C0}" presName="composite" presStyleCnt="0"/>
      <dgm:spPr/>
    </dgm:pt>
    <dgm:pt modelId="{21FB621D-3005-41D8-87E2-F48D5C943BD2}" type="pres">
      <dgm:prSet presAssocID="{99B0B029-4215-4255-B224-F57EDCA017C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4F1094F-E258-47A7-9161-93C7EAB58E90}" type="pres">
      <dgm:prSet presAssocID="{99B0B029-4215-4255-B224-F57EDCA017C0}" presName="descendantText" presStyleLbl="alignAcc1" presStyleIdx="0" presStyleCnt="3">
        <dgm:presLayoutVars>
          <dgm:bulletEnabled val="1"/>
        </dgm:presLayoutVars>
      </dgm:prSet>
      <dgm:spPr/>
    </dgm:pt>
    <dgm:pt modelId="{BF95520F-30B6-4F80-A69C-FAFFFD3835EE}" type="pres">
      <dgm:prSet presAssocID="{3381EDD3-9F03-4820-A8C2-202B0498AACF}" presName="sp" presStyleCnt="0"/>
      <dgm:spPr/>
    </dgm:pt>
    <dgm:pt modelId="{DEEC2C2F-0B8A-40C7-ADD3-767BDBF1311E}" type="pres">
      <dgm:prSet presAssocID="{17A8D1E6-26F6-4CD2-9299-4C3652B9CA7E}" presName="composite" presStyleCnt="0"/>
      <dgm:spPr/>
    </dgm:pt>
    <dgm:pt modelId="{2E7A5D26-5AE3-4C95-8703-B90EDF307E5E}" type="pres">
      <dgm:prSet presAssocID="{17A8D1E6-26F6-4CD2-9299-4C3652B9CA7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1648F34-15AE-4B0B-A924-F7E6E2B8A6F4}" type="pres">
      <dgm:prSet presAssocID="{17A8D1E6-26F6-4CD2-9299-4C3652B9CA7E}" presName="descendantText" presStyleLbl="alignAcc1" presStyleIdx="1" presStyleCnt="3" custLinFactNeighborY="0">
        <dgm:presLayoutVars>
          <dgm:bulletEnabled val="1"/>
        </dgm:presLayoutVars>
      </dgm:prSet>
      <dgm:spPr/>
    </dgm:pt>
    <dgm:pt modelId="{00640E60-CB5E-41C6-858E-D43604870CC9}" type="pres">
      <dgm:prSet presAssocID="{D15FB331-9744-41B3-801F-4B02A066A0A3}" presName="sp" presStyleCnt="0"/>
      <dgm:spPr/>
    </dgm:pt>
    <dgm:pt modelId="{A45BBF82-83B2-4067-9FBD-6C02FCACD993}" type="pres">
      <dgm:prSet presAssocID="{01F23371-2DD6-42C0-B412-07317C703A17}" presName="composite" presStyleCnt="0"/>
      <dgm:spPr/>
    </dgm:pt>
    <dgm:pt modelId="{9B0FF95B-91C7-4BDA-B713-F83D9AD9AC45}" type="pres">
      <dgm:prSet presAssocID="{01F23371-2DD6-42C0-B412-07317C703A1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4C15007-A2FD-4052-9DB8-26C9B6B88D7F}" type="pres">
      <dgm:prSet presAssocID="{01F23371-2DD6-42C0-B412-07317C703A17}" presName="descendantText" presStyleLbl="alignAcc1" presStyleIdx="2" presStyleCnt="3" custLinFactNeighborX="1564">
        <dgm:presLayoutVars>
          <dgm:bulletEnabled val="1"/>
        </dgm:presLayoutVars>
      </dgm:prSet>
      <dgm:spPr/>
    </dgm:pt>
  </dgm:ptLst>
  <dgm:cxnLst>
    <dgm:cxn modelId="{838C4C02-4CF5-4716-8099-46B9154DAE7A}" srcId="{FE9AD7CC-D384-4DEC-9E7E-75666C440759}" destId="{99B0B029-4215-4255-B224-F57EDCA017C0}" srcOrd="0" destOrd="0" parTransId="{B70996D4-9171-4214-9977-64612A2EB4B5}" sibTransId="{3381EDD3-9F03-4820-A8C2-202B0498AACF}"/>
    <dgm:cxn modelId="{66A27535-CB98-4AF8-965C-49BE64D23B54}" type="presOf" srcId="{17A8D1E6-26F6-4CD2-9299-4C3652B9CA7E}" destId="{2E7A5D26-5AE3-4C95-8703-B90EDF307E5E}" srcOrd="0" destOrd="0" presId="urn:microsoft.com/office/officeart/2005/8/layout/chevron2"/>
    <dgm:cxn modelId="{087B5F48-B431-411A-9085-80EA993E79F5}" type="presOf" srcId="{5D12785E-6780-416E-A3AB-3209618EB6F6}" destId="{F4C15007-A2FD-4052-9DB8-26C9B6B88D7F}" srcOrd="0" destOrd="0" presId="urn:microsoft.com/office/officeart/2005/8/layout/chevron2"/>
    <dgm:cxn modelId="{DAA24D5A-4DC8-4DA4-82E6-B789C9345B19}" srcId="{FE9AD7CC-D384-4DEC-9E7E-75666C440759}" destId="{01F23371-2DD6-42C0-B412-07317C703A17}" srcOrd="2" destOrd="0" parTransId="{4B034850-888D-46B4-B415-9D83227E9D96}" sibTransId="{5E3FA1A8-8CCF-4474-8320-311338145EA0}"/>
    <dgm:cxn modelId="{53A18F83-C76B-4EA3-874B-417EBDD2BFC0}" type="presOf" srcId="{48815500-BD4C-4DEE-B547-7FC9FF45ED8F}" destId="{94F1094F-E258-47A7-9161-93C7EAB58E90}" srcOrd="0" destOrd="0" presId="urn:microsoft.com/office/officeart/2005/8/layout/chevron2"/>
    <dgm:cxn modelId="{7553E285-A421-4087-8168-07D9A8B19634}" type="presOf" srcId="{99B0B029-4215-4255-B224-F57EDCA017C0}" destId="{21FB621D-3005-41D8-87E2-F48D5C943BD2}" srcOrd="0" destOrd="0" presId="urn:microsoft.com/office/officeart/2005/8/layout/chevron2"/>
    <dgm:cxn modelId="{7B79058B-0D4C-4ABD-BA0F-A569340EEE8F}" srcId="{17A8D1E6-26F6-4CD2-9299-4C3652B9CA7E}" destId="{FFBE20B5-BD58-42CB-87F4-82117E1DF9B1}" srcOrd="0" destOrd="0" parTransId="{E8DEB908-6418-44FA-8FB2-6F70B83F8E12}" sibTransId="{FEF0976C-0D06-4A65-AC0C-BB7DDBA2875D}"/>
    <dgm:cxn modelId="{204EC596-263D-449F-83A8-05150569CCB1}" srcId="{FE9AD7CC-D384-4DEC-9E7E-75666C440759}" destId="{17A8D1E6-26F6-4CD2-9299-4C3652B9CA7E}" srcOrd="1" destOrd="0" parTransId="{11983230-087E-4376-8E58-48A4AF67A9E2}" sibTransId="{D15FB331-9744-41B3-801F-4B02A066A0A3}"/>
    <dgm:cxn modelId="{4CBCE4AC-3780-482E-B4A9-47FFD4761951}" srcId="{99B0B029-4215-4255-B224-F57EDCA017C0}" destId="{48815500-BD4C-4DEE-B547-7FC9FF45ED8F}" srcOrd="0" destOrd="0" parTransId="{639A7158-D8E5-40F6-AB79-BF2FA8FE1100}" sibTransId="{C011B0F8-2FBD-468C-822B-3A142354C3AD}"/>
    <dgm:cxn modelId="{F25741BB-CB0B-4116-90CB-32BC3288E1B6}" type="presOf" srcId="{FE9AD7CC-D384-4DEC-9E7E-75666C440759}" destId="{8BA101CE-EFAC-4A48-8A5D-409A5D62E776}" srcOrd="0" destOrd="0" presId="urn:microsoft.com/office/officeart/2005/8/layout/chevron2"/>
    <dgm:cxn modelId="{3C210BE5-FED8-4F2F-98BD-8DFC16ECE3AF}" type="presOf" srcId="{FFBE20B5-BD58-42CB-87F4-82117E1DF9B1}" destId="{91648F34-15AE-4B0B-A924-F7E6E2B8A6F4}" srcOrd="0" destOrd="0" presId="urn:microsoft.com/office/officeart/2005/8/layout/chevron2"/>
    <dgm:cxn modelId="{E24959E9-6691-44B6-9EE7-A5ECF24918B9}" type="presOf" srcId="{01F23371-2DD6-42C0-B412-07317C703A17}" destId="{9B0FF95B-91C7-4BDA-B713-F83D9AD9AC45}" srcOrd="0" destOrd="0" presId="urn:microsoft.com/office/officeart/2005/8/layout/chevron2"/>
    <dgm:cxn modelId="{5D37F6EA-C47E-4EB0-9175-DD5D93030BDB}" srcId="{01F23371-2DD6-42C0-B412-07317C703A17}" destId="{5D12785E-6780-416E-A3AB-3209618EB6F6}" srcOrd="0" destOrd="0" parTransId="{05F46BE3-0895-4210-921B-7BB40BEC5DAD}" sibTransId="{59BFE76D-A82C-4DA2-B84B-79BD0D860594}"/>
    <dgm:cxn modelId="{57F0661E-5A05-4122-8F3D-817412EAF3B9}" type="presParOf" srcId="{8BA101CE-EFAC-4A48-8A5D-409A5D62E776}" destId="{2DCE3651-EEC5-4D40-BD79-304D37F566F2}" srcOrd="0" destOrd="0" presId="urn:microsoft.com/office/officeart/2005/8/layout/chevron2"/>
    <dgm:cxn modelId="{EA562454-9D93-424D-8C6F-B51CF3F93FE4}" type="presParOf" srcId="{2DCE3651-EEC5-4D40-BD79-304D37F566F2}" destId="{21FB621D-3005-41D8-87E2-F48D5C943BD2}" srcOrd="0" destOrd="0" presId="urn:microsoft.com/office/officeart/2005/8/layout/chevron2"/>
    <dgm:cxn modelId="{157111BC-D47E-4645-8E15-1BE5227E9032}" type="presParOf" srcId="{2DCE3651-EEC5-4D40-BD79-304D37F566F2}" destId="{94F1094F-E258-47A7-9161-93C7EAB58E90}" srcOrd="1" destOrd="0" presId="urn:microsoft.com/office/officeart/2005/8/layout/chevron2"/>
    <dgm:cxn modelId="{80E715E3-C691-4659-A3D1-0B0F4F27E86D}" type="presParOf" srcId="{8BA101CE-EFAC-4A48-8A5D-409A5D62E776}" destId="{BF95520F-30B6-4F80-A69C-FAFFFD3835EE}" srcOrd="1" destOrd="0" presId="urn:microsoft.com/office/officeart/2005/8/layout/chevron2"/>
    <dgm:cxn modelId="{C0EEA4BF-4F3C-4427-9BC5-63672D6AF0DB}" type="presParOf" srcId="{8BA101CE-EFAC-4A48-8A5D-409A5D62E776}" destId="{DEEC2C2F-0B8A-40C7-ADD3-767BDBF1311E}" srcOrd="2" destOrd="0" presId="urn:microsoft.com/office/officeart/2005/8/layout/chevron2"/>
    <dgm:cxn modelId="{A73A04A9-F079-417B-AF57-ABCAA6BA7554}" type="presParOf" srcId="{DEEC2C2F-0B8A-40C7-ADD3-767BDBF1311E}" destId="{2E7A5D26-5AE3-4C95-8703-B90EDF307E5E}" srcOrd="0" destOrd="0" presId="urn:microsoft.com/office/officeart/2005/8/layout/chevron2"/>
    <dgm:cxn modelId="{04279B9D-9C1C-4E85-BC7F-C8E8AC9CC932}" type="presParOf" srcId="{DEEC2C2F-0B8A-40C7-ADD3-767BDBF1311E}" destId="{91648F34-15AE-4B0B-A924-F7E6E2B8A6F4}" srcOrd="1" destOrd="0" presId="urn:microsoft.com/office/officeart/2005/8/layout/chevron2"/>
    <dgm:cxn modelId="{497DD307-6DD7-4FD0-980C-77443A81EC64}" type="presParOf" srcId="{8BA101CE-EFAC-4A48-8A5D-409A5D62E776}" destId="{00640E60-CB5E-41C6-858E-D43604870CC9}" srcOrd="3" destOrd="0" presId="urn:microsoft.com/office/officeart/2005/8/layout/chevron2"/>
    <dgm:cxn modelId="{0B7B75A8-4D88-49AC-BCB7-10782E4CDABA}" type="presParOf" srcId="{8BA101CE-EFAC-4A48-8A5D-409A5D62E776}" destId="{A45BBF82-83B2-4067-9FBD-6C02FCACD993}" srcOrd="4" destOrd="0" presId="urn:microsoft.com/office/officeart/2005/8/layout/chevron2"/>
    <dgm:cxn modelId="{54D466C8-6877-4C42-880B-FEBF194AB9AE}" type="presParOf" srcId="{A45BBF82-83B2-4067-9FBD-6C02FCACD993}" destId="{9B0FF95B-91C7-4BDA-B713-F83D9AD9AC45}" srcOrd="0" destOrd="0" presId="urn:microsoft.com/office/officeart/2005/8/layout/chevron2"/>
    <dgm:cxn modelId="{B0BAD725-C773-49CC-BA72-3EA59767C11F}" type="presParOf" srcId="{A45BBF82-83B2-4067-9FBD-6C02FCACD993}" destId="{F4C15007-A2FD-4052-9DB8-26C9B6B88D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9BFADC-BCBA-4638-A72C-1FC731EFCFF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800F0A-BB38-4CD5-84AF-568C122A3D72}">
      <dgm:prSet phldrT="[Text]" custT="1"/>
      <dgm:spPr/>
      <dgm:t>
        <a:bodyPr/>
        <a:lstStyle/>
        <a:p>
          <a:r>
            <a:rPr lang="en-US" sz="2000" b="1" dirty="0">
              <a:cs typeface="B Lotus" pitchFamily="2" charset="-78"/>
            </a:rPr>
            <a:t>Synchronization</a:t>
          </a:r>
          <a:endParaRPr lang="en-US" sz="1800" b="1" dirty="0">
            <a:cs typeface="B Lotus" pitchFamily="2" charset="-78"/>
          </a:endParaRPr>
        </a:p>
      </dgm:t>
    </dgm:pt>
    <dgm:pt modelId="{B684D654-5DAA-41C6-87F9-ACE93704D176}" type="parTrans" cxnId="{8FA1BBBB-DF18-42F4-BCA8-7F715A562649}">
      <dgm:prSet/>
      <dgm:spPr/>
      <dgm:t>
        <a:bodyPr/>
        <a:lstStyle/>
        <a:p>
          <a:endParaRPr lang="en-US"/>
        </a:p>
      </dgm:t>
    </dgm:pt>
    <dgm:pt modelId="{FC8A055E-DABC-485D-8124-4A63F31E9FA4}" type="sibTrans" cxnId="{8FA1BBBB-DF18-42F4-BCA8-7F715A562649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A9EE0EA-44D9-4029-A8CA-52A148D58C24}">
      <dgm:prSet phldrT="[Text]" custT="1"/>
      <dgm:spPr/>
      <dgm:t>
        <a:bodyPr/>
        <a:lstStyle/>
        <a:p>
          <a:r>
            <a:rPr lang="fa-IR" sz="2400" dirty="0">
              <a:cs typeface="B Lotus" pitchFamily="2" charset="-78"/>
            </a:rPr>
            <a:t> </a:t>
          </a:r>
          <a:endParaRPr lang="en-US" sz="2400" dirty="0">
            <a:cs typeface="B Lotus" pitchFamily="2" charset="-78"/>
          </a:endParaRPr>
        </a:p>
      </dgm:t>
    </dgm:pt>
    <dgm:pt modelId="{F205E84E-43BD-4E50-86FE-2411FCD5202F}" type="sibTrans" cxnId="{9DAE2CCC-2EA4-433B-8B96-DF65175B5AE7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DF8CEBC9-4BA2-46EE-A7D8-EB71355D26B8}" type="parTrans" cxnId="{9DAE2CCC-2EA4-433B-8B96-DF65175B5AE7}">
      <dgm:prSet/>
      <dgm:spPr/>
      <dgm:t>
        <a:bodyPr/>
        <a:lstStyle/>
        <a:p>
          <a:endParaRPr lang="en-US"/>
        </a:p>
      </dgm:t>
    </dgm:pt>
    <dgm:pt modelId="{252D8DB4-23ED-42E0-9857-ABB4E362A57E}" type="pres">
      <dgm:prSet presAssocID="{899BFADC-BCBA-4638-A72C-1FC731EFCFFD}" presName="cycle" presStyleCnt="0">
        <dgm:presLayoutVars>
          <dgm:dir/>
          <dgm:resizeHandles val="exact"/>
        </dgm:presLayoutVars>
      </dgm:prSet>
      <dgm:spPr/>
    </dgm:pt>
    <dgm:pt modelId="{D9EE4EA8-8314-4B9E-BFD4-B1D798E1F2B9}" type="pres">
      <dgm:prSet presAssocID="{98800F0A-BB38-4CD5-84AF-568C122A3D72}" presName="dummy" presStyleCnt="0"/>
      <dgm:spPr/>
    </dgm:pt>
    <dgm:pt modelId="{E9D3CB84-296F-4B3D-A59A-EF4B3E9C7F14}" type="pres">
      <dgm:prSet presAssocID="{98800F0A-BB38-4CD5-84AF-568C122A3D72}" presName="node" presStyleLbl="revTx" presStyleIdx="0" presStyleCnt="2" custScaleX="253501">
        <dgm:presLayoutVars>
          <dgm:bulletEnabled val="1"/>
        </dgm:presLayoutVars>
      </dgm:prSet>
      <dgm:spPr/>
    </dgm:pt>
    <dgm:pt modelId="{BB43DD9C-6DB1-413F-845C-ADFABAB17641}" type="pres">
      <dgm:prSet presAssocID="{FC8A055E-DABC-485D-8124-4A63F31E9FA4}" presName="sibTrans" presStyleLbl="node1" presStyleIdx="0" presStyleCnt="2" custLinFactNeighborX="34824" custLinFactNeighborY="-3725"/>
      <dgm:spPr/>
    </dgm:pt>
    <dgm:pt modelId="{D69DE450-1CF9-494D-B5D8-E0D9DDF9AD89}" type="pres">
      <dgm:prSet presAssocID="{EA9EE0EA-44D9-4029-A8CA-52A148D58C24}" presName="dummy" presStyleCnt="0"/>
      <dgm:spPr/>
    </dgm:pt>
    <dgm:pt modelId="{765AA582-49C8-453F-9F68-F067A940395A}" type="pres">
      <dgm:prSet presAssocID="{EA9EE0EA-44D9-4029-A8CA-52A148D58C24}" presName="node" presStyleLbl="revTx" presStyleIdx="1" presStyleCnt="2">
        <dgm:presLayoutVars>
          <dgm:bulletEnabled val="1"/>
        </dgm:presLayoutVars>
      </dgm:prSet>
      <dgm:spPr/>
    </dgm:pt>
    <dgm:pt modelId="{7BE00B13-204B-49FB-A61A-CE4B47B9A972}" type="pres">
      <dgm:prSet presAssocID="{F205E84E-43BD-4E50-86FE-2411FCD5202F}" presName="sibTrans" presStyleLbl="node1" presStyleIdx="1" presStyleCnt="2" custLinFactNeighborX="34824" custLinFactNeighborY="2271"/>
      <dgm:spPr/>
    </dgm:pt>
  </dgm:ptLst>
  <dgm:cxnLst>
    <dgm:cxn modelId="{D18AD603-74FA-4292-9900-8010132F9F5E}" type="presOf" srcId="{F205E84E-43BD-4E50-86FE-2411FCD5202F}" destId="{7BE00B13-204B-49FB-A61A-CE4B47B9A972}" srcOrd="0" destOrd="0" presId="urn:microsoft.com/office/officeart/2005/8/layout/cycle1"/>
    <dgm:cxn modelId="{4C0B5823-D075-4A73-8924-AC1346231981}" type="presOf" srcId="{98800F0A-BB38-4CD5-84AF-568C122A3D72}" destId="{E9D3CB84-296F-4B3D-A59A-EF4B3E9C7F14}" srcOrd="0" destOrd="0" presId="urn:microsoft.com/office/officeart/2005/8/layout/cycle1"/>
    <dgm:cxn modelId="{D41BB370-328F-4F2D-9194-134D446421FF}" type="presOf" srcId="{FC8A055E-DABC-485D-8124-4A63F31E9FA4}" destId="{BB43DD9C-6DB1-413F-845C-ADFABAB17641}" srcOrd="0" destOrd="0" presId="urn:microsoft.com/office/officeart/2005/8/layout/cycle1"/>
    <dgm:cxn modelId="{06B1788A-89CC-4808-A3AF-8CE5BBE09526}" type="presOf" srcId="{899BFADC-BCBA-4638-A72C-1FC731EFCFFD}" destId="{252D8DB4-23ED-42E0-9857-ABB4E362A57E}" srcOrd="0" destOrd="0" presId="urn:microsoft.com/office/officeart/2005/8/layout/cycle1"/>
    <dgm:cxn modelId="{8CD7CFA9-9637-4B5B-BA96-2B98F2C7D457}" type="presOf" srcId="{EA9EE0EA-44D9-4029-A8CA-52A148D58C24}" destId="{765AA582-49C8-453F-9F68-F067A940395A}" srcOrd="0" destOrd="0" presId="urn:microsoft.com/office/officeart/2005/8/layout/cycle1"/>
    <dgm:cxn modelId="{8FA1BBBB-DF18-42F4-BCA8-7F715A562649}" srcId="{899BFADC-BCBA-4638-A72C-1FC731EFCFFD}" destId="{98800F0A-BB38-4CD5-84AF-568C122A3D72}" srcOrd="0" destOrd="0" parTransId="{B684D654-5DAA-41C6-87F9-ACE93704D176}" sibTransId="{FC8A055E-DABC-485D-8124-4A63F31E9FA4}"/>
    <dgm:cxn modelId="{9DAE2CCC-2EA4-433B-8B96-DF65175B5AE7}" srcId="{899BFADC-BCBA-4638-A72C-1FC731EFCFFD}" destId="{EA9EE0EA-44D9-4029-A8CA-52A148D58C24}" srcOrd="1" destOrd="0" parTransId="{DF8CEBC9-4BA2-46EE-A7D8-EB71355D26B8}" sibTransId="{F205E84E-43BD-4E50-86FE-2411FCD5202F}"/>
    <dgm:cxn modelId="{112DE15A-BAF7-4B51-A42D-5D394CDA0725}" type="presParOf" srcId="{252D8DB4-23ED-42E0-9857-ABB4E362A57E}" destId="{D9EE4EA8-8314-4B9E-BFD4-B1D798E1F2B9}" srcOrd="0" destOrd="0" presId="urn:microsoft.com/office/officeart/2005/8/layout/cycle1"/>
    <dgm:cxn modelId="{A760D52D-2BC4-46C7-A640-9F7E3CDD8F23}" type="presParOf" srcId="{252D8DB4-23ED-42E0-9857-ABB4E362A57E}" destId="{E9D3CB84-296F-4B3D-A59A-EF4B3E9C7F14}" srcOrd="1" destOrd="0" presId="urn:microsoft.com/office/officeart/2005/8/layout/cycle1"/>
    <dgm:cxn modelId="{9EA53B06-61F9-49C1-908D-BEA908C6C308}" type="presParOf" srcId="{252D8DB4-23ED-42E0-9857-ABB4E362A57E}" destId="{BB43DD9C-6DB1-413F-845C-ADFABAB17641}" srcOrd="2" destOrd="0" presId="urn:microsoft.com/office/officeart/2005/8/layout/cycle1"/>
    <dgm:cxn modelId="{DF5EEC3E-DCB1-4E86-8CA3-966756E82A72}" type="presParOf" srcId="{252D8DB4-23ED-42E0-9857-ABB4E362A57E}" destId="{D69DE450-1CF9-494D-B5D8-E0D9DDF9AD89}" srcOrd="3" destOrd="0" presId="urn:microsoft.com/office/officeart/2005/8/layout/cycle1"/>
    <dgm:cxn modelId="{A85B8672-3ADB-4892-9F8E-1A63FCD0FB90}" type="presParOf" srcId="{252D8DB4-23ED-42E0-9857-ABB4E362A57E}" destId="{765AA582-49C8-453F-9F68-F067A940395A}" srcOrd="4" destOrd="0" presId="urn:microsoft.com/office/officeart/2005/8/layout/cycle1"/>
    <dgm:cxn modelId="{59BD599D-1EF2-4664-8B73-51BAB4C65C99}" type="presParOf" srcId="{252D8DB4-23ED-42E0-9857-ABB4E362A57E}" destId="{7BE00B13-204B-49FB-A61A-CE4B47B9A972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F133D-2131-4264-B450-3C410A64A787}">
      <dsp:nvSpPr>
        <dsp:cNvPr id="0" name=""/>
        <dsp:cNvSpPr/>
      </dsp:nvSpPr>
      <dsp:spPr>
        <a:xfrm>
          <a:off x="42865" y="1281"/>
          <a:ext cx="1381614" cy="988944"/>
        </a:xfrm>
        <a:prstGeom prst="ellipse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itchFamily="18" charset="0"/>
              <a:cs typeface="Times New Roman" pitchFamily="18" charset="0"/>
              <a:sym typeface="Wingdings" pitchFamily="2" charset="2"/>
            </a:rPr>
            <a:t>Male 40498442</a:t>
          </a:r>
          <a:endParaRPr lang="en-US" sz="1700" kern="1200" dirty="0"/>
        </a:p>
      </dsp:txBody>
      <dsp:txXfrm>
        <a:off x="245198" y="146108"/>
        <a:ext cx="976948" cy="699290"/>
      </dsp:txXfrm>
    </dsp:sp>
    <dsp:sp modelId="{9DF15549-28F3-4BE8-9FC8-38877EDE2E5B}">
      <dsp:nvSpPr>
        <dsp:cNvPr id="0" name=""/>
        <dsp:cNvSpPr/>
      </dsp:nvSpPr>
      <dsp:spPr>
        <a:xfrm>
          <a:off x="446878" y="1070528"/>
          <a:ext cx="573587" cy="573587"/>
        </a:xfrm>
        <a:prstGeom prst="mathPlus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522907" y="1289868"/>
        <a:ext cx="421529" cy="134907"/>
      </dsp:txXfrm>
    </dsp:sp>
    <dsp:sp modelId="{27ABAE00-A369-450C-9BD1-2D10774D662F}">
      <dsp:nvSpPr>
        <dsp:cNvPr id="0" name=""/>
        <dsp:cNvSpPr/>
      </dsp:nvSpPr>
      <dsp:spPr>
        <a:xfrm>
          <a:off x="0" y="1700210"/>
          <a:ext cx="1296644" cy="988944"/>
        </a:xfrm>
        <a:prstGeom prst="ellipse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itchFamily="18" charset="0"/>
              <a:cs typeface="Times New Roman" pitchFamily="18" charset="0"/>
              <a:sym typeface="Wingdings" pitchFamily="2" charset="2"/>
            </a:rPr>
            <a:t>Female 39427828</a:t>
          </a:r>
          <a:endParaRPr lang="en-US" sz="1700" kern="1200" dirty="0"/>
        </a:p>
      </dsp:txBody>
      <dsp:txXfrm>
        <a:off x="189889" y="1845037"/>
        <a:ext cx="916866" cy="699290"/>
      </dsp:txXfrm>
    </dsp:sp>
    <dsp:sp modelId="{37B6CFAF-16ED-46ED-BE74-3AA662A89CEC}">
      <dsp:nvSpPr>
        <dsp:cNvPr id="0" name=""/>
        <dsp:cNvSpPr/>
      </dsp:nvSpPr>
      <dsp:spPr>
        <a:xfrm rot="18134">
          <a:off x="1572822" y="1166643"/>
          <a:ext cx="314495" cy="3678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217566"/>
            <a:satOff val="-5929"/>
            <a:lumOff val="320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572823" y="1239971"/>
        <a:ext cx="220147" cy="220733"/>
      </dsp:txXfrm>
    </dsp:sp>
    <dsp:sp modelId="{93E8A48F-E413-492C-B7D2-D672E634C89C}">
      <dsp:nvSpPr>
        <dsp:cNvPr id="0" name=""/>
        <dsp:cNvSpPr/>
      </dsp:nvSpPr>
      <dsp:spPr>
        <a:xfrm>
          <a:off x="2017846" y="368377"/>
          <a:ext cx="1977888" cy="1977888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Population 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79926270</a:t>
          </a:r>
          <a:endParaRPr lang="en-US" sz="2400" kern="1200" dirty="0"/>
        </a:p>
      </dsp:txBody>
      <dsp:txXfrm>
        <a:off x="2307501" y="658032"/>
        <a:ext cx="1398578" cy="1398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BEB28-2A5A-4148-9B3D-12F7B87EDFBA}">
      <dsp:nvSpPr>
        <dsp:cNvPr id="0" name=""/>
        <dsp:cNvSpPr/>
      </dsp:nvSpPr>
      <dsp:spPr>
        <a:xfrm rot="16200000">
          <a:off x="-1657704" y="1657749"/>
          <a:ext cx="4525963" cy="1210464"/>
        </a:xfrm>
        <a:prstGeom prst="flowChartManualOperation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rPr>
            <a:t>Mean Size of </a:t>
          </a:r>
          <a:r>
            <a:rPr lang="en-US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rPr>
            <a:t>Household</a:t>
          </a:r>
          <a:r>
            <a:rPr lang="en-US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rPr>
            <a:t>3.3</a:t>
          </a:r>
          <a:endParaRPr lang="fa-IR" sz="2800" kern="1200" dirty="0"/>
        </a:p>
      </dsp:txBody>
      <dsp:txXfrm rot="5400000">
        <a:off x="45" y="905193"/>
        <a:ext cx="1210464" cy="2715577"/>
      </dsp:txXfrm>
    </dsp:sp>
    <dsp:sp modelId="{171777CB-401D-4F7C-ADFE-0B94986C11BC}">
      <dsp:nvSpPr>
        <dsp:cNvPr id="0" name=""/>
        <dsp:cNvSpPr/>
      </dsp:nvSpPr>
      <dsp:spPr>
        <a:xfrm rot="16200000">
          <a:off x="-363633" y="1663990"/>
          <a:ext cx="4525963" cy="1197981"/>
        </a:xfrm>
        <a:prstGeom prst="flowChartManualOperation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7950" tIns="0" rIns="107950" bIns="0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Percentage of Urban Population</a:t>
          </a:r>
        </a:p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%74</a:t>
          </a:r>
          <a:endParaRPr lang="fa-IR" sz="2400" kern="1200" dirty="0"/>
        </a:p>
      </dsp:txBody>
      <dsp:txXfrm rot="5400000">
        <a:off x="1300358" y="905192"/>
        <a:ext cx="1197981" cy="2715577"/>
      </dsp:txXfrm>
    </dsp:sp>
    <dsp:sp modelId="{355F45EB-1662-4B77-B761-8B8506CB24F5}">
      <dsp:nvSpPr>
        <dsp:cNvPr id="0" name=""/>
        <dsp:cNvSpPr/>
      </dsp:nvSpPr>
      <dsp:spPr>
        <a:xfrm rot="16200000">
          <a:off x="924197" y="1663990"/>
          <a:ext cx="4525963" cy="1197981"/>
        </a:xfrm>
        <a:prstGeom prst="flowChartManualOperation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Literacy Rate</a:t>
          </a:r>
        </a:p>
        <a:p>
          <a:pPr marL="0" lvl="0" indent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itchFamily="18" charset="0"/>
              <a:cs typeface="Times New Roman" pitchFamily="18" charset="0"/>
              <a:sym typeface="Wingdings" pitchFamily="2" charset="2"/>
            </a:rPr>
            <a:t>Male</a:t>
          </a:r>
        </a:p>
        <a:p>
          <a:pPr marL="0" lvl="0" indent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itchFamily="18" charset="0"/>
              <a:cs typeface="Times New Roman" pitchFamily="18" charset="0"/>
              <a:sym typeface="Wingdings" pitchFamily="2" charset="2"/>
            </a:rPr>
            <a:t> </a:t>
          </a:r>
          <a:r>
            <a:rPr lang="en-US" sz="2000" kern="1200" dirty="0">
              <a:latin typeface="Times New Roman" pitchFamily="18" charset="0"/>
              <a:cs typeface="Times New Roman" pitchFamily="18" charset="0"/>
              <a:sym typeface="Wingdings" pitchFamily="2" charset="2"/>
            </a:rPr>
            <a:t>%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91 </a:t>
          </a:r>
        </a:p>
        <a:p>
          <a:pPr marL="0" lvl="0" indent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itchFamily="18" charset="0"/>
              <a:cs typeface="Times New Roman" pitchFamily="18" charset="0"/>
              <a:sym typeface="Wingdings" pitchFamily="2" charset="2"/>
            </a:rPr>
            <a:t>Female</a:t>
          </a:r>
        </a:p>
        <a:p>
          <a:pPr marL="0" lvl="0" indent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itchFamily="18" charset="0"/>
              <a:cs typeface="Times New Roman" pitchFamily="18" charset="0"/>
              <a:sym typeface="Wingdings" pitchFamily="2" charset="2"/>
            </a:rPr>
            <a:t> %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84.2</a:t>
          </a: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 </a:t>
          </a:r>
          <a:endParaRPr lang="fa-IR" sz="1600" kern="1200" dirty="0"/>
        </a:p>
      </dsp:txBody>
      <dsp:txXfrm rot="5400000">
        <a:off x="2588188" y="905192"/>
        <a:ext cx="1197981" cy="2715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B621D-3005-41D8-87E2-F48D5C943BD2}">
      <dsp:nvSpPr>
        <dsp:cNvPr id="0" name=""/>
        <dsp:cNvSpPr/>
      </dsp:nvSpPr>
      <dsp:spPr>
        <a:xfrm rot="5400000">
          <a:off x="-139619" y="141382"/>
          <a:ext cx="930799" cy="651559"/>
        </a:xfrm>
        <a:prstGeom prst="chevron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 rot="-5400000">
        <a:off x="2" y="327542"/>
        <a:ext cx="651559" cy="279240"/>
      </dsp:txXfrm>
    </dsp:sp>
    <dsp:sp modelId="{94F1094F-E258-47A7-9161-93C7EAB58E90}">
      <dsp:nvSpPr>
        <dsp:cNvPr id="0" name=""/>
        <dsp:cNvSpPr/>
      </dsp:nvSpPr>
      <dsp:spPr>
        <a:xfrm rot="5400000">
          <a:off x="4161997" y="-3548174"/>
          <a:ext cx="605019" cy="7701368"/>
        </a:xfrm>
        <a:prstGeom prst="round2SameRect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Designing</a:t>
          </a:r>
          <a:r>
            <a:rPr lang="fa-IR" sz="3600" b="1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endParaRPr lang="en-US" sz="36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 rot="-5400000">
        <a:off x="613823" y="29535"/>
        <a:ext cx="7671833" cy="545949"/>
      </dsp:txXfrm>
    </dsp:sp>
    <dsp:sp modelId="{2E7A5D26-5AE3-4C95-8703-B90EDF307E5E}">
      <dsp:nvSpPr>
        <dsp:cNvPr id="0" name=""/>
        <dsp:cNvSpPr/>
      </dsp:nvSpPr>
      <dsp:spPr>
        <a:xfrm rot="5400000">
          <a:off x="-139619" y="862352"/>
          <a:ext cx="930799" cy="65155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 rot="-5400000">
        <a:off x="2" y="1048512"/>
        <a:ext cx="651559" cy="279240"/>
      </dsp:txXfrm>
    </dsp:sp>
    <dsp:sp modelId="{91648F34-15AE-4B0B-A924-F7E6E2B8A6F4}">
      <dsp:nvSpPr>
        <dsp:cNvPr id="0" name=""/>
        <dsp:cNvSpPr/>
      </dsp:nvSpPr>
      <dsp:spPr>
        <a:xfrm rot="5400000">
          <a:off x="4199733" y="-2825442"/>
          <a:ext cx="605019" cy="7701368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500" kern="1200" dirty="0"/>
            <a:t>Pilot</a:t>
          </a:r>
        </a:p>
      </dsp:txBody>
      <dsp:txXfrm rot="-5400000">
        <a:off x="651559" y="752267"/>
        <a:ext cx="7671833" cy="545949"/>
      </dsp:txXfrm>
    </dsp:sp>
    <dsp:sp modelId="{9B0FF95B-91C7-4BDA-B713-F83D9AD9AC45}">
      <dsp:nvSpPr>
        <dsp:cNvPr id="0" name=""/>
        <dsp:cNvSpPr/>
      </dsp:nvSpPr>
      <dsp:spPr>
        <a:xfrm rot="5400000">
          <a:off x="-139619" y="1583321"/>
          <a:ext cx="930799" cy="65155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2" y="1769481"/>
        <a:ext cx="651559" cy="279240"/>
      </dsp:txXfrm>
    </dsp:sp>
    <dsp:sp modelId="{F4C15007-A2FD-4052-9DB8-26C9B6B88D7F}">
      <dsp:nvSpPr>
        <dsp:cNvPr id="0" name=""/>
        <dsp:cNvSpPr/>
      </dsp:nvSpPr>
      <dsp:spPr>
        <a:xfrm rot="5400000">
          <a:off x="4199733" y="-2104472"/>
          <a:ext cx="605019" cy="7701368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500" kern="1200" dirty="0"/>
            <a:t>Training</a:t>
          </a:r>
        </a:p>
      </dsp:txBody>
      <dsp:txXfrm rot="-5400000">
        <a:off x="651559" y="1473237"/>
        <a:ext cx="7671833" cy="5459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B621D-3005-41D8-87E2-F48D5C943BD2}">
      <dsp:nvSpPr>
        <dsp:cNvPr id="0" name=""/>
        <dsp:cNvSpPr/>
      </dsp:nvSpPr>
      <dsp:spPr>
        <a:xfrm rot="5400000">
          <a:off x="-139756" y="140359"/>
          <a:ext cx="931708" cy="65219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 rot="-5400000">
        <a:off x="0" y="326701"/>
        <a:ext cx="652196" cy="279512"/>
      </dsp:txXfrm>
    </dsp:sp>
    <dsp:sp modelId="{94F1094F-E258-47A7-9161-93C7EAB58E90}">
      <dsp:nvSpPr>
        <dsp:cNvPr id="0" name=""/>
        <dsp:cNvSpPr/>
      </dsp:nvSpPr>
      <dsp:spPr>
        <a:xfrm rot="5400000">
          <a:off x="4199756" y="-3546957"/>
          <a:ext cx="605610" cy="7700731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500" kern="1200" dirty="0"/>
            <a:t>Organization</a:t>
          </a:r>
        </a:p>
      </dsp:txBody>
      <dsp:txXfrm rot="-5400000">
        <a:off x="652196" y="30166"/>
        <a:ext cx="7671168" cy="546484"/>
      </dsp:txXfrm>
    </dsp:sp>
    <dsp:sp modelId="{2E7A5D26-5AE3-4C95-8703-B90EDF307E5E}">
      <dsp:nvSpPr>
        <dsp:cNvPr id="0" name=""/>
        <dsp:cNvSpPr/>
      </dsp:nvSpPr>
      <dsp:spPr>
        <a:xfrm rot="5400000">
          <a:off x="-139756" y="862033"/>
          <a:ext cx="931708" cy="65219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0" y="1048375"/>
        <a:ext cx="652196" cy="279512"/>
      </dsp:txXfrm>
    </dsp:sp>
    <dsp:sp modelId="{91648F34-15AE-4B0B-A924-F7E6E2B8A6F4}">
      <dsp:nvSpPr>
        <dsp:cNvPr id="0" name=""/>
        <dsp:cNvSpPr/>
      </dsp:nvSpPr>
      <dsp:spPr>
        <a:xfrm rot="5400000">
          <a:off x="4199756" y="-2825282"/>
          <a:ext cx="605610" cy="7700731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500" kern="1200" dirty="0"/>
            <a:t>Implementation</a:t>
          </a:r>
        </a:p>
      </dsp:txBody>
      <dsp:txXfrm rot="-5400000">
        <a:off x="652196" y="751841"/>
        <a:ext cx="7671168" cy="546484"/>
      </dsp:txXfrm>
    </dsp:sp>
    <dsp:sp modelId="{9B0FF95B-91C7-4BDA-B713-F83D9AD9AC45}">
      <dsp:nvSpPr>
        <dsp:cNvPr id="0" name=""/>
        <dsp:cNvSpPr/>
      </dsp:nvSpPr>
      <dsp:spPr>
        <a:xfrm rot="5400000">
          <a:off x="-139756" y="1583708"/>
          <a:ext cx="931708" cy="65219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 rot="-5400000">
        <a:off x="0" y="1770050"/>
        <a:ext cx="652196" cy="279512"/>
      </dsp:txXfrm>
    </dsp:sp>
    <dsp:sp modelId="{F4C15007-A2FD-4052-9DB8-26C9B6B88D7F}">
      <dsp:nvSpPr>
        <dsp:cNvPr id="0" name=""/>
        <dsp:cNvSpPr/>
      </dsp:nvSpPr>
      <dsp:spPr>
        <a:xfrm rot="5400000">
          <a:off x="4199756" y="-2103608"/>
          <a:ext cx="605610" cy="7700731"/>
        </a:xfrm>
        <a:prstGeom prst="round2SameRect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500" kern="1200" dirty="0"/>
            <a:t>ICT &amp; Process</a:t>
          </a:r>
        </a:p>
      </dsp:txBody>
      <dsp:txXfrm rot="-5400000">
        <a:off x="652196" y="1473515"/>
        <a:ext cx="7671168" cy="5464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3CB84-296F-4B3D-A59A-EF4B3E9C7F14}">
      <dsp:nvSpPr>
        <dsp:cNvPr id="0" name=""/>
        <dsp:cNvSpPr/>
      </dsp:nvSpPr>
      <dsp:spPr>
        <a:xfrm>
          <a:off x="755841" y="493217"/>
          <a:ext cx="2368838" cy="934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cs typeface="B Lotus" pitchFamily="2" charset="-78"/>
            </a:rPr>
            <a:t>Synchronization</a:t>
          </a:r>
          <a:endParaRPr lang="en-US" sz="1800" b="1" kern="1200" dirty="0">
            <a:cs typeface="B Lotus" pitchFamily="2" charset="-78"/>
          </a:endParaRPr>
        </a:p>
      </dsp:txBody>
      <dsp:txXfrm>
        <a:off x="755841" y="493217"/>
        <a:ext cx="2368838" cy="934449"/>
      </dsp:txXfrm>
    </dsp:sp>
    <dsp:sp modelId="{BB43DD9C-6DB1-413F-845C-ADFABAB17641}">
      <dsp:nvSpPr>
        <dsp:cNvPr id="0" name=""/>
        <dsp:cNvSpPr/>
      </dsp:nvSpPr>
      <dsp:spPr>
        <a:xfrm>
          <a:off x="885836" y="-71446"/>
          <a:ext cx="1920686" cy="1920686"/>
        </a:xfrm>
        <a:prstGeom prst="circularArrow">
          <a:avLst>
            <a:gd name="adj1" fmla="val 9487"/>
            <a:gd name="adj2" fmla="val 685349"/>
            <a:gd name="adj3" fmla="val 7848858"/>
            <a:gd name="adj4" fmla="val 2265793"/>
            <a:gd name="adj5" fmla="val 11068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5AA582-49C8-453F-9F68-F067A940395A}">
      <dsp:nvSpPr>
        <dsp:cNvPr id="0" name=""/>
        <dsp:cNvSpPr/>
      </dsp:nvSpPr>
      <dsp:spPr>
        <a:xfrm>
          <a:off x="-52845" y="493217"/>
          <a:ext cx="934449" cy="934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>
              <a:cs typeface="B Lotus" pitchFamily="2" charset="-78"/>
            </a:rPr>
            <a:t> </a:t>
          </a:r>
          <a:endParaRPr lang="en-US" sz="2400" kern="1200" dirty="0">
            <a:cs typeface="B Lotus" pitchFamily="2" charset="-78"/>
          </a:endParaRPr>
        </a:p>
      </dsp:txBody>
      <dsp:txXfrm>
        <a:off x="-52845" y="493217"/>
        <a:ext cx="934449" cy="934449"/>
      </dsp:txXfrm>
    </dsp:sp>
    <dsp:sp modelId="{7BE00B13-204B-49FB-A61A-CE4B47B9A972}">
      <dsp:nvSpPr>
        <dsp:cNvPr id="0" name=""/>
        <dsp:cNvSpPr/>
      </dsp:nvSpPr>
      <dsp:spPr>
        <a:xfrm>
          <a:off x="885836" y="43717"/>
          <a:ext cx="1920686" cy="1920686"/>
        </a:xfrm>
        <a:prstGeom prst="circularArrow">
          <a:avLst>
            <a:gd name="adj1" fmla="val 9487"/>
            <a:gd name="adj2" fmla="val 685349"/>
            <a:gd name="adj3" fmla="val 18648858"/>
            <a:gd name="adj4" fmla="val 13065793"/>
            <a:gd name="adj5" fmla="val 11068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FD4B0896-31EA-4E9E-B185-FDD2286CBE5E}" type="datetimeFigureOut">
              <a:rPr lang="fa-IR" smtClean="0"/>
              <a:t>1440/07/13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2BF15AB-769E-4C37-B467-0E84309EB3F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70331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14CE0-99BC-49C6-AB42-34552443DD17}" type="slidenum">
              <a:rPr lang="fa-IR" smtClean="0"/>
              <a:pPr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51725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14CE0-99BC-49C6-AB42-34552443DD17}" type="slidenum">
              <a:rPr lang="fa-IR" smtClean="0"/>
              <a:pPr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6959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6E-ABD2-4819-847E-9396E6ED004E}" type="datetimeFigureOut">
              <a:rPr lang="en-US" smtClean="0"/>
              <a:t>19/03/2019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9222-5D9E-4779-8F2C-7E1AD4A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47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6E-ABD2-4819-847E-9396E6ED004E}" type="datetimeFigureOut">
              <a:rPr lang="en-US" smtClean="0"/>
              <a:t>19/03/2019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9222-5D9E-4779-8F2C-7E1AD4A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7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6E-ABD2-4819-847E-9396E6ED004E}" type="datetimeFigureOut">
              <a:rPr lang="en-US" smtClean="0"/>
              <a:t>19/03/2019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9222-5D9E-4779-8F2C-7E1AD4A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8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6E-ABD2-4819-847E-9396E6ED004E}" type="datetimeFigureOut">
              <a:rPr lang="en-US" smtClean="0"/>
              <a:t>19/03/2019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9222-5D9E-4779-8F2C-7E1AD4A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2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6E-ABD2-4819-847E-9396E6ED004E}" type="datetimeFigureOut">
              <a:rPr lang="en-US" smtClean="0"/>
              <a:t>19/03/2019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9222-5D9E-4779-8F2C-7E1AD4A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7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6E-ABD2-4819-847E-9396E6ED004E}" type="datetimeFigureOut">
              <a:rPr lang="en-US" smtClean="0"/>
              <a:t>19/03/2019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9222-5D9E-4779-8F2C-7E1AD4A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7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6E-ABD2-4819-847E-9396E6ED004E}" type="datetimeFigureOut">
              <a:rPr lang="en-US" smtClean="0"/>
              <a:t>19/03/2019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9222-5D9E-4779-8F2C-7E1AD4A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1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6E-ABD2-4819-847E-9396E6ED004E}" type="datetimeFigureOut">
              <a:rPr lang="en-US" smtClean="0"/>
              <a:t>19/03/2019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9222-5D9E-4779-8F2C-7E1AD4A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2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6E-ABD2-4819-847E-9396E6ED004E}" type="datetimeFigureOut">
              <a:rPr lang="en-US" smtClean="0"/>
              <a:t>19/03/2019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9222-5D9E-4779-8F2C-7E1AD4A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0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6E-ABD2-4819-847E-9396E6ED004E}" type="datetimeFigureOut">
              <a:rPr lang="en-US" smtClean="0"/>
              <a:t>19/03/2019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9222-5D9E-4779-8F2C-7E1AD4A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2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BE6E-ABD2-4819-847E-9396E6ED004E}" type="datetimeFigureOut">
              <a:rPr lang="en-US" smtClean="0"/>
              <a:t>19/03/2019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F9222-5D9E-4779-8F2C-7E1AD4A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0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BBE6E-ABD2-4819-847E-9396E6ED004E}" type="datetimeFigureOut">
              <a:rPr lang="en-US" smtClean="0"/>
              <a:t>19/03/2019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F9222-5D9E-4779-8F2C-7E1AD4AEC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eg"/><Relationship Id="rId7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eg"/><Relationship Id="rId7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42703" y="1676400"/>
            <a:ext cx="2772697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/>
              <a:t>Statistical Centre of Iran</a:t>
            </a:r>
          </a:p>
        </p:txBody>
      </p:sp>
      <p:pic>
        <p:nvPicPr>
          <p:cNvPr id="2053" name="Picture 5" descr="C:\Users\sahab\Desktop\Untitled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3154363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ahab\Desktop\Untitled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35" y="1583997"/>
            <a:ext cx="3650892" cy="77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62414" y="5616714"/>
            <a:ext cx="21014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12-15 March 2019</a:t>
            </a:r>
          </a:p>
          <a:p>
            <a:pPr algn="ctr"/>
            <a:r>
              <a:rPr lang="en-US" sz="2000" b="1" dirty="0"/>
              <a:t>Ankara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0" y="4127521"/>
            <a:ext cx="6019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Use of Handheld Electronic Devices for Census Data Collection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61335" y="2949302"/>
            <a:ext cx="83254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Islamic Republic of Iran’s Population and Housing </a:t>
            </a:r>
          </a:p>
          <a:p>
            <a:pPr algn="ctr"/>
            <a:r>
              <a:rPr lang="en-US" sz="2800" b="1" dirty="0"/>
              <a:t>Census-2016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43348" y="304800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Name of </a:t>
            </a:r>
            <a:r>
              <a:rPr lang="fa-I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Allah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0291"/>
            <a:ext cx="1714558" cy="165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7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4634" y="1047190"/>
            <a:ext cx="8875723" cy="5309161"/>
            <a:chOff x="381000" y="-518964"/>
            <a:chExt cx="8571606" cy="6663216"/>
          </a:xfrm>
        </p:grpSpPr>
        <p:grpSp>
          <p:nvGrpSpPr>
            <p:cNvPr id="5" name="Group 90"/>
            <p:cNvGrpSpPr>
              <a:grpSpLocks/>
            </p:cNvGrpSpPr>
            <p:nvPr/>
          </p:nvGrpSpPr>
          <p:grpSpPr bwMode="auto">
            <a:xfrm>
              <a:off x="381000" y="-518964"/>
              <a:ext cx="8571606" cy="6663216"/>
              <a:chOff x="1195" y="-650"/>
              <a:chExt cx="13600" cy="10252"/>
            </a:xfrm>
          </p:grpSpPr>
          <p:sp>
            <p:nvSpPr>
              <p:cNvPr id="29" name="AutoShape 95"/>
              <p:cNvSpPr>
                <a:spLocks noChangeArrowheads="1"/>
              </p:cNvSpPr>
              <p:nvPr/>
            </p:nvSpPr>
            <p:spPr bwMode="auto">
              <a:xfrm>
                <a:off x="6636" y="4955"/>
                <a:ext cx="2161" cy="821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spcAft>
                    <a:spcPts val="563"/>
                  </a:spcAft>
                </a:pPr>
                <a:r>
                  <a: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Credits committee</a:t>
                </a:r>
                <a:endParaRPr lang="fa-IR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AutoShape 96"/>
              <p:cNvSpPr>
                <a:spLocks noChangeArrowheads="1"/>
              </p:cNvSpPr>
              <p:nvPr/>
            </p:nvSpPr>
            <p:spPr bwMode="auto">
              <a:xfrm>
                <a:off x="6636" y="6245"/>
                <a:ext cx="2159" cy="821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lnSpc>
                    <a:spcPts val="900"/>
                  </a:lnSpc>
                  <a:spcAft>
                    <a:spcPts val="563"/>
                  </a:spcAft>
                </a:pPr>
                <a:r>
                  <a: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Logistics and supply committee</a:t>
                </a:r>
                <a:endParaRPr lang="fa-IR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AutoShape 99"/>
              <p:cNvSpPr>
                <a:spLocks noChangeArrowheads="1"/>
              </p:cNvSpPr>
              <p:nvPr/>
            </p:nvSpPr>
            <p:spPr bwMode="auto">
              <a:xfrm>
                <a:off x="4097" y="6128"/>
                <a:ext cx="2038" cy="821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spcAft>
                    <a:spcPts val="563"/>
                  </a:spcAft>
                </a:pPr>
                <a:r>
                  <a: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Extraction Committee</a:t>
                </a:r>
                <a:endParaRPr lang="fa-IR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AutoShape 100"/>
              <p:cNvSpPr>
                <a:spLocks noChangeArrowheads="1"/>
              </p:cNvSpPr>
              <p:nvPr/>
            </p:nvSpPr>
            <p:spPr bwMode="auto">
              <a:xfrm>
                <a:off x="4097" y="7418"/>
                <a:ext cx="2055" cy="82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spcAft>
                    <a:spcPts val="563"/>
                  </a:spcAft>
                </a:pPr>
                <a:r>
                  <a: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Technical support Committee</a:t>
                </a:r>
                <a:endParaRPr lang="fa-IR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Line 105"/>
              <p:cNvSpPr>
                <a:spLocks noChangeShapeType="1"/>
              </p:cNvSpPr>
              <p:nvPr/>
            </p:nvSpPr>
            <p:spPr bwMode="auto">
              <a:xfrm>
                <a:off x="10133" y="3514"/>
                <a:ext cx="0" cy="18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4" name="AutoShape 108"/>
              <p:cNvCxnSpPr>
                <a:cxnSpLocks noChangeShapeType="1"/>
              </p:cNvCxnSpPr>
              <p:nvPr/>
            </p:nvCxnSpPr>
            <p:spPr bwMode="auto">
              <a:xfrm flipH="1">
                <a:off x="6031" y="3015"/>
                <a:ext cx="4594" cy="0"/>
              </a:xfrm>
              <a:prstGeom prst="straightConnector1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sp>
            <p:nvSpPr>
              <p:cNvPr id="35" name="AutoShape 110"/>
              <p:cNvSpPr>
                <a:spLocks noChangeArrowheads="1"/>
              </p:cNvSpPr>
              <p:nvPr/>
            </p:nvSpPr>
            <p:spPr bwMode="auto">
              <a:xfrm>
                <a:off x="4097" y="8707"/>
                <a:ext cx="2055" cy="895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spcAft>
                    <a:spcPts val="563"/>
                  </a:spcAft>
                  <a:defRPr/>
                </a:pPr>
                <a:r>
                  <a: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Database and Registers data Committee</a:t>
                </a:r>
                <a:endParaRPr lang="fa-IR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Line 112"/>
              <p:cNvSpPr>
                <a:spLocks noChangeShapeType="1"/>
              </p:cNvSpPr>
              <p:nvPr/>
            </p:nvSpPr>
            <p:spPr bwMode="auto">
              <a:xfrm>
                <a:off x="1787" y="6924"/>
                <a:ext cx="235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7" name="Group 115"/>
              <p:cNvGrpSpPr>
                <a:grpSpLocks/>
              </p:cNvGrpSpPr>
              <p:nvPr/>
            </p:nvGrpSpPr>
            <p:grpSpPr bwMode="auto">
              <a:xfrm>
                <a:off x="1195" y="-650"/>
                <a:ext cx="13600" cy="9943"/>
                <a:chOff x="1195" y="-650"/>
                <a:chExt cx="13600" cy="9943"/>
              </a:xfrm>
            </p:grpSpPr>
            <p:grpSp>
              <p:nvGrpSpPr>
                <p:cNvPr id="38" name="Group 116"/>
                <p:cNvGrpSpPr>
                  <a:grpSpLocks/>
                </p:cNvGrpSpPr>
                <p:nvPr/>
              </p:nvGrpSpPr>
              <p:grpSpPr bwMode="auto">
                <a:xfrm>
                  <a:off x="1195" y="-650"/>
                  <a:ext cx="13600" cy="8860"/>
                  <a:chOff x="1195" y="-650"/>
                  <a:chExt cx="13600" cy="8860"/>
                </a:xfrm>
              </p:grpSpPr>
              <p:grpSp>
                <p:nvGrpSpPr>
                  <p:cNvPr id="40" name="Group 117"/>
                  <p:cNvGrpSpPr>
                    <a:grpSpLocks/>
                  </p:cNvGrpSpPr>
                  <p:nvPr/>
                </p:nvGrpSpPr>
                <p:grpSpPr bwMode="auto">
                  <a:xfrm>
                    <a:off x="6636" y="1110"/>
                    <a:ext cx="7616" cy="2204"/>
                    <a:chOff x="6868" y="2635"/>
                    <a:chExt cx="7616" cy="2204"/>
                  </a:xfrm>
                </p:grpSpPr>
                <p:sp>
                  <p:nvSpPr>
                    <p:cNvPr id="62" name="AutoShap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11" y="2635"/>
                      <a:ext cx="3199" cy="70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rgbClr val="FF0000"/>
                      </a:solidFill>
                      <a:headEnd/>
                      <a:tailEnd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>
                        <a:spcAft>
                          <a:spcPts val="563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National Census Headquarter</a:t>
                      </a:r>
                      <a:endParaRPr lang="fa-IR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3" name="AutoShape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68" y="3626"/>
                      <a:ext cx="3285" cy="70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rgbClr val="FF0000"/>
                      </a:solidFill>
                      <a:headEnd/>
                      <a:tailEnd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 rtl="0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Coordination and Integration Council</a:t>
                      </a:r>
                      <a:endParaRPr lang="fa-IR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4" name="AutoShap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737" y="3888"/>
                      <a:ext cx="3747" cy="951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rgbClr val="FF0000"/>
                      </a:solidFill>
                      <a:headEnd/>
                      <a:tailEnd/>
                    </a:ln>
                  </p:spPr>
                  <p:style>
                    <a:lnRef idx="1">
                      <a:schemeClr val="accent6"/>
                    </a:lnRef>
                    <a:fillRef idx="2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 rtl="0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Secretariat of Headquarters</a:t>
                      </a:r>
                    </a:p>
                  </p:txBody>
                </p:sp>
              </p:grpSp>
              <p:sp>
                <p:nvSpPr>
                  <p:cNvPr id="41" name="AutoShape 123"/>
                  <p:cNvSpPr>
                    <a:spLocks noChangeArrowheads="1"/>
                  </p:cNvSpPr>
                  <p:nvPr/>
                </p:nvSpPr>
                <p:spPr bwMode="auto">
                  <a:xfrm>
                    <a:off x="11955" y="4839"/>
                    <a:ext cx="2297" cy="703"/>
                  </a:xfrm>
                  <a:prstGeom prst="roundRect">
                    <a:avLst>
                      <a:gd name="adj" fmla="val 16667"/>
                    </a:avLst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spcAft>
                        <a:spcPts val="563"/>
                      </a:spcAft>
                    </a:pPr>
                    <a:r>
                      <a: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 Supervision over implementation Committee </a:t>
                    </a:r>
                    <a:endParaRPr lang="fa-IR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" name="AutoShape 124"/>
                  <p:cNvSpPr>
                    <a:spLocks noChangeArrowheads="1"/>
                  </p:cNvSpPr>
                  <p:nvPr/>
                </p:nvSpPr>
                <p:spPr bwMode="auto">
                  <a:xfrm>
                    <a:off x="9295" y="4956"/>
                    <a:ext cx="2176" cy="703"/>
                  </a:xfrm>
                  <a:prstGeom prst="roundRect">
                    <a:avLst>
                      <a:gd name="adj" fmla="val 16667"/>
                    </a:avLst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spcAft>
                        <a:spcPts val="563"/>
                      </a:spcAft>
                    </a:pPr>
                    <a:r>
                      <a: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Publicity Committee</a:t>
                    </a:r>
                    <a:endParaRPr lang="fa-IR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3" name="AutoShape 125"/>
                  <p:cNvSpPr>
                    <a:spLocks noChangeArrowheads="1"/>
                  </p:cNvSpPr>
                  <p:nvPr/>
                </p:nvSpPr>
                <p:spPr bwMode="auto">
                  <a:xfrm>
                    <a:off x="4097" y="4955"/>
                    <a:ext cx="2055" cy="821"/>
                  </a:xfrm>
                  <a:prstGeom prst="roundRect">
                    <a:avLst>
                      <a:gd name="adj" fmla="val 16667"/>
                    </a:avLst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spcAft>
                        <a:spcPts val="563"/>
                      </a:spcAft>
                    </a:pPr>
                    <a:r>
                      <a: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System Designing Committee</a:t>
                    </a:r>
                    <a:endParaRPr lang="fa-IR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44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1316" y="3454"/>
                    <a:ext cx="13479" cy="1239"/>
                    <a:chOff x="1443" y="3789"/>
                    <a:chExt cx="13479" cy="1239"/>
                  </a:xfrm>
                </p:grpSpPr>
                <p:sp>
                  <p:nvSpPr>
                    <p:cNvPr id="52" name="AutoShap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61" y="3849"/>
                      <a:ext cx="2961" cy="1179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>
                      <a:headEnd/>
                      <a:tailEnd/>
                    </a:ln>
                  </p:spPr>
                  <p:style>
                    <a:lnRef idx="1">
                      <a:schemeClr val="accent4"/>
                    </a:lnRef>
                    <a:fillRef idx="2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>
                        <a:spcAft>
                          <a:spcPts val="563"/>
                        </a:spcAft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Supervision Group</a:t>
                      </a:r>
                      <a:endParaRPr lang="fa-I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3" name="AutoShap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302" y="3970"/>
                      <a:ext cx="2418" cy="85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>
                      <a:headEnd/>
                      <a:tailEnd/>
                    </a:ln>
                  </p:spPr>
                  <p:style>
                    <a:lnRef idx="1">
                      <a:schemeClr val="accent4"/>
                    </a:lnRef>
                    <a:fillRef idx="2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>
                        <a:spcAft>
                          <a:spcPts val="563"/>
                        </a:spcAft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Publicity and Dissemination Group</a:t>
                      </a:r>
                      <a:endParaRPr lang="fa-I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4" name="AutoShap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63" y="4001"/>
                      <a:ext cx="2282" cy="821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>
                      <a:headEnd/>
                      <a:tailEnd/>
                    </a:ln>
                  </p:spPr>
                  <p:style>
                    <a:lnRef idx="1">
                      <a:schemeClr val="accent4"/>
                    </a:lnRef>
                    <a:fillRef idx="2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>
                        <a:spcAft>
                          <a:spcPts val="563"/>
                        </a:spcAft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Organization and Logistical Group</a:t>
                      </a:r>
                      <a:endParaRPr lang="fa-I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5" name="AutoShap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92" y="3970"/>
                      <a:ext cx="2229" cy="85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>
                      <a:headEnd/>
                      <a:tailEnd/>
                    </a:ln>
                  </p:spPr>
                  <p:style>
                    <a:lnRef idx="1">
                      <a:schemeClr val="accent4"/>
                    </a:lnRef>
                    <a:fillRef idx="2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>
                        <a:spcAft>
                          <a:spcPts val="563"/>
                        </a:spcAft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ICT Group</a:t>
                      </a:r>
                      <a:endParaRPr lang="fa-I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6" name="AutoShap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3" y="3970"/>
                      <a:ext cx="2539" cy="85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>
                      <a:headEnd/>
                      <a:tailEnd/>
                    </a:ln>
                  </p:spPr>
                  <p:style>
                    <a:lnRef idx="1">
                      <a:schemeClr val="accent4"/>
                    </a:lnRef>
                    <a:fillRef idx="2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anchor="ctr">
                      <a:noAutofit/>
                    </a:bodyPr>
                    <a:lstStyle/>
                    <a:p>
                      <a:pPr algn="ctr">
                        <a:spcAft>
                          <a:spcPts val="563"/>
                        </a:spcAft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 Preparation Group</a:t>
                      </a:r>
                      <a:endParaRPr lang="fa-I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7" name="Line 13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39" y="3789"/>
                      <a:ext cx="11222" cy="0"/>
                    </a:xfrm>
                    <a:prstGeom prst="line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8" name="Line 1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39" y="3789"/>
                      <a:ext cx="0" cy="181"/>
                    </a:xfrm>
                    <a:prstGeom prst="line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9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16" y="3789"/>
                      <a:ext cx="0" cy="181"/>
                    </a:xfrm>
                    <a:prstGeom prst="line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0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012" y="3789"/>
                      <a:ext cx="0" cy="181"/>
                    </a:xfrm>
                    <a:prstGeom prst="line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1" name="Line 1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61" y="3789"/>
                      <a:ext cx="0" cy="181"/>
                    </a:xfrm>
                    <a:prstGeom prst="line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45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2512" y="-650"/>
                    <a:ext cx="10860" cy="1323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algn="ctr" rtl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ts val="563"/>
                      </a:spcAft>
                      <a:defRPr/>
                    </a:pPr>
                    <a:r>
                      <a: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rPr>
                      <a:t>Organizational Structure of Population and Housing 2016 Census</a:t>
                    </a:r>
                    <a:endParaRPr lang="fa-IR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j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6" name="AutoShape 139"/>
                  <p:cNvSpPr>
                    <a:spLocks noChangeArrowheads="1"/>
                  </p:cNvSpPr>
                  <p:nvPr/>
                </p:nvSpPr>
                <p:spPr bwMode="auto">
                  <a:xfrm>
                    <a:off x="1195" y="4765"/>
                    <a:ext cx="2297" cy="629"/>
                  </a:xfrm>
                  <a:prstGeom prst="roundRect">
                    <a:avLst>
                      <a:gd name="adj" fmla="val 16667"/>
                    </a:avLst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anchor="ctr">
                    <a:noAutofit/>
                  </a:bodyPr>
                  <a:lstStyle/>
                  <a:p>
                    <a:pPr algn="ctr">
                      <a:spcAft>
                        <a:spcPts val="563"/>
                      </a:spcAft>
                    </a:pPr>
                    <a:r>
                      <a: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Forms and Handbook Committee</a:t>
                    </a:r>
                    <a:endParaRPr lang="fa-IR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7" name="AutoShape 140"/>
                  <p:cNvSpPr>
                    <a:spLocks noChangeArrowheads="1"/>
                  </p:cNvSpPr>
                  <p:nvPr/>
                </p:nvSpPr>
                <p:spPr bwMode="auto">
                  <a:xfrm>
                    <a:off x="1195" y="5659"/>
                    <a:ext cx="2297" cy="586"/>
                  </a:xfrm>
                  <a:prstGeom prst="roundRect">
                    <a:avLst>
                      <a:gd name="adj" fmla="val 16667"/>
                    </a:avLst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anchor="ctr">
                    <a:noAutofit/>
                  </a:bodyPr>
                  <a:lstStyle/>
                  <a:p>
                    <a:pPr algn="ctr">
                      <a:spcAft>
                        <a:spcPts val="563"/>
                      </a:spcAft>
                    </a:pPr>
                    <a:r>
                      <a: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Training Committee</a:t>
                    </a:r>
                    <a:endParaRPr lang="fa-IR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8" name="AutoShape 141"/>
                  <p:cNvSpPr>
                    <a:spLocks noChangeArrowheads="1"/>
                  </p:cNvSpPr>
                  <p:nvPr/>
                </p:nvSpPr>
                <p:spPr bwMode="auto">
                  <a:xfrm>
                    <a:off x="1195" y="6596"/>
                    <a:ext cx="2244" cy="587"/>
                  </a:xfrm>
                  <a:prstGeom prst="roundRect">
                    <a:avLst>
                      <a:gd name="adj" fmla="val 16667"/>
                    </a:avLst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anchor="ctr">
                    <a:noAutofit/>
                  </a:bodyPr>
                  <a:lstStyle/>
                  <a:p>
                    <a:pPr algn="ctr">
                      <a:spcAft>
                        <a:spcPts val="563"/>
                      </a:spcAft>
                    </a:pPr>
                    <a:r>
                      <a: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Editing and Imputation Committee</a:t>
                    </a:r>
                    <a:endParaRPr lang="fa-IR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" name="AutoShape 142"/>
                  <p:cNvSpPr>
                    <a:spLocks noChangeArrowheads="1"/>
                  </p:cNvSpPr>
                  <p:nvPr/>
                </p:nvSpPr>
                <p:spPr bwMode="auto">
                  <a:xfrm>
                    <a:off x="1195" y="7390"/>
                    <a:ext cx="2297" cy="820"/>
                  </a:xfrm>
                  <a:prstGeom prst="roundRect">
                    <a:avLst>
                      <a:gd name="adj" fmla="val 16667"/>
                    </a:avLst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lnSpc>
                        <a:spcPts val="844"/>
                      </a:lnSpc>
                      <a:spcAft>
                        <a:spcPts val="563"/>
                      </a:spcAft>
                    </a:pPr>
                    <a:r>
                      <a: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Tabulation and Publication Preparation  Committee</a:t>
                    </a:r>
                    <a:endParaRPr lang="fa-IR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0" name="AutoShape 143"/>
                  <p:cNvSpPr>
                    <a:spLocks noChangeArrowheads="1"/>
                  </p:cNvSpPr>
                  <p:nvPr/>
                </p:nvSpPr>
                <p:spPr bwMode="auto">
                  <a:xfrm>
                    <a:off x="11955" y="6012"/>
                    <a:ext cx="2176" cy="703"/>
                  </a:xfrm>
                  <a:prstGeom prst="roundRect">
                    <a:avLst>
                      <a:gd name="adj" fmla="val 16667"/>
                    </a:avLst>
                  </a:prstGeom>
                  <a:ln>
                    <a:headEnd/>
                    <a:tailEnd/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spcAft>
                        <a:spcPts val="563"/>
                      </a:spcAft>
                    </a:pPr>
                    <a:r>
                      <a: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Post-enumeration committee</a:t>
                    </a:r>
                    <a:endParaRPr lang="fa-IR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" name="AutoShape 145"/>
                  <p:cNvSpPr>
                    <a:spLocks noChangeArrowheads="1"/>
                  </p:cNvSpPr>
                  <p:nvPr/>
                </p:nvSpPr>
                <p:spPr bwMode="auto">
                  <a:xfrm>
                    <a:off x="3212" y="2501"/>
                    <a:ext cx="2889" cy="84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rgbClr val="FF0000"/>
                    </a:solidFill>
                    <a:headEnd/>
                    <a:tailEnd/>
                  </a:ln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rtl="0"/>
                    <a:r>
                      <a:rPr lang="en-US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Security Committee</a:t>
                    </a:r>
                  </a:p>
                </p:txBody>
              </p:sp>
            </p:grpSp>
            <p:sp>
              <p:nvSpPr>
                <p:cNvPr id="39" name="AutoShape 149"/>
                <p:cNvSpPr>
                  <a:spLocks noChangeArrowheads="1"/>
                </p:cNvSpPr>
                <p:nvPr/>
              </p:nvSpPr>
              <p:spPr bwMode="auto">
                <a:xfrm>
                  <a:off x="1195" y="8473"/>
                  <a:ext cx="2297" cy="820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spcAft>
                      <a:spcPts val="563"/>
                    </a:spcAft>
                    <a:buClr>
                      <a:schemeClr val="accent2"/>
                    </a:buClr>
                  </a:pPr>
                  <a:r>
                    <a:rPr lang="en-US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Statistical Maps and Address File Committee</a:t>
                  </a:r>
                </a:p>
              </p:txBody>
            </p:sp>
          </p:grpSp>
        </p:grpSp>
        <p:sp>
          <p:nvSpPr>
            <p:cNvPr id="6" name="AutoShape 124"/>
            <p:cNvSpPr>
              <a:spLocks noChangeArrowheads="1"/>
            </p:cNvSpPr>
            <p:nvPr/>
          </p:nvSpPr>
          <p:spPr bwMode="auto">
            <a:xfrm>
              <a:off x="5486400" y="4038600"/>
              <a:ext cx="1371581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Aft>
                  <a:spcPts val="563"/>
                </a:spcAft>
              </a:pPr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Information dissemination committee</a:t>
              </a:r>
              <a:endParaRPr lang="fa-IR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AutoShape 95"/>
            <p:cNvSpPr>
              <a:spLocks noChangeArrowheads="1"/>
            </p:cNvSpPr>
            <p:nvPr/>
          </p:nvSpPr>
          <p:spPr bwMode="auto">
            <a:xfrm>
              <a:off x="3810000" y="4876800"/>
              <a:ext cx="1362003" cy="5334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Aft>
                  <a:spcPts val="563"/>
                </a:spcAft>
              </a:pPr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Organization Committee</a:t>
              </a:r>
              <a:endParaRPr lang="fa-IR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8762999" y="3000478"/>
              <a:ext cx="63" cy="10381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endCxn id="41" idx="3"/>
            </p:cNvCxnSpPr>
            <p:nvPr/>
          </p:nvCxnSpPr>
          <p:spPr>
            <a:xfrm flipH="1">
              <a:off x="8610372" y="3276782"/>
              <a:ext cx="152690" cy="2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endCxn id="50" idx="3"/>
            </p:cNvCxnSpPr>
            <p:nvPr/>
          </p:nvCxnSpPr>
          <p:spPr>
            <a:xfrm flipH="1">
              <a:off x="8534110" y="4038782"/>
              <a:ext cx="229242" cy="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934200" y="2819400"/>
              <a:ext cx="0" cy="1447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858000" y="3352800"/>
              <a:ext cx="76200" cy="2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858000" y="4266954"/>
              <a:ext cx="76200" cy="2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257800" y="2743200"/>
              <a:ext cx="0" cy="2438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181600" y="3352800"/>
              <a:ext cx="76200" cy="2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5181600" y="4266954"/>
              <a:ext cx="76200" cy="2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181600" y="5181600"/>
              <a:ext cx="76200" cy="2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657600" y="2743200"/>
              <a:ext cx="0" cy="3200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505200" y="3352800"/>
              <a:ext cx="152690" cy="2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3505200" y="4190754"/>
              <a:ext cx="152690" cy="2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504910" y="4952754"/>
              <a:ext cx="152690" cy="2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505200" y="5943354"/>
              <a:ext cx="152690" cy="2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057400" y="2819400"/>
              <a:ext cx="0" cy="2971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828158" y="5791200"/>
              <a:ext cx="229242" cy="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1828800" y="4952370"/>
              <a:ext cx="229242" cy="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1828158" y="4343400"/>
              <a:ext cx="229242" cy="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1828158" y="3810000"/>
              <a:ext cx="229242" cy="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1828800" y="3200400"/>
              <a:ext cx="229242" cy="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>
            <a:stCxn id="62" idx="2"/>
            <a:endCxn id="63" idx="0"/>
          </p:cNvCxnSpPr>
          <p:nvPr/>
        </p:nvCxnSpPr>
        <p:spPr>
          <a:xfrm>
            <a:off x="4757514" y="2157416"/>
            <a:ext cx="1" cy="1298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3" idx="2"/>
          </p:cNvCxnSpPr>
          <p:nvPr/>
        </p:nvCxnSpPr>
        <p:spPr>
          <a:xfrm flipH="1">
            <a:off x="4757514" y="2604121"/>
            <a:ext cx="1" cy="951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D384B-9484-417F-9EA5-19926C2AABE8}" type="slidenum">
              <a:rPr lang="en-US" smtClean="0"/>
              <a:t>10</a:t>
            </a:fld>
            <a:endParaRPr lang="en-US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4757515" y="2699231"/>
            <a:ext cx="0" cy="1978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544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43808" y="597068"/>
            <a:ext cx="3485839" cy="5996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/>
              <a:t>Phases of Census</a:t>
            </a:r>
            <a:endParaRPr lang="fa-IR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4644009" y="1633751"/>
            <a:ext cx="3690552" cy="9183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100" b="1" dirty="0"/>
              <a:t>Phase 2</a:t>
            </a:r>
            <a:r>
              <a:rPr lang="en-US" dirty="0"/>
              <a:t>: Face to Face Interview 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22 October to 20 November</a:t>
            </a:r>
            <a:endParaRPr lang="fa-IR" dirty="0"/>
          </a:p>
        </p:txBody>
      </p:sp>
      <p:sp>
        <p:nvSpPr>
          <p:cNvPr id="6" name="Rounded Rectangle 5"/>
          <p:cNvSpPr/>
          <p:nvPr/>
        </p:nvSpPr>
        <p:spPr>
          <a:xfrm>
            <a:off x="382552" y="1660250"/>
            <a:ext cx="3574784" cy="8146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100" b="1" dirty="0"/>
              <a:t>Phase 1</a:t>
            </a:r>
            <a:r>
              <a:rPr lang="en-US" dirty="0"/>
              <a:t>: Internet Census</a:t>
            </a:r>
            <a:endParaRPr lang="fa-IR" dirty="0"/>
          </a:p>
          <a:p>
            <a:pPr algn="ctr"/>
            <a:r>
              <a:rPr lang="en-US" dirty="0">
                <a:solidFill>
                  <a:srgbClr val="002060"/>
                </a:solidFill>
              </a:rPr>
              <a:t>24 September to 21  October</a:t>
            </a:r>
            <a:endParaRPr lang="fa-IR" dirty="0"/>
          </a:p>
        </p:txBody>
      </p:sp>
      <p:sp>
        <p:nvSpPr>
          <p:cNvPr id="7" name="Down Arrow Callout 6"/>
          <p:cNvSpPr/>
          <p:nvPr/>
        </p:nvSpPr>
        <p:spPr>
          <a:xfrm>
            <a:off x="640016" y="2910971"/>
            <a:ext cx="2589245" cy="109168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500" dirty="0"/>
              <a:t>Visiting the census’ web site and completing questionnaire</a:t>
            </a:r>
            <a:endParaRPr lang="fa-IR" sz="1500" dirty="0"/>
          </a:p>
        </p:txBody>
      </p:sp>
      <p:sp>
        <p:nvSpPr>
          <p:cNvPr id="8" name="Rectangle 7"/>
          <p:cNvSpPr/>
          <p:nvPr/>
        </p:nvSpPr>
        <p:spPr>
          <a:xfrm>
            <a:off x="632016" y="4116033"/>
            <a:ext cx="2589245" cy="671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350" dirty="0"/>
              <a:t>Receiving internet code   </a:t>
            </a:r>
            <a:endParaRPr lang="fa-IR" sz="1350" dirty="0"/>
          </a:p>
        </p:txBody>
      </p:sp>
      <p:sp>
        <p:nvSpPr>
          <p:cNvPr id="10" name="Down Arrow Callout 9"/>
          <p:cNvSpPr/>
          <p:nvPr/>
        </p:nvSpPr>
        <p:spPr>
          <a:xfrm>
            <a:off x="4919557" y="2910971"/>
            <a:ext cx="2155373" cy="1091682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Visiting  all Places by Enumerators 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31255" y="3841877"/>
            <a:ext cx="1588301" cy="9300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Taking  statistical code form the visited household  provided by the Internet</a:t>
            </a:r>
            <a:endParaRPr lang="fa-IR" sz="135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07943" y="4100171"/>
            <a:ext cx="1357604" cy="6718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Face to Face interview</a:t>
            </a:r>
            <a:endParaRPr lang="fa-IR" sz="135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7336" y="5173378"/>
            <a:ext cx="2372312" cy="783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350" dirty="0"/>
              <a:t>Visiting the census’ web site and completing questionnaire</a:t>
            </a:r>
            <a:endParaRPr lang="fa-IR" sz="1350" dirty="0"/>
          </a:p>
        </p:txBody>
      </p:sp>
      <p:sp>
        <p:nvSpPr>
          <p:cNvPr id="14" name="Down Arrow Callout 13"/>
          <p:cNvSpPr/>
          <p:nvPr/>
        </p:nvSpPr>
        <p:spPr>
          <a:xfrm>
            <a:off x="7081927" y="4083308"/>
            <a:ext cx="1602534" cy="1090070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Sticking “</a:t>
            </a:r>
            <a:r>
              <a:rPr lang="en-US" sz="1350" i="1" dirty="0">
                <a:solidFill>
                  <a:schemeClr val="tx1"/>
                </a:solidFill>
              </a:rPr>
              <a:t>Absent Household Notice Card</a:t>
            </a:r>
            <a:r>
              <a:rPr lang="en-US" sz="1350" dirty="0">
                <a:solidFill>
                  <a:schemeClr val="tx1"/>
                </a:solidFill>
              </a:rPr>
              <a:t>”</a:t>
            </a:r>
            <a:endParaRPr lang="fa-IR" sz="135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46026" y="4283973"/>
            <a:ext cx="32890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200" b="1" dirty="0"/>
              <a:t>or</a:t>
            </a:r>
            <a:endParaRPr lang="fa-IR" sz="165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979040" y="4274491"/>
            <a:ext cx="32890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200" b="1" dirty="0"/>
              <a:t>or</a:t>
            </a:r>
            <a:endParaRPr lang="fa-IR" sz="1200" b="1" dirty="0"/>
          </a:p>
        </p:txBody>
      </p:sp>
      <p:sp>
        <p:nvSpPr>
          <p:cNvPr id="18" name="Rectangle 17"/>
          <p:cNvSpPr/>
          <p:nvPr/>
        </p:nvSpPr>
        <p:spPr>
          <a:xfrm>
            <a:off x="6979932" y="5173378"/>
            <a:ext cx="2021193" cy="783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350" dirty="0"/>
              <a:t>Calling to Call Centers</a:t>
            </a:r>
            <a:endParaRPr lang="fa-IR" sz="1350" dirty="0"/>
          </a:p>
        </p:txBody>
      </p:sp>
      <p:sp>
        <p:nvSpPr>
          <p:cNvPr id="19" name="TextBox 18"/>
          <p:cNvSpPr txBox="1"/>
          <p:nvPr/>
        </p:nvSpPr>
        <p:spPr>
          <a:xfrm>
            <a:off x="6501095" y="5403681"/>
            <a:ext cx="32890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200" b="1" dirty="0"/>
              <a:t>or</a:t>
            </a:r>
            <a:endParaRPr lang="fa-IR" sz="1200" b="1" dirty="0"/>
          </a:p>
        </p:txBody>
      </p:sp>
      <p:sp>
        <p:nvSpPr>
          <p:cNvPr id="34" name="Rectangle 33"/>
          <p:cNvSpPr/>
          <p:nvPr/>
        </p:nvSpPr>
        <p:spPr>
          <a:xfrm>
            <a:off x="1165860" y="5156233"/>
            <a:ext cx="497205" cy="330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350"/>
          </a:p>
        </p:txBody>
      </p:sp>
      <p:sp>
        <p:nvSpPr>
          <p:cNvPr id="35" name="Rectangle 34"/>
          <p:cNvSpPr/>
          <p:nvPr/>
        </p:nvSpPr>
        <p:spPr>
          <a:xfrm>
            <a:off x="1165860" y="5565264"/>
            <a:ext cx="497205" cy="3301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350"/>
          </a:p>
        </p:txBody>
      </p:sp>
      <p:sp>
        <p:nvSpPr>
          <p:cNvPr id="37" name="TextBox 36"/>
          <p:cNvSpPr txBox="1"/>
          <p:nvPr/>
        </p:nvSpPr>
        <p:spPr>
          <a:xfrm>
            <a:off x="68580" y="5173378"/>
            <a:ext cx="121729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200" dirty="0"/>
              <a:t>By household</a:t>
            </a:r>
            <a:r>
              <a:rPr lang="fa-IR" sz="1200" dirty="0"/>
              <a:t>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008" y="5570003"/>
            <a:ext cx="118737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200" dirty="0"/>
              <a:t>By Enumerator</a:t>
            </a:r>
            <a:r>
              <a:rPr lang="fa-IR" sz="1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86956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8600" y="1714017"/>
            <a:ext cx="835320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Wingdings" pitchFamily="2" charset="2"/>
              <a:buChar char="Ø"/>
            </a:pPr>
            <a:r>
              <a:rPr lang="en-US" sz="2800" dirty="0"/>
              <a:t>internet and phone census</a:t>
            </a:r>
          </a:p>
          <a:p>
            <a:pPr marL="285750" indent="-285750" algn="l" rtl="0">
              <a:buFont typeface="Wingdings" pitchFamily="2" charset="2"/>
              <a:buChar char="Ø"/>
            </a:pPr>
            <a:r>
              <a:rPr lang="en-US" sz="2800" dirty="0"/>
              <a:t>Face to Face  interview with Tablet</a:t>
            </a:r>
          </a:p>
          <a:p>
            <a:pPr marL="285750" indent="-285750" algn="l" rtl="0">
              <a:buFont typeface="Wingdings" pitchFamily="2" charset="2"/>
              <a:buChar char="Ø"/>
            </a:pPr>
            <a:r>
              <a:rPr lang="en-US" sz="2800" dirty="0"/>
              <a:t>Map Module</a:t>
            </a:r>
          </a:p>
          <a:p>
            <a:pPr marL="285750" indent="-285750" algn="l" rtl="0">
              <a:buFont typeface="Wingdings" pitchFamily="2" charset="2"/>
              <a:buChar char="Ø"/>
            </a:pPr>
            <a:r>
              <a:rPr lang="en-US" sz="2800" dirty="0"/>
              <a:t>Supervising the  filed operation</a:t>
            </a:r>
          </a:p>
          <a:p>
            <a:pPr marL="285750" indent="-285750" algn="l" rtl="0">
              <a:buFont typeface="Wingdings" pitchFamily="2" charset="2"/>
              <a:buChar char="Ø"/>
            </a:pPr>
            <a:r>
              <a:rPr lang="en-US" sz="2800" dirty="0"/>
              <a:t>Post-enumeration </a:t>
            </a:r>
          </a:p>
          <a:p>
            <a:pPr marL="285750" indent="-285750" algn="l" rtl="0">
              <a:buFont typeface="Wingdings" pitchFamily="2" charset="2"/>
              <a:buChar char="Ø"/>
            </a:pPr>
            <a:r>
              <a:rPr lang="en-US" sz="2800" dirty="0"/>
              <a:t>Workforce  Recruitment  Portal and CRM (Customer Relationship Management)</a:t>
            </a:r>
          </a:p>
          <a:p>
            <a:pPr marL="285750" indent="-285750" algn="l" rtl="0">
              <a:buFont typeface="Wingdings" pitchFamily="2" charset="2"/>
              <a:buChar char="Ø"/>
            </a:pPr>
            <a:r>
              <a:rPr lang="en-US" sz="2800" dirty="0"/>
              <a:t>Virtual training </a:t>
            </a:r>
          </a:p>
          <a:p>
            <a:pPr marL="285750" indent="-285750" algn="l" rtl="0">
              <a:buFont typeface="Wingdings" pitchFamily="2" charset="2"/>
              <a:buChar char="Ø"/>
            </a:pPr>
            <a:r>
              <a:rPr lang="en-US" sz="2800" dirty="0"/>
              <a:t>Editing and imputation</a:t>
            </a:r>
          </a:p>
          <a:p>
            <a:pPr marL="285750" indent="-285750" algn="l" rtl="0">
              <a:buFont typeface="Wingdings" pitchFamily="2" charset="2"/>
              <a:buChar char="Ø"/>
            </a:pPr>
            <a:r>
              <a:rPr lang="en-US" sz="2800" dirty="0"/>
              <a:t>Monitoring the Census infrastructures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6800" y="838200"/>
            <a:ext cx="705678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Developing 32 Software for the Census. for example:</a:t>
            </a:r>
          </a:p>
        </p:txBody>
      </p:sp>
    </p:spTree>
    <p:extLst>
      <p:ext uri="{BB962C8B-B14F-4D97-AF65-F5344CB8AC3E}">
        <p14:creationId xmlns:p14="http://schemas.microsoft.com/office/powerpoint/2010/main" val="4248657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315200" y="799798"/>
            <a:ext cx="1752600" cy="98772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cs typeface="B Titr" panose="00000700000000000000" pitchFamily="2" charset="-78"/>
              </a:rPr>
              <a:t>Statistical Centre of Iran</a:t>
            </a:r>
            <a:endParaRPr lang="fa-IR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906963" y="2044700"/>
            <a:ext cx="1689100" cy="1033462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cs typeface="B Titr" panose="00000700000000000000" pitchFamily="2" charset="-78"/>
              </a:rPr>
              <a:t>1</a:t>
            </a:r>
            <a:r>
              <a:rPr lang="en-US" baseline="30000" dirty="0">
                <a:solidFill>
                  <a:schemeClr val="tx1"/>
                </a:solidFill>
                <a:cs typeface="B Titr" panose="00000700000000000000" pitchFamily="2" charset="-78"/>
              </a:rPr>
              <a:t>st</a:t>
            </a:r>
            <a:r>
              <a:rPr lang="en-US" dirty="0">
                <a:solidFill>
                  <a:schemeClr val="tx1"/>
                </a:solidFill>
                <a:cs typeface="B Titr" panose="00000700000000000000" pitchFamily="2" charset="-78"/>
              </a:rPr>
              <a:t> phase TOT</a:t>
            </a:r>
            <a:endParaRPr lang="fa-IR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87899" y="2990850"/>
            <a:ext cx="1795463" cy="1063625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cs typeface="B Titr" panose="00000700000000000000" pitchFamily="2" charset="-78"/>
              </a:rPr>
              <a:t>2</a:t>
            </a:r>
            <a:r>
              <a:rPr lang="en-US" baseline="30000" dirty="0">
                <a:solidFill>
                  <a:schemeClr val="tx1"/>
                </a:solidFill>
                <a:cs typeface="B Titr" panose="00000700000000000000" pitchFamily="2" charset="-78"/>
              </a:rPr>
              <a:t>nd</a:t>
            </a:r>
            <a:r>
              <a:rPr lang="en-US" dirty="0">
                <a:solidFill>
                  <a:schemeClr val="tx1"/>
                </a:solidFill>
                <a:cs typeface="B Titr" panose="00000700000000000000" pitchFamily="2" charset="-78"/>
              </a:rPr>
              <a:t> phase</a:t>
            </a:r>
            <a:endParaRPr lang="fa-IR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cs typeface="B Titr" panose="00000700000000000000" pitchFamily="2" charset="-78"/>
              </a:rPr>
              <a:t>TOT</a:t>
            </a:r>
            <a:endParaRPr lang="fa-IR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50800" y="4580854"/>
            <a:ext cx="2706890" cy="1305595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cs typeface="B Titr" panose="00000700000000000000" pitchFamily="2" charset="-78"/>
              </a:rPr>
              <a:t>3</a:t>
            </a:r>
            <a:r>
              <a:rPr lang="en-US" sz="1400" b="1" baseline="30000" dirty="0">
                <a:solidFill>
                  <a:schemeClr val="tx1"/>
                </a:solidFill>
                <a:cs typeface="B Titr" panose="00000700000000000000" pitchFamily="2" charset="-78"/>
              </a:rPr>
              <a:t>rd</a:t>
            </a:r>
            <a:r>
              <a:rPr lang="en-US" sz="1400" b="1" dirty="0">
                <a:solidFill>
                  <a:schemeClr val="tx1"/>
                </a:solidFill>
                <a:cs typeface="B Titr" panose="00000700000000000000" pitchFamily="2" charset="-78"/>
              </a:rPr>
              <a:t> phase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cs typeface="B Titr" panose="00000700000000000000" pitchFamily="2" charset="-78"/>
              </a:rPr>
              <a:t> training of enumerators</a:t>
            </a:r>
            <a:endParaRPr lang="fa-IR" sz="14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519864" y="1599684"/>
            <a:ext cx="932456" cy="676791"/>
          </a:xfrm>
          <a:prstGeom prst="straightConnector1">
            <a:avLst/>
          </a:prstGeom>
          <a:ln w="349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4" idx="4"/>
            <a:endCxn id="7" idx="6"/>
          </p:cNvCxnSpPr>
          <p:nvPr/>
        </p:nvCxnSpPr>
        <p:spPr>
          <a:xfrm rot="5400000">
            <a:off x="3751532" y="793684"/>
            <a:ext cx="3446126" cy="5433810"/>
          </a:xfrm>
          <a:prstGeom prst="curvedConnector2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662489" y="2924944"/>
            <a:ext cx="358373" cy="284981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195736" y="3933056"/>
            <a:ext cx="825500" cy="647798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4" idx="4"/>
          </p:cNvCxnSpPr>
          <p:nvPr/>
        </p:nvCxnSpPr>
        <p:spPr>
          <a:xfrm rot="5400000">
            <a:off x="5624413" y="1004789"/>
            <a:ext cx="1784351" cy="3349825"/>
          </a:xfrm>
          <a:prstGeom prst="curvedConnector2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265" name="Rectangle 7"/>
          <p:cNvSpPr>
            <a:spLocks noChangeArrowheads="1"/>
          </p:cNvSpPr>
          <p:nvPr/>
        </p:nvSpPr>
        <p:spPr bwMode="auto">
          <a:xfrm>
            <a:off x="4139951" y="6079648"/>
            <a:ext cx="464479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In person training: </a:t>
            </a:r>
            <a:r>
              <a:rPr lang="en-US" altLang="en-US" sz="1200" dirty="0">
                <a:latin typeface="Arial" panose="020B0604020202020204" pitchFamily="34" charset="0"/>
                <a:cs typeface="B Nazanin" panose="00000400000000000000" pitchFamily="2" charset="-78"/>
              </a:rPr>
              <a:t>Centralized and  Decentralized </a:t>
            </a:r>
            <a:r>
              <a:rPr lang="en-US" altLang="en-US" sz="1400" dirty="0">
                <a:latin typeface="Arial" panose="020B0604020202020204" pitchFamily="34" charset="0"/>
                <a:cs typeface="B Nazanin" panose="00000400000000000000" pitchFamily="2" charset="-78"/>
              </a:rPr>
              <a:t>Distance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  <a:cs typeface="B Nazanin" panose="00000400000000000000" pitchFamily="2" charset="-78"/>
              </a:rPr>
              <a:t> 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Distance training: </a:t>
            </a:r>
            <a:r>
              <a:rPr lang="en-US" altLang="en-US" sz="1400" dirty="0">
                <a:cs typeface="B Titr" panose="00000700000000000000" pitchFamily="2" charset="-78"/>
              </a:rPr>
              <a:t>In addition to in person training, distance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cs typeface="B Titr" panose="00000700000000000000" pitchFamily="2" charset="-78"/>
              </a:rPr>
              <a:t> training was also used during 2</a:t>
            </a:r>
            <a:r>
              <a:rPr lang="en-US" altLang="en-US" sz="1400" baseline="30000" dirty="0">
                <a:cs typeface="B Titr" panose="00000700000000000000" pitchFamily="2" charset="-78"/>
              </a:rPr>
              <a:t>nd</a:t>
            </a:r>
            <a:r>
              <a:rPr lang="en-US" altLang="en-US" sz="1400" dirty="0">
                <a:cs typeface="B Titr" panose="00000700000000000000" pitchFamily="2" charset="-78"/>
              </a:rPr>
              <a:t>  and 3</a:t>
            </a:r>
            <a:r>
              <a:rPr lang="en-US" altLang="en-US" sz="1400" baseline="30000" dirty="0">
                <a:cs typeface="B Titr" panose="00000700000000000000" pitchFamily="2" charset="-78"/>
              </a:rPr>
              <a:t>rd</a:t>
            </a:r>
            <a:r>
              <a:rPr lang="en-US" altLang="en-US" sz="1400" dirty="0">
                <a:cs typeface="B Titr" panose="00000700000000000000" pitchFamily="2" charset="-78"/>
              </a:rPr>
              <a:t>  phase of training.   </a:t>
            </a:r>
            <a:r>
              <a:rPr lang="en-US" altLang="en-US" sz="1400" baseline="30000" dirty="0">
                <a:cs typeface="B Titr" panose="00000700000000000000" pitchFamily="2" charset="-78"/>
              </a:rPr>
              <a:t> </a:t>
            </a:r>
            <a:r>
              <a:rPr lang="en-US" altLang="en-US" sz="1400" dirty="0">
                <a:cs typeface="B Titr" panose="00000700000000000000" pitchFamily="2" charset="-78"/>
              </a:rPr>
              <a:t> </a:t>
            </a:r>
            <a:endParaRPr lang="fa-IR" altLang="en-US" sz="1400" dirty="0"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8689" y="4054475"/>
            <a:ext cx="157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cs typeface="B Nazanin" panose="00000400000000000000" pitchFamily="2" charset="-78"/>
              </a:rPr>
              <a:t>22000 persons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96598" y="2555612"/>
            <a:ext cx="1453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cs typeface="B Nazanin" panose="00000400000000000000" pitchFamily="2" charset="-78"/>
              </a:rPr>
              <a:t>3500 persons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0862" y="1599684"/>
            <a:ext cx="133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cs typeface="B Nazanin" panose="00000400000000000000" pitchFamily="2" charset="-78"/>
              </a:rPr>
              <a:t>324 persons</a:t>
            </a:r>
            <a:endParaRPr lang="fa-IR" b="1" dirty="0">
              <a:cs typeface="B Nazanin" panose="00000400000000000000" pitchFamily="2" charset="-78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114316" y="556474"/>
            <a:ext cx="3096345" cy="560514"/>
            <a:chOff x="651559" y="1443702"/>
            <a:chExt cx="7701368" cy="605019"/>
          </a:xfrm>
        </p:grpSpPr>
        <p:sp>
          <p:nvSpPr>
            <p:cNvPr id="22" name="Round Same Side Corner Rectangle 21"/>
            <p:cNvSpPr/>
            <p:nvPr/>
          </p:nvSpPr>
          <p:spPr>
            <a:xfrm rot="5400000">
              <a:off x="4199733" y="-2104472"/>
              <a:ext cx="605019" cy="7701368"/>
            </a:xfrm>
            <a:prstGeom prst="round2SameRect">
              <a:avLst/>
            </a:prstGeom>
            <a:solidFill>
              <a:srgbClr val="FF0000">
                <a:alpha val="90000"/>
              </a:srgbClr>
            </a:solidFill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 Same Side Corner Rectangle 4"/>
            <p:cNvSpPr txBox="1"/>
            <p:nvPr/>
          </p:nvSpPr>
          <p:spPr>
            <a:xfrm>
              <a:off x="651559" y="1473237"/>
              <a:ext cx="7671833" cy="5459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920" tIns="22225" rIns="22225" bIns="22225" numCol="1" spcCol="1270" anchor="ctr" anchorCtr="0">
              <a:noAutofit/>
            </a:bodyPr>
            <a:lstStyle/>
            <a:p>
              <a:pPr marL="0" lvl="1" algn="ctr" defTabSz="15557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500" kern="1200" dirty="0">
                  <a:solidFill>
                    <a:schemeClr val="bg1"/>
                  </a:solidFill>
                </a:rPr>
                <a:t>Training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6212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5486400"/>
            <a:ext cx="45250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From 22 October to 30 November 2016</a:t>
            </a:r>
          </a:p>
        </p:txBody>
      </p:sp>
      <p:sp>
        <p:nvSpPr>
          <p:cNvPr id="7" name="AutoShape 10" descr="Image result for TABLET FREE PICTURE"/>
          <p:cNvSpPr>
            <a:spLocks noChangeAspect="1" noChangeArrowheads="1"/>
          </p:cNvSpPr>
          <p:nvPr/>
        </p:nvSpPr>
        <p:spPr bwMode="auto">
          <a:xfrm>
            <a:off x="155575" y="-1608138"/>
            <a:ext cx="28860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Image result for TABLET FREE PICTURE"/>
          <p:cNvSpPr>
            <a:spLocks noChangeAspect="1" noChangeArrowheads="1"/>
          </p:cNvSpPr>
          <p:nvPr/>
        </p:nvSpPr>
        <p:spPr bwMode="auto">
          <a:xfrm>
            <a:off x="307975" y="-1455738"/>
            <a:ext cx="28860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09800" y="77361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Census Data Collection </a:t>
            </a:r>
          </a:p>
          <a:p>
            <a:pPr algn="ctr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by Using Tablet </a:t>
            </a:r>
            <a:endParaRPr lang="fa-IR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897" y="1999838"/>
            <a:ext cx="2133898" cy="295316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777558" y="3803037"/>
            <a:ext cx="1298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SIJAD</a:t>
            </a:r>
            <a:endParaRPr lang="fa-IR" sz="2800" b="1" dirty="0">
              <a:solidFill>
                <a:srgbClr val="C00000"/>
              </a:solidFill>
            </a:endParaRPr>
          </a:p>
        </p:txBody>
      </p:sp>
      <p:pic>
        <p:nvPicPr>
          <p:cNvPr id="18" name="Picture 2" descr="C:\Users\sahab\Desktop\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069" y="2451847"/>
            <a:ext cx="1493551" cy="126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409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/>
          <p:nvPr/>
        </p:nvSpPr>
        <p:spPr>
          <a:xfrm>
            <a:off x="1143000" y="2661182"/>
            <a:ext cx="7772400" cy="3764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2" name="Rectangle 3081"/>
          <p:cNvSpPr/>
          <p:nvPr/>
        </p:nvSpPr>
        <p:spPr>
          <a:xfrm>
            <a:off x="1143000" y="789296"/>
            <a:ext cx="7772400" cy="175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371600" y="3824749"/>
            <a:ext cx="1913562" cy="7845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Visiting all Places by Enumerator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962400" y="2870025"/>
            <a:ext cx="2223448" cy="780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Taking statistical code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962400" y="3839111"/>
            <a:ext cx="2223448" cy="7953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Face to Face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interview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0316" y="5404383"/>
            <a:ext cx="1836484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Visiting the census web site</a:t>
            </a:r>
          </a:p>
        </p:txBody>
      </p:sp>
      <p:cxnSp>
        <p:nvCxnSpPr>
          <p:cNvPr id="28" name="Straight Arrow Connector 27"/>
          <p:cNvCxnSpPr>
            <a:stCxn id="7" idx="3"/>
            <a:endCxn id="12" idx="1"/>
          </p:cNvCxnSpPr>
          <p:nvPr/>
        </p:nvCxnSpPr>
        <p:spPr>
          <a:xfrm>
            <a:off x="3285162" y="4217009"/>
            <a:ext cx="677238" cy="1975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71" idx="3"/>
            <a:endCxn id="15" idx="1"/>
          </p:cNvCxnSpPr>
          <p:nvPr/>
        </p:nvCxnSpPr>
        <p:spPr>
          <a:xfrm>
            <a:off x="6185848" y="5297305"/>
            <a:ext cx="664468" cy="449978"/>
          </a:xfrm>
          <a:prstGeom prst="bentConnector3">
            <a:avLst>
              <a:gd name="adj1" fmla="val 67872"/>
            </a:avLst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0" y="-30273"/>
            <a:ext cx="91440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Collecting data by enumerator </a:t>
            </a:r>
            <a:endParaRPr lang="fa-IR" sz="2000" b="1" dirty="0"/>
          </a:p>
        </p:txBody>
      </p:sp>
      <p:sp>
        <p:nvSpPr>
          <p:cNvPr id="71" name="Rounded Rectangle 70"/>
          <p:cNvSpPr/>
          <p:nvPr/>
        </p:nvSpPr>
        <p:spPr>
          <a:xfrm>
            <a:off x="3962400" y="4830834"/>
            <a:ext cx="2223448" cy="9329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Leaving </a:t>
            </a:r>
            <a:r>
              <a:rPr lang="en-US" sz="1600" b="1" dirty="0">
                <a:solidFill>
                  <a:schemeClr val="tx1"/>
                </a:solidFill>
              </a:rPr>
              <a:t>“Absent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Household Notice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Card”</a:t>
            </a:r>
          </a:p>
        </p:txBody>
      </p:sp>
      <p:cxnSp>
        <p:nvCxnSpPr>
          <p:cNvPr id="72" name="Straight Arrow Connector 71"/>
          <p:cNvCxnSpPr>
            <a:stCxn id="7" idx="3"/>
            <a:endCxn id="71" idx="1"/>
          </p:cNvCxnSpPr>
          <p:nvPr/>
        </p:nvCxnSpPr>
        <p:spPr>
          <a:xfrm>
            <a:off x="3285162" y="4217009"/>
            <a:ext cx="677238" cy="1080296"/>
          </a:xfrm>
          <a:prstGeom prst="bentConnector3">
            <a:avLst>
              <a:gd name="adj1" fmla="val 50000"/>
            </a:avLst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Image result for tablet free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06859"/>
            <a:ext cx="792480" cy="7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71"/>
          <p:cNvCxnSpPr>
            <a:stCxn id="7" idx="3"/>
            <a:endCxn id="11" idx="1"/>
          </p:cNvCxnSpPr>
          <p:nvPr/>
        </p:nvCxnSpPr>
        <p:spPr>
          <a:xfrm flipV="1">
            <a:off x="3285162" y="3260049"/>
            <a:ext cx="677238" cy="956960"/>
          </a:xfrm>
          <a:prstGeom prst="bentConnector3">
            <a:avLst>
              <a:gd name="adj1" fmla="val 50000"/>
            </a:avLst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850316" y="4609269"/>
            <a:ext cx="1836484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Calling the Census Call Center</a:t>
            </a:r>
          </a:p>
        </p:txBody>
      </p:sp>
      <p:cxnSp>
        <p:nvCxnSpPr>
          <p:cNvPr id="42" name="Straight Arrow Connector 41"/>
          <p:cNvCxnSpPr>
            <a:stCxn id="71" idx="3"/>
            <a:endCxn id="40" idx="1"/>
          </p:cNvCxnSpPr>
          <p:nvPr/>
        </p:nvCxnSpPr>
        <p:spPr>
          <a:xfrm flipV="1">
            <a:off x="6185848" y="4914069"/>
            <a:ext cx="664468" cy="383236"/>
          </a:xfrm>
          <a:prstGeom prst="bentConnector3">
            <a:avLst>
              <a:gd name="adj1" fmla="val 67872"/>
            </a:avLst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84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4225" y="4205715"/>
            <a:ext cx="37201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Rounded Rectangle 92"/>
          <p:cNvSpPr/>
          <p:nvPr/>
        </p:nvSpPr>
        <p:spPr>
          <a:xfrm>
            <a:off x="1342566" y="941696"/>
            <a:ext cx="1913562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Visiting the census’ web site and completing questionnaire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3962400" y="1238535"/>
            <a:ext cx="2223448" cy="780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Receiving internet code</a:t>
            </a:r>
          </a:p>
        </p:txBody>
      </p:sp>
      <p:cxnSp>
        <p:nvCxnSpPr>
          <p:cNvPr id="103" name="Straight Arrow Connector 102"/>
          <p:cNvCxnSpPr>
            <a:stCxn id="93" idx="3"/>
            <a:endCxn id="102" idx="1"/>
          </p:cNvCxnSpPr>
          <p:nvPr/>
        </p:nvCxnSpPr>
        <p:spPr>
          <a:xfrm>
            <a:off x="3256128" y="1627496"/>
            <a:ext cx="706272" cy="1063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Picture 8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848" y="1531851"/>
            <a:ext cx="96123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D3AA"/>
              </a:clrFrom>
              <a:clrTo>
                <a:srgbClr val="F7D3A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829" y="2899762"/>
            <a:ext cx="1003040" cy="841869"/>
          </a:xfrm>
          <a:prstGeom prst="rect">
            <a:avLst/>
          </a:prstGeom>
        </p:spPr>
      </p:pic>
      <p:sp>
        <p:nvSpPr>
          <p:cNvPr id="3086" name="TextBox 3085"/>
          <p:cNvSpPr txBox="1"/>
          <p:nvPr/>
        </p:nvSpPr>
        <p:spPr>
          <a:xfrm>
            <a:off x="7315200" y="84603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Phase 1: Internet Census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850316" y="2912271"/>
            <a:ext cx="1961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Phase 2: </a:t>
            </a:r>
          </a:p>
          <a:p>
            <a:r>
              <a:rPr lang="en-US" sz="1500" b="1" dirty="0"/>
              <a:t>Face to Face Interview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615" y="4837869"/>
            <a:ext cx="289010" cy="28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111" y="2844062"/>
            <a:ext cx="27432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25" y="3896409"/>
            <a:ext cx="240319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" name="Picture 83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9857" y="6109007"/>
            <a:ext cx="564732" cy="37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Rounded Rectangle 131"/>
          <p:cNvSpPr/>
          <p:nvPr/>
        </p:nvSpPr>
        <p:spPr>
          <a:xfrm>
            <a:off x="1243943" y="5871677"/>
            <a:ext cx="182880" cy="1828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1243943" y="6138313"/>
            <a:ext cx="182880" cy="1828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447800" y="580123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By household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447800" y="609018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By Enumerator</a:t>
            </a:r>
          </a:p>
        </p:txBody>
      </p:sp>
    </p:spTree>
    <p:extLst>
      <p:ext uri="{BB962C8B-B14F-4D97-AF65-F5344CB8AC3E}">
        <p14:creationId xmlns:p14="http://schemas.microsoft.com/office/powerpoint/2010/main" val="3610503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8632" y="1020220"/>
            <a:ext cx="12173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Preparing</a:t>
            </a:r>
          </a:p>
          <a:p>
            <a:pPr algn="ctr"/>
            <a:r>
              <a:rPr lang="en-US" sz="2000" b="1" dirty="0"/>
              <a:t> tablets</a:t>
            </a:r>
            <a:endParaRPr lang="fa-IR" sz="20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30274" y="1963481"/>
            <a:ext cx="961358" cy="1109012"/>
            <a:chOff x="1310491" y="1685829"/>
            <a:chExt cx="854036" cy="8864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491" y="1981310"/>
              <a:ext cx="427018" cy="5909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847910"/>
              <a:ext cx="427018" cy="59096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7509" y="1685829"/>
              <a:ext cx="427018" cy="5909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General Processes of E-Census by use of Tablet</a:t>
            </a:r>
            <a:r>
              <a:rPr lang="en-US" sz="2000" dirty="0"/>
              <a:t> </a:t>
            </a:r>
            <a:endParaRPr lang="en-US" sz="2000" b="1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2050" name="Picture 2" descr="Image result for organization structure free pictur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975" y="2042769"/>
            <a:ext cx="1041400" cy="100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722575" y="941294"/>
            <a:ext cx="1752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Formation of</a:t>
            </a:r>
            <a:br>
              <a:rPr lang="en-US" sz="2000" b="1" dirty="0"/>
            </a:br>
            <a:r>
              <a:rPr lang="en-US" sz="2000" b="1" dirty="0"/>
              <a:t>administrative</a:t>
            </a:r>
            <a:br>
              <a:rPr lang="en-US" sz="2000" b="1" dirty="0"/>
            </a:br>
            <a:r>
              <a:rPr lang="en-US" sz="2000" b="1" dirty="0"/>
              <a:t>organization </a:t>
            </a:r>
            <a:endParaRPr lang="fa-IR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5795196" y="5772276"/>
            <a:ext cx="167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Allocation of</a:t>
            </a:r>
            <a:br>
              <a:rPr lang="en-US" sz="2000" b="1" dirty="0"/>
            </a:br>
            <a:r>
              <a:rPr lang="en-US" sz="2000" b="1" dirty="0"/>
              <a:t>working unit </a:t>
            </a:r>
            <a:endParaRPr lang="fa-IR" sz="2000" b="1" dirty="0"/>
          </a:p>
        </p:txBody>
      </p:sp>
      <p:pic>
        <p:nvPicPr>
          <p:cNvPr id="2052" name="Picture 4" descr="Image result for tick free 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841" y="5455277"/>
            <a:ext cx="182178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tick free 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744" y="5465195"/>
            <a:ext cx="182178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tick free 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650" y="5465195"/>
            <a:ext cx="182178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tick free 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369" y="5470383"/>
            <a:ext cx="182178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organization structure free pictur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975" y="4400676"/>
            <a:ext cx="1041400" cy="100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9" descr="untitled">
            <a:hlinkClick r:id="" action="ppaction://noaction"/>
          </p:cNvPr>
          <p:cNvPicPr>
            <a:picLocks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753" y="4400676"/>
            <a:ext cx="1473200" cy="107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340353" y="5610739"/>
            <a:ext cx="162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Taking the</a:t>
            </a:r>
            <a:br>
              <a:rPr lang="en-US" sz="2000" b="1" dirty="0"/>
            </a:br>
            <a:r>
              <a:rPr lang="en-US" sz="2000" b="1" dirty="0"/>
              <a:t>working unit </a:t>
            </a:r>
            <a:endParaRPr lang="fa-IR" sz="2000" b="1" dirty="0"/>
          </a:p>
        </p:txBody>
      </p:sp>
      <p:pic>
        <p:nvPicPr>
          <p:cNvPr id="29" name="Picture 2" descr="C:\Users\sahab\Desktop\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85"/>
            <a:ext cx="815731" cy="68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886200" y="2333152"/>
            <a:ext cx="1143000" cy="0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33396" y="3456296"/>
            <a:ext cx="0" cy="533400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869709" y="5105400"/>
            <a:ext cx="1143000" cy="0"/>
          </a:xfrm>
          <a:prstGeom prst="straightConnector1">
            <a:avLst/>
          </a:prstGeom>
          <a:ln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977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8667" y="849816"/>
            <a:ext cx="26173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Installation of data</a:t>
            </a:r>
            <a:br>
              <a:rPr lang="en-US" sz="2000" b="1" dirty="0"/>
            </a:br>
            <a:r>
              <a:rPr lang="en-US" sz="2000" b="1" dirty="0"/>
              <a:t>collection software on</a:t>
            </a:r>
            <a:br>
              <a:rPr lang="en-US" sz="2000" b="1" dirty="0"/>
            </a:br>
            <a:r>
              <a:rPr lang="en-US" sz="2000" b="1" dirty="0"/>
              <a:t>tablet devices </a:t>
            </a:r>
            <a:endParaRPr lang="fa-IR" sz="2000" b="1" dirty="0"/>
          </a:p>
        </p:txBody>
      </p:sp>
      <p:pic>
        <p:nvPicPr>
          <p:cNvPr id="5" name="Picture 44" descr="driver_installation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858" y="2058388"/>
            <a:ext cx="1474975" cy="76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48400" y="2058388"/>
            <a:ext cx="1031927" cy="75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32186" y="901188"/>
            <a:ext cx="22196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Transferring</a:t>
            </a:r>
            <a:br>
              <a:rPr lang="en-US" sz="2000" b="1" dirty="0"/>
            </a:br>
            <a:r>
              <a:rPr lang="en-US" sz="2000" b="1" dirty="0"/>
              <a:t>working unit to the</a:t>
            </a:r>
            <a:br>
              <a:rPr lang="en-US" sz="2000" b="1" dirty="0"/>
            </a:br>
            <a:r>
              <a:rPr lang="en-US" sz="2000" b="1" dirty="0"/>
              <a:t>tablet </a:t>
            </a:r>
            <a:endParaRPr lang="fa-IR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5676693" y="5430589"/>
            <a:ext cx="2197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Uploading working</a:t>
            </a:r>
            <a:br>
              <a:rPr lang="en-US" sz="2000" b="1" dirty="0"/>
            </a:br>
            <a:r>
              <a:rPr lang="en-US" sz="2000" b="1" dirty="0"/>
              <a:t>unit to the tablet </a:t>
            </a:r>
            <a:endParaRPr lang="fa-IR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1703776" y="5424173"/>
            <a:ext cx="19147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Collecting data by enumerator </a:t>
            </a:r>
            <a:endParaRPr lang="fa-IR" sz="2000" b="1" dirty="0"/>
          </a:p>
        </p:txBody>
      </p:sp>
      <p:pic>
        <p:nvPicPr>
          <p:cNvPr id="10" name="Picture 2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330" y="4333544"/>
            <a:ext cx="1404252" cy="101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29858" y="4617763"/>
            <a:ext cx="1462600" cy="73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General Processes of E-Census by use of Tablet</a:t>
            </a:r>
            <a:r>
              <a:rPr lang="en-US" sz="2000" dirty="0"/>
              <a:t> </a:t>
            </a:r>
            <a:endParaRPr lang="en-US" sz="2000" b="1" dirty="0">
              <a:solidFill>
                <a:schemeClr val="bg1"/>
              </a:solidFill>
              <a:cs typeface="B Titr" pitchFamily="2" charset="-78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299613" y="2432947"/>
            <a:ext cx="1143000" cy="0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741996" y="3257266"/>
            <a:ext cx="0" cy="533400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296770" y="4986552"/>
            <a:ext cx="1143000" cy="0"/>
          </a:xfrm>
          <a:prstGeom prst="straightConnector1">
            <a:avLst/>
          </a:prstGeom>
          <a:ln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Users\sahab\Desktop\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85"/>
            <a:ext cx="815731" cy="68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228600" y="4038599"/>
            <a:ext cx="1444646" cy="1314467"/>
          </a:xfrm>
          <a:prstGeom prst="wedgeRectCallout">
            <a:avLst>
              <a:gd name="adj1" fmla="val 59781"/>
              <a:gd name="adj2" fmla="val 2958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Supplementary and control data base</a:t>
            </a:r>
            <a:endParaRPr lang="fa-IR" sz="1600" dirty="0">
              <a:solidFill>
                <a:schemeClr val="tx1"/>
              </a:solidFill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t="26543" r="10314" b="23680"/>
          <a:stretch/>
        </p:blipFill>
        <p:spPr bwMode="auto">
          <a:xfrm>
            <a:off x="2057400" y="3694398"/>
            <a:ext cx="1219200" cy="77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052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55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Tablet-questionnaire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838200"/>
            <a:ext cx="5257800" cy="3355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0"/>
            <a:ext cx="5867400" cy="36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40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55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Tablet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-questionnaire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838200"/>
            <a:ext cx="5715000" cy="35310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4644"/>
            <a:ext cx="5334000" cy="329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28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859" y="2103664"/>
            <a:ext cx="3717059" cy="3918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4" t="8360" r="29985" b="-106"/>
          <a:stretch/>
        </p:blipFill>
        <p:spPr>
          <a:xfrm>
            <a:off x="16331" y="870253"/>
            <a:ext cx="5426527" cy="51250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86888" y="1295400"/>
            <a:ext cx="332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Statistical Centre of Iran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173" y="1219200"/>
            <a:ext cx="1006396" cy="10063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86888" y="3432779"/>
            <a:ext cx="3429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Ali Akbar </a:t>
            </a:r>
            <a:r>
              <a:rPr lang="en-US" b="1" dirty="0" err="1">
                <a:solidFill>
                  <a:srgbClr val="C00000"/>
                </a:solidFill>
              </a:rPr>
              <a:t>Mahzoon</a:t>
            </a:r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Director General, Office of Population and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Labour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Force Statistics &amp; Census</a:t>
            </a:r>
          </a:p>
          <a:p>
            <a:pPr algn="ctr"/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b="1" dirty="0" err="1">
                <a:solidFill>
                  <a:srgbClr val="C00000"/>
                </a:solidFill>
              </a:rPr>
              <a:t>Vahid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Akhoondi</a:t>
            </a:r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System Analyst &amp; Project Manager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33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/>
          <p:nvPr/>
        </p:nvSpPr>
        <p:spPr>
          <a:xfrm>
            <a:off x="1143000" y="2661182"/>
            <a:ext cx="7772400" cy="3764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2" name="Rectangle 3081"/>
          <p:cNvSpPr/>
          <p:nvPr/>
        </p:nvSpPr>
        <p:spPr>
          <a:xfrm>
            <a:off x="1143000" y="789296"/>
            <a:ext cx="7772400" cy="175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371600" y="3824749"/>
            <a:ext cx="1913562" cy="7845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Visiting all Places by Enumerator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962400" y="2870025"/>
            <a:ext cx="2223448" cy="780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Taking statistical code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962400" y="3839111"/>
            <a:ext cx="2223448" cy="7953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Face to Face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interview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0316" y="5404383"/>
            <a:ext cx="1836484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Visiting the census web site</a:t>
            </a:r>
          </a:p>
        </p:txBody>
      </p:sp>
      <p:cxnSp>
        <p:nvCxnSpPr>
          <p:cNvPr id="28" name="Straight Arrow Connector 27"/>
          <p:cNvCxnSpPr>
            <a:stCxn id="7" idx="3"/>
            <a:endCxn id="12" idx="1"/>
          </p:cNvCxnSpPr>
          <p:nvPr/>
        </p:nvCxnSpPr>
        <p:spPr>
          <a:xfrm>
            <a:off x="3285162" y="4217009"/>
            <a:ext cx="677238" cy="1975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71" idx="3"/>
            <a:endCxn id="15" idx="1"/>
          </p:cNvCxnSpPr>
          <p:nvPr/>
        </p:nvCxnSpPr>
        <p:spPr>
          <a:xfrm>
            <a:off x="6185848" y="5297305"/>
            <a:ext cx="664468" cy="449978"/>
          </a:xfrm>
          <a:prstGeom prst="bentConnector3">
            <a:avLst>
              <a:gd name="adj1" fmla="val 67872"/>
            </a:avLst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0" y="-30273"/>
            <a:ext cx="91440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Collecting data by enumerator </a:t>
            </a:r>
            <a:endParaRPr lang="fa-IR" sz="2000" b="1" dirty="0"/>
          </a:p>
        </p:txBody>
      </p:sp>
      <p:sp>
        <p:nvSpPr>
          <p:cNvPr id="71" name="Rounded Rectangle 70"/>
          <p:cNvSpPr/>
          <p:nvPr/>
        </p:nvSpPr>
        <p:spPr>
          <a:xfrm>
            <a:off x="3962400" y="4830834"/>
            <a:ext cx="2223448" cy="9329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Leaving </a:t>
            </a:r>
            <a:r>
              <a:rPr lang="en-US" sz="1600" b="1" dirty="0">
                <a:solidFill>
                  <a:schemeClr val="tx1"/>
                </a:solidFill>
              </a:rPr>
              <a:t>“Absent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Household Notice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Card”</a:t>
            </a:r>
          </a:p>
        </p:txBody>
      </p:sp>
      <p:cxnSp>
        <p:nvCxnSpPr>
          <p:cNvPr id="72" name="Straight Arrow Connector 71"/>
          <p:cNvCxnSpPr>
            <a:stCxn id="7" idx="3"/>
            <a:endCxn id="71" idx="1"/>
          </p:cNvCxnSpPr>
          <p:nvPr/>
        </p:nvCxnSpPr>
        <p:spPr>
          <a:xfrm>
            <a:off x="3285162" y="4217009"/>
            <a:ext cx="677238" cy="1080296"/>
          </a:xfrm>
          <a:prstGeom prst="bentConnector3">
            <a:avLst>
              <a:gd name="adj1" fmla="val 50000"/>
            </a:avLst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Image result for tablet free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06859"/>
            <a:ext cx="792480" cy="7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71"/>
          <p:cNvCxnSpPr>
            <a:stCxn id="7" idx="3"/>
            <a:endCxn id="11" idx="1"/>
          </p:cNvCxnSpPr>
          <p:nvPr/>
        </p:nvCxnSpPr>
        <p:spPr>
          <a:xfrm flipV="1">
            <a:off x="3285162" y="3260049"/>
            <a:ext cx="677238" cy="956960"/>
          </a:xfrm>
          <a:prstGeom prst="bentConnector3">
            <a:avLst>
              <a:gd name="adj1" fmla="val 50000"/>
            </a:avLst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850316" y="4609269"/>
            <a:ext cx="1836484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Calling the Census Call Center</a:t>
            </a:r>
          </a:p>
        </p:txBody>
      </p:sp>
      <p:cxnSp>
        <p:nvCxnSpPr>
          <p:cNvPr id="42" name="Straight Arrow Connector 41"/>
          <p:cNvCxnSpPr>
            <a:stCxn id="71" idx="3"/>
            <a:endCxn id="40" idx="1"/>
          </p:cNvCxnSpPr>
          <p:nvPr/>
        </p:nvCxnSpPr>
        <p:spPr>
          <a:xfrm flipV="1">
            <a:off x="6185848" y="4914069"/>
            <a:ext cx="664468" cy="383236"/>
          </a:xfrm>
          <a:prstGeom prst="bentConnector3">
            <a:avLst>
              <a:gd name="adj1" fmla="val 67872"/>
            </a:avLst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84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4225" y="4205715"/>
            <a:ext cx="37201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Rounded Rectangle 92"/>
          <p:cNvSpPr/>
          <p:nvPr/>
        </p:nvSpPr>
        <p:spPr>
          <a:xfrm>
            <a:off x="1342566" y="941696"/>
            <a:ext cx="1913562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Visiting the census’ web site and completing questionnaire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3962400" y="1238535"/>
            <a:ext cx="2223448" cy="780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Receiving internet code</a:t>
            </a:r>
          </a:p>
        </p:txBody>
      </p:sp>
      <p:cxnSp>
        <p:nvCxnSpPr>
          <p:cNvPr id="103" name="Straight Arrow Connector 102"/>
          <p:cNvCxnSpPr>
            <a:stCxn id="93" idx="3"/>
            <a:endCxn id="102" idx="1"/>
          </p:cNvCxnSpPr>
          <p:nvPr/>
        </p:nvCxnSpPr>
        <p:spPr>
          <a:xfrm>
            <a:off x="3256128" y="1627496"/>
            <a:ext cx="706272" cy="1063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Picture 8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848" y="1531851"/>
            <a:ext cx="96123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D3AA"/>
              </a:clrFrom>
              <a:clrTo>
                <a:srgbClr val="F7D3A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829" y="2899762"/>
            <a:ext cx="1003040" cy="841869"/>
          </a:xfrm>
          <a:prstGeom prst="rect">
            <a:avLst/>
          </a:prstGeom>
        </p:spPr>
      </p:pic>
      <p:sp>
        <p:nvSpPr>
          <p:cNvPr id="3086" name="TextBox 3085"/>
          <p:cNvSpPr txBox="1"/>
          <p:nvPr/>
        </p:nvSpPr>
        <p:spPr>
          <a:xfrm>
            <a:off x="7315200" y="84603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Phase 1: Internet Census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850316" y="2912271"/>
            <a:ext cx="1961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Phase 2: </a:t>
            </a:r>
          </a:p>
          <a:p>
            <a:r>
              <a:rPr lang="en-US" sz="1500" b="1" dirty="0"/>
              <a:t>Face to Face Interview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615" y="4837869"/>
            <a:ext cx="289010" cy="28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111" y="2844062"/>
            <a:ext cx="27432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25" y="3896409"/>
            <a:ext cx="240319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" name="Picture 83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9857" y="6109007"/>
            <a:ext cx="564732" cy="37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Rounded Rectangle 131"/>
          <p:cNvSpPr/>
          <p:nvPr/>
        </p:nvSpPr>
        <p:spPr>
          <a:xfrm>
            <a:off x="1243943" y="5871677"/>
            <a:ext cx="182880" cy="1828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1243943" y="6138313"/>
            <a:ext cx="182880" cy="1828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447800" y="580123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By household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447800" y="609018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By Enumerator</a:t>
            </a:r>
          </a:p>
        </p:txBody>
      </p:sp>
    </p:spTree>
    <p:extLst>
      <p:ext uri="{BB962C8B-B14F-4D97-AF65-F5344CB8AC3E}">
        <p14:creationId xmlns:p14="http://schemas.microsoft.com/office/powerpoint/2010/main" val="2271168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1" y="2743200"/>
            <a:ext cx="4862409" cy="411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General Processes of E-Census by use of Tablet</a:t>
            </a:r>
            <a:r>
              <a:rPr lang="en-US" sz="2000" dirty="0"/>
              <a:t> </a:t>
            </a:r>
            <a:endParaRPr lang="en-US" sz="2000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52436" y="838200"/>
            <a:ext cx="17623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Sending </a:t>
            </a:r>
          </a:p>
          <a:p>
            <a:pPr algn="ctr"/>
            <a:r>
              <a:rPr lang="en-US" sz="2000" b="1" dirty="0"/>
              <a:t>Collected data </a:t>
            </a:r>
            <a:endParaRPr lang="fa-IR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5788041" y="838200"/>
            <a:ext cx="254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Upload working unit</a:t>
            </a:r>
            <a:br>
              <a:rPr lang="en-US" sz="2000" b="1" dirty="0"/>
            </a:br>
            <a:r>
              <a:rPr lang="en-US" sz="2000" b="1" dirty="0"/>
              <a:t>to the server </a:t>
            </a:r>
            <a:endParaRPr lang="fa-IR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6495494" y="5378076"/>
            <a:ext cx="2572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Reviewing work unit information by technical and executive senior expert </a:t>
            </a:r>
            <a:endParaRPr lang="fa-IR" b="1" dirty="0"/>
          </a:p>
        </p:txBody>
      </p:sp>
      <p:pic>
        <p:nvPicPr>
          <p:cNvPr id="29" name="Picture 2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65506" y="1767940"/>
            <a:ext cx="1272988" cy="92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518" y="1767940"/>
            <a:ext cx="1092964" cy="1208014"/>
          </a:xfrm>
          <a:prstGeom prst="rect">
            <a:avLst/>
          </a:prstGeom>
        </p:spPr>
      </p:pic>
      <p:pic>
        <p:nvPicPr>
          <p:cNvPr id="31" name="Picture 49" descr="untitled">
            <a:hlinkClick r:id="" action="ppaction://noaction"/>
          </p:cNvPr>
          <p:cNvPicPr>
            <a:picLocks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236" y="4198776"/>
            <a:ext cx="1609964" cy="115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9" descr="untitled">
            <a:hlinkClick r:id="" action="ppaction://noaction"/>
          </p:cNvPr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059" y="4278248"/>
            <a:ext cx="1609964" cy="115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4912925" y="5351571"/>
            <a:ext cx="16295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Reviewing map change by map expert</a:t>
            </a:r>
            <a:endParaRPr lang="fa-IR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495800" y="2230051"/>
            <a:ext cx="1143000" cy="0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sahab\Desktop\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85"/>
            <a:ext cx="815731" cy="68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ahab\Desktop\Untitled - Cop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263460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7122996" y="3352800"/>
            <a:ext cx="0" cy="548640"/>
          </a:xfrm>
          <a:prstGeom prst="straightConnector1">
            <a:avLst/>
          </a:prstGeom>
          <a:ln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1" y="3042345"/>
            <a:ext cx="2489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Map</a:t>
            </a:r>
            <a:r>
              <a:rPr lang="en-US" sz="1600" dirty="0"/>
              <a:t> display and correction tools in SIJAD map module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23647" y="2808320"/>
            <a:ext cx="21713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✓ Creating blocks</a:t>
            </a:r>
          </a:p>
          <a:p>
            <a:r>
              <a:rPr lang="en-US" sz="1600" dirty="0"/>
              <a:t>✓Deleting blocks </a:t>
            </a:r>
          </a:p>
          <a:p>
            <a:r>
              <a:rPr lang="en-US" sz="1600" dirty="0"/>
              <a:t>✓Integrating blocks</a:t>
            </a:r>
          </a:p>
          <a:p>
            <a:r>
              <a:rPr lang="en-US" sz="1600" dirty="0"/>
              <a:t>✓Disintegrating blocks</a:t>
            </a:r>
          </a:p>
          <a:p>
            <a:r>
              <a:rPr lang="en-US" sz="1600" dirty="0"/>
              <a:t>✓Searching  the  blocks</a:t>
            </a:r>
          </a:p>
          <a:p>
            <a:r>
              <a:rPr lang="en-US" sz="1600" dirty="0"/>
              <a:t>✓Selecting  the  blocks</a:t>
            </a:r>
          </a:p>
          <a:p>
            <a:r>
              <a:rPr lang="en-US" sz="1600" dirty="0"/>
              <a:t>✓Map legend &amp;  guide</a:t>
            </a:r>
          </a:p>
        </p:txBody>
      </p:sp>
    </p:spTree>
    <p:extLst>
      <p:ext uri="{BB962C8B-B14F-4D97-AF65-F5344CB8AC3E}">
        <p14:creationId xmlns:p14="http://schemas.microsoft.com/office/powerpoint/2010/main" val="2568122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General Processes of E-Census by use of Tablet</a:t>
            </a:r>
            <a:r>
              <a:rPr lang="en-US" sz="2000" dirty="0"/>
              <a:t> </a:t>
            </a:r>
            <a:endParaRPr lang="en-US" sz="2000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04894" y="3271272"/>
            <a:ext cx="2572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Re-taking work unit</a:t>
            </a:r>
            <a:br>
              <a:rPr lang="en-US" b="1" dirty="0"/>
            </a:br>
            <a:r>
              <a:rPr lang="en-US" b="1" dirty="0"/>
              <a:t>with returned</a:t>
            </a:r>
            <a:br>
              <a:rPr lang="en-US" b="1" dirty="0"/>
            </a:br>
            <a:r>
              <a:rPr lang="en-US" b="1" dirty="0"/>
              <a:t>questionnaire </a:t>
            </a:r>
            <a:endParaRPr lang="fa-IR" b="1" dirty="0"/>
          </a:p>
        </p:txBody>
      </p:sp>
      <p:pic>
        <p:nvPicPr>
          <p:cNvPr id="31" name="Picture 49" descr="untitled">
            <a:hlinkClick r:id="" action="ppaction://noaction"/>
          </p:cNvPr>
          <p:cNvPicPr>
            <a:picLocks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133" y="2083905"/>
            <a:ext cx="1734200" cy="118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2" descr="Hardware-Tablet-PC-ic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84420"/>
            <a:ext cx="1417915" cy="98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3271272"/>
            <a:ext cx="3058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Correcting work unit based on the feedbacks received</a:t>
            </a:r>
            <a:endParaRPr lang="fa-IR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51960" y="2692373"/>
            <a:ext cx="640080" cy="0"/>
          </a:xfrm>
          <a:prstGeom prst="straightConnector1">
            <a:avLst/>
          </a:prstGeom>
          <a:ln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sahab\Desktop\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85"/>
            <a:ext cx="815731" cy="68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224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Synchronization </a:t>
            </a: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778444502"/>
              </p:ext>
            </p:extLst>
          </p:nvPr>
        </p:nvGraphicFramePr>
        <p:xfrm>
          <a:off x="2604247" y="2479908"/>
          <a:ext cx="3071834" cy="1920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lowchart: Magnetic Disk 1"/>
          <p:cNvSpPr/>
          <p:nvPr/>
        </p:nvSpPr>
        <p:spPr>
          <a:xfrm>
            <a:off x="1295400" y="2209800"/>
            <a:ext cx="1828800" cy="248799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Internet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census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Database</a:t>
            </a:r>
          </a:p>
        </p:txBody>
      </p:sp>
      <p:sp>
        <p:nvSpPr>
          <p:cNvPr id="7" name="Flowchart: Magnetic Disk 6"/>
          <p:cNvSpPr/>
          <p:nvPr/>
        </p:nvSpPr>
        <p:spPr>
          <a:xfrm>
            <a:off x="5880847" y="2209800"/>
            <a:ext cx="1828800" cy="2487994"/>
          </a:xfrm>
          <a:prstGeom prst="flowChartMagneticDisk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Face to Face census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itchFamily="2" charset="-78"/>
              </a:rPr>
              <a:t>Database</a:t>
            </a:r>
          </a:p>
        </p:txBody>
      </p:sp>
    </p:spTree>
    <p:extLst>
      <p:ext uri="{BB962C8B-B14F-4D97-AF65-F5344CB8AC3E}">
        <p14:creationId xmlns:p14="http://schemas.microsoft.com/office/powerpoint/2010/main" val="3941195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/>
              <a:t>Data collection software (SIJAD)</a:t>
            </a:r>
            <a:endParaRPr lang="en-US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533400" y="914400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n-US" sz="2400" b="1" dirty="0"/>
              <a:t> Data collection software (SIJAD)</a:t>
            </a:r>
            <a:endParaRPr lang="en-US" sz="20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401661"/>
            <a:ext cx="360000" cy="36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16730" y="1776337"/>
            <a:ext cx="37967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Create a questionnaire module</a:t>
            </a:r>
            <a:endParaRPr lang="fa-IR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16729" y="2388513"/>
            <a:ext cx="65324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Formation of administrative organization module </a:t>
            </a:r>
            <a:endParaRPr lang="fa-IR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79710"/>
            <a:ext cx="360000" cy="36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82" y="3029191"/>
            <a:ext cx="360000" cy="360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48105" y="3011560"/>
            <a:ext cx="17284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Map module </a:t>
            </a:r>
            <a:endParaRPr lang="fa-IR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34659" y="3643572"/>
            <a:ext cx="31251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Implement Rules module</a:t>
            </a:r>
            <a:endParaRPr lang="fa-IR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82" y="3646945"/>
            <a:ext cx="360000" cy="360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548105" y="4275584"/>
            <a:ext cx="37098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Implement Work flow module</a:t>
            </a:r>
            <a:endParaRPr lang="fa-IR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81" y="4278957"/>
            <a:ext cx="360000" cy="360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537274" y="4903113"/>
            <a:ext cx="56099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Creating Work units module (for enumerators)</a:t>
            </a:r>
            <a:endParaRPr lang="fa-IR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41" y="490648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40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/>
              <a:t>Data collection software (SIJAD)</a:t>
            </a:r>
            <a:endParaRPr lang="en-US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533400" y="914400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n-US" sz="2400" b="1" dirty="0"/>
              <a:t> Data collection software (SIJAD)</a:t>
            </a:r>
            <a:endParaRPr lang="en-US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1480870" y="3025872"/>
            <a:ext cx="33197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 Encryption of data</a:t>
            </a:r>
            <a:endParaRPr lang="en-US" sz="2200" b="1" dirty="0">
              <a:solidFill>
                <a:srgbClr val="000000"/>
              </a:solidFill>
              <a:latin typeface="Cambria-Bold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47" y="3046872"/>
            <a:ext cx="360000" cy="36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47" y="2372560"/>
            <a:ext cx="360000" cy="360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50894" y="2372560"/>
            <a:ext cx="38593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Create Apk for Install on tablets</a:t>
            </a:r>
            <a:endParaRPr lang="fa-IR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37447" y="1752600"/>
            <a:ext cx="72298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Download and Upload Working units module (Data transfer)</a:t>
            </a:r>
            <a:endParaRPr lang="fa-IR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41" y="1755973"/>
            <a:ext cx="360000" cy="360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567129" y="3687796"/>
            <a:ext cx="53179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Work progress reports module (Monitoring)</a:t>
            </a:r>
            <a:endParaRPr lang="fa-IR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47" y="3691169"/>
            <a:ext cx="360000" cy="360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47" y="4410871"/>
            <a:ext cx="360000" cy="3600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571610" y="4389871"/>
            <a:ext cx="17049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Web module </a:t>
            </a:r>
            <a:endParaRPr lang="fa-IR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2988" y="5055513"/>
            <a:ext cx="23912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Supervisor module</a:t>
            </a:r>
            <a:endParaRPr lang="fa-IR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52" y="509870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38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Tablets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914400"/>
            <a:ext cx="388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n-US" sz="2400" b="1" dirty="0"/>
              <a:t> Notes on the tablet</a:t>
            </a:r>
            <a:endParaRPr lang="en-US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1752600" y="1791089"/>
            <a:ext cx="69342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2300" b="1" dirty="0">
                <a:solidFill>
                  <a:schemeClr val="accent5">
                    <a:lumMod val="50000"/>
                  </a:schemeClr>
                </a:solidFill>
              </a:rPr>
              <a:t> Features </a:t>
            </a:r>
            <a:r>
              <a:rPr lang="en-US" sz="2300" dirty="0">
                <a:solidFill>
                  <a:schemeClr val="accent5">
                    <a:lumMod val="50000"/>
                  </a:schemeClr>
                </a:solidFill>
              </a:rPr>
              <a:t>such as  Screen, Processor performance, Storage capacity, Operating system, Ruggedness, Portability, Connectivity options, Battery, GPS …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082" y="1791089"/>
            <a:ext cx="432000" cy="432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70529" y="3283331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2300" b="1" dirty="0">
                <a:solidFill>
                  <a:schemeClr val="accent5">
                    <a:lumMod val="50000"/>
                  </a:schemeClr>
                </a:solidFill>
              </a:rPr>
              <a:t> Peripherals </a:t>
            </a:r>
            <a:r>
              <a:rPr lang="en-US" sz="2300" dirty="0">
                <a:solidFill>
                  <a:schemeClr val="accent5">
                    <a:lumMod val="50000"/>
                  </a:schemeClr>
                </a:solidFill>
              </a:rPr>
              <a:t>such as  Power bank, …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458" y="3283331"/>
            <a:ext cx="432000" cy="432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88458" y="4241512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2300" b="1" dirty="0">
                <a:solidFill>
                  <a:schemeClr val="accent5">
                    <a:lumMod val="50000"/>
                  </a:schemeClr>
                </a:solidFill>
              </a:rPr>
              <a:t> Acquiring the device</a:t>
            </a:r>
            <a:endParaRPr lang="en-US" sz="2300" dirty="0">
              <a:solidFill>
                <a:srgbClr val="000000"/>
              </a:solidFill>
              <a:latin typeface="Cambria-Bold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387" y="4241512"/>
            <a:ext cx="432000" cy="43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15353" y="5170028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2300" b="1" dirty="0">
                <a:solidFill>
                  <a:schemeClr val="accent5">
                    <a:lumMod val="50000"/>
                  </a:schemeClr>
                </a:solidFill>
              </a:rPr>
              <a:t> Reusing</a:t>
            </a:r>
            <a:endParaRPr lang="en-US" sz="2300" dirty="0">
              <a:solidFill>
                <a:srgbClr val="000000"/>
              </a:solidFill>
              <a:latin typeface="Cambria-Bol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282" y="5170028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88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cs typeface="B Lotus" pitchFamily="2" charset="-78"/>
              </a:rPr>
              <a:t>Hardware infrastructure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33400" y="838200"/>
            <a:ext cx="388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n-US" sz="2400" b="1" dirty="0"/>
              <a:t> </a:t>
            </a:r>
            <a:r>
              <a:rPr lang="en-US" sz="2400" b="1" dirty="0">
                <a:cs typeface="B Lotus" pitchFamily="2" charset="-78"/>
              </a:rPr>
              <a:t>Hardware infrastructure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1797424" y="1616145"/>
            <a:ext cx="391757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/>
              <a:t>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Infrastructure Architecture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00200"/>
            <a:ext cx="432000" cy="432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97424" y="2225745"/>
            <a:ext cx="2819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/>
              <a:t>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Servers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09800"/>
            <a:ext cx="432000" cy="432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97424" y="2828936"/>
            <a:ext cx="36576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/>
              <a:t>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Network and Bandwidth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388" y="2819400"/>
            <a:ext cx="432000" cy="432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855694" y="3429000"/>
            <a:ext cx="2819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Backup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388" y="3436644"/>
            <a:ext cx="432000" cy="432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79495" y="4120559"/>
            <a:ext cx="2819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 Monitoring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424" y="4120559"/>
            <a:ext cx="432000" cy="432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779495" y="4800600"/>
            <a:ext cx="2819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 Local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</a:rPr>
              <a:t>Hardwares</a:t>
            </a:r>
            <a:endParaRPr lang="en-US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424" y="4800600"/>
            <a:ext cx="432000" cy="432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83977" y="5486400"/>
            <a:ext cx="2819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 …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906" y="5486400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1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Test and Monitor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9906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b="1" dirty="0"/>
              <a:t> Design and Implement Test Scenarios and Monitoring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7424" y="1920945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300" b="1" dirty="0"/>
              <a:t> </a:t>
            </a:r>
            <a:r>
              <a:rPr lang="en-US" sz="2300" b="1" dirty="0">
                <a:solidFill>
                  <a:schemeClr val="accent5">
                    <a:lumMod val="50000"/>
                  </a:schemeClr>
                </a:solidFill>
              </a:rPr>
              <a:t>Functionality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05000"/>
            <a:ext cx="432000" cy="43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7424" y="3216345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300" b="1" dirty="0"/>
              <a:t> </a:t>
            </a:r>
            <a:r>
              <a:rPr lang="en-US" sz="2300" b="1" dirty="0">
                <a:solidFill>
                  <a:schemeClr val="accent5">
                    <a:lumMod val="50000"/>
                  </a:schemeClr>
                </a:solidFill>
              </a:rPr>
              <a:t>Stress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200400"/>
            <a:ext cx="432000" cy="432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28800" y="3899647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300" b="1" dirty="0"/>
              <a:t> </a:t>
            </a:r>
            <a:r>
              <a:rPr lang="en-US" sz="2300" b="1" dirty="0">
                <a:solidFill>
                  <a:schemeClr val="accent5">
                    <a:lumMod val="50000"/>
                  </a:schemeClr>
                </a:solidFill>
              </a:rPr>
              <a:t>Security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388" y="3886200"/>
            <a:ext cx="432000" cy="432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10871" y="4563800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300" b="1" dirty="0"/>
              <a:t> </a:t>
            </a:r>
            <a:r>
              <a:rPr lang="en-US" sz="2300" b="1" dirty="0">
                <a:solidFill>
                  <a:schemeClr val="accent5">
                    <a:lumMod val="50000"/>
                  </a:schemeClr>
                </a:solidFill>
              </a:rPr>
              <a:t>Resource usage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388" y="4555509"/>
            <a:ext cx="432000" cy="432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806389" y="5177135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300" b="1" dirty="0"/>
              <a:t> …</a:t>
            </a:r>
            <a:endParaRPr lang="en-US" sz="23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871" y="5165109"/>
            <a:ext cx="432000" cy="43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00212" y="2530545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300" b="1" dirty="0"/>
              <a:t> </a:t>
            </a:r>
            <a:r>
              <a:rPr lang="en-US" sz="2300" b="1" dirty="0">
                <a:solidFill>
                  <a:schemeClr val="accent5">
                    <a:lumMod val="50000"/>
                  </a:schemeClr>
                </a:solidFill>
              </a:rPr>
              <a:t>Map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388" y="2514600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93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Manpower Saving - Environment Saving</a:t>
            </a:r>
            <a:endParaRPr lang="fa-I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28600" y="1226555"/>
            <a:ext cx="5904656" cy="2952328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Executive Categories in the 2016 Census was </a:t>
            </a:r>
            <a:r>
              <a:rPr lang="en-US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40300</a:t>
            </a:r>
            <a:r>
              <a:rPr lang="en-US" dirty="0">
                <a:cs typeface="B Nazanin" panose="00000400000000000000" pitchFamily="2" charset="-78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We would need more than </a:t>
            </a:r>
            <a:r>
              <a:rPr lang="en-US" sz="2400" b="1" dirty="0">
                <a:solidFill>
                  <a:schemeClr val="tx1"/>
                </a:solidFill>
              </a:rPr>
              <a:t>65000</a:t>
            </a:r>
            <a:r>
              <a:rPr lang="en-US" dirty="0">
                <a:solidFill>
                  <a:schemeClr val="tx1"/>
                </a:solidFill>
              </a:rPr>
              <a:t> people for carrying out the National Population and Housing Census if we applied the methods used for the 2011 population census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5008613" y="3982196"/>
            <a:ext cx="3651993" cy="1733128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/>
                </a:solidFill>
              </a:rPr>
              <a:t>The Firs “</a:t>
            </a:r>
            <a:r>
              <a:rPr lang="en-US" sz="2400" b="1" dirty="0">
                <a:solidFill>
                  <a:srgbClr val="FF0000"/>
                </a:solidFill>
              </a:rPr>
              <a:t>No Paper</a:t>
            </a:r>
            <a:r>
              <a:rPr lang="en-US" dirty="0">
                <a:solidFill>
                  <a:srgbClr val="FF0000"/>
                </a:solidFill>
              </a:rPr>
              <a:t>” Census in Iran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5105400" y="5867400"/>
            <a:ext cx="40386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Green Census !</a:t>
            </a:r>
          </a:p>
          <a:p>
            <a:endParaRPr lang="fa-IR" sz="40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7" y="5233987"/>
            <a:ext cx="29051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80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CC53-A019-402E-AAC5-480953E85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269" y="198438"/>
            <a:ext cx="4951462" cy="13255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660066"/>
                </a:solidFill>
                <a:latin typeface="Century Schoolbook" pitchFamily="18" charset="0"/>
              </a:rPr>
              <a:t>Quick facts about </a:t>
            </a:r>
            <a:r>
              <a:rPr lang="en-US" sz="3200" dirty="0" err="1">
                <a:solidFill>
                  <a:srgbClr val="660066"/>
                </a:solidFill>
                <a:latin typeface="Century Schoolbook" pitchFamily="18" charset="0"/>
              </a:rPr>
              <a:t>I.R.Iran</a:t>
            </a:r>
            <a:r>
              <a:rPr lang="en-US" sz="3200" dirty="0">
                <a:solidFill>
                  <a:srgbClr val="660066"/>
                </a:solidFill>
                <a:latin typeface="Century Schoolbook" pitchFamily="18" charset="0"/>
              </a:rPr>
              <a:t>, </a:t>
            </a:r>
            <a:br>
              <a:rPr lang="en-US" sz="3200" dirty="0">
                <a:solidFill>
                  <a:srgbClr val="660066"/>
                </a:solidFill>
                <a:latin typeface="Century Schoolbook" pitchFamily="18" charset="0"/>
              </a:rPr>
            </a:br>
            <a:r>
              <a:rPr lang="en-US" sz="3200" dirty="0">
                <a:solidFill>
                  <a:srgbClr val="660066"/>
                </a:solidFill>
                <a:latin typeface="Century Schoolbook" pitchFamily="18" charset="0"/>
              </a:rPr>
              <a:t>2016 Census</a:t>
            </a:r>
            <a:endParaRPr lang="en-US" sz="3200" dirty="0">
              <a:solidFill>
                <a:srgbClr val="660066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9ABD8DA-AE0D-4335-9509-A650B9736241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96986" y="3856028"/>
          <a:ext cx="4038600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6EF55965-4E8A-484C-A001-F4AFD76AC9C7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143504" y="1600200"/>
          <a:ext cx="378621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7653" name="Picture 2" descr="IRAN">
            <a:extLst>
              <a:ext uri="{FF2B5EF4-FFF2-40B4-BE49-F238E27FC236}">
                <a16:creationId xmlns:a16="http://schemas.microsoft.com/office/drawing/2014/main" id="{0081442C-4F87-44B9-93CC-9099B544A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2" y="1296983"/>
            <a:ext cx="2214562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11">
            <a:extLst>
              <a:ext uri="{FF2B5EF4-FFF2-40B4-BE49-F238E27FC236}">
                <a16:creationId xmlns:a16="http://schemas.microsoft.com/office/drawing/2014/main" id="{012A2A56-CDAB-4128-9AAF-DB5E38EC6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016" y="2070888"/>
            <a:ext cx="1357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1.65 million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sq. km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27655" name="Rectangle 12">
            <a:extLst>
              <a:ext uri="{FF2B5EF4-FFF2-40B4-BE49-F238E27FC236}">
                <a16:creationId xmlns:a16="http://schemas.microsoft.com/office/drawing/2014/main" id="{ABEC8801-6A80-49BF-AF28-5BFF96FAE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13" y="2357438"/>
            <a:ext cx="1252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8B97F4B3-2A1E-470B-AB1C-4356C2DFEB40}"/>
              </a:ext>
            </a:extLst>
          </p:cNvPr>
          <p:cNvSpPr/>
          <p:nvPr/>
        </p:nvSpPr>
        <p:spPr>
          <a:xfrm>
            <a:off x="2663030" y="2560027"/>
            <a:ext cx="1712913" cy="1008062"/>
          </a:xfrm>
          <a:prstGeom prst="cloud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>
              <a:defRPr/>
            </a:pP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Annual Growth Rate 1.24 %</a:t>
            </a:r>
          </a:p>
        </p:txBody>
      </p:sp>
    </p:spTree>
    <p:extLst>
      <p:ext uri="{BB962C8B-B14F-4D97-AF65-F5344CB8AC3E}">
        <p14:creationId xmlns:p14="http://schemas.microsoft.com/office/powerpoint/2010/main" val="806070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63945" y="1340768"/>
          <a:ext cx="7543749" cy="349316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987762">
                  <a:extLst>
                    <a:ext uri="{9D8B030D-6E8A-4147-A177-3AD203B41FA5}">
                      <a16:colId xmlns:a16="http://schemas.microsoft.com/office/drawing/2014/main" val="2145376829"/>
                    </a:ext>
                  </a:extLst>
                </a:gridCol>
                <a:gridCol w="2555987">
                  <a:extLst>
                    <a:ext uri="{9D8B030D-6E8A-4147-A177-3AD203B41FA5}">
                      <a16:colId xmlns:a16="http://schemas.microsoft.com/office/drawing/2014/main" val="1555403501"/>
                    </a:ext>
                  </a:extLst>
                </a:gridCol>
              </a:tblGrid>
              <a:tr h="643992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 capita cost (US$)</a:t>
                      </a:r>
                      <a:endParaRPr lang="fa-I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Region</a:t>
                      </a:r>
                      <a:endParaRPr lang="fa-I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567145"/>
                  </a:ext>
                </a:extLst>
              </a:tr>
              <a:tr h="474862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2.0</a:t>
                      </a:r>
                      <a:endParaRPr lang="fa-IR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Africa</a:t>
                      </a:r>
                      <a:endParaRPr lang="fa-I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365047"/>
                  </a:ext>
                </a:extLst>
              </a:tr>
              <a:tr h="474862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33.1</a:t>
                      </a:r>
                      <a:endParaRPr lang="fa-IR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North America</a:t>
                      </a:r>
                      <a:endParaRPr lang="fa-I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877192"/>
                  </a:ext>
                </a:extLst>
              </a:tr>
              <a:tr h="474862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2.7</a:t>
                      </a:r>
                      <a:endParaRPr lang="fa-IR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South America</a:t>
                      </a:r>
                      <a:endParaRPr lang="fa-I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245828"/>
                  </a:ext>
                </a:extLst>
              </a:tr>
              <a:tr h="474862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a-IR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Asia </a:t>
                      </a:r>
                      <a:endParaRPr lang="fa-I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941830"/>
                  </a:ext>
                </a:extLst>
              </a:tr>
              <a:tr h="474862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7.8</a:t>
                      </a:r>
                      <a:endParaRPr lang="fa-IR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Europe</a:t>
                      </a:r>
                      <a:endParaRPr lang="fa-I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644878"/>
                  </a:ext>
                </a:extLst>
              </a:tr>
              <a:tr h="474862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15.9</a:t>
                      </a:r>
                      <a:endParaRPr lang="fa-IR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Oceania</a:t>
                      </a:r>
                      <a:endParaRPr lang="fa-IR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615076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404962" y="508030"/>
            <a:ext cx="618477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Per capita cost of the Censuses in 2010 round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037643"/>
              </p:ext>
            </p:extLst>
          </p:nvPr>
        </p:nvGraphicFramePr>
        <p:xfrm>
          <a:off x="811966" y="5301208"/>
          <a:ext cx="7559367" cy="47486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987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862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Less than 0.5</a:t>
                      </a:r>
                      <a:endParaRPr lang="fa-IR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I.R. Iran - 2016</a:t>
                      </a:r>
                      <a:endParaRPr lang="fa-IR" sz="24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702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285728"/>
            <a:ext cx="9572659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tr-TR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33B0B3-61AB-4DF2-B38F-2B6E60EAB807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4277" name="TextBox 5"/>
          <p:cNvSpPr txBox="1">
            <a:spLocks noChangeArrowheads="1"/>
          </p:cNvSpPr>
          <p:nvPr/>
        </p:nvSpPr>
        <p:spPr bwMode="auto">
          <a:xfrm>
            <a:off x="3347864" y="6021288"/>
            <a:ext cx="2643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www.amar.org.ir</a:t>
            </a:r>
            <a:endParaRPr lang="fa-IR" alt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16725"/>
            <a:ext cx="7376221" cy="484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7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CC53-A019-402E-AAC5-480953E85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98438"/>
            <a:ext cx="5447531" cy="13255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660066"/>
                </a:solidFill>
                <a:latin typeface="Century Schoolbook" pitchFamily="18" charset="0"/>
              </a:rPr>
              <a:t>Iran Population Distribution</a:t>
            </a:r>
            <a:br>
              <a:rPr lang="en-US" sz="3200" dirty="0">
                <a:solidFill>
                  <a:srgbClr val="660066"/>
                </a:solidFill>
                <a:latin typeface="Century Schoolbook" pitchFamily="18" charset="0"/>
              </a:rPr>
            </a:br>
            <a:r>
              <a:rPr lang="en-US" sz="3200" dirty="0">
                <a:solidFill>
                  <a:srgbClr val="660066"/>
                </a:solidFill>
                <a:latin typeface="Century Schoolbook" pitchFamily="18" charset="0"/>
              </a:rPr>
              <a:t>2016 Census</a:t>
            </a:r>
            <a:endParaRPr lang="en-US" sz="3200" dirty="0">
              <a:solidFill>
                <a:srgbClr val="66006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9" t="10000" r="12649" b="8889"/>
          <a:stretch/>
        </p:blipFill>
        <p:spPr>
          <a:xfrm>
            <a:off x="1295400" y="1219200"/>
            <a:ext cx="6400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1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59632" y="164315"/>
            <a:ext cx="6336704" cy="92867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 rtl="0"/>
            <a:r>
              <a:rPr lang="en-US" sz="3200" b="1" dirty="0">
                <a:solidFill>
                  <a:srgbClr val="00B050"/>
                </a:solidFill>
              </a:rPr>
              <a:t>SCI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Experiences on Using Electronic Devices in Statistical Surveys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315316"/>
              </p:ext>
            </p:extLst>
          </p:nvPr>
        </p:nvGraphicFramePr>
        <p:xfrm>
          <a:off x="381000" y="1219200"/>
          <a:ext cx="8496944" cy="539534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71574">
                  <a:extLst>
                    <a:ext uri="{9D8B030D-6E8A-4147-A177-3AD203B41FA5}">
                      <a16:colId xmlns:a16="http://schemas.microsoft.com/office/drawing/2014/main" val="3551723069"/>
                    </a:ext>
                  </a:extLst>
                </a:gridCol>
                <a:gridCol w="4763517">
                  <a:extLst>
                    <a:ext uri="{9D8B030D-6E8A-4147-A177-3AD203B41FA5}">
                      <a16:colId xmlns:a16="http://schemas.microsoft.com/office/drawing/2014/main" val="1175414024"/>
                    </a:ext>
                  </a:extLst>
                </a:gridCol>
                <a:gridCol w="2061853">
                  <a:extLst>
                    <a:ext uri="{9D8B030D-6E8A-4147-A177-3AD203B41FA5}">
                      <a16:colId xmlns:a16="http://schemas.microsoft.com/office/drawing/2014/main" val="106035733"/>
                    </a:ext>
                  </a:extLst>
                </a:gridCol>
              </a:tblGrid>
              <a:tr h="609461"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endParaRPr lang="fa-I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Survey</a:t>
                      </a:r>
                      <a:endParaRPr lang="fa-I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Electronic Device</a:t>
                      </a:r>
                      <a:endParaRPr lang="fa-I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038278"/>
                  </a:ext>
                </a:extLst>
              </a:tr>
              <a:tr h="1198736"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2010</a:t>
                      </a:r>
                    </a:p>
                    <a:p>
                      <a:pPr algn="l" rtl="0"/>
                      <a:endParaRPr 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l" rtl="0"/>
                      <a:endParaRPr 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l" rtl="0"/>
                      <a:endParaRPr 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algn="l" rtl="0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Since 2011</a:t>
                      </a:r>
                      <a:endParaRPr lang="fa-IR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Survey of Consumption Goods and Services  Price of Urban/Rural Households </a:t>
                      </a:r>
                      <a:endParaRPr lang="fa-I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altLang="en-US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PDA</a:t>
                      </a:r>
                      <a:endParaRPr lang="en-US" alt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l" rtl="0"/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(Personal Digital Assistant) </a:t>
                      </a:r>
                    </a:p>
                    <a:p>
                      <a:pPr algn="l" rtl="0"/>
                      <a:endParaRPr lang="en-US" alt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algn="l" rtl="0"/>
                      <a:r>
                        <a:rPr lang="en-US" altLang="en-US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Tablet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193515"/>
                  </a:ext>
                </a:extLst>
              </a:tr>
              <a:tr h="6512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Since</a:t>
                      </a:r>
                      <a:r>
                        <a:rPr lang="en-US" altLang="en-US" sz="18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2013</a:t>
                      </a:r>
                      <a:endParaRPr lang="en-US" altLang="en-US" sz="18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altLang="en-US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Labour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Force Survey (LFS) </a:t>
                      </a:r>
                      <a:endParaRPr lang="fa-I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altLang="en-US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Tablet</a:t>
                      </a:r>
                      <a:endParaRPr lang="fa-I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81661"/>
                  </a:ext>
                </a:extLst>
              </a:tr>
              <a:tr h="7814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Since</a:t>
                      </a:r>
                      <a:r>
                        <a:rPr lang="en-US" altLang="en-US" sz="18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2013</a:t>
                      </a:r>
                      <a:endParaRPr lang="en-US" altLang="en-US" sz="18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alt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Construction 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Materials Price S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urvey</a:t>
                      </a:r>
                      <a:endParaRPr lang="fa-I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altLang="en-US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Tablet</a:t>
                      </a:r>
                      <a:endParaRPr lang="fa-I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44419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National Census of Agriculture</a:t>
                      </a:r>
                      <a:endParaRPr lang="fa-IR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altLang="en-US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Tablet</a:t>
                      </a:r>
                      <a:endParaRPr lang="fa-I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574061"/>
                  </a:ext>
                </a:extLst>
              </a:tr>
              <a:tr h="1051946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2016</a:t>
                      </a:r>
                      <a:endParaRPr lang="fa-IR" sz="24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Population and Housing Census </a:t>
                      </a:r>
                      <a:endParaRPr lang="fa-IR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altLang="en-US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Tablet</a:t>
                      </a:r>
                      <a:endParaRPr lang="fa-I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917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706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243" y="1412776"/>
            <a:ext cx="7886700" cy="485539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1900" dirty="0">
                <a:latin typeface="Times New Roman" panose="02020603050405020304" pitchFamily="18" charset="0"/>
              </a:rPr>
              <a:t>According to the Law, the Statistical Centre of Iran was bound to carry out the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1900" dirty="0">
                <a:latin typeface="Times New Roman" panose="02020603050405020304" pitchFamily="18" charset="0"/>
              </a:rPr>
              <a:t>national population and housing census once each decade. So far, six censuses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1900" dirty="0">
                <a:latin typeface="Times New Roman" panose="02020603050405020304" pitchFamily="18" charset="0"/>
              </a:rPr>
              <a:t> have been implemented in a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10- year </a:t>
            </a:r>
            <a:r>
              <a:rPr lang="en-US" sz="1900" dirty="0">
                <a:latin typeface="Times New Roman" panose="02020603050405020304" pitchFamily="18" charset="0"/>
              </a:rPr>
              <a:t>interval, during the years 1956, 1966,1976, 1986, 1996 and 2006.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altLang="en-US" sz="1900" dirty="0">
                <a:latin typeface="Times New Roman" panose="02020603050405020304" pitchFamily="18" charset="0"/>
              </a:rPr>
              <a:t>With respect to the changes occurred in age structure and  increasing youth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altLang="en-US" sz="1900" dirty="0">
                <a:latin typeface="Times New Roman" panose="02020603050405020304" pitchFamily="18" charset="0"/>
              </a:rPr>
              <a:t>population in  the country;  in 2007, Council of  Ministers approved the census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altLang="en-US" sz="1900" dirty="0">
                <a:latin typeface="Times New Roman" panose="02020603050405020304" pitchFamily="18" charset="0"/>
              </a:rPr>
              <a:t>to be implemented in a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five- year </a:t>
            </a:r>
            <a:r>
              <a:rPr lang="en-US" altLang="en-US" sz="1900" dirty="0">
                <a:latin typeface="Times New Roman" panose="02020603050405020304" pitchFamily="18" charset="0"/>
              </a:rPr>
              <a:t>interval in  the next stage, accordingly, the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altLang="en-US" sz="1900" dirty="0">
                <a:latin typeface="Times New Roman" panose="02020603050405020304" pitchFamily="18" charset="0"/>
              </a:rPr>
              <a:t>seventh and eighth Iranian national census of population and housing  were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altLang="en-US" sz="1900" dirty="0">
                <a:latin typeface="Times New Roman" panose="02020603050405020304" pitchFamily="18" charset="0"/>
              </a:rPr>
              <a:t>implemented in 2011 and 2016.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9632" y="164315"/>
            <a:ext cx="6336704" cy="92867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the National Population and Housing Census in Iran </a:t>
            </a:r>
          </a:p>
        </p:txBody>
      </p:sp>
    </p:spTree>
    <p:extLst>
      <p:ext uri="{BB962C8B-B14F-4D97-AF65-F5344CB8AC3E}">
        <p14:creationId xmlns:p14="http://schemas.microsoft.com/office/powerpoint/2010/main" val="1220322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101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Questionnaire completion and data processing in  the censuses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51520" y="692696"/>
          <a:ext cx="8424936" cy="5461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6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9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9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68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 Processing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Method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 rowSpan="10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1867*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9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1941**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851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85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85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85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535"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685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685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50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6149" name="Picture 11" descr="a.JPG"/>
          <p:cNvPicPr>
            <a:picLocks noChangeAspect="1"/>
          </p:cNvPicPr>
          <p:nvPr/>
        </p:nvPicPr>
        <p:blipFill>
          <a:blip r:embed="rId2"/>
          <a:srcRect l="49895" t="9329" r="4855" b="13659"/>
          <a:stretch>
            <a:fillRect/>
          </a:stretch>
        </p:blipFill>
        <p:spPr bwMode="auto">
          <a:xfrm>
            <a:off x="690973" y="2464310"/>
            <a:ext cx="1128785" cy="1461033"/>
          </a:xfrm>
          <a:prstGeom prst="rect">
            <a:avLst/>
          </a:prstGeom>
        </p:spPr>
      </p:pic>
      <p:sp>
        <p:nvSpPr>
          <p:cNvPr id="1692" name="Rectangle 1691"/>
          <p:cNvSpPr/>
          <p:nvPr/>
        </p:nvSpPr>
        <p:spPr>
          <a:xfrm>
            <a:off x="318776" y="4293096"/>
            <a:ext cx="67518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 u="sng" dirty="0">
                <a:solidFill>
                  <a:srgbClr val="C00000"/>
                </a:solidFill>
                <a:latin typeface="Tahoma" pitchFamily="34" charset="0"/>
                <a:cs typeface="B Nazanin" pitchFamily="2" charset="-78"/>
              </a:rPr>
              <a:t>OMR</a:t>
            </a:r>
            <a:endParaRPr lang="fa-IR" sz="1600" b="1" u="sng" dirty="0">
              <a:solidFill>
                <a:srgbClr val="C00000"/>
              </a:solidFill>
              <a:latin typeface="Tahoma" pitchFamily="34" charset="0"/>
              <a:cs typeface="B Nazanin" pitchFamily="2" charset="-78"/>
            </a:endParaRPr>
          </a:p>
          <a:p>
            <a:pPr algn="r">
              <a:spcBef>
                <a:spcPct val="50000"/>
              </a:spcBef>
            </a:pPr>
            <a:r>
              <a:rPr lang="en-US" sz="1600" b="1" u="sng" dirty="0">
                <a:solidFill>
                  <a:srgbClr val="C00000"/>
                </a:solidFill>
                <a:latin typeface="Tahoma" pitchFamily="34" charset="0"/>
                <a:cs typeface="B Nazanin" pitchFamily="2" charset="-78"/>
              </a:rPr>
              <a:t>OCR</a:t>
            </a:r>
            <a:endParaRPr lang="fa-IR" sz="1600" b="1" u="sng" dirty="0">
              <a:solidFill>
                <a:srgbClr val="C00000"/>
              </a:solidFill>
              <a:latin typeface="Tahoma" pitchFamily="34" charset="0"/>
              <a:cs typeface="B Nazanin" pitchFamily="2" charset="-78"/>
            </a:endParaRPr>
          </a:p>
          <a:p>
            <a:pPr algn="r">
              <a:spcBef>
                <a:spcPct val="50000"/>
              </a:spcBef>
            </a:pPr>
            <a:r>
              <a:rPr lang="en-US" sz="1600" b="1" u="sng" dirty="0">
                <a:solidFill>
                  <a:srgbClr val="C00000"/>
                </a:solidFill>
                <a:latin typeface="Tahoma" pitchFamily="34" charset="0"/>
                <a:cs typeface="B Nazanin" pitchFamily="2" charset="-78"/>
              </a:rPr>
              <a:t>ICR</a:t>
            </a:r>
            <a:endParaRPr lang="fa-IR" sz="1600" b="1" u="sng" dirty="0">
              <a:solidFill>
                <a:srgbClr val="C00000"/>
              </a:solidFill>
              <a:latin typeface="Tahoma" pitchFamily="34" charset="0"/>
              <a:cs typeface="B Nazanin" pitchFamily="2" charset="-78"/>
            </a:endParaRPr>
          </a:p>
        </p:txBody>
      </p:sp>
      <p:pic>
        <p:nvPicPr>
          <p:cNvPr id="1693" name="Picture 1692" descr="13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293096"/>
            <a:ext cx="1018410" cy="1045334"/>
          </a:xfrm>
          <a:prstGeom prst="rect">
            <a:avLst/>
          </a:prstGeom>
        </p:spPr>
      </p:pic>
      <p:pic>
        <p:nvPicPr>
          <p:cNvPr id="870" name="Picture 8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2642" y="5578589"/>
            <a:ext cx="576893" cy="56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1" name="Picture 8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02172" y="5589241"/>
            <a:ext cx="838034" cy="56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2" name="Picture 8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8128" y="5612500"/>
            <a:ext cx="768017" cy="45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399" y="1808820"/>
            <a:ext cx="4487977" cy="3240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7" y="6237312"/>
            <a:ext cx="712879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* Coverage of Census was only consist Tehran (Capital)</a:t>
            </a:r>
          </a:p>
          <a:p>
            <a:pPr algn="l" rtl="0"/>
            <a:r>
              <a:rPr lang="en-US" dirty="0"/>
              <a:t>**It was incomplete because of  the World War II .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92626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>
          <a:xfrm>
            <a:off x="1403648" y="139700"/>
            <a:ext cx="6480720" cy="10033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 AND CHALLENGES FOR THE  IMPLEMENTATION OF  the 2016  POPULATION AND HOUSING CENSUS</a:t>
            </a:r>
          </a:p>
        </p:txBody>
      </p:sp>
      <p:sp>
        <p:nvSpPr>
          <p:cNvPr id="33795" name="Subtitle 2"/>
          <p:cNvSpPr>
            <a:spLocks noGrp="1"/>
          </p:cNvSpPr>
          <p:nvPr>
            <p:ph type="subTitle" idx="1"/>
          </p:nvPr>
        </p:nvSpPr>
        <p:spPr>
          <a:xfrm>
            <a:off x="533400" y="838200"/>
            <a:ext cx="7924800" cy="6019800"/>
          </a:xfrm>
        </p:spPr>
        <p:txBody>
          <a:bodyPr/>
          <a:lstStyle/>
          <a:p>
            <a:pPr algn="just" rtl="1" eaLnBrk="1" hangingPunct="1"/>
            <a:endParaRPr lang="en-US" alt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en-US" alt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en-US" alt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en-US" alt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en-US" altLang="en-US" sz="2400" b="1" dirty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en-US" altLang="en-US" sz="2400" b="1" dirty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en-US" alt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3796" name="AutoShape 5" descr="نتیجه تصویری برای ‪money/icon‬‏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7625" y="990600"/>
            <a:ext cx="4450244" cy="232903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l" rtl="0" eaLnBrk="1" hangingPunct="1">
              <a:spcBef>
                <a:spcPct val="20000"/>
              </a:spcBef>
              <a:defRPr/>
            </a:pPr>
            <a:r>
              <a:rPr lang="en-US" altLang="en-US" sz="1400" b="1" dirty="0">
                <a:solidFill>
                  <a:schemeClr val="tx1"/>
                </a:solidFill>
                <a:cs typeface="+mj-cs"/>
              </a:rPr>
              <a:t>Social conditions</a:t>
            </a:r>
            <a:endParaRPr lang="fa-IR" altLang="en-US" sz="1400" b="1" dirty="0">
              <a:solidFill>
                <a:schemeClr val="tx1"/>
              </a:solidFill>
              <a:cs typeface="+mj-cs"/>
            </a:endParaRPr>
          </a:p>
          <a:p>
            <a:pPr marL="285750" indent="-285750" algn="l" rtl="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cs typeface="+mj-cs"/>
              </a:rPr>
              <a:t>Tendency  for keeping individual privacy</a:t>
            </a:r>
            <a:endParaRPr lang="fa-IR" altLang="en-US" sz="1600" dirty="0">
              <a:solidFill>
                <a:schemeClr val="tx1"/>
              </a:solidFill>
              <a:cs typeface="+mj-cs"/>
            </a:endParaRPr>
          </a:p>
          <a:p>
            <a:pPr marL="285750" indent="-285750" algn="l" rtl="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cs typeface="+mj-cs"/>
              </a:rPr>
              <a:t>Lack of collaboration in data provision</a:t>
            </a:r>
            <a:r>
              <a:rPr lang="fa-IR" altLang="en-US" sz="1600" dirty="0">
                <a:solidFill>
                  <a:schemeClr val="tx1"/>
                </a:solidFill>
                <a:cs typeface="+mj-cs"/>
              </a:rPr>
              <a:t> </a:t>
            </a:r>
          </a:p>
          <a:p>
            <a:pPr marL="285750" indent="-285750" algn="l" rtl="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cs typeface="+mj-cs"/>
              </a:rPr>
              <a:t>Increase in the number of absent households </a:t>
            </a:r>
            <a:endParaRPr lang="fa-IR" altLang="en-US" sz="16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614501" y="1232886"/>
            <a:ext cx="4458755" cy="19343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l" rtl="0" eaLnBrk="1" hangingPunct="1">
              <a:spcBef>
                <a:spcPct val="20000"/>
              </a:spcBef>
              <a:defRPr/>
            </a:pPr>
            <a:r>
              <a:rPr lang="en-US" altLang="en-US" b="1" dirty="0">
                <a:solidFill>
                  <a:schemeClr val="tx1"/>
                </a:solidFill>
                <a:cs typeface="+mj-cs"/>
              </a:rPr>
              <a:t>Financial conditions</a:t>
            </a:r>
            <a:endParaRPr lang="en-US" altLang="en-US" dirty="0">
              <a:solidFill>
                <a:schemeClr val="tx1"/>
              </a:solidFill>
              <a:cs typeface="+mj-cs"/>
            </a:endParaRPr>
          </a:p>
          <a:p>
            <a:pPr algn="l" rtl="0" eaLnBrk="1" hangingPunct="1">
              <a:spcBef>
                <a:spcPct val="20000"/>
              </a:spcBef>
              <a:defRPr/>
            </a:pPr>
            <a:r>
              <a:rPr lang="en-US" altLang="en-US" dirty="0">
                <a:solidFill>
                  <a:schemeClr val="tx1"/>
                </a:solidFill>
                <a:cs typeface="+mj-cs"/>
              </a:rPr>
              <a:t>-</a:t>
            </a:r>
            <a:r>
              <a:rPr lang="en-US" altLang="en-US" sz="1600" dirty="0">
                <a:solidFill>
                  <a:schemeClr val="tx1"/>
                </a:solidFill>
                <a:cs typeface="+mj-cs"/>
              </a:rPr>
              <a:t>Increase in  the census costs due to population growth</a:t>
            </a:r>
            <a:r>
              <a:rPr lang="fa-IR" altLang="en-US" sz="1600" dirty="0">
                <a:solidFill>
                  <a:schemeClr val="tx1"/>
                </a:solidFill>
                <a:cs typeface="+mj-cs"/>
              </a:rPr>
              <a:t> </a:t>
            </a:r>
          </a:p>
        </p:txBody>
      </p:sp>
      <p:sp>
        <p:nvSpPr>
          <p:cNvPr id="9" name="Oval 8"/>
          <p:cNvSpPr/>
          <p:nvPr/>
        </p:nvSpPr>
        <p:spPr>
          <a:xfrm>
            <a:off x="-23813" y="3167230"/>
            <a:ext cx="8939213" cy="34301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l" rtl="0" ea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b="1" dirty="0">
                <a:solidFill>
                  <a:schemeClr val="tx1"/>
                </a:solidFill>
                <a:cs typeface="+mj-cs"/>
              </a:rPr>
              <a:t>Statistical conditions</a:t>
            </a:r>
            <a:endParaRPr lang="fa-IR" altLang="en-US" sz="1600" b="1" dirty="0">
              <a:solidFill>
                <a:schemeClr val="tx1"/>
              </a:solidFill>
              <a:cs typeface="+mj-cs"/>
            </a:endParaRPr>
          </a:p>
          <a:p>
            <a:pPr marL="342900" indent="-342900" algn="l" rtl="0" ea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dirty="0">
                <a:solidFill>
                  <a:schemeClr val="tx1"/>
                </a:solidFill>
                <a:cs typeface="+mj-cs"/>
              </a:rPr>
              <a:t>Successful experience of using tablets in surveys and agriculture census</a:t>
            </a:r>
            <a:endParaRPr lang="fa-IR" altLang="en-US" sz="1600" dirty="0">
              <a:solidFill>
                <a:schemeClr val="tx1"/>
              </a:solidFill>
              <a:cs typeface="+mj-cs"/>
            </a:endParaRPr>
          </a:p>
          <a:p>
            <a:pPr marL="342900" indent="-342900" algn="l" rtl="0" ea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dirty="0">
                <a:solidFill>
                  <a:schemeClr val="tx1"/>
                </a:solidFill>
                <a:cs typeface="+mj-cs"/>
              </a:rPr>
              <a:t>Possibility of using administrative data in censuses with regard to using electronic registration of data in recent years</a:t>
            </a:r>
            <a:endParaRPr lang="fa-IR" altLang="en-US" sz="1600" dirty="0">
              <a:solidFill>
                <a:schemeClr val="tx1"/>
              </a:solidFill>
              <a:cs typeface="+mj-cs"/>
            </a:endParaRPr>
          </a:p>
          <a:p>
            <a:pPr marL="342900" indent="-342900" algn="l" rtl="0" ea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dirty="0">
                <a:solidFill>
                  <a:schemeClr val="tx1"/>
                </a:solidFill>
                <a:cs typeface="+mj-cs"/>
              </a:rPr>
              <a:t>Increase in the literacy level  of the population and penetration rate of the Internet accelerated  the Internet method.</a:t>
            </a:r>
          </a:p>
        </p:txBody>
      </p:sp>
    </p:spTree>
    <p:extLst>
      <p:ext uri="{BB962C8B-B14F-4D97-AF65-F5344CB8AC3E}">
        <p14:creationId xmlns:p14="http://schemas.microsoft.com/office/powerpoint/2010/main" val="2605426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/>
          </p:nvPr>
        </p:nvGraphicFramePr>
        <p:xfrm>
          <a:off x="4572000" y="4653136"/>
          <a:ext cx="4488160" cy="21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79453934"/>
              </p:ext>
            </p:extLst>
          </p:nvPr>
        </p:nvGraphicFramePr>
        <p:xfrm>
          <a:off x="251520" y="870655"/>
          <a:ext cx="835292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2" name="Diagram 21"/>
          <p:cNvGraphicFramePr/>
          <p:nvPr>
            <p:extLst/>
          </p:nvPr>
        </p:nvGraphicFramePr>
        <p:xfrm>
          <a:off x="251520" y="3030895"/>
          <a:ext cx="835292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809723" y="5152813"/>
            <a:ext cx="7794725" cy="605610"/>
            <a:chOff x="351281" y="1367548"/>
            <a:chExt cx="4905302" cy="605610"/>
          </a:xfrm>
          <a:solidFill>
            <a:schemeClr val="bg1">
              <a:alpha val="30000"/>
            </a:schemeClr>
          </a:solidFill>
        </p:grpSpPr>
        <p:sp>
          <p:nvSpPr>
            <p:cNvPr id="30" name="Round Same Side Corner Rectangle 29"/>
            <p:cNvSpPr/>
            <p:nvPr/>
          </p:nvSpPr>
          <p:spPr>
            <a:xfrm rot="5400000">
              <a:off x="2529405" y="-754020"/>
              <a:ext cx="605610" cy="4848746"/>
            </a:xfrm>
            <a:prstGeom prst="round2Same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ound Same Side Corner Rectangle 4"/>
            <p:cNvSpPr/>
            <p:nvPr/>
          </p:nvSpPr>
          <p:spPr>
            <a:xfrm>
              <a:off x="351281" y="1367701"/>
              <a:ext cx="4803430" cy="546484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920" tIns="22225" rIns="22225" bIns="22225" numCol="1" spcCol="1270" anchor="ctr" anchorCtr="0">
              <a:noAutofit/>
            </a:bodyPr>
            <a:lstStyle/>
            <a:p>
              <a:pPr marL="285750" lvl="1" indent="-285750" algn="l" defTabSz="15557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500" kern="1200" dirty="0"/>
                <a:t>Dissemination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51522" y="5191150"/>
            <a:ext cx="1036366" cy="902145"/>
            <a:chOff x="0" y="1401506"/>
            <a:chExt cx="652196" cy="902145"/>
          </a:xfrm>
        </p:grpSpPr>
        <p:sp>
          <p:nvSpPr>
            <p:cNvPr id="33" name="Chevron 32"/>
            <p:cNvSpPr/>
            <p:nvPr/>
          </p:nvSpPr>
          <p:spPr>
            <a:xfrm rot="5400000">
              <a:off x="-247154" y="1648660"/>
              <a:ext cx="902145" cy="407837"/>
            </a:xfrm>
            <a:prstGeom prst="chevron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Chevron 4"/>
            <p:cNvSpPr/>
            <p:nvPr/>
          </p:nvSpPr>
          <p:spPr>
            <a:xfrm>
              <a:off x="0" y="1770050"/>
              <a:ext cx="652196" cy="2795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979712" y="260648"/>
            <a:ext cx="55446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I.R. Iran Population and Housing Census-2016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1757545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1282</Words>
  <Application>Microsoft Office PowerPoint</Application>
  <PresentationFormat>On-screen Show (4:3)</PresentationFormat>
  <Paragraphs>320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B Koodak</vt:lpstr>
      <vt:lpstr>B Lotus</vt:lpstr>
      <vt:lpstr>B Nazanin</vt:lpstr>
      <vt:lpstr>B Titr</vt:lpstr>
      <vt:lpstr>Cambria-Bold</vt:lpstr>
      <vt:lpstr>Arial</vt:lpstr>
      <vt:lpstr>Calibri</vt:lpstr>
      <vt:lpstr>Century Schoolbook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Quick facts about I.R.Iran,  2016 Census</vt:lpstr>
      <vt:lpstr>Iran Population Distribution 2016 Census</vt:lpstr>
      <vt:lpstr>PowerPoint Presentation</vt:lpstr>
      <vt:lpstr>PowerPoint Presentation</vt:lpstr>
      <vt:lpstr>PowerPoint Presentation</vt:lpstr>
      <vt:lpstr>CONDITIONS AND CHALLENGES FOR THE  IMPLEMENTATION OF  the 2016  POPULATION AND HOUSING CENSUS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Manpower Saving - Environment Saving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sahab</dc:creator>
  <cp:lastModifiedBy>Andrea De Luka</cp:lastModifiedBy>
  <cp:revision>169</cp:revision>
  <dcterms:created xsi:type="dcterms:W3CDTF">2019-03-03T16:28:23Z</dcterms:created>
  <dcterms:modified xsi:type="dcterms:W3CDTF">2019-03-19T19:37:12Z</dcterms:modified>
</cp:coreProperties>
</file>