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2" r:id="rId4"/>
    <p:sldId id="279" r:id="rId5"/>
    <p:sldId id="290" r:id="rId6"/>
    <p:sldId id="257" r:id="rId7"/>
    <p:sldId id="259" r:id="rId8"/>
    <p:sldId id="291" r:id="rId9"/>
    <p:sldId id="29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120" d="100"/>
          <a:sy n="120" d="100"/>
        </p:scale>
        <p:origin x="16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754DF-F849-43F6-BFB4-0C78610FF10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A8F29B-27C5-44E9-8AF8-9E00006E5EF6}">
      <dgm:prSet phldrT="[Text]" custT="1"/>
      <dgm:spPr/>
      <dgm:t>
        <a:bodyPr/>
        <a:lstStyle/>
        <a:p>
          <a:r>
            <a:rPr lang="en-US" sz="1200" b="1" dirty="0"/>
            <a:t>Pre and in 1990’s</a:t>
          </a:r>
        </a:p>
      </dgm:t>
    </dgm:pt>
    <dgm:pt modelId="{12A87F82-28CD-44C7-95F0-917E5B7C0362}" type="parTrans" cxnId="{D97C911A-948E-49EA-99C7-2D2369B4EFB2}">
      <dgm:prSet/>
      <dgm:spPr/>
      <dgm:t>
        <a:bodyPr/>
        <a:lstStyle/>
        <a:p>
          <a:endParaRPr lang="en-US"/>
        </a:p>
      </dgm:t>
    </dgm:pt>
    <dgm:pt modelId="{D329E9D1-5169-4258-A08F-B9AF4F959F80}" type="sibTrans" cxnId="{D97C911A-948E-49EA-99C7-2D2369B4EFB2}">
      <dgm:prSet/>
      <dgm:spPr/>
      <dgm:t>
        <a:bodyPr/>
        <a:lstStyle/>
        <a:p>
          <a:endParaRPr lang="en-US"/>
        </a:p>
      </dgm:t>
    </dgm:pt>
    <dgm:pt modelId="{69DD58F2-A0CF-41C2-9A0E-B1AE37CF64F0}">
      <dgm:prSet phldrT="[Text]" custT="1"/>
      <dgm:spPr/>
      <dgm:t>
        <a:bodyPr/>
        <a:lstStyle/>
        <a:p>
          <a:r>
            <a:rPr lang="en-US" sz="2000" dirty="0"/>
            <a:t>All Census and Surveys using PAPI, with manual data entry</a:t>
          </a:r>
        </a:p>
      </dgm:t>
    </dgm:pt>
    <dgm:pt modelId="{1E5E231F-2D49-46C3-9835-24A643B9CD77}" type="parTrans" cxnId="{137F1CFA-C070-4624-A8BD-D992A6A94519}">
      <dgm:prSet/>
      <dgm:spPr/>
      <dgm:t>
        <a:bodyPr/>
        <a:lstStyle/>
        <a:p>
          <a:endParaRPr lang="en-US"/>
        </a:p>
      </dgm:t>
    </dgm:pt>
    <dgm:pt modelId="{E01FA00A-7F81-4846-B555-1EB917E39694}" type="sibTrans" cxnId="{137F1CFA-C070-4624-A8BD-D992A6A94519}">
      <dgm:prSet/>
      <dgm:spPr/>
      <dgm:t>
        <a:bodyPr/>
        <a:lstStyle/>
        <a:p>
          <a:endParaRPr lang="en-US"/>
        </a:p>
      </dgm:t>
    </dgm:pt>
    <dgm:pt modelId="{E0C56C0B-3387-4106-AF44-2C45996B2D93}">
      <dgm:prSet phldrT="[Text]" custT="1"/>
      <dgm:spPr/>
      <dgm:t>
        <a:bodyPr/>
        <a:lstStyle/>
        <a:p>
          <a:r>
            <a:rPr lang="en-US" sz="1200" b="1" dirty="0"/>
            <a:t>2012/14</a:t>
          </a:r>
        </a:p>
      </dgm:t>
    </dgm:pt>
    <dgm:pt modelId="{98FA92D2-E1FB-43BB-8CB9-42CFE58BB0F8}" type="parTrans" cxnId="{DA9162B1-3100-423B-BA94-71E6F2415C55}">
      <dgm:prSet/>
      <dgm:spPr/>
      <dgm:t>
        <a:bodyPr/>
        <a:lstStyle/>
        <a:p>
          <a:endParaRPr lang="en-US"/>
        </a:p>
      </dgm:t>
    </dgm:pt>
    <dgm:pt modelId="{9A838C18-6986-4BB8-92ED-608C48C0FBDE}" type="sibTrans" cxnId="{DA9162B1-3100-423B-BA94-71E6F2415C55}">
      <dgm:prSet/>
      <dgm:spPr/>
      <dgm:t>
        <a:bodyPr/>
        <a:lstStyle/>
        <a:p>
          <a:endParaRPr lang="en-US"/>
        </a:p>
      </dgm:t>
    </dgm:pt>
    <dgm:pt modelId="{4E065C17-C798-43BA-8418-312B5B3B0B99}">
      <dgm:prSet phldrT="[Text]" custT="1"/>
      <dgm:spPr/>
      <dgm:t>
        <a:bodyPr/>
        <a:lstStyle/>
        <a:p>
          <a:r>
            <a:rPr lang="en-US" sz="2000" dirty="0"/>
            <a:t>Census and Surveys were PAPI, </a:t>
          </a:r>
        </a:p>
      </dgm:t>
    </dgm:pt>
    <dgm:pt modelId="{25EA9784-851E-4067-9EB2-ABE37FFEE99F}" type="parTrans" cxnId="{7B88EF21-AA76-4843-908E-F21B9191FE44}">
      <dgm:prSet/>
      <dgm:spPr/>
      <dgm:t>
        <a:bodyPr/>
        <a:lstStyle/>
        <a:p>
          <a:endParaRPr lang="en-US"/>
        </a:p>
      </dgm:t>
    </dgm:pt>
    <dgm:pt modelId="{BCBD17E3-ABC6-4A95-B56E-010B234DAF52}" type="sibTrans" cxnId="{7B88EF21-AA76-4843-908E-F21B9191FE44}">
      <dgm:prSet/>
      <dgm:spPr/>
      <dgm:t>
        <a:bodyPr/>
        <a:lstStyle/>
        <a:p>
          <a:endParaRPr lang="en-US"/>
        </a:p>
      </dgm:t>
    </dgm:pt>
    <dgm:pt modelId="{7DB23603-242D-4521-88A3-394C6C96DA0D}">
      <dgm:prSet phldrT="[Text]" custT="1"/>
      <dgm:spPr/>
      <dgm:t>
        <a:bodyPr/>
        <a:lstStyle/>
        <a:p>
          <a:r>
            <a:rPr lang="en-US" sz="1200" b="1" dirty="0"/>
            <a:t>2016</a:t>
          </a:r>
        </a:p>
      </dgm:t>
    </dgm:pt>
    <dgm:pt modelId="{FE1A0DAD-3AAD-4BA6-8270-42BC3691A04A}" type="parTrans" cxnId="{A26B5F6A-2DD2-4215-BA0B-11A1D7D8DE6A}">
      <dgm:prSet/>
      <dgm:spPr/>
      <dgm:t>
        <a:bodyPr/>
        <a:lstStyle/>
        <a:p>
          <a:endParaRPr lang="en-US"/>
        </a:p>
      </dgm:t>
    </dgm:pt>
    <dgm:pt modelId="{1532E482-9D6D-4767-A50D-4D49D6C5038F}" type="sibTrans" cxnId="{A26B5F6A-2DD2-4215-BA0B-11A1D7D8DE6A}">
      <dgm:prSet/>
      <dgm:spPr/>
      <dgm:t>
        <a:bodyPr/>
        <a:lstStyle/>
        <a:p>
          <a:endParaRPr lang="en-US"/>
        </a:p>
      </dgm:t>
    </dgm:pt>
    <dgm:pt modelId="{5D4164BA-E2F6-42A7-A2C8-71F73B50E263}">
      <dgm:prSet phldrT="[Text]" custT="1"/>
      <dgm:spPr/>
      <dgm:t>
        <a:bodyPr/>
        <a:lstStyle/>
        <a:p>
          <a:r>
            <a:rPr lang="en-US" sz="2000" dirty="0"/>
            <a:t>Transition from PAPI to CAPI for most surveys using Handheld mobile devices</a:t>
          </a:r>
        </a:p>
      </dgm:t>
    </dgm:pt>
    <dgm:pt modelId="{5FF57890-58B0-447D-AFE2-8F14CD69B7D9}" type="parTrans" cxnId="{820CA9A3-E174-42DF-987A-257800A8EE83}">
      <dgm:prSet/>
      <dgm:spPr/>
      <dgm:t>
        <a:bodyPr/>
        <a:lstStyle/>
        <a:p>
          <a:endParaRPr lang="en-US"/>
        </a:p>
      </dgm:t>
    </dgm:pt>
    <dgm:pt modelId="{F1B39A18-A17E-4CAC-A637-55D44A230650}" type="sibTrans" cxnId="{820CA9A3-E174-42DF-987A-257800A8EE83}">
      <dgm:prSet/>
      <dgm:spPr/>
      <dgm:t>
        <a:bodyPr/>
        <a:lstStyle/>
        <a:p>
          <a:endParaRPr lang="en-US"/>
        </a:p>
      </dgm:t>
    </dgm:pt>
    <dgm:pt modelId="{99C6B351-1570-44C4-8BCF-D1F0E23BD36D}">
      <dgm:prSet custT="1"/>
      <dgm:spPr/>
      <dgm:t>
        <a:bodyPr/>
        <a:lstStyle/>
        <a:p>
          <a:r>
            <a:rPr lang="en-US" sz="1200" b="1" dirty="0"/>
            <a:t>2018</a:t>
          </a:r>
        </a:p>
      </dgm:t>
    </dgm:pt>
    <dgm:pt modelId="{E2570ADB-8348-48F7-9CE7-4D23844FA6DE}" type="parTrans" cxnId="{1285A2A8-BE9D-4619-A808-99A6FFB6FD11}">
      <dgm:prSet/>
      <dgm:spPr/>
      <dgm:t>
        <a:bodyPr/>
        <a:lstStyle/>
        <a:p>
          <a:endParaRPr lang="en-US"/>
        </a:p>
      </dgm:t>
    </dgm:pt>
    <dgm:pt modelId="{034714FC-C042-475B-8ED2-CCEC2383F6B0}" type="sibTrans" cxnId="{1285A2A8-BE9D-4619-A808-99A6FFB6FD11}">
      <dgm:prSet/>
      <dgm:spPr/>
      <dgm:t>
        <a:bodyPr/>
        <a:lstStyle/>
        <a:p>
          <a:endParaRPr lang="en-US"/>
        </a:p>
      </dgm:t>
    </dgm:pt>
    <dgm:pt modelId="{1E0BC181-9008-4EFF-B254-ED66B9B4079D}">
      <dgm:prSet custT="1"/>
      <dgm:spPr/>
      <dgm:t>
        <a:bodyPr/>
        <a:lstStyle/>
        <a:p>
          <a:r>
            <a:rPr lang="en-US" sz="2000" dirty="0"/>
            <a:t>Piloting citizen self-interview on selected surveys</a:t>
          </a:r>
        </a:p>
      </dgm:t>
    </dgm:pt>
    <dgm:pt modelId="{7B201C69-DE24-4323-8202-C182E0FA47CD}" type="parTrans" cxnId="{585CC558-7957-4399-A11A-CA1861043989}">
      <dgm:prSet/>
      <dgm:spPr/>
      <dgm:t>
        <a:bodyPr/>
        <a:lstStyle/>
        <a:p>
          <a:endParaRPr lang="en-US"/>
        </a:p>
      </dgm:t>
    </dgm:pt>
    <dgm:pt modelId="{DDA105F6-8456-4B94-8B85-CBF21CBB5EB5}" type="sibTrans" cxnId="{585CC558-7957-4399-A11A-CA1861043989}">
      <dgm:prSet/>
      <dgm:spPr/>
      <dgm:t>
        <a:bodyPr/>
        <a:lstStyle/>
        <a:p>
          <a:endParaRPr lang="en-US"/>
        </a:p>
      </dgm:t>
    </dgm:pt>
    <dgm:pt modelId="{EB456F49-6692-4EE2-9500-DEFC49DC1DFC}">
      <dgm:prSet custT="1"/>
      <dgm:spPr/>
      <dgm:t>
        <a:bodyPr/>
        <a:lstStyle/>
        <a:p>
          <a:r>
            <a:rPr lang="en-US" sz="1200" b="1" dirty="0"/>
            <a:t>2020 Round of Census</a:t>
          </a:r>
        </a:p>
      </dgm:t>
    </dgm:pt>
    <dgm:pt modelId="{DB485AE8-27A5-425D-8D0A-4B9BF1177C96}" type="parTrans" cxnId="{178AB2DA-0C25-4C5F-9217-3663629D48F2}">
      <dgm:prSet/>
      <dgm:spPr/>
      <dgm:t>
        <a:bodyPr/>
        <a:lstStyle/>
        <a:p>
          <a:endParaRPr lang="en-US"/>
        </a:p>
      </dgm:t>
    </dgm:pt>
    <dgm:pt modelId="{56AD3B87-316E-4136-80E7-A534099F0CB8}" type="sibTrans" cxnId="{178AB2DA-0C25-4C5F-9217-3663629D48F2}">
      <dgm:prSet/>
      <dgm:spPr/>
      <dgm:t>
        <a:bodyPr/>
        <a:lstStyle/>
        <a:p>
          <a:endParaRPr lang="en-US"/>
        </a:p>
      </dgm:t>
    </dgm:pt>
    <dgm:pt modelId="{D49DAAB6-7253-44E6-AEEC-52F84285D010}">
      <dgm:prSet custT="1"/>
      <dgm:spPr/>
      <dgm:t>
        <a:bodyPr/>
        <a:lstStyle/>
        <a:p>
          <a:r>
            <a:rPr lang="en-US" sz="2000" dirty="0"/>
            <a:t>Planning to use mainly CAPI</a:t>
          </a:r>
        </a:p>
      </dgm:t>
    </dgm:pt>
    <dgm:pt modelId="{488328BF-C33A-4DA8-85DA-C96C3AB51BE3}" type="parTrans" cxnId="{8241189F-485F-4AC7-89BB-0E06C962BFDD}">
      <dgm:prSet/>
      <dgm:spPr/>
      <dgm:t>
        <a:bodyPr/>
        <a:lstStyle/>
        <a:p>
          <a:endParaRPr lang="en-US"/>
        </a:p>
      </dgm:t>
    </dgm:pt>
    <dgm:pt modelId="{E35A290F-DDD6-40AA-A460-18F878B0CDB6}" type="sibTrans" cxnId="{8241189F-485F-4AC7-89BB-0E06C962BFDD}">
      <dgm:prSet/>
      <dgm:spPr/>
      <dgm:t>
        <a:bodyPr/>
        <a:lstStyle/>
        <a:p>
          <a:endParaRPr lang="en-US"/>
        </a:p>
      </dgm:t>
    </dgm:pt>
    <dgm:pt modelId="{749D55F8-5FD1-4763-AE1B-3CF2BD9F618E}">
      <dgm:prSet phldrT="[Text]" custT="1"/>
      <dgm:spPr/>
      <dgm:t>
        <a:bodyPr/>
        <a:lstStyle/>
        <a:p>
          <a:r>
            <a:rPr lang="en-US" sz="2000" dirty="0"/>
            <a:t>Scanning technology used for data capture for Census and UNHS</a:t>
          </a:r>
        </a:p>
      </dgm:t>
    </dgm:pt>
    <dgm:pt modelId="{A22C74BA-62B7-4606-BE04-37C2B1881289}" type="parTrans" cxnId="{7C50DA8E-0FEF-4913-AD7E-D4901EB2ECE9}">
      <dgm:prSet/>
      <dgm:spPr/>
      <dgm:t>
        <a:bodyPr/>
        <a:lstStyle/>
        <a:p>
          <a:endParaRPr lang="en-GB"/>
        </a:p>
      </dgm:t>
    </dgm:pt>
    <dgm:pt modelId="{9D7B33F6-C19C-4E72-B481-F13FB306DFE9}" type="sibTrans" cxnId="{7C50DA8E-0FEF-4913-AD7E-D4901EB2ECE9}">
      <dgm:prSet/>
      <dgm:spPr/>
      <dgm:t>
        <a:bodyPr/>
        <a:lstStyle/>
        <a:p>
          <a:endParaRPr lang="en-GB"/>
        </a:p>
      </dgm:t>
    </dgm:pt>
    <dgm:pt modelId="{91967ED5-29F1-442F-8969-5CAFECCF9EAF}">
      <dgm:prSet custT="1"/>
      <dgm:spPr/>
      <dgm:t>
        <a:bodyPr/>
        <a:lstStyle/>
        <a:p>
          <a:r>
            <a:rPr lang="en-US" sz="2000" dirty="0"/>
            <a:t>Piloted BYOD for data collectors</a:t>
          </a:r>
        </a:p>
      </dgm:t>
    </dgm:pt>
    <dgm:pt modelId="{924D35C4-04B9-4B43-9C2B-C37375B6E30D}" type="parTrans" cxnId="{58737345-817A-48D1-8AB0-7996D0894626}">
      <dgm:prSet/>
      <dgm:spPr/>
      <dgm:t>
        <a:bodyPr/>
        <a:lstStyle/>
        <a:p>
          <a:endParaRPr lang="en-GB"/>
        </a:p>
      </dgm:t>
    </dgm:pt>
    <dgm:pt modelId="{D00FE526-9D35-46A9-AD39-DE08F0D9E4C4}" type="sibTrans" cxnId="{58737345-817A-48D1-8AB0-7996D0894626}">
      <dgm:prSet/>
      <dgm:spPr/>
      <dgm:t>
        <a:bodyPr/>
        <a:lstStyle/>
        <a:p>
          <a:endParaRPr lang="en-GB"/>
        </a:p>
      </dgm:t>
    </dgm:pt>
    <dgm:pt modelId="{EE9143AF-49D8-456A-B422-5F80A1B94A5D}">
      <dgm:prSet custT="1"/>
      <dgm:spPr/>
      <dgm:t>
        <a:bodyPr/>
        <a:lstStyle/>
        <a:p>
          <a:r>
            <a:rPr lang="en-US" sz="2000" dirty="0"/>
            <a:t>PAPI with scanning for a few selected areas</a:t>
          </a:r>
        </a:p>
      </dgm:t>
    </dgm:pt>
    <dgm:pt modelId="{8D90689F-34ED-4834-A90B-3CBA27F46FCC}" type="parTrans" cxnId="{E6289072-EC71-41CF-9DAB-8DC165688342}">
      <dgm:prSet/>
      <dgm:spPr/>
      <dgm:t>
        <a:bodyPr/>
        <a:lstStyle/>
        <a:p>
          <a:endParaRPr lang="en-GB"/>
        </a:p>
      </dgm:t>
    </dgm:pt>
    <dgm:pt modelId="{A6A61B4B-963B-4A94-B2F3-11697E5846AC}" type="sibTrans" cxnId="{E6289072-EC71-41CF-9DAB-8DC165688342}">
      <dgm:prSet/>
      <dgm:spPr/>
      <dgm:t>
        <a:bodyPr/>
        <a:lstStyle/>
        <a:p>
          <a:endParaRPr lang="en-GB"/>
        </a:p>
      </dgm:t>
    </dgm:pt>
    <dgm:pt modelId="{5A97A8FD-95C9-4198-A950-3C805004893D}">
      <dgm:prSet phldrT="[Text]" custT="1"/>
      <dgm:spPr/>
      <dgm:t>
        <a:bodyPr/>
        <a:lstStyle/>
        <a:p>
          <a:r>
            <a:rPr lang="en-US" sz="2000" dirty="0"/>
            <a:t>Increased integration of GIS / Geo-Spatial technologies</a:t>
          </a:r>
        </a:p>
      </dgm:t>
    </dgm:pt>
    <dgm:pt modelId="{EA53031D-6A53-426F-AF03-677EE703755C}" type="parTrans" cxnId="{BCBE14F2-5D02-4525-89AC-3E745CEF41AD}">
      <dgm:prSet/>
      <dgm:spPr/>
    </dgm:pt>
    <dgm:pt modelId="{EFA419C2-DFBD-4A65-A9EA-89748ECB9FB9}" type="sibTrans" cxnId="{BCBE14F2-5D02-4525-89AC-3E745CEF41AD}">
      <dgm:prSet/>
      <dgm:spPr/>
    </dgm:pt>
    <dgm:pt modelId="{8D9203C6-4F7F-4D75-9FD1-06A161E5BEA8}" type="pres">
      <dgm:prSet presAssocID="{AB6754DF-F849-43F6-BFB4-0C78610FF10C}" presName="linearFlow" presStyleCnt="0">
        <dgm:presLayoutVars>
          <dgm:dir/>
          <dgm:animLvl val="lvl"/>
          <dgm:resizeHandles val="exact"/>
        </dgm:presLayoutVars>
      </dgm:prSet>
      <dgm:spPr/>
    </dgm:pt>
    <dgm:pt modelId="{3E482357-30A0-47EA-AD6C-39F4A7561606}" type="pres">
      <dgm:prSet presAssocID="{8FA8F29B-27C5-44E9-8AF8-9E00006E5EF6}" presName="composite" presStyleCnt="0"/>
      <dgm:spPr/>
    </dgm:pt>
    <dgm:pt modelId="{BA114312-4196-497D-A1CF-FCC51275574D}" type="pres">
      <dgm:prSet presAssocID="{8FA8F29B-27C5-44E9-8AF8-9E00006E5EF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DE5CD63-252B-4B83-AC69-EFE47982B2B1}" type="pres">
      <dgm:prSet presAssocID="{8FA8F29B-27C5-44E9-8AF8-9E00006E5EF6}" presName="descendantText" presStyleLbl="alignAcc1" presStyleIdx="0" presStyleCnt="5">
        <dgm:presLayoutVars>
          <dgm:bulletEnabled val="1"/>
        </dgm:presLayoutVars>
      </dgm:prSet>
      <dgm:spPr/>
    </dgm:pt>
    <dgm:pt modelId="{EA53A11B-A4E3-43CD-9390-527A962D3AF3}" type="pres">
      <dgm:prSet presAssocID="{D329E9D1-5169-4258-A08F-B9AF4F959F80}" presName="sp" presStyleCnt="0"/>
      <dgm:spPr/>
    </dgm:pt>
    <dgm:pt modelId="{083DC2FE-F5DB-40A2-85D6-CDE36A64F4A8}" type="pres">
      <dgm:prSet presAssocID="{E0C56C0B-3387-4106-AF44-2C45996B2D93}" presName="composite" presStyleCnt="0"/>
      <dgm:spPr/>
    </dgm:pt>
    <dgm:pt modelId="{620FA67E-8E8E-4D94-8B62-5252E1C06F99}" type="pres">
      <dgm:prSet presAssocID="{E0C56C0B-3387-4106-AF44-2C45996B2D9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44E2709-CB3A-4445-8183-E10EC67EBED0}" type="pres">
      <dgm:prSet presAssocID="{E0C56C0B-3387-4106-AF44-2C45996B2D93}" presName="descendantText" presStyleLbl="alignAcc1" presStyleIdx="1" presStyleCnt="5">
        <dgm:presLayoutVars>
          <dgm:bulletEnabled val="1"/>
        </dgm:presLayoutVars>
      </dgm:prSet>
      <dgm:spPr/>
    </dgm:pt>
    <dgm:pt modelId="{CEA11AA7-554B-457B-8610-AE7DA2882825}" type="pres">
      <dgm:prSet presAssocID="{9A838C18-6986-4BB8-92ED-608C48C0FBDE}" presName="sp" presStyleCnt="0"/>
      <dgm:spPr/>
    </dgm:pt>
    <dgm:pt modelId="{92CCC447-81A7-42AA-A7F5-3F4F99907A65}" type="pres">
      <dgm:prSet presAssocID="{7DB23603-242D-4521-88A3-394C6C96DA0D}" presName="composite" presStyleCnt="0"/>
      <dgm:spPr/>
    </dgm:pt>
    <dgm:pt modelId="{2831782A-C975-4AD8-9EA2-A3E7360B6F12}" type="pres">
      <dgm:prSet presAssocID="{7DB23603-242D-4521-88A3-394C6C96DA0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3AB2A8A-8269-4B2E-BEF5-58C9F743C145}" type="pres">
      <dgm:prSet presAssocID="{7DB23603-242D-4521-88A3-394C6C96DA0D}" presName="descendantText" presStyleLbl="alignAcc1" presStyleIdx="2" presStyleCnt="5">
        <dgm:presLayoutVars>
          <dgm:bulletEnabled val="1"/>
        </dgm:presLayoutVars>
      </dgm:prSet>
      <dgm:spPr/>
    </dgm:pt>
    <dgm:pt modelId="{2BE43F0E-BE2E-4F85-A7B8-CEFEA3B4CABF}" type="pres">
      <dgm:prSet presAssocID="{1532E482-9D6D-4767-A50D-4D49D6C5038F}" presName="sp" presStyleCnt="0"/>
      <dgm:spPr/>
    </dgm:pt>
    <dgm:pt modelId="{8B69C3CD-017F-4E82-A816-489FAF9055E4}" type="pres">
      <dgm:prSet presAssocID="{99C6B351-1570-44C4-8BCF-D1F0E23BD36D}" presName="composite" presStyleCnt="0"/>
      <dgm:spPr/>
    </dgm:pt>
    <dgm:pt modelId="{7EA01D3C-3375-4EED-BECE-CD73CD072D58}" type="pres">
      <dgm:prSet presAssocID="{99C6B351-1570-44C4-8BCF-D1F0E23BD36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5FCD716-12B3-466B-BC23-59BBE3789BB7}" type="pres">
      <dgm:prSet presAssocID="{99C6B351-1570-44C4-8BCF-D1F0E23BD36D}" presName="descendantText" presStyleLbl="alignAcc1" presStyleIdx="3" presStyleCnt="5">
        <dgm:presLayoutVars>
          <dgm:bulletEnabled val="1"/>
        </dgm:presLayoutVars>
      </dgm:prSet>
      <dgm:spPr/>
    </dgm:pt>
    <dgm:pt modelId="{F7CFA2C4-607C-4589-88AE-9AC5D3BE17CF}" type="pres">
      <dgm:prSet presAssocID="{034714FC-C042-475B-8ED2-CCEC2383F6B0}" presName="sp" presStyleCnt="0"/>
      <dgm:spPr/>
    </dgm:pt>
    <dgm:pt modelId="{848F389F-89F0-4A37-911B-5F2DC9A259FE}" type="pres">
      <dgm:prSet presAssocID="{EB456F49-6692-4EE2-9500-DEFC49DC1DFC}" presName="composite" presStyleCnt="0"/>
      <dgm:spPr/>
    </dgm:pt>
    <dgm:pt modelId="{5F43E45B-D3D0-45E2-BBBA-81993E21FE43}" type="pres">
      <dgm:prSet presAssocID="{EB456F49-6692-4EE2-9500-DEFC49DC1DF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83C067D-DED8-4FD0-9200-9903DE5A2765}" type="pres">
      <dgm:prSet presAssocID="{EB456F49-6692-4EE2-9500-DEFC49DC1DF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6BD1901-D5A7-4323-8218-0454E8CBCBC8}" type="presOf" srcId="{4E065C17-C798-43BA-8418-312B5B3B0B99}" destId="{E44E2709-CB3A-4445-8183-E10EC67EBED0}" srcOrd="0" destOrd="0" presId="urn:microsoft.com/office/officeart/2005/8/layout/chevron2"/>
    <dgm:cxn modelId="{3D9D1318-2416-4A18-AEC4-14C5D8815919}" type="presOf" srcId="{749D55F8-5FD1-4763-AE1B-3CF2BD9F618E}" destId="{E44E2709-CB3A-4445-8183-E10EC67EBED0}" srcOrd="0" destOrd="1" presId="urn:microsoft.com/office/officeart/2005/8/layout/chevron2"/>
    <dgm:cxn modelId="{D97C911A-948E-49EA-99C7-2D2369B4EFB2}" srcId="{AB6754DF-F849-43F6-BFB4-0C78610FF10C}" destId="{8FA8F29B-27C5-44E9-8AF8-9E00006E5EF6}" srcOrd="0" destOrd="0" parTransId="{12A87F82-28CD-44C7-95F0-917E5B7C0362}" sibTransId="{D329E9D1-5169-4258-A08F-B9AF4F959F80}"/>
    <dgm:cxn modelId="{7B88EF21-AA76-4843-908E-F21B9191FE44}" srcId="{E0C56C0B-3387-4106-AF44-2C45996B2D93}" destId="{4E065C17-C798-43BA-8418-312B5B3B0B99}" srcOrd="0" destOrd="0" parTransId="{25EA9784-851E-4067-9EB2-ABE37FFEE99F}" sibTransId="{BCBD17E3-ABC6-4A95-B56E-010B234DAF52}"/>
    <dgm:cxn modelId="{58737345-817A-48D1-8AB0-7996D0894626}" srcId="{99C6B351-1570-44C4-8BCF-D1F0E23BD36D}" destId="{91967ED5-29F1-442F-8969-5CAFECCF9EAF}" srcOrd="1" destOrd="0" parTransId="{924D35C4-04B9-4B43-9C2B-C37375B6E30D}" sibTransId="{D00FE526-9D35-46A9-AD39-DE08F0D9E4C4}"/>
    <dgm:cxn modelId="{E7A58A48-7726-4DD3-8DD2-8803730FC739}" type="presOf" srcId="{91967ED5-29F1-442F-8969-5CAFECCF9EAF}" destId="{D5FCD716-12B3-466B-BC23-59BBE3789BB7}" srcOrd="0" destOrd="1" presId="urn:microsoft.com/office/officeart/2005/8/layout/chevron2"/>
    <dgm:cxn modelId="{07639E69-F3D9-4270-8E02-A2513192603D}" type="presOf" srcId="{5A97A8FD-95C9-4198-A950-3C805004893D}" destId="{03AB2A8A-8269-4B2E-BEF5-58C9F743C145}" srcOrd="0" destOrd="1" presId="urn:microsoft.com/office/officeart/2005/8/layout/chevron2"/>
    <dgm:cxn modelId="{A26B5F6A-2DD2-4215-BA0B-11A1D7D8DE6A}" srcId="{AB6754DF-F849-43F6-BFB4-0C78610FF10C}" destId="{7DB23603-242D-4521-88A3-394C6C96DA0D}" srcOrd="2" destOrd="0" parTransId="{FE1A0DAD-3AAD-4BA6-8270-42BC3691A04A}" sibTransId="{1532E482-9D6D-4767-A50D-4D49D6C5038F}"/>
    <dgm:cxn modelId="{987A696C-3C15-4735-8059-CB77C9BD28F7}" type="presOf" srcId="{99C6B351-1570-44C4-8BCF-D1F0E23BD36D}" destId="{7EA01D3C-3375-4EED-BECE-CD73CD072D58}" srcOrd="0" destOrd="0" presId="urn:microsoft.com/office/officeart/2005/8/layout/chevron2"/>
    <dgm:cxn modelId="{D314BE50-F4E5-4B4C-9D9F-31F3F117E10A}" type="presOf" srcId="{D49DAAB6-7253-44E6-AEEC-52F84285D010}" destId="{B83C067D-DED8-4FD0-9200-9903DE5A2765}" srcOrd="0" destOrd="0" presId="urn:microsoft.com/office/officeart/2005/8/layout/chevron2"/>
    <dgm:cxn modelId="{E6289072-EC71-41CF-9DAB-8DC165688342}" srcId="{D49DAAB6-7253-44E6-AEEC-52F84285D010}" destId="{EE9143AF-49D8-456A-B422-5F80A1B94A5D}" srcOrd="0" destOrd="0" parTransId="{8D90689F-34ED-4834-A90B-3CBA27F46FCC}" sibTransId="{A6A61B4B-963B-4A94-B2F3-11697E5846AC}"/>
    <dgm:cxn modelId="{585CC558-7957-4399-A11A-CA1861043989}" srcId="{99C6B351-1570-44C4-8BCF-D1F0E23BD36D}" destId="{1E0BC181-9008-4EFF-B254-ED66B9B4079D}" srcOrd="0" destOrd="0" parTransId="{7B201C69-DE24-4323-8202-C182E0FA47CD}" sibTransId="{DDA105F6-8456-4B94-8B85-CBF21CBB5EB5}"/>
    <dgm:cxn modelId="{2EA0C680-2972-412F-AA5A-EC494DA53E46}" type="presOf" srcId="{7DB23603-242D-4521-88A3-394C6C96DA0D}" destId="{2831782A-C975-4AD8-9EA2-A3E7360B6F12}" srcOrd="0" destOrd="0" presId="urn:microsoft.com/office/officeart/2005/8/layout/chevron2"/>
    <dgm:cxn modelId="{91CDF887-3ADC-4CF1-8B7C-5C524A10646D}" type="presOf" srcId="{69DD58F2-A0CF-41C2-9A0E-B1AE37CF64F0}" destId="{3DE5CD63-252B-4B83-AC69-EFE47982B2B1}" srcOrd="0" destOrd="0" presId="urn:microsoft.com/office/officeart/2005/8/layout/chevron2"/>
    <dgm:cxn modelId="{E9EC2F88-1F83-48E7-8BCE-2FBE86D5A991}" type="presOf" srcId="{5D4164BA-E2F6-42A7-A2C8-71F73B50E263}" destId="{03AB2A8A-8269-4B2E-BEF5-58C9F743C145}" srcOrd="0" destOrd="0" presId="urn:microsoft.com/office/officeart/2005/8/layout/chevron2"/>
    <dgm:cxn modelId="{AB5A308D-1BDC-4FAC-9527-60816396F7F5}" type="presOf" srcId="{1E0BC181-9008-4EFF-B254-ED66B9B4079D}" destId="{D5FCD716-12B3-466B-BC23-59BBE3789BB7}" srcOrd="0" destOrd="0" presId="urn:microsoft.com/office/officeart/2005/8/layout/chevron2"/>
    <dgm:cxn modelId="{7C50DA8E-0FEF-4913-AD7E-D4901EB2ECE9}" srcId="{E0C56C0B-3387-4106-AF44-2C45996B2D93}" destId="{749D55F8-5FD1-4763-AE1B-3CF2BD9F618E}" srcOrd="1" destOrd="0" parTransId="{A22C74BA-62B7-4606-BE04-37C2B1881289}" sibTransId="{9D7B33F6-C19C-4E72-B481-F13FB306DFE9}"/>
    <dgm:cxn modelId="{F3380191-8F24-45A3-8D18-D8DBECB26E8D}" type="presOf" srcId="{E0C56C0B-3387-4106-AF44-2C45996B2D93}" destId="{620FA67E-8E8E-4D94-8B62-5252E1C06F99}" srcOrd="0" destOrd="0" presId="urn:microsoft.com/office/officeart/2005/8/layout/chevron2"/>
    <dgm:cxn modelId="{6742639A-1FB0-4D89-9066-428B87056BA3}" type="presOf" srcId="{8FA8F29B-27C5-44E9-8AF8-9E00006E5EF6}" destId="{BA114312-4196-497D-A1CF-FCC51275574D}" srcOrd="0" destOrd="0" presId="urn:microsoft.com/office/officeart/2005/8/layout/chevron2"/>
    <dgm:cxn modelId="{8241189F-485F-4AC7-89BB-0E06C962BFDD}" srcId="{EB456F49-6692-4EE2-9500-DEFC49DC1DFC}" destId="{D49DAAB6-7253-44E6-AEEC-52F84285D010}" srcOrd="0" destOrd="0" parTransId="{488328BF-C33A-4DA8-85DA-C96C3AB51BE3}" sibTransId="{E35A290F-DDD6-40AA-A460-18F878B0CDB6}"/>
    <dgm:cxn modelId="{820CA9A3-E174-42DF-987A-257800A8EE83}" srcId="{7DB23603-242D-4521-88A3-394C6C96DA0D}" destId="{5D4164BA-E2F6-42A7-A2C8-71F73B50E263}" srcOrd="0" destOrd="0" parTransId="{5FF57890-58B0-447D-AFE2-8F14CD69B7D9}" sibTransId="{F1B39A18-A17E-4CAC-A637-55D44A230650}"/>
    <dgm:cxn modelId="{1285A2A8-BE9D-4619-A808-99A6FFB6FD11}" srcId="{AB6754DF-F849-43F6-BFB4-0C78610FF10C}" destId="{99C6B351-1570-44C4-8BCF-D1F0E23BD36D}" srcOrd="3" destOrd="0" parTransId="{E2570ADB-8348-48F7-9CE7-4D23844FA6DE}" sibTransId="{034714FC-C042-475B-8ED2-CCEC2383F6B0}"/>
    <dgm:cxn modelId="{DA9162B1-3100-423B-BA94-71E6F2415C55}" srcId="{AB6754DF-F849-43F6-BFB4-0C78610FF10C}" destId="{E0C56C0B-3387-4106-AF44-2C45996B2D93}" srcOrd="1" destOrd="0" parTransId="{98FA92D2-E1FB-43BB-8CB9-42CFE58BB0F8}" sibTransId="{9A838C18-6986-4BB8-92ED-608C48C0FBDE}"/>
    <dgm:cxn modelId="{D82733C9-7C1A-4D12-A15C-B605065BE1F8}" type="presOf" srcId="{EE9143AF-49D8-456A-B422-5F80A1B94A5D}" destId="{B83C067D-DED8-4FD0-9200-9903DE5A2765}" srcOrd="0" destOrd="1" presId="urn:microsoft.com/office/officeart/2005/8/layout/chevron2"/>
    <dgm:cxn modelId="{B07798CE-A284-48A1-853A-E0B020242F76}" type="presOf" srcId="{AB6754DF-F849-43F6-BFB4-0C78610FF10C}" destId="{8D9203C6-4F7F-4D75-9FD1-06A161E5BEA8}" srcOrd="0" destOrd="0" presId="urn:microsoft.com/office/officeart/2005/8/layout/chevron2"/>
    <dgm:cxn modelId="{178AB2DA-0C25-4C5F-9217-3663629D48F2}" srcId="{AB6754DF-F849-43F6-BFB4-0C78610FF10C}" destId="{EB456F49-6692-4EE2-9500-DEFC49DC1DFC}" srcOrd="4" destOrd="0" parTransId="{DB485AE8-27A5-425D-8D0A-4B9BF1177C96}" sibTransId="{56AD3B87-316E-4136-80E7-A534099F0CB8}"/>
    <dgm:cxn modelId="{BCBE14F2-5D02-4525-89AC-3E745CEF41AD}" srcId="{7DB23603-242D-4521-88A3-394C6C96DA0D}" destId="{5A97A8FD-95C9-4198-A950-3C805004893D}" srcOrd="1" destOrd="0" parTransId="{EA53031D-6A53-426F-AF03-677EE703755C}" sibTransId="{EFA419C2-DFBD-4A65-A9EA-89748ECB9FB9}"/>
    <dgm:cxn modelId="{137F1CFA-C070-4624-A8BD-D992A6A94519}" srcId="{8FA8F29B-27C5-44E9-8AF8-9E00006E5EF6}" destId="{69DD58F2-A0CF-41C2-9A0E-B1AE37CF64F0}" srcOrd="0" destOrd="0" parTransId="{1E5E231F-2D49-46C3-9835-24A643B9CD77}" sibTransId="{E01FA00A-7F81-4846-B555-1EB917E39694}"/>
    <dgm:cxn modelId="{3EEC35FF-49CC-460F-84EB-FE5E72ACBA8D}" type="presOf" srcId="{EB456F49-6692-4EE2-9500-DEFC49DC1DFC}" destId="{5F43E45B-D3D0-45E2-BBBA-81993E21FE43}" srcOrd="0" destOrd="0" presId="urn:microsoft.com/office/officeart/2005/8/layout/chevron2"/>
    <dgm:cxn modelId="{307D1C0A-75F7-40AB-A3BC-70599C6BE25C}" type="presParOf" srcId="{8D9203C6-4F7F-4D75-9FD1-06A161E5BEA8}" destId="{3E482357-30A0-47EA-AD6C-39F4A7561606}" srcOrd="0" destOrd="0" presId="urn:microsoft.com/office/officeart/2005/8/layout/chevron2"/>
    <dgm:cxn modelId="{F05EE395-AD7B-48BA-BC74-06586462CA52}" type="presParOf" srcId="{3E482357-30A0-47EA-AD6C-39F4A7561606}" destId="{BA114312-4196-497D-A1CF-FCC51275574D}" srcOrd="0" destOrd="0" presId="urn:microsoft.com/office/officeart/2005/8/layout/chevron2"/>
    <dgm:cxn modelId="{3DC552FF-B436-430F-892E-5DD98F71F253}" type="presParOf" srcId="{3E482357-30A0-47EA-AD6C-39F4A7561606}" destId="{3DE5CD63-252B-4B83-AC69-EFE47982B2B1}" srcOrd="1" destOrd="0" presId="urn:microsoft.com/office/officeart/2005/8/layout/chevron2"/>
    <dgm:cxn modelId="{E7FC18E4-3F3D-4F1A-AC98-A47A6BA85D19}" type="presParOf" srcId="{8D9203C6-4F7F-4D75-9FD1-06A161E5BEA8}" destId="{EA53A11B-A4E3-43CD-9390-527A962D3AF3}" srcOrd="1" destOrd="0" presId="urn:microsoft.com/office/officeart/2005/8/layout/chevron2"/>
    <dgm:cxn modelId="{D55684A6-6611-46EF-BB14-5B14BBBB0557}" type="presParOf" srcId="{8D9203C6-4F7F-4D75-9FD1-06A161E5BEA8}" destId="{083DC2FE-F5DB-40A2-85D6-CDE36A64F4A8}" srcOrd="2" destOrd="0" presId="urn:microsoft.com/office/officeart/2005/8/layout/chevron2"/>
    <dgm:cxn modelId="{DA204455-E6DC-45F4-B685-ED9661D131FB}" type="presParOf" srcId="{083DC2FE-F5DB-40A2-85D6-CDE36A64F4A8}" destId="{620FA67E-8E8E-4D94-8B62-5252E1C06F99}" srcOrd="0" destOrd="0" presId="urn:microsoft.com/office/officeart/2005/8/layout/chevron2"/>
    <dgm:cxn modelId="{4A1871E3-D207-4728-AA63-D2BBC44D2E86}" type="presParOf" srcId="{083DC2FE-F5DB-40A2-85D6-CDE36A64F4A8}" destId="{E44E2709-CB3A-4445-8183-E10EC67EBED0}" srcOrd="1" destOrd="0" presId="urn:microsoft.com/office/officeart/2005/8/layout/chevron2"/>
    <dgm:cxn modelId="{E2DF44F2-4CAF-4833-A882-F04BF62DDFCB}" type="presParOf" srcId="{8D9203C6-4F7F-4D75-9FD1-06A161E5BEA8}" destId="{CEA11AA7-554B-457B-8610-AE7DA2882825}" srcOrd="3" destOrd="0" presId="urn:microsoft.com/office/officeart/2005/8/layout/chevron2"/>
    <dgm:cxn modelId="{C817EE37-0BAF-4BA7-A335-59D06E245655}" type="presParOf" srcId="{8D9203C6-4F7F-4D75-9FD1-06A161E5BEA8}" destId="{92CCC447-81A7-42AA-A7F5-3F4F99907A65}" srcOrd="4" destOrd="0" presId="urn:microsoft.com/office/officeart/2005/8/layout/chevron2"/>
    <dgm:cxn modelId="{64B54FB3-B870-452E-A177-43DD7204AC1F}" type="presParOf" srcId="{92CCC447-81A7-42AA-A7F5-3F4F99907A65}" destId="{2831782A-C975-4AD8-9EA2-A3E7360B6F12}" srcOrd="0" destOrd="0" presId="urn:microsoft.com/office/officeart/2005/8/layout/chevron2"/>
    <dgm:cxn modelId="{C6B7C676-AEB5-4E65-B8BA-EF6C7BDB9CC8}" type="presParOf" srcId="{92CCC447-81A7-42AA-A7F5-3F4F99907A65}" destId="{03AB2A8A-8269-4B2E-BEF5-58C9F743C145}" srcOrd="1" destOrd="0" presId="urn:microsoft.com/office/officeart/2005/8/layout/chevron2"/>
    <dgm:cxn modelId="{47BDBE83-7E7E-4541-BB28-04B50163738D}" type="presParOf" srcId="{8D9203C6-4F7F-4D75-9FD1-06A161E5BEA8}" destId="{2BE43F0E-BE2E-4F85-A7B8-CEFEA3B4CABF}" srcOrd="5" destOrd="0" presId="urn:microsoft.com/office/officeart/2005/8/layout/chevron2"/>
    <dgm:cxn modelId="{45AABC55-5499-43FB-AEFE-FECA0FAB702E}" type="presParOf" srcId="{8D9203C6-4F7F-4D75-9FD1-06A161E5BEA8}" destId="{8B69C3CD-017F-4E82-A816-489FAF9055E4}" srcOrd="6" destOrd="0" presId="urn:microsoft.com/office/officeart/2005/8/layout/chevron2"/>
    <dgm:cxn modelId="{23DCA0AD-9C57-4049-BEC2-25DDADB01E9F}" type="presParOf" srcId="{8B69C3CD-017F-4E82-A816-489FAF9055E4}" destId="{7EA01D3C-3375-4EED-BECE-CD73CD072D58}" srcOrd="0" destOrd="0" presId="urn:microsoft.com/office/officeart/2005/8/layout/chevron2"/>
    <dgm:cxn modelId="{0B21ED51-8468-402C-8876-4B47906C49FA}" type="presParOf" srcId="{8B69C3CD-017F-4E82-A816-489FAF9055E4}" destId="{D5FCD716-12B3-466B-BC23-59BBE3789BB7}" srcOrd="1" destOrd="0" presId="urn:microsoft.com/office/officeart/2005/8/layout/chevron2"/>
    <dgm:cxn modelId="{2931C01B-3240-4933-9572-2362928DBEBC}" type="presParOf" srcId="{8D9203C6-4F7F-4D75-9FD1-06A161E5BEA8}" destId="{F7CFA2C4-607C-4589-88AE-9AC5D3BE17CF}" srcOrd="7" destOrd="0" presId="urn:microsoft.com/office/officeart/2005/8/layout/chevron2"/>
    <dgm:cxn modelId="{5FEEF308-6A33-459E-99E9-F73849BF8ADC}" type="presParOf" srcId="{8D9203C6-4F7F-4D75-9FD1-06A161E5BEA8}" destId="{848F389F-89F0-4A37-911B-5F2DC9A259FE}" srcOrd="8" destOrd="0" presId="urn:microsoft.com/office/officeart/2005/8/layout/chevron2"/>
    <dgm:cxn modelId="{F113303F-4469-4427-AA3A-B213958061BC}" type="presParOf" srcId="{848F389F-89F0-4A37-911B-5F2DC9A259FE}" destId="{5F43E45B-D3D0-45E2-BBBA-81993E21FE43}" srcOrd="0" destOrd="0" presId="urn:microsoft.com/office/officeart/2005/8/layout/chevron2"/>
    <dgm:cxn modelId="{C616ED3D-3A11-4530-98AA-36C0E757074D}" type="presParOf" srcId="{848F389F-89F0-4A37-911B-5F2DC9A259FE}" destId="{B83C067D-DED8-4FD0-9200-9903DE5A27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4312-4196-497D-A1CF-FCC51275574D}">
      <dsp:nvSpPr>
        <dsp:cNvPr id="0" name=""/>
        <dsp:cNvSpPr/>
      </dsp:nvSpPr>
      <dsp:spPr>
        <a:xfrm rot="5400000">
          <a:off x="-166516" y="170406"/>
          <a:ext cx="1110109" cy="7770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Pre and in 1990’s</a:t>
          </a:r>
        </a:p>
      </dsp:txBody>
      <dsp:txXfrm rot="-5400000">
        <a:off x="1" y="392427"/>
        <a:ext cx="777076" cy="333033"/>
      </dsp:txXfrm>
    </dsp:sp>
    <dsp:sp modelId="{3DE5CD63-252B-4B83-AC69-EFE47982B2B1}">
      <dsp:nvSpPr>
        <dsp:cNvPr id="0" name=""/>
        <dsp:cNvSpPr/>
      </dsp:nvSpPr>
      <dsp:spPr>
        <a:xfrm rot="5400000">
          <a:off x="5396261" y="-4615293"/>
          <a:ext cx="721950" cy="9960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All Census and Surveys using PAPI, with manual data entry</a:t>
          </a:r>
        </a:p>
      </dsp:txBody>
      <dsp:txXfrm rot="-5400000">
        <a:off x="777077" y="39134"/>
        <a:ext cx="9925076" cy="651464"/>
      </dsp:txXfrm>
    </dsp:sp>
    <dsp:sp modelId="{620FA67E-8E8E-4D94-8B62-5252E1C06F99}">
      <dsp:nvSpPr>
        <dsp:cNvPr id="0" name=""/>
        <dsp:cNvSpPr/>
      </dsp:nvSpPr>
      <dsp:spPr>
        <a:xfrm rot="5400000">
          <a:off x="-166516" y="1163712"/>
          <a:ext cx="1110109" cy="7770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2012/14</a:t>
          </a:r>
        </a:p>
      </dsp:txBody>
      <dsp:txXfrm rot="-5400000">
        <a:off x="1" y="1385733"/>
        <a:ext cx="777076" cy="333033"/>
      </dsp:txXfrm>
    </dsp:sp>
    <dsp:sp modelId="{E44E2709-CB3A-4445-8183-E10EC67EBED0}">
      <dsp:nvSpPr>
        <dsp:cNvPr id="0" name=""/>
        <dsp:cNvSpPr/>
      </dsp:nvSpPr>
      <dsp:spPr>
        <a:xfrm rot="5400000">
          <a:off x="5396450" y="-3622177"/>
          <a:ext cx="721571" cy="9960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Census and Surveys were PAPI,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Scanning technology used for data capture for Census and UNHS</a:t>
          </a:r>
        </a:p>
      </dsp:txBody>
      <dsp:txXfrm rot="-5400000">
        <a:off x="777076" y="1032421"/>
        <a:ext cx="9925095" cy="651123"/>
      </dsp:txXfrm>
    </dsp:sp>
    <dsp:sp modelId="{2831782A-C975-4AD8-9EA2-A3E7360B6F12}">
      <dsp:nvSpPr>
        <dsp:cNvPr id="0" name=""/>
        <dsp:cNvSpPr/>
      </dsp:nvSpPr>
      <dsp:spPr>
        <a:xfrm rot="5400000">
          <a:off x="-166516" y="2157018"/>
          <a:ext cx="1110109" cy="7770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2016</a:t>
          </a:r>
        </a:p>
      </dsp:txBody>
      <dsp:txXfrm rot="-5400000">
        <a:off x="1" y="2379039"/>
        <a:ext cx="777076" cy="333033"/>
      </dsp:txXfrm>
    </dsp:sp>
    <dsp:sp modelId="{03AB2A8A-8269-4B2E-BEF5-58C9F743C145}">
      <dsp:nvSpPr>
        <dsp:cNvPr id="0" name=""/>
        <dsp:cNvSpPr/>
      </dsp:nvSpPr>
      <dsp:spPr>
        <a:xfrm rot="5400000">
          <a:off x="5396450" y="-2628872"/>
          <a:ext cx="721571" cy="9960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Transition from PAPI to CAPI for most surveys using Handheld mobile devices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Increased integration of GIS / Geo-Spatial technologies</a:t>
          </a:r>
        </a:p>
      </dsp:txBody>
      <dsp:txXfrm rot="-5400000">
        <a:off x="777076" y="2025726"/>
        <a:ext cx="9925095" cy="651123"/>
      </dsp:txXfrm>
    </dsp:sp>
    <dsp:sp modelId="{7EA01D3C-3375-4EED-BECE-CD73CD072D58}">
      <dsp:nvSpPr>
        <dsp:cNvPr id="0" name=""/>
        <dsp:cNvSpPr/>
      </dsp:nvSpPr>
      <dsp:spPr>
        <a:xfrm rot="5400000">
          <a:off x="-166516" y="3150323"/>
          <a:ext cx="1110109" cy="77707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2018</a:t>
          </a:r>
        </a:p>
      </dsp:txBody>
      <dsp:txXfrm rot="-5400000">
        <a:off x="1" y="3372344"/>
        <a:ext cx="777076" cy="333033"/>
      </dsp:txXfrm>
    </dsp:sp>
    <dsp:sp modelId="{D5FCD716-12B3-466B-BC23-59BBE3789BB7}">
      <dsp:nvSpPr>
        <dsp:cNvPr id="0" name=""/>
        <dsp:cNvSpPr/>
      </dsp:nvSpPr>
      <dsp:spPr>
        <a:xfrm rot="5400000">
          <a:off x="5396450" y="-1635566"/>
          <a:ext cx="721571" cy="9960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Piloting citizen self-interview on selected surveys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Piloted BYOD for data collectors</a:t>
          </a:r>
        </a:p>
      </dsp:txBody>
      <dsp:txXfrm rot="-5400000">
        <a:off x="777076" y="3019032"/>
        <a:ext cx="9925095" cy="651123"/>
      </dsp:txXfrm>
    </dsp:sp>
    <dsp:sp modelId="{5F43E45B-D3D0-45E2-BBBA-81993E21FE43}">
      <dsp:nvSpPr>
        <dsp:cNvPr id="0" name=""/>
        <dsp:cNvSpPr/>
      </dsp:nvSpPr>
      <dsp:spPr>
        <a:xfrm rot="5400000">
          <a:off x="-166516" y="4143629"/>
          <a:ext cx="1110109" cy="77707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 Round of Census</a:t>
          </a:r>
        </a:p>
      </dsp:txBody>
      <dsp:txXfrm rot="-5400000">
        <a:off x="1" y="4365650"/>
        <a:ext cx="777076" cy="333033"/>
      </dsp:txXfrm>
    </dsp:sp>
    <dsp:sp modelId="{B83C067D-DED8-4FD0-9200-9903DE5A2765}">
      <dsp:nvSpPr>
        <dsp:cNvPr id="0" name=""/>
        <dsp:cNvSpPr/>
      </dsp:nvSpPr>
      <dsp:spPr>
        <a:xfrm rot="5400000">
          <a:off x="5396450" y="-642260"/>
          <a:ext cx="721571" cy="9960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Planning to use mainly CAPI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PAPI with scanning for a few selected areas</a:t>
          </a:r>
        </a:p>
      </dsp:txBody>
      <dsp:txXfrm rot="-5400000">
        <a:off x="777076" y="4012338"/>
        <a:ext cx="9925095" cy="65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48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1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6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7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9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5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8" descr="ubos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2" y="13847"/>
            <a:ext cx="1096324" cy="85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17340848"/>
              </p:ext>
            </p:extLst>
          </p:nvPr>
        </p:nvGraphicFramePr>
        <p:xfrm>
          <a:off x="11305184" y="1"/>
          <a:ext cx="87690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Picture" r:id="rId4" imgW="963087" imgH="1007209" progId="Word.Picture.8">
                  <p:embed/>
                </p:oleObj>
              </mc:Choice>
              <mc:Fallback>
                <p:oleObj name="Picture" r:id="rId4" imgW="963087" imgH="1007209" progId="Word.Picture.8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5184" y="1"/>
                        <a:ext cx="87690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84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970" y="50295"/>
            <a:ext cx="1034683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1086522"/>
            <a:ext cx="11478410" cy="509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F8F4-CDCD-40C9-A239-07E63710FDE2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3461-B224-4D5E-AA3A-42BCA09BE5A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 descr="uboslog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2" y="13847"/>
            <a:ext cx="986298" cy="7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34193568"/>
              </p:ext>
            </p:extLst>
          </p:nvPr>
        </p:nvGraphicFramePr>
        <p:xfrm>
          <a:off x="11428983" y="1"/>
          <a:ext cx="753102" cy="78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Picture" r:id="rId15" imgW="963087" imgH="1007209" progId="Word.Picture.8">
                  <p:embed/>
                </p:oleObj>
              </mc:Choice>
              <mc:Fallback>
                <p:oleObj name="Picture" r:id="rId15" imgW="963087" imgH="1007209" progId="Word.Picture.8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8983" y="1"/>
                        <a:ext cx="753102" cy="785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6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ubo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7885"/>
            <a:ext cx="6368715" cy="5033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4205" y="1158642"/>
            <a:ext cx="8097796" cy="368811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6700" b="1" dirty="0">
                <a:latin typeface="+mn-lt"/>
              </a:rPr>
              <a:t>Use of electronic data collection technologies: </a:t>
            </a:r>
            <a:br>
              <a:rPr lang="en-GB" sz="5300" b="1" dirty="0">
                <a:latin typeface="+mn-lt"/>
              </a:rPr>
            </a:br>
            <a:r>
              <a:rPr lang="en-GB" sz="4400" b="1" i="1" dirty="0">
                <a:latin typeface="+mn-lt"/>
              </a:rPr>
              <a:t>main drivers and decision-making process</a:t>
            </a:r>
            <a:br>
              <a:rPr lang="en-GB" sz="4000" b="1" i="1" dirty="0"/>
            </a:br>
            <a:br>
              <a:rPr lang="en-GB" sz="1000" b="1" dirty="0"/>
            </a:br>
            <a:br>
              <a:rPr lang="en-GB" sz="1000" b="1" dirty="0"/>
            </a:br>
            <a:br>
              <a:rPr lang="en-GB" sz="1000" b="1" dirty="0"/>
            </a:br>
            <a:br>
              <a:rPr lang="en-GB" sz="1000" b="1" dirty="0"/>
            </a:br>
            <a:br>
              <a:rPr lang="en-GB" sz="1000" b="1" dirty="0"/>
            </a:br>
            <a:br>
              <a:rPr lang="en-GB" sz="2800" b="1" i="1" dirty="0"/>
            </a:br>
            <a:endParaRPr lang="en-GB" sz="16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6513" y="4926385"/>
            <a:ext cx="5701552" cy="1485110"/>
          </a:xfrm>
        </p:spPr>
        <p:txBody>
          <a:bodyPr>
            <a:noAutofit/>
          </a:bodyPr>
          <a:lstStyle/>
          <a:p>
            <a:r>
              <a:rPr lang="en-GB" sz="1600" dirty="0"/>
              <a:t>By:</a:t>
            </a:r>
          </a:p>
          <a:p>
            <a:r>
              <a:rPr lang="en-GB" sz="1600" b="1" dirty="0"/>
              <a:t>Uganda Bureau of Statistics</a:t>
            </a:r>
          </a:p>
          <a:p>
            <a:endParaRPr lang="en-GB" sz="1600" b="1" dirty="0"/>
          </a:p>
          <a:p>
            <a:r>
              <a:rPr lang="en-GB" sz="1600" b="1" dirty="0"/>
              <a:t>SESRIC, Turkey, March 2019</a:t>
            </a:r>
          </a:p>
          <a:p>
            <a:endParaRPr lang="en-GB" sz="7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251283" y="53475"/>
            <a:ext cx="1000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600" dirty="0"/>
              <a:t>UGANDA BUREAU OF STATISTICS</a:t>
            </a:r>
          </a:p>
        </p:txBody>
      </p:sp>
    </p:spTree>
    <p:extLst>
      <p:ext uri="{BB962C8B-B14F-4D97-AF65-F5344CB8AC3E}">
        <p14:creationId xmlns:p14="http://schemas.microsoft.com/office/powerpoint/2010/main" val="22534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208" y="266024"/>
            <a:ext cx="8434797" cy="167401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Thank you!</a:t>
            </a:r>
            <a:br>
              <a:rPr lang="en-GB" b="1" dirty="0"/>
            </a:br>
            <a:br>
              <a:rPr lang="en-GB" b="1" dirty="0"/>
            </a:br>
            <a:r>
              <a:rPr lang="en-GB" b="1" dirty="0">
                <a:latin typeface="+mn-lt"/>
              </a:rPr>
              <a:t>Uganda Bureau of Statistics</a:t>
            </a:r>
            <a:br>
              <a:rPr lang="en-GB" b="1" dirty="0"/>
            </a:br>
            <a:r>
              <a:rPr lang="en-GB" b="1" i="1" dirty="0">
                <a:latin typeface="+mn-lt"/>
              </a:rPr>
              <a:t>“Enhancing Data Quality and Use”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274" y="2595725"/>
            <a:ext cx="5838775" cy="359652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GB" dirty="0"/>
              <a:t>Uganda Bureau of Statistics</a:t>
            </a:r>
          </a:p>
          <a:p>
            <a:pPr marL="0" indent="0" algn="r">
              <a:buNone/>
            </a:pPr>
            <a:r>
              <a:rPr lang="en-GB" dirty="0"/>
              <a:t>Statistics House</a:t>
            </a:r>
          </a:p>
          <a:p>
            <a:pPr marL="0" indent="0" algn="r">
              <a:buNone/>
            </a:pPr>
            <a:r>
              <a:rPr lang="en-GB" dirty="0"/>
              <a:t>9, Colville Street</a:t>
            </a:r>
          </a:p>
          <a:p>
            <a:pPr marL="0" indent="0" algn="r">
              <a:buNone/>
            </a:pPr>
            <a:r>
              <a:rPr lang="en-GB" dirty="0"/>
              <a:t>Kampala</a:t>
            </a:r>
          </a:p>
          <a:p>
            <a:pPr marL="0" indent="0" algn="r">
              <a:buNone/>
            </a:pPr>
            <a:r>
              <a:rPr lang="en-GB" dirty="0"/>
              <a:t>Tel: +256 414 706000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4000" dirty="0">
                <a:hlinkClick r:id="rId2"/>
              </a:rPr>
              <a:t>www.ubos.org</a:t>
            </a:r>
            <a:endParaRPr lang="en-GB" sz="4000" dirty="0"/>
          </a:p>
          <a:p>
            <a:pPr marL="0" indent="0" algn="r">
              <a:buNone/>
            </a:pP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pic>
        <p:nvPicPr>
          <p:cNvPr id="5122" name="Picture 2" descr="Image result for uganda breweries limit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3" y="2512985"/>
            <a:ext cx="5236117" cy="3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8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rin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3032" y="1477792"/>
            <a:ext cx="3019156" cy="46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Outline</a:t>
            </a:r>
            <a:endParaRPr lang="en-GB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086522"/>
            <a:ext cx="9912291" cy="5672552"/>
          </a:xfrm>
        </p:spPr>
        <p:txBody>
          <a:bodyPr>
            <a:normAutofit/>
          </a:bodyPr>
          <a:lstStyle/>
          <a:p>
            <a:r>
              <a:rPr lang="en-GB" sz="3600" dirty="0"/>
              <a:t>UBOS and its Mandate</a:t>
            </a:r>
          </a:p>
          <a:p>
            <a:r>
              <a:rPr lang="en-GB" sz="3600" dirty="0"/>
              <a:t>UBOS Journey</a:t>
            </a:r>
          </a:p>
          <a:p>
            <a:r>
              <a:rPr lang="en-GB" sz="3600" dirty="0"/>
              <a:t>Key Drivers</a:t>
            </a:r>
          </a:p>
          <a:p>
            <a:r>
              <a:rPr lang="en-GB" sz="3600" dirty="0"/>
              <a:t>Challenges</a:t>
            </a:r>
          </a:p>
          <a:p>
            <a:r>
              <a:rPr lang="en-GB" sz="3600" dirty="0"/>
              <a:t>Looking ahead</a:t>
            </a:r>
          </a:p>
          <a:p>
            <a:endParaRPr lang="en-GB" sz="3600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51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706" y="0"/>
            <a:ext cx="10346830" cy="9144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+mn-lt"/>
              </a:rPr>
              <a:t>Uganda…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086" y="952500"/>
            <a:ext cx="5998191" cy="5082949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Official Name: </a:t>
            </a:r>
          </a:p>
          <a:p>
            <a:pPr lvl="2"/>
            <a:r>
              <a:rPr lang="en-GB" sz="2800" b="1" dirty="0">
                <a:solidFill>
                  <a:schemeClr val="bg1"/>
                </a:solidFill>
              </a:rPr>
              <a:t>Republic of Uganda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Official Language: </a:t>
            </a:r>
          </a:p>
          <a:p>
            <a:pPr lvl="2"/>
            <a:r>
              <a:rPr lang="en-GB" sz="2800" b="1" dirty="0">
                <a:solidFill>
                  <a:schemeClr val="bg1"/>
                </a:solidFill>
              </a:rPr>
              <a:t>English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Total Area: </a:t>
            </a:r>
          </a:p>
          <a:p>
            <a:pPr lvl="2"/>
            <a:r>
              <a:rPr lang="en-GB" sz="2800" b="1" dirty="0">
                <a:solidFill>
                  <a:schemeClr val="bg1"/>
                </a:solidFill>
              </a:rPr>
              <a:t>241,550 km</a:t>
            </a:r>
            <a:r>
              <a:rPr lang="en-GB" sz="2800" b="1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Population: </a:t>
            </a:r>
          </a:p>
          <a:p>
            <a:pPr lvl="2"/>
            <a:r>
              <a:rPr lang="en-GB" sz="2800" b="1" dirty="0">
                <a:solidFill>
                  <a:schemeClr val="bg1"/>
                </a:solidFill>
              </a:rPr>
              <a:t>Census 2014: 34.6M</a:t>
            </a:r>
          </a:p>
          <a:p>
            <a:pPr lvl="2"/>
            <a:r>
              <a:rPr lang="en-GB" sz="2800" b="1" dirty="0">
                <a:solidFill>
                  <a:schemeClr val="bg1"/>
                </a:solidFill>
              </a:rPr>
              <a:t>2018 Projection: 39M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Population density: </a:t>
            </a:r>
          </a:p>
          <a:p>
            <a:pPr lvl="2"/>
            <a:r>
              <a:rPr lang="en-GB" sz="2800" b="1" dirty="0">
                <a:solidFill>
                  <a:schemeClr val="bg1"/>
                </a:solidFill>
              </a:rPr>
              <a:t>173 /km</a:t>
            </a:r>
            <a:r>
              <a:rPr lang="en-GB" sz="2800" b="1" baseline="30000" dirty="0">
                <a:solidFill>
                  <a:schemeClr val="bg1"/>
                </a:solidFill>
              </a:rPr>
              <a:t>2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lag of U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2507569" cy="1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map of uga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Image result for map of ugan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8377"/>
            <a:ext cx="2518030" cy="24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map of ugand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6315"/>
            <a:ext cx="2510314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1" y="7937"/>
            <a:ext cx="3285100" cy="24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lated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0" y="4738137"/>
            <a:ext cx="3285101" cy="20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lated imag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0" y="2331118"/>
            <a:ext cx="3285100" cy="24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3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706" y="0"/>
            <a:ext cx="10346830" cy="914400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UBOS and its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895" y="1094014"/>
            <a:ext cx="7496350" cy="5082949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Semi-autonomous body formed by the Uganda Bureau of Statistics Act, 1998</a:t>
            </a:r>
          </a:p>
          <a:p>
            <a:r>
              <a:rPr lang="en-GB" sz="3200" dirty="0"/>
              <a:t>The </a:t>
            </a:r>
            <a:r>
              <a:rPr lang="en-GB" sz="3200" b="1" dirty="0"/>
              <a:t>Principal data collecting and disseminating agency </a:t>
            </a:r>
            <a:r>
              <a:rPr lang="en-GB" sz="3200" dirty="0"/>
              <a:t>responsible for coordinating, monitoring and supervising the National Statistical System. </a:t>
            </a:r>
          </a:p>
          <a:p>
            <a:r>
              <a:rPr lang="en-GB" sz="3200" b="1" dirty="0"/>
              <a:t>Source of official statistical information.</a:t>
            </a:r>
          </a:p>
          <a:p>
            <a:r>
              <a:rPr lang="en-GB" sz="3200" dirty="0"/>
              <a:t>Conduct censuses and surveys, and collect routine administrative statistics</a:t>
            </a:r>
          </a:p>
          <a:p>
            <a:r>
              <a:rPr lang="en-GB" sz="3200" b="1" dirty="0"/>
              <a:t>Organise and maintain a central depository </a:t>
            </a:r>
            <a:r>
              <a:rPr lang="en-GB" sz="3200" dirty="0"/>
              <a:t>of Statistical reports, publications, documents and data</a:t>
            </a:r>
          </a:p>
          <a:p>
            <a:endParaRPr lang="en-GB" sz="3200" b="1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" y="1390314"/>
            <a:ext cx="4225654" cy="43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+mn-lt"/>
              </a:rPr>
              <a:t>UBOS Journey -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37278"/>
              </p:ext>
            </p:extLst>
          </p:nvPr>
        </p:nvGraphicFramePr>
        <p:xfrm>
          <a:off x="534762" y="964695"/>
          <a:ext cx="10737396" cy="509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76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+mn-lt"/>
              </a:rPr>
              <a:t>Key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08" y="1255468"/>
            <a:ext cx="7609306" cy="5073682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/>
              <a:t>Process Turn around time</a:t>
            </a:r>
          </a:p>
          <a:p>
            <a:r>
              <a:rPr lang="en-GB" sz="3600" dirty="0"/>
              <a:t>Data Management</a:t>
            </a:r>
          </a:p>
          <a:p>
            <a:r>
              <a:rPr lang="en-GB" sz="3600" dirty="0"/>
              <a:t>Data quality</a:t>
            </a:r>
          </a:p>
          <a:p>
            <a:pPr lvl="1"/>
            <a:r>
              <a:rPr lang="en-GB" sz="2800" dirty="0">
                <a:solidFill>
                  <a:srgbClr val="FF0000"/>
                </a:solidFill>
              </a:rPr>
              <a:t>Various data types (Form + GPS + pictures + videos + string + numeric + audio + barcodes)</a:t>
            </a:r>
          </a:p>
          <a:p>
            <a:pPr lvl="1"/>
            <a:r>
              <a:rPr lang="en-GB" sz="2800" dirty="0">
                <a:solidFill>
                  <a:srgbClr val="FF0000"/>
                </a:solidFill>
              </a:rPr>
              <a:t>Error reduction, integrated </a:t>
            </a:r>
            <a:r>
              <a:rPr lang="en-GB" sz="2800">
                <a:solidFill>
                  <a:srgbClr val="FF0000"/>
                </a:solidFill>
              </a:rPr>
              <a:t>quality checks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3600" dirty="0"/>
              <a:t>Data security</a:t>
            </a:r>
          </a:p>
          <a:p>
            <a:r>
              <a:rPr lang="en-GB" sz="3600" dirty="0"/>
              <a:t>Deployment flexibility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Update to data capture tool can be real time (or close to real time)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3600" dirty="0"/>
              <a:t>Improved field operations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Real time monitoring, reduced complexity of management questionnaires, control forms, transportation to districts and to Lower local Governments 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3600" dirty="0"/>
              <a:t>Para-data</a:t>
            </a:r>
          </a:p>
          <a:p>
            <a:r>
              <a:rPr lang="en-GB" sz="3600" dirty="0"/>
              <a:t>Staff management and welfare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workforce for data capture and processing, reduced carrying load for staff.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My Documents\Powerpoint Toolkit\Pres example dev 28-10\Images\Ro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114" y="1064968"/>
            <a:ext cx="4247625" cy="57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08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211" y="1113291"/>
            <a:ext cx="7101904" cy="5480014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/>
              <a:t>Cost of equipment</a:t>
            </a:r>
          </a:p>
          <a:p>
            <a:r>
              <a:rPr lang="en-GB" sz="3600" dirty="0"/>
              <a:t>Skill set</a:t>
            </a:r>
          </a:p>
          <a:p>
            <a:pPr lvl="1"/>
            <a:r>
              <a:rPr lang="en-GB" sz="3200" dirty="0"/>
              <a:t>Technical staff</a:t>
            </a:r>
          </a:p>
          <a:p>
            <a:pPr lvl="1"/>
            <a:r>
              <a:rPr lang="en-GB" sz="3200" dirty="0"/>
              <a:t>Field staff – data collectors</a:t>
            </a:r>
          </a:p>
          <a:p>
            <a:r>
              <a:rPr lang="en-GB" sz="3600" dirty="0"/>
              <a:t>Project management </a:t>
            </a:r>
          </a:p>
          <a:p>
            <a:pPr lvl="1"/>
            <a:r>
              <a:rPr lang="en-GB" sz="3200" dirty="0"/>
              <a:t>Expectations </a:t>
            </a:r>
          </a:p>
          <a:p>
            <a:pPr lvl="1"/>
            <a:r>
              <a:rPr lang="en-GB" sz="3200" dirty="0"/>
              <a:t>Roles (Subject matter </a:t>
            </a:r>
            <a:r>
              <a:rPr lang="en-GB" sz="3200" dirty="0" err="1"/>
              <a:t>Vs</a:t>
            </a:r>
            <a:r>
              <a:rPr lang="en-GB" sz="3200" dirty="0"/>
              <a:t> ICT)</a:t>
            </a:r>
          </a:p>
          <a:p>
            <a:pPr lvl="1"/>
            <a:r>
              <a:rPr lang="en-US" sz="3200" dirty="0"/>
              <a:t>Risk response strategies (</a:t>
            </a:r>
            <a:r>
              <a:rPr lang="en-GB" sz="3200" dirty="0"/>
              <a:t>delayed procurement, delayed procurement, data entry plans for paper, system failure) </a:t>
            </a:r>
          </a:p>
          <a:p>
            <a:r>
              <a:rPr lang="en-GB" sz="3600" dirty="0"/>
              <a:t>Change Management</a:t>
            </a:r>
          </a:p>
          <a:p>
            <a:r>
              <a:rPr lang="en-GB" sz="3600" dirty="0"/>
              <a:t>Power and Connectivity </a:t>
            </a:r>
          </a:p>
          <a:p>
            <a:r>
              <a:rPr lang="en-GB" sz="3600" dirty="0"/>
              <a:t>Device Management and handling </a:t>
            </a:r>
          </a:p>
          <a:p>
            <a:r>
              <a:rPr lang="en-GB" sz="3600" dirty="0"/>
              <a:t>Device standardisation </a:t>
            </a:r>
            <a:r>
              <a:rPr lang="en-GB" sz="3600" dirty="0" err="1"/>
              <a:t>vs</a:t>
            </a:r>
            <a:r>
              <a:rPr lang="en-GB" sz="3600" dirty="0"/>
              <a:t> Data quality (</a:t>
            </a:r>
            <a:r>
              <a:rPr lang="en-GB" sz="3600" dirty="0" err="1"/>
              <a:t>eg</a:t>
            </a:r>
            <a:r>
              <a:rPr lang="en-GB" sz="3600" dirty="0"/>
              <a:t>. GPS, batteries, processor, storage)</a:t>
            </a:r>
          </a:p>
          <a:p>
            <a:pPr marL="0" lvl="0" indent="0">
              <a:buNone/>
            </a:pPr>
            <a:endParaRPr lang="en-GB" dirty="0"/>
          </a:p>
          <a:p>
            <a:endParaRPr lang="en-GB" sz="2600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  <p:pic>
        <p:nvPicPr>
          <p:cNvPr id="4098" name="Picture 2" descr="Image result for challenge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13291"/>
            <a:ext cx="4495800" cy="56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Looking Ahead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495" y="1253265"/>
            <a:ext cx="7101904" cy="5077610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Hybrid – PAPI and CAPI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</a:rPr>
              <a:t>Decision on CAPI solutions/platform to use</a:t>
            </a:r>
            <a:endParaRPr lang="en-GB" sz="2600" dirty="0">
              <a:solidFill>
                <a:srgbClr val="FF0000"/>
              </a:solidFill>
            </a:endParaRPr>
          </a:p>
          <a:p>
            <a:r>
              <a:rPr lang="en-GB" sz="3600" dirty="0"/>
              <a:t>Project Management </a:t>
            </a:r>
          </a:p>
          <a:p>
            <a:r>
              <a:rPr lang="en-GB" sz="3600" dirty="0"/>
              <a:t>Field Operations</a:t>
            </a:r>
          </a:p>
          <a:p>
            <a:r>
              <a:rPr lang="en-GB" sz="3600" dirty="0"/>
              <a:t>Power and Connectivity</a:t>
            </a:r>
          </a:p>
          <a:p>
            <a:r>
              <a:rPr lang="en-GB" sz="3600" dirty="0"/>
              <a:t>IT Security</a:t>
            </a:r>
          </a:p>
          <a:p>
            <a:r>
              <a:rPr lang="en-GB" sz="3600" dirty="0"/>
              <a:t>ICT Infrastructure</a:t>
            </a:r>
          </a:p>
          <a:p>
            <a:pPr lvl="1"/>
            <a:r>
              <a:rPr lang="en-GB" sz="3200" dirty="0"/>
              <a:t>Back office data </a:t>
            </a:r>
            <a:r>
              <a:rPr lang="en-GB" sz="3200" dirty="0" err="1"/>
              <a:t>center</a:t>
            </a:r>
            <a:r>
              <a:rPr lang="en-GB" sz="3200" dirty="0"/>
              <a:t>, Connectivity, mobile devices, </a:t>
            </a:r>
            <a:r>
              <a:rPr lang="en-GB" sz="3200" dirty="0" err="1"/>
              <a:t>etc</a:t>
            </a:r>
            <a:endParaRPr lang="en-GB" sz="3200" dirty="0"/>
          </a:p>
          <a:p>
            <a:r>
              <a:rPr lang="en-GB" sz="3600" dirty="0"/>
              <a:t>Staff skills Development</a:t>
            </a:r>
          </a:p>
          <a:p>
            <a:r>
              <a:rPr lang="en-GB" sz="3600" dirty="0"/>
              <a:t>Funding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5" name="Picture 2" descr="Image result for te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3265"/>
            <a:ext cx="3902142" cy="43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kampala skyl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4" y="0"/>
            <a:ext cx="8449196" cy="35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rater lakes in ugand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9" y="3763582"/>
            <a:ext cx="3472737" cy="27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064" y="3769901"/>
            <a:ext cx="3321425" cy="27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0581" y="0"/>
            <a:ext cx="3518610" cy="20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lated imag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470" y="3763582"/>
            <a:ext cx="4916428" cy="27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uganda chimpanzee tracki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0581" y="2109683"/>
            <a:ext cx="3493353" cy="14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3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5534</TotalTime>
  <Words>449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Picture</vt:lpstr>
      <vt:lpstr>Use of electronic data collection technologies:  main drivers and decision-making process       </vt:lpstr>
      <vt:lpstr>Outline</vt:lpstr>
      <vt:lpstr>Uganda…</vt:lpstr>
      <vt:lpstr>UBOS and its Mandate</vt:lpstr>
      <vt:lpstr>UBOS Journey - </vt:lpstr>
      <vt:lpstr>Key drivers</vt:lpstr>
      <vt:lpstr>Challenges </vt:lpstr>
      <vt:lpstr>Looking Ahead </vt:lpstr>
      <vt:lpstr>PowerPoint Presentation</vt:lpstr>
      <vt:lpstr>Thank you!  Uganda Bureau of Statistics “Enhancing Data Quality and Use”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SPECIFICATIONS FOR IT SUPPLIES AND SERVICES</dc:title>
  <dc:creator>Peter Mukuru</dc:creator>
  <cp:lastModifiedBy>Andrea De Luka</cp:lastModifiedBy>
  <cp:revision>191</cp:revision>
  <dcterms:created xsi:type="dcterms:W3CDTF">2017-07-11T06:21:20Z</dcterms:created>
  <dcterms:modified xsi:type="dcterms:W3CDTF">2019-03-19T19:24:46Z</dcterms:modified>
</cp:coreProperties>
</file>