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81" r:id="rId4"/>
    <p:sldId id="292" r:id="rId5"/>
    <p:sldId id="263" r:id="rId6"/>
    <p:sldId id="295" r:id="rId7"/>
    <p:sldId id="293" r:id="rId8"/>
    <p:sldId id="297" r:id="rId9"/>
    <p:sldId id="268" r:id="rId10"/>
    <p:sldId id="267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6416" autoAdjust="0"/>
  </p:normalViewPr>
  <p:slideViewPr>
    <p:cSldViewPr>
      <p:cViewPr>
        <p:scale>
          <a:sx n="120" d="100"/>
          <a:sy n="120" d="100"/>
        </p:scale>
        <p:origin x="252" y="1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ru-RU"/>
              <a:pPr/>
              <a:t>19.03.2019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ru-RU"/>
              <a:pPr/>
              <a:t>19.03.2019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8837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you remember yesterday I talked about new features of the forthcoming census in Kyrgyzstan as migration and </a:t>
            </a:r>
            <a:r>
              <a:rPr lang="en-US" dirty="0" err="1"/>
              <a:t>sdg</a:t>
            </a:r>
            <a:r>
              <a:rPr lang="en-US" dirty="0"/>
              <a:t>, so today I would like to provide information about XXX</a:t>
            </a:r>
          </a:p>
          <a:p>
            <a:endParaRPr lang="en-US" dirty="0"/>
          </a:p>
          <a:p>
            <a:r>
              <a:rPr lang="en-US" dirty="0"/>
              <a:t>In this regards next slide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74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NSC initiated</a:t>
            </a:r>
          </a:p>
          <a:p>
            <a:endParaRPr lang="en" dirty="0"/>
          </a:p>
          <a:p>
            <a:r>
              <a:rPr lang="en" dirty="0"/>
              <a:t>Order includes all representatives of these agencies as well as duties related to particular agencies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49107-AD78-4F8D-AAAF-72E19848592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89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Darek means an address from Kyrgyz Language </a:t>
            </a:r>
          </a:p>
          <a:p>
            <a:endParaRPr lang="en-US" dirty="0"/>
          </a:p>
          <a:p>
            <a:r>
              <a:rPr lang="en-US" dirty="0"/>
              <a:t>Every building has unique code which very necessary for census&gt;&gt;&gt;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490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 did within this collaboration , we have created and added a new layer </a:t>
            </a:r>
            <a:r>
              <a:rPr lang="en-US" dirty="0" err="1"/>
              <a:t>Naztstatcom</a:t>
            </a:r>
            <a:r>
              <a:rPr lang="en-US" dirty="0"/>
              <a:t> (a short name of our organization) into this portal </a:t>
            </a:r>
          </a:p>
          <a:p>
            <a:endParaRPr lang="en-US" dirty="0"/>
          </a:p>
          <a:p>
            <a:r>
              <a:rPr lang="en-US" dirty="0"/>
              <a:t>2 GIS 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306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Permanently</a:t>
            </a:r>
          </a:p>
          <a:p>
            <a:r>
              <a:rPr lang="en" dirty="0"/>
              <a:t>Temporary</a:t>
            </a:r>
          </a:p>
          <a:p>
            <a:endParaRPr lang="en" dirty="0"/>
          </a:p>
          <a:p>
            <a:r>
              <a:rPr lang="en" dirty="0"/>
              <a:t>The main goal is to clarify number of buildings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AA3EC-83D1-4D44-8D03-CD7BC3182D1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414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2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The main goal is to distribute properly 3 type and</a:t>
            </a:r>
            <a:r>
              <a:rPr lang="ru-RU" dirty="0"/>
              <a:t> </a:t>
            </a:r>
            <a:r>
              <a:rPr lang="en-US" dirty="0"/>
              <a:t>as well as to distribute number of population per one enumerator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sz="12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AA3EC-83D1-4D44-8D03-CD7BC3182D1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790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Name, number  of streets especially in district under construction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439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77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42F4-4809-42C5-97DB-B10CD1861F20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C1372-FACB-4E42-B82D-DD116E2D2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83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5686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6333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0342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4965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7138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657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079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2348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508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654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8478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hyperlink" Target="http://www.darek.k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6050" y="1605105"/>
            <a:ext cx="10585217" cy="135994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b="1" i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REGIONAL WORKSHOP ON THE 2020 WORLD PROGRAMME ON POPULATION AND HOUSING CENSUSES: INTERNATIONAL STANDARDS AND CONTEMPORARY TECHNOLOGIES </a:t>
            </a:r>
            <a:endParaRPr lang="ru-RU" sz="2800" b="1" i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logo NS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969" y="228433"/>
            <a:ext cx="997034" cy="98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Stynchtykbekova\Desktop\Аза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684" y="6411"/>
            <a:ext cx="1633141" cy="59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5685" y="628132"/>
            <a:ext cx="1633140" cy="71263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413892" y="101173"/>
            <a:ext cx="9753600" cy="2183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54545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72608" y="239174"/>
            <a:ext cx="9429824" cy="7154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2400" dirty="0"/>
            </a:br>
            <a:r>
              <a:rPr lang="en-US" sz="2400" dirty="0"/>
              <a:t>the NATIONAL STATISTICAL COMMITTEE of the KYRGYZ REPUBLIC</a:t>
            </a:r>
            <a:endParaRPr lang="ru-RU" sz="2400" dirty="0">
              <a:solidFill>
                <a:srgbClr val="54545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33803" y="3068960"/>
            <a:ext cx="57550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dirty="0"/>
              <a:t>Session 7: Planning and Implementing a Census Geospatial </a:t>
            </a:r>
            <a:r>
              <a:rPr lang="en-US" sz="2400" dirty="0" err="1"/>
              <a:t>Programme</a:t>
            </a:r>
            <a:r>
              <a:rPr lang="en-US" sz="2400" dirty="0"/>
              <a:t> 	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02224" y="5768478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1600" dirty="0"/>
              <a:t>Ankara, Turkey 12-15 March, 2019</a:t>
            </a:r>
            <a:r>
              <a:rPr lang="en-US" sz="2400" dirty="0"/>
              <a:t>	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38028" y="422108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3600" b="1" i="1" dirty="0">
                <a:solidFill>
                  <a:srgbClr val="7030A0"/>
                </a:solidFill>
              </a:rPr>
              <a:t>Experience of the Kyrgyz Republic	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logo NS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481" y="6074299"/>
            <a:ext cx="676127" cy="66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Stynchtykbekova\Desktop\Аза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684" y="6411"/>
            <a:ext cx="1633141" cy="59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6063" y="596923"/>
            <a:ext cx="1352381" cy="564994"/>
          </a:xfrm>
          <a:prstGeom prst="rect">
            <a:avLst/>
          </a:prstGeom>
        </p:spPr>
      </p:pic>
      <p:pic>
        <p:nvPicPr>
          <p:cNvPr id="13" name="Picture 8" descr="ÐÐ°ÑÑÐ¸Ð½ÐºÐ¸ Ð¿Ð¾ Ð·Ð°Ð¿ÑÐ¾ÑÑ Ð¸Ð½ÑÐ¾Ð³ÑÐ°ÑÐ¸ÐºÐ° Ð¿Ð¾ Ð¼Ð¸Ð³ÑÐ°ÑÐ¸Ð¸ ÐºÑ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3" y="1125641"/>
            <a:ext cx="4076311" cy="18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41884" y="2396883"/>
            <a:ext cx="3672408" cy="2014827"/>
          </a:xfrm>
          <a:prstGeom prst="rect">
            <a:avLst/>
          </a:prstGeom>
        </p:spPr>
      </p:pic>
      <p:pic>
        <p:nvPicPr>
          <p:cNvPr id="15" name="Picture 10" descr="ÐÐ°ÑÑÐ¸Ð½ÐºÐ¸ Ð¿Ð¾ Ð·Ð°Ð¿ÑÐ¾ÑÑ Ð¸Ð½ÑÐ¾Ð³ÑÐ°ÑÐ¸ÐºÐ° Ð³Ð¸Ñ ÐºÐ°ÑÑÐ° ÐºÑ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498" y="3907333"/>
            <a:ext cx="4004982" cy="213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302324" y="1146375"/>
            <a:ext cx="53017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1200"/>
              </a:spcAft>
              <a:defRPr/>
            </a:pPr>
            <a:r>
              <a:rPr lang="en-US" sz="2400" dirty="0">
                <a:solidFill>
                  <a:srgbClr val="002060"/>
                </a:solidFill>
              </a:rPr>
              <a:t>Model block of questions on labor migration of the member states of the EAEU and the CIS</a:t>
            </a:r>
            <a:endParaRPr lang="ky-KG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72114" y="2564904"/>
            <a:ext cx="4844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dirty="0">
                <a:solidFill>
                  <a:srgbClr val="002060"/>
                </a:solidFill>
              </a:rPr>
              <a:t>Sustainable Development Goals Indicators (SDGs) – integration of disability questions</a:t>
            </a:r>
            <a:endParaRPr lang="ky-KG" sz="2400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54452" y="4188031"/>
            <a:ext cx="55340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Utilization of administrative data of the SRA within the preparatory period (databases: address register, real estate register and GIS)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15055" y="6452436"/>
            <a:ext cx="64807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2</a:t>
            </a:r>
            <a:endParaRPr lang="ru-RU" sz="1400" dirty="0"/>
          </a:p>
        </p:txBody>
      </p:sp>
      <p:sp>
        <p:nvSpPr>
          <p:cNvPr id="20" name="Овал 19"/>
          <p:cNvSpPr/>
          <p:nvPr/>
        </p:nvSpPr>
        <p:spPr>
          <a:xfrm>
            <a:off x="850608" y="3762523"/>
            <a:ext cx="10888483" cy="22758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053852" y="6326985"/>
            <a:ext cx="600546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ru-RU" sz="1400" b="1" dirty="0">
                <a:solidFill>
                  <a:srgbClr val="663300"/>
                </a:solidFill>
                <a:latin typeface="Times New Roman" pitchFamily="18" charset="0"/>
                <a:cs typeface="Arial" charset="0"/>
              </a:rPr>
              <a:t>National Statistical Committee of the Kyrgyz Republic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05781" y="48423"/>
            <a:ext cx="100176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+mj-lt"/>
                <a:cs typeface="Arial" panose="020B0604020202020204" pitchFamily="34" charset="0"/>
              </a:rPr>
              <a:t>Features of the population and housing census of </a:t>
            </a:r>
          </a:p>
          <a:p>
            <a:pPr algn="ctr"/>
            <a:r>
              <a:rPr lang="en-US" sz="3200" b="1" dirty="0">
                <a:latin typeface="+mj-lt"/>
                <a:cs typeface="Arial" panose="020B0604020202020204" pitchFamily="34" charset="0"/>
              </a:rPr>
              <a:t>the Kyrgyz Republic in 2020</a:t>
            </a:r>
          </a:p>
        </p:txBody>
      </p:sp>
    </p:spTree>
    <p:extLst>
      <p:ext uri="{BB962C8B-B14F-4D97-AF65-F5344CB8AC3E}">
        <p14:creationId xmlns:p14="http://schemas.microsoft.com/office/powerpoint/2010/main" val="384443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1008" y="1092053"/>
            <a:ext cx="2999366" cy="4120690"/>
          </a:xfrm>
          <a:prstGeom prst="rect">
            <a:avLst/>
          </a:prstGeom>
        </p:spPr>
      </p:pic>
      <p:pic>
        <p:nvPicPr>
          <p:cNvPr id="10" name="Picture 1" descr="logo NS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7" y="6082662"/>
            <a:ext cx="761120" cy="65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358108" y="272282"/>
            <a:ext cx="59237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+mj-lt"/>
                <a:cs typeface="Arial" panose="020B0604020202020204" pitchFamily="34" charset="0"/>
              </a:rPr>
              <a:t>Inter-agency collaboration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50876" y="857232"/>
            <a:ext cx="34016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 inter-agency order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94346" y="1285860"/>
            <a:ext cx="630872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The inter-agency working group has been established to prepare and conduct the census: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National Statistical Committee 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State Registration Service 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State Agency of Local Government and Inter-Ethnic Relations  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State Committee of Information Technologies and Communications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11372254" y="6379528"/>
            <a:ext cx="51933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3</a:t>
            </a:r>
            <a:endParaRPr lang="ru-RU" sz="1400" dirty="0"/>
          </a:p>
        </p:txBody>
      </p:sp>
      <p:pic>
        <p:nvPicPr>
          <p:cNvPr id="16" name="Picture 2" descr="C:\Users\Stynchtykbekova\Desktop\Аза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684" y="6411"/>
            <a:ext cx="1633141" cy="59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2925" y="596923"/>
            <a:ext cx="1474944" cy="4558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772" y="1844824"/>
            <a:ext cx="3370275" cy="4051843"/>
          </a:xfrm>
          <a:prstGeom prst="rect">
            <a:avLst/>
          </a:prstGeom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197868" y="6326985"/>
            <a:ext cx="652148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ru-RU" sz="1400" b="1" dirty="0">
                <a:solidFill>
                  <a:srgbClr val="663300"/>
                </a:solidFill>
                <a:latin typeface="Times New Roman" pitchFamily="18" charset="0"/>
                <a:cs typeface="Arial" charset="0"/>
              </a:rPr>
              <a:t>National Statistical Committee of the Kyrgyz Republic</a:t>
            </a:r>
          </a:p>
        </p:txBody>
      </p:sp>
    </p:spTree>
    <p:extLst>
      <p:ext uri="{BB962C8B-B14F-4D97-AF65-F5344CB8AC3E}">
        <p14:creationId xmlns:p14="http://schemas.microsoft.com/office/powerpoint/2010/main" val="2171527606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 NS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48" y="6200594"/>
            <a:ext cx="720080" cy="62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Stynchtykbekova\Desktop\Аза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684" y="6411"/>
            <a:ext cx="1633141" cy="59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324881" y="1700808"/>
            <a:ext cx="53285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Portal www.darek.kg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- a single source of addressing information for all state bodies, as well as legal entities and individuals of the Kyrgyz Republic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82444" y="3593370"/>
            <a:ext cx="5666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portal specifies the names of the streets, which will determine and clarify the addresses.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34" y="790636"/>
            <a:ext cx="6016947" cy="53208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5685" y="628132"/>
            <a:ext cx="1633140" cy="564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2124" y="205861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Portal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www.darek.kg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29436" y="6309320"/>
            <a:ext cx="64807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4</a:t>
            </a:r>
            <a:endParaRPr lang="ru-RU" sz="1400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197868" y="6326985"/>
            <a:ext cx="652148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ru-RU" sz="1400" b="1" dirty="0">
                <a:solidFill>
                  <a:srgbClr val="663300"/>
                </a:solidFill>
                <a:latin typeface="Times New Roman" pitchFamily="18" charset="0"/>
                <a:cs typeface="Arial" charset="0"/>
              </a:rPr>
              <a:t>National Statistical Committee of the Kyrgyz Republic</a:t>
            </a:r>
          </a:p>
        </p:txBody>
      </p:sp>
    </p:spTree>
    <p:extLst>
      <p:ext uri="{BB962C8B-B14F-4D97-AF65-F5344CB8AC3E}">
        <p14:creationId xmlns:p14="http://schemas.microsoft.com/office/powerpoint/2010/main" val="13490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4" descr="logo N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9" y="6237311"/>
            <a:ext cx="750283" cy="52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214163" y="998049"/>
            <a:ext cx="4491649" cy="5073778"/>
          </a:xfrm>
          <a:prstGeom prst="rect">
            <a:avLst/>
          </a:prstGeom>
        </p:spPr>
      </p:pic>
      <p:pic>
        <p:nvPicPr>
          <p:cNvPr id="13" name="Picture 2" descr="C:\Users\Stynchtykbekova\Desktop\Аза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342" y="164039"/>
            <a:ext cx="1633141" cy="4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2342" y="622696"/>
            <a:ext cx="1633140" cy="4238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4482" y="5589804"/>
            <a:ext cx="648073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y-KG" sz="1050" dirty="0"/>
              <a:t>8</a:t>
            </a:r>
            <a:endParaRPr lang="ru-RU" sz="105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0776" y="249849"/>
            <a:ext cx="91601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New layer “</a:t>
            </a:r>
            <a:r>
              <a:rPr lang="ru-RU" sz="3200" b="1" dirty="0" err="1"/>
              <a:t>Нацстатком</a:t>
            </a:r>
            <a:r>
              <a:rPr lang="en-US" sz="3200" b="1" dirty="0"/>
              <a:t>”</a:t>
            </a:r>
            <a:r>
              <a:rPr lang="ru-RU" sz="3200" b="1" dirty="0"/>
              <a:t> </a:t>
            </a:r>
            <a:r>
              <a:rPr lang="en-US" sz="3200" b="1" dirty="0"/>
              <a:t>of the portal www.darek.kg </a:t>
            </a:r>
          </a:p>
        </p:txBody>
      </p:sp>
      <p:pic>
        <p:nvPicPr>
          <p:cNvPr id="16" name="Picture 12"/>
          <p:cNvPicPr/>
          <p:nvPr/>
        </p:nvPicPr>
        <p:blipFill>
          <a:blip r:embed="rId7"/>
          <a:stretch>
            <a:fillRect/>
          </a:stretch>
        </p:blipFill>
        <p:spPr>
          <a:xfrm>
            <a:off x="6526460" y="3889078"/>
            <a:ext cx="3534243" cy="21572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22"/>
          <p:cNvPicPr/>
          <p:nvPr/>
        </p:nvPicPr>
        <p:blipFill>
          <a:blip r:embed="rId8"/>
          <a:stretch>
            <a:fillRect/>
          </a:stretch>
        </p:blipFill>
        <p:spPr>
          <a:xfrm>
            <a:off x="4705812" y="998049"/>
            <a:ext cx="6665764" cy="361950"/>
          </a:xfrm>
          <a:prstGeom prst="rect">
            <a:avLst/>
          </a:prstGeom>
        </p:spPr>
      </p:pic>
      <p:pic>
        <p:nvPicPr>
          <p:cNvPr id="20" name="Picture 20"/>
          <p:cNvPicPr/>
          <p:nvPr/>
        </p:nvPicPr>
        <p:blipFill>
          <a:blip r:embed="rId9"/>
          <a:stretch>
            <a:fillRect/>
          </a:stretch>
        </p:blipFill>
        <p:spPr>
          <a:xfrm>
            <a:off x="4705812" y="1359999"/>
            <a:ext cx="7286162" cy="2529079"/>
          </a:xfrm>
          <a:prstGeom prst="rect">
            <a:avLst/>
          </a:prstGeom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197868" y="6326985"/>
            <a:ext cx="652148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ru-RU" sz="1400" b="1" dirty="0">
                <a:solidFill>
                  <a:srgbClr val="663300"/>
                </a:solidFill>
                <a:latin typeface="Times New Roman" pitchFamily="18" charset="0"/>
                <a:cs typeface="Arial" charset="0"/>
              </a:rPr>
              <a:t>National Statistical Committee of the Kyrgyz Republic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29436" y="6309320"/>
            <a:ext cx="64807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5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7000307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 NS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756" y="6093296"/>
            <a:ext cx="74856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8" y="853152"/>
            <a:ext cx="9183431" cy="4923941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5"/>
          <a:stretch>
            <a:fillRect/>
          </a:stretch>
        </p:blipFill>
        <p:spPr>
          <a:xfrm>
            <a:off x="6055478" y="927585"/>
            <a:ext cx="5848594" cy="505187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286101" y="190297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  <a:cs typeface="Arial" panose="020B0604020202020204" pitchFamily="34" charset="0"/>
              </a:rPr>
              <a:t>Formation of registrar sites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97868" y="6326985"/>
            <a:ext cx="652148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ru-RU" sz="1400" b="1" dirty="0">
                <a:solidFill>
                  <a:srgbClr val="663300"/>
                </a:solidFill>
                <a:latin typeface="Times New Roman" pitchFamily="18" charset="0"/>
                <a:cs typeface="Arial" charset="0"/>
              </a:rPr>
              <a:t>National Statistical Committee of the Kyrgyz Republic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329436" y="6309320"/>
            <a:ext cx="64807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6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05250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11653472" cy="72008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ea typeface="+mn-ea"/>
                <a:cs typeface="Arial" panose="020B0604020202020204" pitchFamily="34" charset="0"/>
              </a:rPr>
              <a:t>Formation of census departments, instructor and counting areas</a:t>
            </a:r>
            <a:endParaRPr lang="ru-RU" sz="3600" b="1" dirty="0"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3" y="951089"/>
            <a:ext cx="4116975" cy="5104568"/>
          </a:xfrm>
        </p:spPr>
      </p:pic>
      <p:sp>
        <p:nvSpPr>
          <p:cNvPr id="9" name="Text Box 63"/>
          <p:cNvSpPr txBox="1">
            <a:spLocks noChangeArrowheads="1"/>
          </p:cNvSpPr>
          <p:nvPr/>
        </p:nvSpPr>
        <p:spPr bwMode="auto">
          <a:xfrm>
            <a:off x="5924867" y="1093046"/>
            <a:ext cx="3315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cs typeface="Arial" panose="020B0604020202020204" pitchFamily="34" charset="0"/>
              </a:rPr>
              <a:t>Census departments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64"/>
          <p:cNvSpPr txBox="1">
            <a:spLocks noChangeArrowheads="1"/>
          </p:cNvSpPr>
          <p:nvPr/>
        </p:nvSpPr>
        <p:spPr bwMode="auto">
          <a:xfrm>
            <a:off x="5924867" y="1608990"/>
            <a:ext cx="34229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cs typeface="Arial" panose="020B0604020202020204" pitchFamily="34" charset="0"/>
              </a:rPr>
              <a:t>Instructor areas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47"/>
          <p:cNvSpPr>
            <a:spLocks noChangeArrowheads="1"/>
          </p:cNvSpPr>
          <p:nvPr/>
        </p:nvSpPr>
        <p:spPr bwMode="auto">
          <a:xfrm>
            <a:off x="5578327" y="1685644"/>
            <a:ext cx="173067" cy="216024"/>
          </a:xfrm>
          <a:prstGeom prst="flowChartExtra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13" name="Oval 79"/>
          <p:cNvSpPr>
            <a:spLocks noChangeArrowheads="1"/>
          </p:cNvSpPr>
          <p:nvPr/>
        </p:nvSpPr>
        <p:spPr bwMode="auto">
          <a:xfrm>
            <a:off x="5550590" y="2182822"/>
            <a:ext cx="228540" cy="228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sz="1600" dirty="0"/>
          </a:p>
        </p:txBody>
      </p:sp>
      <p:sp>
        <p:nvSpPr>
          <p:cNvPr id="14" name="AutoShape 47"/>
          <p:cNvSpPr>
            <a:spLocks noChangeArrowheads="1"/>
          </p:cNvSpPr>
          <p:nvPr/>
        </p:nvSpPr>
        <p:spPr bwMode="auto">
          <a:xfrm>
            <a:off x="5588292" y="1191464"/>
            <a:ext cx="163102" cy="17249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4"/>
          <a:stretch>
            <a:fillRect/>
          </a:stretch>
        </p:blipFill>
        <p:spPr>
          <a:xfrm>
            <a:off x="4790379" y="2524800"/>
            <a:ext cx="6992665" cy="34964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197868" y="6326985"/>
            <a:ext cx="652148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ru-RU" sz="1400" b="1" dirty="0">
                <a:solidFill>
                  <a:srgbClr val="663300"/>
                </a:solidFill>
                <a:latin typeface="Times New Roman" pitchFamily="18" charset="0"/>
                <a:cs typeface="Arial" charset="0"/>
              </a:rPr>
              <a:t>National Statistical Committee of the Kyrgyz Republic</a:t>
            </a:r>
          </a:p>
        </p:txBody>
      </p:sp>
      <p:pic>
        <p:nvPicPr>
          <p:cNvPr id="16" name="Picture 4" descr="logo N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9756" y="6093296"/>
            <a:ext cx="74856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1329436" y="6309320"/>
            <a:ext cx="64807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7</a:t>
            </a:r>
            <a:endParaRPr lang="ru-RU" sz="1400" dirty="0"/>
          </a:p>
        </p:txBody>
      </p:sp>
      <p:sp>
        <p:nvSpPr>
          <p:cNvPr id="11" name="Text Box 65"/>
          <p:cNvSpPr txBox="1">
            <a:spLocks noChangeArrowheads="1"/>
          </p:cNvSpPr>
          <p:nvPr/>
        </p:nvSpPr>
        <p:spPr bwMode="auto">
          <a:xfrm>
            <a:off x="5913281" y="2101117"/>
            <a:ext cx="27355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cs typeface="Arial" panose="020B0604020202020204" pitchFamily="34" charset="0"/>
              </a:rPr>
              <a:t>Enumeration areas</a:t>
            </a:r>
            <a:endParaRPr lang="ru-RU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4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  <p:bldP spid="13" grpId="0" animBg="1"/>
      <p:bldP spid="14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logo NS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540" y="5990699"/>
            <a:ext cx="822554" cy="81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72370" y="350243"/>
            <a:ext cx="931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j-lt"/>
                <a:cs typeface="Arial" panose="020B0604020202020204" pitchFamily="34" charset="0"/>
              </a:rPr>
              <a:t>Key points  </a:t>
            </a:r>
            <a:endParaRPr lang="ru-RU" sz="36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72254" y="6396467"/>
            <a:ext cx="64807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8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72370" y="1218785"/>
            <a:ext cx="10037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en-US" sz="2800" dirty="0">
                <a:solidFill>
                  <a:srgbClr val="002060"/>
                </a:solidFill>
              </a:rPr>
              <a:t>The feature of the upcoming population and housing census in 2020 is the use of administrative data and geographic information systems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US" sz="2800" dirty="0">
                <a:solidFill>
                  <a:srgbClr val="002060"/>
                </a:solidFill>
              </a:rPr>
              <a:t>For the pilot census of the population electronic registrar plots were created, the formation of the Registration Form “List of living premises and non-residential premises where people can live” was automated 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US" sz="2800" dirty="0">
                <a:solidFill>
                  <a:srgbClr val="002060"/>
                </a:solidFill>
              </a:rPr>
              <a:t>This helps update administrative data during the preparation for the PHC 2020</a:t>
            </a:r>
            <a:br>
              <a:rPr lang="en-US" sz="2400" dirty="0"/>
            </a:br>
            <a:r>
              <a:rPr lang="en-US" sz="2400" dirty="0"/>
              <a:t> 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197868" y="6326985"/>
            <a:ext cx="652148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ru-RU" sz="1400" b="1" dirty="0">
                <a:solidFill>
                  <a:srgbClr val="663300"/>
                </a:solidFill>
                <a:latin typeface="Times New Roman" pitchFamily="18" charset="0"/>
                <a:cs typeface="Arial" charset="0"/>
              </a:rPr>
              <a:t>National Statistical Committee of the Kyrgyz Republic</a:t>
            </a:r>
          </a:p>
        </p:txBody>
      </p:sp>
    </p:spTree>
    <p:extLst>
      <p:ext uri="{BB962C8B-B14F-4D97-AF65-F5344CB8AC3E}">
        <p14:creationId xmlns:p14="http://schemas.microsoft.com/office/powerpoint/2010/main" val="84289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logo NS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772" y="5639993"/>
            <a:ext cx="936104" cy="92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Stynchtykbekova\Desktop\Аза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684" y="75862"/>
            <a:ext cx="1633141" cy="59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9956" y="2060848"/>
            <a:ext cx="8709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</a:rPr>
              <a:t>Thank you for your attention!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5685" y="666373"/>
            <a:ext cx="1633140" cy="564994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01924" y="5949280"/>
            <a:ext cx="66943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ru-RU" sz="1400" b="1" dirty="0">
                <a:solidFill>
                  <a:srgbClr val="663300"/>
                </a:solidFill>
                <a:latin typeface="Times New Roman" pitchFamily="18" charset="0"/>
                <a:cs typeface="Arial" charset="0"/>
              </a:rPr>
              <a:t>National Statistical Committee of the Kyrgyz Republic</a:t>
            </a:r>
          </a:p>
        </p:txBody>
      </p:sp>
    </p:spTree>
    <p:extLst>
      <p:ext uri="{BB962C8B-B14F-4D97-AF65-F5344CB8AC3E}">
        <p14:creationId xmlns:p14="http://schemas.microsoft.com/office/powerpoint/2010/main" val="383316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B143668-7DF7-4E5F-A706-427C1D48DD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506</Words>
  <Application>Microsoft Office PowerPoint</Application>
  <PresentationFormat>Custom</PresentationFormat>
  <Paragraphs>70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Тема Office</vt:lpstr>
      <vt:lpstr>REGIONAL WORKSHOP ON THE 2020 WORLD PROGRAMME ON POPULATION AND HOUSING CENSUSES: INTERNATIONAL STANDARDS AND CONTEMPORARY TECHNOLOGIES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Formation of census departments, instructor and counting areas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2018-09-25T02:47:43Z</dcterms:created>
  <dcterms:modified xsi:type="dcterms:W3CDTF">2019-03-19T16:10:07Z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