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290" r:id="rId3"/>
    <p:sldId id="291" r:id="rId4"/>
    <p:sldId id="293" r:id="rId5"/>
    <p:sldId id="292" r:id="rId6"/>
    <p:sldId id="295" r:id="rId7"/>
    <p:sldId id="296" r:id="rId8"/>
    <p:sldId id="300" r:id="rId9"/>
    <p:sldId id="299" r:id="rId10"/>
    <p:sldId id="301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232"/>
    <a:srgbClr val="0D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6416" autoAdjust="0"/>
  </p:normalViewPr>
  <p:slideViewPr>
    <p:cSldViewPr snapToGrid="0">
      <p:cViewPr>
        <p:scale>
          <a:sx n="120" d="100"/>
          <a:sy n="120" d="100"/>
        </p:scale>
        <p:origin x="25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172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87EF2-6F6D-40BD-A830-0E66DBC75D93}" type="datetimeFigureOut">
              <a:rPr lang="en-US" smtClean="0"/>
              <a:t>19/03/2019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4EF3A-13E6-4A8A-99BE-859E0EFCEA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4EF3A-13E6-4A8A-99BE-859E0EFCEA7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8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4EF3A-13E6-4A8A-99BE-859E0EFCEA7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1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3550" y="1470909"/>
            <a:ext cx="6794500" cy="2117725"/>
          </a:xfrm>
        </p:spPr>
        <p:txBody>
          <a:bodyPr anchor="b">
            <a:normAutofit/>
          </a:bodyPr>
          <a:lstStyle>
            <a:lvl1pPr algn="l">
              <a:defRPr sz="4400" baseline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r>
              <a:rPr lang="en-US" dirty="0" err="1"/>
              <a:t>Judul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549" y="3727488"/>
            <a:ext cx="3823059" cy="753645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58" y="508000"/>
            <a:ext cx="5662442" cy="586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3602432"/>
            <a:ext cx="6675438" cy="1112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08" y="3713690"/>
            <a:ext cx="2818266" cy="766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8274" y="240891"/>
            <a:ext cx="590550" cy="4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0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685800"/>
            <a:ext cx="12192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723900"/>
            <a:ext cx="9753600" cy="482600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93332" y="1947670"/>
            <a:ext cx="8814816" cy="3886200"/>
          </a:xfrm>
        </p:spPr>
        <p:txBody>
          <a:bodyPr lIns="0" tIns="0" rIns="0" bIns="0"/>
          <a:lstStyle>
            <a:lvl1pPr>
              <a:lnSpc>
                <a:spcPts val="2400"/>
              </a:lnSpc>
              <a:buClr>
                <a:schemeClr val="accent3"/>
              </a:buClr>
              <a:buSzPct val="80000"/>
              <a:defRPr/>
            </a:lvl1pPr>
            <a:lvl2pPr>
              <a:buClr>
                <a:schemeClr val="accent3"/>
              </a:buClr>
              <a:buSzPct val="80000"/>
              <a:defRPr/>
            </a:lvl2pPr>
            <a:lvl3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defRPr baseline="0"/>
            </a:lvl3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5293347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685800"/>
            <a:ext cx="12192001" cy="53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723900"/>
            <a:ext cx="9753600" cy="482600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1224541"/>
            <a:ext cx="9753600" cy="342900"/>
          </a:xfrm>
        </p:spPr>
        <p:txBody>
          <a:bodyPr lIns="0" tIns="0" rIns="0" bIns="0"/>
          <a:lstStyle>
            <a:lvl1pPr marL="0" indent="0">
              <a:buFontTx/>
              <a:buNone/>
              <a:defRPr sz="1600" b="1" spc="0">
                <a:solidFill>
                  <a:schemeClr val="accent5">
                    <a:alpha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Subtitle (better to avoid using subtitle)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93332" y="1947672"/>
            <a:ext cx="8814816" cy="3886200"/>
          </a:xfrm>
        </p:spPr>
        <p:txBody>
          <a:bodyPr lIns="0" tIns="0" rIns="0" bIns="0"/>
          <a:lstStyle>
            <a:lvl1pPr>
              <a:lnSpc>
                <a:spcPts val="2400"/>
              </a:lnSpc>
              <a:defRPr/>
            </a:lvl1pPr>
            <a:lvl2pPr>
              <a:defRPr/>
            </a:lvl2pPr>
            <a:lvl3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889269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01027-D7DD-4E06-9FB4-90B6D6E462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1177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EC8-43E2-416C-8D10-FD18F00E0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82989" y="1738439"/>
            <a:ext cx="4507113" cy="771000"/>
          </a:xfrm>
        </p:spPr>
        <p:txBody>
          <a:bodyPr>
            <a:noAutofit/>
          </a:bodyPr>
          <a:lstStyle>
            <a:lvl1pPr>
              <a:defRPr sz="4000" b="1" baseline="0">
                <a:latin typeface="Baskerville Old Face" panose="02020602080505020303" pitchFamily="18" charset="0"/>
              </a:defRPr>
            </a:lvl1pPr>
          </a:lstStyle>
          <a:p>
            <a:r>
              <a:rPr lang="en-US" dirty="0"/>
              <a:t>Outline Slide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90" y="2654343"/>
            <a:ext cx="4507113" cy="1334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82990" y="3045008"/>
            <a:ext cx="4507111" cy="3079567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3600" baseline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Outline 1</a:t>
            </a:r>
          </a:p>
          <a:p>
            <a:pPr lvl="0"/>
            <a:r>
              <a:rPr lang="en-US" dirty="0"/>
              <a:t>Outline 2</a:t>
            </a:r>
          </a:p>
          <a:p>
            <a:pPr lvl="0"/>
            <a:r>
              <a:rPr lang="en-US" dirty="0"/>
              <a:t>Outline 3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1" y="1243733"/>
            <a:ext cx="6403178" cy="48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5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3602432"/>
            <a:ext cx="6675438" cy="111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70" y="2452946"/>
            <a:ext cx="4635792" cy="12607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63550" y="2309813"/>
            <a:ext cx="6505575" cy="1217612"/>
          </a:xfrm>
        </p:spPr>
        <p:txBody>
          <a:bodyPr anchor="b">
            <a:normAutofit/>
          </a:bodyPr>
          <a:lstStyle>
            <a:lvl1pPr marL="0" indent="0">
              <a:buNone/>
              <a:defRPr sz="4400" baseline="0"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 err="1"/>
              <a:t>Pembatas</a:t>
            </a:r>
            <a:r>
              <a:rPr lang="en-US" dirty="0"/>
              <a:t> Bab</a:t>
            </a:r>
          </a:p>
        </p:txBody>
      </p:sp>
    </p:spTree>
    <p:extLst>
      <p:ext uri="{BB962C8B-B14F-4D97-AF65-F5344CB8AC3E}">
        <p14:creationId xmlns:p14="http://schemas.microsoft.com/office/powerpoint/2010/main" val="417502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3093" y="193791"/>
            <a:ext cx="8267700" cy="771000"/>
          </a:xfrm>
        </p:spPr>
        <p:txBody>
          <a:bodyPr>
            <a:noAutofit/>
          </a:bodyPr>
          <a:lstStyle>
            <a:lvl1pPr>
              <a:defRPr sz="3200" b="1" baseline="0">
                <a:latin typeface="Baskerville Old Face" panose="02020602080505020303" pitchFamily="18" charset="0"/>
              </a:defRPr>
            </a:lvl1pPr>
          </a:lstStyle>
          <a:p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Teknis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2" y="1057736"/>
            <a:ext cx="8431611" cy="1334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43200" y="1276085"/>
            <a:ext cx="9251485" cy="4680215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400" baseline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Terserah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apa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703" y="310498"/>
            <a:ext cx="3269982" cy="889300"/>
          </a:xfrm>
          <a:prstGeom prst="rect">
            <a:avLst/>
          </a:prstGeom>
        </p:spPr>
      </p:pic>
      <p:pic>
        <p:nvPicPr>
          <p:cNvPr id="18" name="Picture 17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956300"/>
            <a:ext cx="1755690" cy="901700"/>
          </a:xfrm>
          <a:prstGeom prst="rect">
            <a:avLst/>
          </a:prstGeom>
        </p:spPr>
      </p:pic>
      <p:sp>
        <p:nvSpPr>
          <p:cNvPr id="19" name="Pentagon 18"/>
          <p:cNvSpPr/>
          <p:nvPr userDrawn="1"/>
        </p:nvSpPr>
        <p:spPr>
          <a:xfrm>
            <a:off x="358140" y="6359581"/>
            <a:ext cx="925280" cy="361950"/>
          </a:xfrm>
          <a:prstGeom prst="homePlate">
            <a:avLst>
              <a:gd name="adj" fmla="val 2894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3649DB9-3394-4C2F-86CF-6FB9C9365069}" type="slidenum">
              <a:rPr lang="en-US" smtClean="0">
                <a:solidFill>
                  <a:srgbClr val="0C2232"/>
                </a:solidFill>
              </a:rPr>
              <a:t>‹#›</a:t>
            </a:fld>
            <a:endParaRPr lang="en-US" dirty="0">
              <a:solidFill>
                <a:srgbClr val="0C2232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293093" y="1275419"/>
            <a:ext cx="2316758" cy="466725"/>
          </a:xfrm>
          <a:prstGeom prst="roundRect">
            <a:avLst>
              <a:gd name="adj" fmla="val 45238"/>
            </a:avLst>
          </a:prstGeom>
          <a:solidFill>
            <a:srgbClr val="0C223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n-US" dirty="0"/>
              <a:t>Software </a:t>
            </a:r>
            <a:r>
              <a:rPr lang="en-US" dirty="0" err="1"/>
              <a:t>apa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147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3093" y="193791"/>
            <a:ext cx="8267700" cy="771000"/>
          </a:xfrm>
        </p:spPr>
        <p:txBody>
          <a:bodyPr>
            <a:noAutofit/>
          </a:bodyPr>
          <a:lstStyle>
            <a:lvl1pPr>
              <a:defRPr sz="3200" b="1" baseline="0">
                <a:latin typeface="Baskerville Old Face" panose="02020602080505020303" pitchFamily="18" charset="0"/>
              </a:defRPr>
            </a:lvl1pPr>
          </a:lstStyle>
          <a:p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Judul</a:t>
            </a:r>
            <a:br>
              <a:rPr lang="en-US" dirty="0"/>
            </a:b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line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2" y="1057736"/>
            <a:ext cx="8431611" cy="1334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3092" y="1322271"/>
            <a:ext cx="11536957" cy="4680215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400" baseline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Gunakan</a:t>
            </a:r>
            <a:r>
              <a:rPr lang="en-US" dirty="0"/>
              <a:t> Bullet </a:t>
            </a:r>
            <a:r>
              <a:rPr lang="en-US" dirty="0" err="1"/>
              <a:t>dan</a:t>
            </a:r>
            <a:r>
              <a:rPr lang="en-US" dirty="0"/>
              <a:t> numbering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703" y="310498"/>
            <a:ext cx="3269982" cy="889300"/>
          </a:xfrm>
          <a:prstGeom prst="rect">
            <a:avLst/>
          </a:prstGeom>
        </p:spPr>
      </p:pic>
      <p:pic>
        <p:nvPicPr>
          <p:cNvPr id="18" name="Picture 17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956300"/>
            <a:ext cx="1755690" cy="901700"/>
          </a:xfrm>
          <a:prstGeom prst="rect">
            <a:avLst/>
          </a:prstGeom>
        </p:spPr>
      </p:pic>
      <p:sp>
        <p:nvSpPr>
          <p:cNvPr id="19" name="Pentagon 18"/>
          <p:cNvSpPr/>
          <p:nvPr userDrawn="1"/>
        </p:nvSpPr>
        <p:spPr>
          <a:xfrm>
            <a:off x="358140" y="6359581"/>
            <a:ext cx="925280" cy="361950"/>
          </a:xfrm>
          <a:prstGeom prst="homePlate">
            <a:avLst>
              <a:gd name="adj" fmla="val 2894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3649DB9-3394-4C2F-86CF-6FB9C9365069}" type="slidenum">
              <a:rPr lang="en-US" smtClean="0">
                <a:solidFill>
                  <a:srgbClr val="0C2232"/>
                </a:solidFill>
              </a:rPr>
              <a:t>‹#›</a:t>
            </a:fld>
            <a:endParaRPr lang="en-US" dirty="0">
              <a:solidFill>
                <a:srgbClr val="0C2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3093" y="193791"/>
            <a:ext cx="8267700" cy="771000"/>
          </a:xfrm>
        </p:spPr>
        <p:txBody>
          <a:bodyPr>
            <a:noAutofit/>
          </a:bodyPr>
          <a:lstStyle>
            <a:lvl1pPr>
              <a:defRPr sz="3200" b="1" baseline="0">
                <a:latin typeface="Baskerville Old Face" panose="02020602080505020303" pitchFamily="18" charset="0"/>
              </a:defRPr>
            </a:lvl1pPr>
          </a:lstStyle>
          <a:p>
            <a:r>
              <a:rPr lang="en-US" dirty="0" err="1"/>
              <a:t>Untuk</a:t>
            </a:r>
            <a:r>
              <a:rPr lang="en-US" dirty="0"/>
              <a:t> langkah2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di </a:t>
            </a:r>
            <a:r>
              <a:rPr lang="en-US" dirty="0" err="1"/>
              <a:t>samping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2" y="1057736"/>
            <a:ext cx="8431611" cy="1334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3093" y="1322271"/>
            <a:ext cx="5548908" cy="4680215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400" baseline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Gunakan</a:t>
            </a:r>
            <a:r>
              <a:rPr lang="en-US" dirty="0"/>
              <a:t> Bullet </a:t>
            </a:r>
            <a:r>
              <a:rPr lang="en-US" dirty="0" err="1"/>
              <a:t>dan</a:t>
            </a:r>
            <a:r>
              <a:rPr lang="en-US" dirty="0"/>
              <a:t> numbering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703" y="310498"/>
            <a:ext cx="3269982" cy="889300"/>
          </a:xfrm>
          <a:prstGeom prst="rect">
            <a:avLst/>
          </a:prstGeom>
        </p:spPr>
      </p:pic>
      <p:pic>
        <p:nvPicPr>
          <p:cNvPr id="15" name="Picture 14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956300"/>
            <a:ext cx="1755690" cy="901700"/>
          </a:xfrm>
          <a:prstGeom prst="rect">
            <a:avLst/>
          </a:prstGeom>
        </p:spPr>
      </p:pic>
      <p:sp>
        <p:nvSpPr>
          <p:cNvPr id="16" name="Pentagon 15"/>
          <p:cNvSpPr/>
          <p:nvPr userDrawn="1"/>
        </p:nvSpPr>
        <p:spPr>
          <a:xfrm>
            <a:off x="358140" y="6359581"/>
            <a:ext cx="925280" cy="361950"/>
          </a:xfrm>
          <a:prstGeom prst="homePlate">
            <a:avLst>
              <a:gd name="adj" fmla="val 2894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3649DB9-3394-4C2F-86CF-6FB9C9365069}" type="slidenum">
              <a:rPr lang="en-US" smtClean="0">
                <a:solidFill>
                  <a:srgbClr val="0C2232"/>
                </a:solidFill>
              </a:rPr>
              <a:t>‹#›</a:t>
            </a:fld>
            <a:endParaRPr lang="en-US" dirty="0">
              <a:solidFill>
                <a:srgbClr val="0C2232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45777" y="1322271"/>
            <a:ext cx="5548908" cy="4680215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400" baseline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Gunakan</a:t>
            </a:r>
            <a:r>
              <a:rPr lang="en-US" dirty="0"/>
              <a:t> Bullet </a:t>
            </a:r>
            <a:r>
              <a:rPr lang="en-US" dirty="0" err="1"/>
              <a:t>dan</a:t>
            </a:r>
            <a:r>
              <a:rPr lang="en-US" dirty="0"/>
              <a:t> numbering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25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3093" y="193791"/>
            <a:ext cx="8267700" cy="771000"/>
          </a:xfrm>
        </p:spPr>
        <p:txBody>
          <a:bodyPr>
            <a:noAutofit/>
          </a:bodyPr>
          <a:lstStyle>
            <a:lvl1pPr>
              <a:defRPr sz="3200" b="1" baseline="0">
                <a:latin typeface="Baskerville Old Face" panose="02020602080505020303" pitchFamily="18" charset="0"/>
              </a:defRPr>
            </a:lvl1pPr>
          </a:lstStyle>
          <a:p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Hiperlink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Lampiran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2" y="1057736"/>
            <a:ext cx="8431611" cy="1334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3093" y="1322271"/>
            <a:ext cx="8267700" cy="4680215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400" baseline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240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Isikan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disini</a:t>
            </a:r>
            <a:r>
              <a:rPr lang="en-US" dirty="0"/>
              <a:t>…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703" y="310498"/>
            <a:ext cx="3269982" cy="889300"/>
          </a:xfrm>
          <a:prstGeom prst="rect">
            <a:avLst/>
          </a:prstGeom>
        </p:spPr>
      </p:pic>
      <p:pic>
        <p:nvPicPr>
          <p:cNvPr id="18" name="Picture 17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956300"/>
            <a:ext cx="1755690" cy="901700"/>
          </a:xfrm>
          <a:prstGeom prst="rect">
            <a:avLst/>
          </a:prstGeom>
        </p:spPr>
      </p:pic>
      <p:sp>
        <p:nvSpPr>
          <p:cNvPr id="19" name="Pentagon 18"/>
          <p:cNvSpPr/>
          <p:nvPr userDrawn="1"/>
        </p:nvSpPr>
        <p:spPr>
          <a:xfrm>
            <a:off x="358140" y="6359581"/>
            <a:ext cx="925280" cy="361950"/>
          </a:xfrm>
          <a:prstGeom prst="homePlate">
            <a:avLst>
              <a:gd name="adj" fmla="val 2894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3649DB9-3394-4C2F-86CF-6FB9C9365069}" type="slidenum">
              <a:rPr lang="en-US" smtClean="0">
                <a:solidFill>
                  <a:srgbClr val="0C2232"/>
                </a:solidFill>
              </a:rPr>
              <a:t>‹#›</a:t>
            </a:fld>
            <a:endParaRPr lang="en-US" dirty="0">
              <a:solidFill>
                <a:srgbClr val="0C223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724703" y="1466850"/>
            <a:ext cx="3142123" cy="466725"/>
          </a:xfrm>
          <a:prstGeom prst="homePlate">
            <a:avLst/>
          </a:prstGeom>
          <a:solidFill>
            <a:srgbClr val="0C2232"/>
          </a:solidFill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400" baseline="0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n-US" dirty="0" err="1"/>
              <a:t>Buku</a:t>
            </a:r>
            <a:r>
              <a:rPr lang="en-US" dirty="0"/>
              <a:t> #X (</a:t>
            </a:r>
            <a:r>
              <a:rPr lang="en-US" dirty="0" err="1"/>
              <a:t>hal.Y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181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3093" y="193791"/>
            <a:ext cx="8267700" cy="771000"/>
          </a:xfrm>
        </p:spPr>
        <p:txBody>
          <a:bodyPr>
            <a:noAutofit/>
          </a:bodyPr>
          <a:lstStyle>
            <a:lvl1pPr>
              <a:defRPr sz="3200" b="1" baseline="0">
                <a:latin typeface="Baskerville Old Face" panose="02020602080505020303" pitchFamily="18" charset="0"/>
              </a:defRPr>
            </a:lvl1pPr>
          </a:lstStyle>
          <a:p>
            <a:r>
              <a:rPr lang="en-US" dirty="0" err="1"/>
              <a:t>Buat</a:t>
            </a:r>
            <a:r>
              <a:rPr lang="en-US" dirty="0"/>
              <a:t> Yang Full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2" y="1057736"/>
            <a:ext cx="8431611" cy="133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703" y="310498"/>
            <a:ext cx="3269982" cy="889300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956300"/>
            <a:ext cx="1755690" cy="901700"/>
          </a:xfrm>
          <a:prstGeom prst="rect">
            <a:avLst/>
          </a:prstGeom>
        </p:spPr>
      </p:pic>
      <p:sp>
        <p:nvSpPr>
          <p:cNvPr id="9" name="Pentagon 8"/>
          <p:cNvSpPr/>
          <p:nvPr userDrawn="1"/>
        </p:nvSpPr>
        <p:spPr>
          <a:xfrm>
            <a:off x="358140" y="6359581"/>
            <a:ext cx="925280" cy="361950"/>
          </a:xfrm>
          <a:prstGeom prst="homePlate">
            <a:avLst>
              <a:gd name="adj" fmla="val 2894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3649DB9-3394-4C2F-86CF-6FB9C9365069}" type="slidenum">
              <a:rPr lang="en-US" smtClean="0">
                <a:solidFill>
                  <a:srgbClr val="0C2232"/>
                </a:solidFill>
              </a:rPr>
              <a:t>‹#›</a:t>
            </a:fld>
            <a:endParaRPr lang="en-US" dirty="0">
              <a:solidFill>
                <a:srgbClr val="0C2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6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3602432"/>
            <a:ext cx="6675438" cy="111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70" y="2452946"/>
            <a:ext cx="4635792" cy="12607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697720"/>
            <a:ext cx="5179727" cy="24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0241-B626-471D-9F63-985582CEA785}" type="datetime1">
              <a:rPr lang="en-US" smtClean="0"/>
              <a:t>19/03/2019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CB30D-589A-4770-867F-052759F034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7" r:id="rId3"/>
    <p:sldLayoutId id="2147483664" r:id="rId4"/>
    <p:sldLayoutId id="2147483650" r:id="rId5"/>
    <p:sldLayoutId id="2147483660" r:id="rId6"/>
    <p:sldLayoutId id="2147483663" r:id="rId7"/>
    <p:sldLayoutId id="2147483654" r:id="rId8"/>
    <p:sldLayoutId id="2147483666" r:id="rId9"/>
    <p:sldLayoutId id="2147483668" r:id="rId10"/>
    <p:sldLayoutId id="2147483669" r:id="rId11"/>
    <p:sldLayoutId id="2147483671" r:id="rId12"/>
    <p:sldLayoutId id="214748367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47" y="1427367"/>
            <a:ext cx="6794500" cy="2117725"/>
          </a:xfrm>
        </p:spPr>
        <p:txBody>
          <a:bodyPr/>
          <a:lstStyle/>
          <a:p>
            <a:r>
              <a:rPr lang="en-US" b="1" dirty="0"/>
              <a:t>Geospatial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63" y="3727488"/>
            <a:ext cx="4572008" cy="753645"/>
          </a:xfrm>
        </p:spPr>
        <p:txBody>
          <a:bodyPr>
            <a:normAutofit/>
          </a:bodyPr>
          <a:lstStyle/>
          <a:p>
            <a:r>
              <a:rPr lang="en-ID" dirty="0"/>
              <a:t>Indonesia Population Census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37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Propose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Upgrading the system in order to integrate data transactions;</a:t>
            </a:r>
          </a:p>
          <a:p>
            <a:r>
              <a:rPr lang="en-ID" dirty="0"/>
              <a:t>Developing a mechanism to automate proses of data integration;</a:t>
            </a:r>
          </a:p>
          <a:p>
            <a:r>
              <a:rPr lang="en-ID" dirty="0"/>
              <a:t>Developing a mobile application for geospatial data (digital map), as an aid for the enumerator to identify his/her area;</a:t>
            </a:r>
          </a:p>
          <a:p>
            <a:r>
              <a:rPr lang="en-ID" dirty="0"/>
              <a:t>Developing standardization of attributes in order to simplify the updating process.</a:t>
            </a:r>
          </a:p>
        </p:txBody>
      </p:sp>
    </p:spTree>
    <p:extLst>
      <p:ext uri="{BB962C8B-B14F-4D97-AF65-F5344CB8AC3E}">
        <p14:creationId xmlns:p14="http://schemas.microsoft.com/office/powerpoint/2010/main" val="222704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76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Indonesia Statistical Area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93" y="1775757"/>
            <a:ext cx="2974681" cy="2047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843" y="1775757"/>
            <a:ext cx="3096919" cy="2167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831" y="1860637"/>
            <a:ext cx="3263606" cy="22552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800" y="4497499"/>
            <a:ext cx="3508996" cy="22480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5539" y="4409487"/>
            <a:ext cx="3615455" cy="2388122"/>
          </a:xfrm>
          <a:prstGeom prst="rect">
            <a:avLst/>
          </a:prstGeom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0" y="1322271"/>
            <a:ext cx="2780308" cy="577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7"/>
              </a:buBlip>
              <a:defRPr sz="2400" kern="1200" baseline="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dirty="0"/>
              <a:t>Province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447632" y="1322271"/>
            <a:ext cx="2780308" cy="577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7"/>
              </a:buBlip>
              <a:defRPr sz="2400" kern="1200" baseline="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dirty="0"/>
              <a:t>Municipal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8665620" y="1394122"/>
            <a:ext cx="2780308" cy="577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7"/>
              </a:buBlip>
              <a:defRPr sz="2400" kern="1200" baseline="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dirty="0"/>
              <a:t>District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2828144" y="3896524"/>
            <a:ext cx="2780308" cy="577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7"/>
              </a:buBlip>
              <a:defRPr sz="2400" kern="1200" baseline="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dirty="0"/>
              <a:t>Village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7216677" y="3832441"/>
            <a:ext cx="2780308" cy="577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7"/>
              </a:buBlip>
              <a:defRPr sz="2400" kern="1200" baseline="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D" dirty="0"/>
              <a:t>Census Block</a:t>
            </a:r>
          </a:p>
        </p:txBody>
      </p:sp>
    </p:spTree>
    <p:extLst>
      <p:ext uri="{BB962C8B-B14F-4D97-AF65-F5344CB8AC3E}">
        <p14:creationId xmlns:p14="http://schemas.microsoft.com/office/powerpoint/2010/main" val="148625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Geospatial for Population Census</a:t>
            </a:r>
            <a:br>
              <a:rPr lang="en-ID" dirty="0"/>
            </a:br>
            <a:r>
              <a:rPr lang="en-ID" dirty="0"/>
              <a:t>2010 </a:t>
            </a:r>
            <a:r>
              <a:rPr lang="en-ID" dirty="0" err="1"/>
              <a:t>vs</a:t>
            </a:r>
            <a:r>
              <a:rPr lang="en-ID" dirty="0"/>
              <a:t> 2020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3093" y="1667577"/>
            <a:ext cx="5548908" cy="4680215"/>
          </a:xfrm>
        </p:spPr>
        <p:txBody>
          <a:bodyPr/>
          <a:lstStyle/>
          <a:p>
            <a:pPr marL="0" indent="0">
              <a:buNone/>
            </a:pPr>
            <a:endParaRPr lang="en-ID" dirty="0"/>
          </a:p>
          <a:p>
            <a:endParaRPr lang="en-ID" dirty="0"/>
          </a:p>
          <a:p>
            <a:r>
              <a:rPr lang="en-ID" dirty="0"/>
              <a:t>Using sketch maps to aid enumerator to identify Census Block;</a:t>
            </a:r>
          </a:p>
          <a:p>
            <a:r>
              <a:rPr lang="en-ID" dirty="0"/>
              <a:t>Enhance quality of digital maps;</a:t>
            </a:r>
          </a:p>
          <a:p>
            <a:r>
              <a:rPr lang="en-ID" dirty="0"/>
              <a:t>Delineating Census Block boundary based on digital images (satellite imagery);</a:t>
            </a:r>
          </a:p>
          <a:p>
            <a:r>
              <a:rPr lang="en-ID" dirty="0"/>
              <a:t>Digital images were limited.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6445777" y="1667577"/>
            <a:ext cx="5548908" cy="46802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D" dirty="0"/>
          </a:p>
          <a:p>
            <a:endParaRPr lang="en-ID" dirty="0"/>
          </a:p>
          <a:p>
            <a:r>
              <a:rPr lang="en-ID" dirty="0"/>
              <a:t>Overlaying digital maps and Google Road to produce paper map;</a:t>
            </a:r>
          </a:p>
          <a:p>
            <a:r>
              <a:rPr lang="en-ID" dirty="0"/>
              <a:t>Using digital maps to aid enumerator to identify Census Block;</a:t>
            </a:r>
          </a:p>
          <a:p>
            <a:r>
              <a:rPr lang="en-ID" dirty="0"/>
              <a:t>Embedding the digital maps in a mobile application;</a:t>
            </a:r>
          </a:p>
          <a:p>
            <a:r>
              <a:rPr lang="en-ID" dirty="0"/>
              <a:t>Collecting </a:t>
            </a:r>
            <a:r>
              <a:rPr lang="en-ID" dirty="0" err="1"/>
              <a:t>Geotag</a:t>
            </a:r>
            <a:r>
              <a:rPr lang="en-ID" dirty="0"/>
              <a:t> photos of buildings in Census Block (CAPI).</a:t>
            </a:r>
            <a:endParaRPr lang="en-US" dirty="0"/>
          </a:p>
        </p:txBody>
      </p:sp>
      <p:grpSp>
        <p:nvGrpSpPr>
          <p:cNvPr id="13" name="Google Shape;376;p25"/>
          <p:cNvGrpSpPr/>
          <p:nvPr/>
        </p:nvGrpSpPr>
        <p:grpSpPr>
          <a:xfrm>
            <a:off x="988314" y="1429292"/>
            <a:ext cx="3870467" cy="994593"/>
            <a:chOff x="185742" y="1287960"/>
            <a:chExt cx="8044527" cy="2067200"/>
          </a:xfrm>
        </p:grpSpPr>
        <p:sp>
          <p:nvSpPr>
            <p:cNvPr id="14" name="Google Shape;377;p25"/>
            <p:cNvSpPr/>
            <p:nvPr/>
          </p:nvSpPr>
          <p:spPr>
            <a:xfrm>
              <a:off x="6978450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5" name="Google Shape;378;p25"/>
            <p:cNvSpPr/>
            <p:nvPr/>
          </p:nvSpPr>
          <p:spPr>
            <a:xfrm rot="10800000" flipH="1">
              <a:off x="1423250" y="1697050"/>
              <a:ext cx="5566500" cy="12438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379;p25"/>
            <p:cNvSpPr/>
            <p:nvPr/>
          </p:nvSpPr>
          <p:spPr>
            <a:xfrm rot="10800000" flipH="1">
              <a:off x="698647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7" name="Google Shape;380;p25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8" name="Google Shape;381;p25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9" name="Google Shape;382;p25"/>
          <p:cNvSpPr txBox="1">
            <a:spLocks/>
          </p:cNvSpPr>
          <p:nvPr/>
        </p:nvSpPr>
        <p:spPr>
          <a:xfrm>
            <a:off x="993904" y="1634919"/>
            <a:ext cx="3867853" cy="5896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2800" b="1" dirty="0">
                <a:solidFill>
                  <a:srgbClr val="3F5378"/>
                </a:solidFill>
              </a:rPr>
              <a:t>2010</a:t>
            </a:r>
          </a:p>
        </p:txBody>
      </p:sp>
      <p:grpSp>
        <p:nvGrpSpPr>
          <p:cNvPr id="20" name="Google Shape;376;p25"/>
          <p:cNvGrpSpPr/>
          <p:nvPr/>
        </p:nvGrpSpPr>
        <p:grpSpPr>
          <a:xfrm>
            <a:off x="7229457" y="1429292"/>
            <a:ext cx="3870467" cy="994593"/>
            <a:chOff x="185742" y="1287960"/>
            <a:chExt cx="8044527" cy="2067200"/>
          </a:xfrm>
        </p:grpSpPr>
        <p:sp>
          <p:nvSpPr>
            <p:cNvPr id="21" name="Google Shape;377;p25"/>
            <p:cNvSpPr/>
            <p:nvPr/>
          </p:nvSpPr>
          <p:spPr>
            <a:xfrm>
              <a:off x="6978450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Google Shape;378;p25"/>
            <p:cNvSpPr/>
            <p:nvPr/>
          </p:nvSpPr>
          <p:spPr>
            <a:xfrm rot="10800000" flipH="1">
              <a:off x="1423250" y="1697050"/>
              <a:ext cx="5566500" cy="12438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Google Shape;379;p25"/>
            <p:cNvSpPr/>
            <p:nvPr/>
          </p:nvSpPr>
          <p:spPr>
            <a:xfrm rot="10800000" flipH="1">
              <a:off x="698647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Google Shape;380;p25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5" name="Google Shape;381;p25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26" name="Google Shape;382;p25"/>
          <p:cNvSpPr txBox="1">
            <a:spLocks/>
          </p:cNvSpPr>
          <p:nvPr/>
        </p:nvSpPr>
        <p:spPr>
          <a:xfrm>
            <a:off x="7235047" y="1634919"/>
            <a:ext cx="3867853" cy="5896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2800" b="1" dirty="0">
                <a:solidFill>
                  <a:srgbClr val="3F5378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270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Census Block Map</a:t>
            </a:r>
            <a:br>
              <a:rPr lang="en-ID" dirty="0"/>
            </a:br>
            <a:r>
              <a:rPr lang="en-ID" dirty="0"/>
              <a:t>2010 &amp; 2020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2010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8" y="1846173"/>
            <a:ext cx="5878621" cy="41563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659" y="1846173"/>
            <a:ext cx="5057143" cy="34285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605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800" dirty="0"/>
              <a:t>The Integration of Census Activity and Geospatial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94" y="2433234"/>
            <a:ext cx="4049920" cy="4424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b="1" dirty="0"/>
              <a:t>Pre enumeration</a:t>
            </a:r>
          </a:p>
          <a:p>
            <a:r>
              <a:rPr lang="en-ID" dirty="0"/>
              <a:t>Preparation of Census Block Maps.</a:t>
            </a:r>
          </a:p>
        </p:txBody>
      </p:sp>
      <p:grpSp>
        <p:nvGrpSpPr>
          <p:cNvPr id="19" name="Google Shape;420;p27"/>
          <p:cNvGrpSpPr/>
          <p:nvPr/>
        </p:nvGrpSpPr>
        <p:grpSpPr>
          <a:xfrm rot="10800000">
            <a:off x="496334" y="1348535"/>
            <a:ext cx="4163903" cy="864880"/>
            <a:chOff x="185742" y="1697030"/>
            <a:chExt cx="5165698" cy="1658130"/>
          </a:xfrm>
        </p:grpSpPr>
        <p:sp>
          <p:nvSpPr>
            <p:cNvPr id="20" name="Google Shape;421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2018-2019</a:t>
              </a:r>
              <a:endParaRPr sz="24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1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2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3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4" name="Google Shape;425;p27"/>
          <p:cNvGrpSpPr/>
          <p:nvPr/>
        </p:nvGrpSpPr>
        <p:grpSpPr>
          <a:xfrm rot="10800000">
            <a:off x="4426943" y="1348535"/>
            <a:ext cx="3857622" cy="864880"/>
            <a:chOff x="185742" y="1697030"/>
            <a:chExt cx="5165698" cy="1658130"/>
          </a:xfrm>
        </p:grpSpPr>
        <p:sp>
          <p:nvSpPr>
            <p:cNvPr id="25" name="Google Shape;426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2020</a:t>
              </a:r>
              <a:endParaRPr sz="24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6" name="Google Shape;427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7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8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9" name="Google Shape;430;p27"/>
          <p:cNvGrpSpPr/>
          <p:nvPr/>
        </p:nvGrpSpPr>
        <p:grpSpPr>
          <a:xfrm rot="10800000">
            <a:off x="8007113" y="1348529"/>
            <a:ext cx="4093013" cy="864880"/>
            <a:chOff x="185742" y="1697030"/>
            <a:chExt cx="5165698" cy="1658130"/>
          </a:xfrm>
        </p:grpSpPr>
        <p:sp>
          <p:nvSpPr>
            <p:cNvPr id="30" name="Google Shape;431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2021</a:t>
              </a:r>
              <a:endParaRPr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1" name="Google Shape;43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2" name="Google Shape;43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3" name="Google Shape;43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4510007" y="2433234"/>
            <a:ext cx="4050787" cy="4424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b="1" dirty="0"/>
              <a:t>Enumeration</a:t>
            </a:r>
          </a:p>
          <a:p>
            <a:r>
              <a:rPr lang="en-ID" dirty="0"/>
              <a:t>Optimization of digital maps to identify the Census Block using mobile application;</a:t>
            </a:r>
          </a:p>
          <a:p>
            <a:r>
              <a:rPr lang="en-ID" dirty="0"/>
              <a:t>Collecting of building locations.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415581" y="2433234"/>
            <a:ext cx="3425124" cy="4424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b="1" dirty="0"/>
              <a:t>Post Enumeration</a:t>
            </a:r>
          </a:p>
          <a:p>
            <a:r>
              <a:rPr lang="en-ID" dirty="0"/>
              <a:t>Developing of web GIS for dissemination.</a:t>
            </a:r>
          </a:p>
          <a:p>
            <a:r>
              <a:rPr lang="en-ID" dirty="0"/>
              <a:t>Utilizing digital maps for other census and survey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2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Activity in 2018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D" dirty="0"/>
              <a:t>Updating digital map based on digital images (Google satellite, SPOT, etc.) and sketch maps;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/>
              <a:t>Establishing Ground truth position and boundary of sample census blocks;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/>
              <a:t>Overlaying between updated digital map and Google Street to produce paper maps.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103" r="13322"/>
          <a:stretch/>
        </p:blipFill>
        <p:spPr>
          <a:xfrm>
            <a:off x="564380" y="3497762"/>
            <a:ext cx="2768600" cy="3190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590" r="6868"/>
          <a:stretch/>
        </p:blipFill>
        <p:spPr>
          <a:xfrm>
            <a:off x="5493474" y="3516728"/>
            <a:ext cx="2692400" cy="3152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11" y="3760586"/>
            <a:ext cx="1497463" cy="26646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127" y="3722704"/>
            <a:ext cx="3105922" cy="26397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819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Activity in 2019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3092" y="1322271"/>
            <a:ext cx="11536957" cy="51075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D" b="1" dirty="0"/>
              <a:t>Process: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/>
              <a:t>Establishing Ground truth position and boundary of all census blocks;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Counting of census buildings in each census block;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Geotaging</a:t>
            </a:r>
            <a:r>
              <a:rPr lang="en-ID" dirty="0"/>
              <a:t> landmarks (Census Block POI and infrastructure);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/>
              <a:t>Updating digital map, delineating census block boundaries based on ground truth;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/>
              <a:t>Overlaying between updated digital map and Google Street to produce paper maps.</a:t>
            </a:r>
          </a:p>
          <a:p>
            <a:pPr marL="0" indent="0">
              <a:buNone/>
            </a:pPr>
            <a:r>
              <a:rPr lang="en-ID" b="1" dirty="0"/>
              <a:t>Output:</a:t>
            </a:r>
          </a:p>
          <a:p>
            <a:pPr marL="457200" indent="-457200">
              <a:buAutoNum type="arabicPeriod"/>
            </a:pPr>
            <a:r>
              <a:rPr lang="en-ID" dirty="0"/>
              <a:t>Updated digital map;</a:t>
            </a:r>
          </a:p>
          <a:p>
            <a:pPr marL="457200" indent="-457200">
              <a:buAutoNum type="arabicPeriod"/>
            </a:pPr>
            <a:r>
              <a:rPr lang="en-ID" dirty="0" err="1"/>
              <a:t>Geotagged</a:t>
            </a:r>
            <a:r>
              <a:rPr lang="en-ID" dirty="0"/>
              <a:t> photos of Census Block POI;</a:t>
            </a:r>
          </a:p>
          <a:p>
            <a:pPr marL="457200" indent="-457200">
              <a:buAutoNum type="arabicPeriod"/>
            </a:pPr>
            <a:r>
              <a:rPr lang="en-ID" dirty="0" err="1"/>
              <a:t>Geotagged</a:t>
            </a:r>
            <a:r>
              <a:rPr lang="en-ID" dirty="0"/>
              <a:t> photos of infrastructure landmark;</a:t>
            </a:r>
          </a:p>
          <a:p>
            <a:pPr marL="457200" indent="-457200">
              <a:buAutoNum type="arabicPeriod"/>
            </a:pPr>
            <a:r>
              <a:rPr lang="en-ID" dirty="0"/>
              <a:t>Paper maps of Census Block.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3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Developed Applications Related to Geospatial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486" y="1489638"/>
            <a:ext cx="6601669" cy="504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3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The applications are not integrated</a:t>
            </a:r>
          </a:p>
          <a:p>
            <a:r>
              <a:rPr lang="en-ID" dirty="0"/>
              <a:t>The applications use different Databases (silo);</a:t>
            </a:r>
          </a:p>
          <a:p>
            <a:r>
              <a:rPr lang="en-ID" dirty="0"/>
              <a:t>Distribution of Census Block Master to each application by export/import manually;</a:t>
            </a:r>
          </a:p>
          <a:p>
            <a:r>
              <a:rPr lang="en-ID" dirty="0"/>
              <a:t>CAPI application is not support for digital map.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90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8213</TotalTime>
  <Words>391</Words>
  <Application>Microsoft Office PowerPoint</Application>
  <PresentationFormat>Widescreen</PresentationFormat>
  <Paragraphs>67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Arvo</vt:lpstr>
      <vt:lpstr>Roboto Condensed</vt:lpstr>
      <vt:lpstr>Arial</vt:lpstr>
      <vt:lpstr>Baskerville Old Face</vt:lpstr>
      <vt:lpstr>Calibri</vt:lpstr>
      <vt:lpstr>Calibri Light</vt:lpstr>
      <vt:lpstr>Century</vt:lpstr>
      <vt:lpstr>Verdana</vt:lpstr>
      <vt:lpstr>Office Theme</vt:lpstr>
      <vt:lpstr>Geospatial Technology</vt:lpstr>
      <vt:lpstr>Indonesia Statistical Area</vt:lpstr>
      <vt:lpstr>Geospatial for Population Census 2010 vs 2020</vt:lpstr>
      <vt:lpstr>Census Block Map 2010 &amp; 2020</vt:lpstr>
      <vt:lpstr>The Integration of Census Activity and Geospatial</vt:lpstr>
      <vt:lpstr>Activity in 2018</vt:lpstr>
      <vt:lpstr>Activity in 2019</vt:lpstr>
      <vt:lpstr>Developed Applications Related to Geospatial</vt:lpstr>
      <vt:lpstr>Challenges</vt:lpstr>
      <vt:lpstr>Propose Solutions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Achmad Fauzi Bagus Firmansyah</dc:creator>
  <cp:lastModifiedBy>Andrea De Luka</cp:lastModifiedBy>
  <cp:revision>274</cp:revision>
  <dcterms:created xsi:type="dcterms:W3CDTF">2018-05-31T02:22:39Z</dcterms:created>
  <dcterms:modified xsi:type="dcterms:W3CDTF">2019-03-19T15:49:00Z</dcterms:modified>
</cp:coreProperties>
</file>