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4"/>
  </p:sldMasterIdLst>
  <p:notesMasterIdLst>
    <p:notesMasterId r:id="rId13"/>
  </p:notesMasterIdLst>
  <p:sldIdLst>
    <p:sldId id="260" r:id="rId5"/>
    <p:sldId id="262" r:id="rId6"/>
    <p:sldId id="257" r:id="rId7"/>
    <p:sldId id="261" r:id="rId8"/>
    <p:sldId id="258" r:id="rId9"/>
    <p:sldId id="259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94660"/>
  </p:normalViewPr>
  <p:slideViewPr>
    <p:cSldViewPr snapToGrid="0">
      <p:cViewPr>
        <p:scale>
          <a:sx n="120" d="100"/>
          <a:sy n="120" d="100"/>
        </p:scale>
        <p:origin x="252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3B560-31DE-4521-AE74-707549F7158D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67F8C-449B-45F7-92CE-4BD73614E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17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33EF-FF00-467B-8172-264C5421BF6A}" type="datetimeFigureOut">
              <a:rPr lang="en-US" smtClean="0"/>
              <a:t>19/03/2019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D8AE5D1-E222-4371-AD55-D7DCBDAC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722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33EF-FF00-467B-8172-264C5421BF6A}" type="datetimeFigureOut">
              <a:rPr lang="en-US" smtClean="0"/>
              <a:t>19/03/2019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D8AE5D1-E222-4371-AD55-D7DCBDAC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60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33EF-FF00-467B-8172-264C5421BF6A}" type="datetimeFigureOut">
              <a:rPr lang="en-US" smtClean="0"/>
              <a:t>19/03/2019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D8AE5D1-E222-4371-AD55-D7DCBDAC38B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1509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33EF-FF00-467B-8172-264C5421BF6A}" type="datetimeFigureOut">
              <a:rPr lang="en-US" smtClean="0"/>
              <a:t>19/03/2019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D8AE5D1-E222-4371-AD55-D7DCBDAC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147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33EF-FF00-467B-8172-264C5421BF6A}" type="datetimeFigureOut">
              <a:rPr lang="en-US" smtClean="0"/>
              <a:t>19/03/2019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D8AE5D1-E222-4371-AD55-D7DCBDAC38B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04811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33EF-FF00-467B-8172-264C5421BF6A}" type="datetimeFigureOut">
              <a:rPr lang="en-US" smtClean="0"/>
              <a:t>19/03/2019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D8AE5D1-E222-4371-AD55-D7DCBDAC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3552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33EF-FF00-467B-8172-264C5421BF6A}" type="datetimeFigureOut">
              <a:rPr lang="en-US" smtClean="0"/>
              <a:t>19/03/2019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E5D1-E222-4371-AD55-D7DCBDAC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5690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33EF-FF00-467B-8172-264C5421BF6A}" type="datetimeFigureOut">
              <a:rPr lang="en-US" smtClean="0"/>
              <a:t>19/03/2019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E5D1-E222-4371-AD55-D7DCBDAC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60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33EF-FF00-467B-8172-264C5421BF6A}" type="datetimeFigureOut">
              <a:rPr lang="en-US" smtClean="0"/>
              <a:t>19/03/2019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E5D1-E222-4371-AD55-D7DCBDAC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38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33EF-FF00-467B-8172-264C5421BF6A}" type="datetimeFigureOut">
              <a:rPr lang="en-US" smtClean="0"/>
              <a:t>19/03/2019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D8AE5D1-E222-4371-AD55-D7DCBDAC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61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33EF-FF00-467B-8172-264C5421BF6A}" type="datetimeFigureOut">
              <a:rPr lang="en-US" smtClean="0"/>
              <a:t>19/03/2019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D8AE5D1-E222-4371-AD55-D7DCBDAC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601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33EF-FF00-467B-8172-264C5421BF6A}" type="datetimeFigureOut">
              <a:rPr lang="en-US" smtClean="0"/>
              <a:t>19/03/2019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D8AE5D1-E222-4371-AD55-D7DCBDAC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229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33EF-FF00-467B-8172-264C5421BF6A}" type="datetimeFigureOut">
              <a:rPr lang="en-US" smtClean="0"/>
              <a:t>19/03/2019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E5D1-E222-4371-AD55-D7DCBDAC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895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33EF-FF00-467B-8172-264C5421BF6A}" type="datetimeFigureOut">
              <a:rPr lang="en-US" smtClean="0"/>
              <a:t>19/03/2019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E5D1-E222-4371-AD55-D7DCBDAC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129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33EF-FF00-467B-8172-264C5421BF6A}" type="datetimeFigureOut">
              <a:rPr lang="en-US" smtClean="0"/>
              <a:t>19/03/2019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E5D1-E222-4371-AD55-D7DCBDAC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531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33EF-FF00-467B-8172-264C5421BF6A}" type="datetimeFigureOut">
              <a:rPr lang="en-US" smtClean="0"/>
              <a:t>19/03/2019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D8AE5D1-E222-4371-AD55-D7DCBDAC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49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033EF-FF00-467B-8172-264C5421BF6A}" type="datetimeFigureOut">
              <a:rPr lang="en-US" smtClean="0"/>
              <a:t>19/03/2019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D8AE5D1-E222-4371-AD55-D7DCBDAC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705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52D3D-5339-488A-9C0B-60297E039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7127" y="624110"/>
            <a:ext cx="9897485" cy="160647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Population and Housing Census Topics</a:t>
            </a:r>
            <a:br>
              <a:rPr lang="en-US" b="1" dirty="0">
                <a:solidFill>
                  <a:schemeClr val="tx1"/>
                </a:solidFill>
              </a:rPr>
            </a:b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Gambia Bureau of Statistics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3E064-5A89-4F44-AAAD-09F7509D7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88" y="2729344"/>
            <a:ext cx="11393776" cy="3181877"/>
          </a:xfrm>
        </p:spPr>
        <p:txBody>
          <a:bodyPr/>
          <a:lstStyle/>
          <a:p>
            <a:pPr marL="0" indent="0" algn="ctr" defTabSz="914400" fontAlgn="base">
              <a:spcBef>
                <a:spcPts val="700"/>
              </a:spcBef>
              <a:spcAft>
                <a:spcPct val="0"/>
              </a:spcAft>
              <a:buClr>
                <a:srgbClr val="C00000"/>
              </a:buClr>
              <a:buSzPct val="60000"/>
              <a:buNone/>
              <a:defRPr/>
            </a:pPr>
            <a:endParaRPr lang="en-GB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defTabSz="914400" fontAlgn="base">
              <a:spcBef>
                <a:spcPts val="700"/>
              </a:spcBef>
              <a:spcAft>
                <a:spcPct val="0"/>
              </a:spcAft>
              <a:buClr>
                <a:srgbClr val="C00000"/>
              </a:buClr>
              <a:buSzPct val="60000"/>
              <a:buNone/>
              <a:defRPr/>
            </a:pPr>
            <a: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Workshop on the 2020 World Programme on Population and Housing Censuses: International Standards and Contemporary Technologies</a:t>
            </a:r>
            <a:endParaRPr lang="en-US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defTabSz="914400" fontAlgn="base">
              <a:spcBef>
                <a:spcPts val="700"/>
              </a:spcBef>
              <a:spcAft>
                <a:spcPct val="0"/>
              </a:spcAft>
              <a:buClr>
                <a:srgbClr val="C00000"/>
              </a:buClr>
              <a:buSzPct val="60000"/>
              <a:buNone/>
              <a:defRPr/>
            </a:pP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Ankara, Turkey 12</a:t>
            </a:r>
            <a:r>
              <a:rPr lang="en-US" sz="32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-16</a:t>
            </a:r>
            <a:r>
              <a:rPr lang="en-US" sz="32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March, 2019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3054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52D3D-5339-488A-9C0B-60297E039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Introduction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3E064-5A89-4F44-AAAD-09F7509D7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182" y="1316182"/>
            <a:ext cx="10950430" cy="3061854"/>
          </a:xfrm>
        </p:spPr>
        <p:txBody>
          <a:bodyPr/>
          <a:lstStyle/>
          <a:p>
            <a:r>
              <a:rPr lang="en-US" sz="2400" dirty="0"/>
              <a:t>The Population and Housing Census of The Gambia is carried out in accordance with the Statistics Act.</a:t>
            </a:r>
          </a:p>
          <a:p>
            <a:r>
              <a:rPr lang="en-US" sz="2400" dirty="0"/>
              <a:t>The Act, mandates the Bureau of Statistics to conduct Population and Housing Census within the Republic of The Gambia every Ten (10) years.</a:t>
            </a:r>
          </a:p>
          <a:p>
            <a:r>
              <a:rPr lang="en-US" sz="2400" dirty="0"/>
              <a:t>Several censuses have been conducted since the independence period (</a:t>
            </a:r>
            <a:r>
              <a:rPr lang="en-US" sz="2400" dirty="0" err="1"/>
              <a:t>ie</a:t>
            </a:r>
            <a:r>
              <a:rPr lang="en-US" sz="2400" dirty="0"/>
              <a:t>. 1973, 1983, 1993, 2003 and 2013).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8909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52D3D-5339-488A-9C0B-60297E039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3E064-5A89-4F44-AAAD-09F7509D7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0962" y="1309816"/>
            <a:ext cx="10293650" cy="4601406"/>
          </a:xfrm>
        </p:spPr>
        <p:txBody>
          <a:bodyPr>
            <a:normAutofit/>
          </a:bodyPr>
          <a:lstStyle/>
          <a:p>
            <a:pPr marL="271463" lvl="2" indent="0">
              <a:buFont typeface="Wingdings" panose="05000000000000000000" pitchFamily="2" charset="2"/>
              <a:buChar char="Ø"/>
            </a:pPr>
            <a:r>
              <a:rPr lang="en-US" sz="2800" dirty="0"/>
              <a:t>The next Population and Housing Census is planned to be conducted in 2023 which is within the 2020 round of Population and Housing Census.</a:t>
            </a:r>
          </a:p>
          <a:p>
            <a:pPr marL="271463" lvl="2" indent="0">
              <a:buFont typeface="Wingdings" panose="05000000000000000000" pitchFamily="2" charset="2"/>
              <a:buChar char="Ø"/>
            </a:pPr>
            <a:r>
              <a:rPr lang="en-US" sz="2800" dirty="0"/>
              <a:t>The planned Topics that will be used in the 2023 will use same procedures that were used in 2013 Population and Housing Census.</a:t>
            </a:r>
          </a:p>
          <a:p>
            <a:pPr marL="271463" lvl="2" indent="0">
              <a:buFont typeface="Wingdings" panose="05000000000000000000" pitchFamily="2" charset="2"/>
              <a:buChar char="Ø"/>
            </a:pPr>
            <a:r>
              <a:rPr lang="en-US" sz="2800" dirty="0"/>
              <a:t>Therefore no major changes in definitions and classifications is anticipated.</a:t>
            </a:r>
          </a:p>
          <a:p>
            <a:pPr marL="728663" lvl="4" indent="0">
              <a:buFont typeface="Wingdings" pitchFamily="2" charset="2"/>
              <a:buChar char="q"/>
            </a:pPr>
            <a:r>
              <a:rPr lang="en-US" sz="2500" dirty="0"/>
              <a:t>However, some adjustments may be made if necessary.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4477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52D3D-5339-488A-9C0B-60297E039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Criteria for the choice of topics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3E064-5A89-4F44-AAAD-09F7509D7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018" y="1454727"/>
            <a:ext cx="11222182" cy="5084618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/>
              <a:t>The national needs (For evaluation of national development </a:t>
            </a:r>
            <a:r>
              <a:rPr lang="en-US" sz="3500" dirty="0" err="1"/>
              <a:t>programmes</a:t>
            </a:r>
            <a:r>
              <a:rPr lang="en-US" sz="3500" dirty="0"/>
              <a:t> </a:t>
            </a:r>
            <a:r>
              <a:rPr lang="en-US" sz="3500" dirty="0" err="1"/>
              <a:t>i.e</a:t>
            </a:r>
            <a:r>
              <a:rPr lang="en-US" sz="3500" dirty="0"/>
              <a:t> NDP).</a:t>
            </a:r>
          </a:p>
          <a:p>
            <a:r>
              <a:rPr lang="en-US" sz="3500" dirty="0"/>
              <a:t>International comparability, both within the region and globally.</a:t>
            </a:r>
          </a:p>
          <a:p>
            <a:r>
              <a:rPr lang="en-US" sz="3500" dirty="0"/>
              <a:t>Emerging issues (</a:t>
            </a:r>
            <a:r>
              <a:rPr lang="en-US" sz="3500" dirty="0" err="1"/>
              <a:t>eg.</a:t>
            </a:r>
            <a:r>
              <a:rPr lang="en-US" sz="3500" dirty="0"/>
              <a:t> SDG 2030, Agenda 2063 for Africa).</a:t>
            </a:r>
          </a:p>
          <a:p>
            <a:r>
              <a:rPr lang="en-US" sz="3500" dirty="0"/>
              <a:t>Suitability of topics.</a:t>
            </a:r>
          </a:p>
          <a:p>
            <a:r>
              <a:rPr lang="en-US" sz="3500" dirty="0"/>
              <a:t>Availability of resources.</a:t>
            </a:r>
          </a:p>
          <a:p>
            <a:r>
              <a:rPr lang="en-US" sz="3500" dirty="0"/>
              <a:t>Trend analysis.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7722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3E064-5A89-4F44-AAAD-09F7509D7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55" y="2133600"/>
            <a:ext cx="11430000" cy="241069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en-US" sz="8000" dirty="0"/>
              <a:t>Topics for the population and housing census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6697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52D3D-5339-488A-9C0B-60297E039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Thematic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3E064-5A89-4F44-AAAD-09F7509D7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035" y="1371599"/>
            <a:ext cx="11402291" cy="5001491"/>
          </a:xfrm>
        </p:spPr>
        <p:txBody>
          <a:bodyPr>
            <a:normAutofit fontScale="77500" lnSpcReduction="20000"/>
          </a:bodyPr>
          <a:lstStyle/>
          <a:p>
            <a:r>
              <a:rPr lang="en-US" sz="3800" dirty="0"/>
              <a:t>The 2023 Population and Housing Census will use topics  that were used during the 2013 Population and Housing Census. These includes the following thematic topics: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800" dirty="0"/>
              <a:t>Access to ICT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800" dirty="0"/>
              <a:t>Compounds Buildings and structures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800" dirty="0"/>
              <a:t>Directory of settlements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800" dirty="0"/>
              <a:t>Disability (2+)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800" dirty="0"/>
              <a:t>Economic Characteristics (7+)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800" dirty="0"/>
              <a:t>Education (3+)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800" dirty="0"/>
              <a:t>Fertility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9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9956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52D3D-5339-488A-9C0B-60297E039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Thematic topics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3E064-5A89-4F44-AAAD-09F7509D7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85855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Housing and household characteristics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Migration Analysis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Mortality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Spatial Distribution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The Children (7-14)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The Elderly (65+)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Gender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Youth (15-35)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3478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2B30D-2857-4979-945A-2767427B3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7127" y="2189018"/>
            <a:ext cx="9994467" cy="2479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5400" dirty="0"/>
              <a:t>The End</a:t>
            </a:r>
          </a:p>
          <a:p>
            <a:pPr marL="0" indent="0" algn="ctr">
              <a:buNone/>
            </a:pPr>
            <a:r>
              <a:rPr lang="en-GB" sz="5400" dirty="0"/>
              <a:t>Thank you for your attention</a:t>
            </a:r>
          </a:p>
        </p:txBody>
      </p:sp>
    </p:spTree>
    <p:extLst>
      <p:ext uri="{BB962C8B-B14F-4D97-AF65-F5344CB8AC3E}">
        <p14:creationId xmlns:p14="http://schemas.microsoft.com/office/powerpoint/2010/main" val="33634507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4786E6925E644C82E31831AEA50057" ma:contentTypeVersion="10" ma:contentTypeDescription="Create a new document." ma:contentTypeScope="" ma:versionID="bda8ce0e01898aa871abba2e97734ef0">
  <xsd:schema xmlns:xsd="http://www.w3.org/2001/XMLSchema" xmlns:xs="http://www.w3.org/2001/XMLSchema" xmlns:p="http://schemas.microsoft.com/office/2006/metadata/properties" xmlns:ns2="3d325080-840b-4dc8-b8ab-d60714d56b57" xmlns:ns3="b588b930-5b30-4097-91f9-37623a96efd5" targetNamespace="http://schemas.microsoft.com/office/2006/metadata/properties" ma:root="true" ma:fieldsID="cbedfcf6233040d497fe9ac5b63828ef" ns2:_="" ns3:_="">
    <xsd:import namespace="3d325080-840b-4dc8-b8ab-d60714d56b57"/>
    <xsd:import namespace="b588b930-5b30-4097-91f9-37623a96efd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325080-840b-4dc8-b8ab-d60714d56b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88b930-5b30-4097-91f9-37623a96efd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300CE1-09AA-4B8E-A5F0-2504B60DBA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325080-840b-4dc8-b8ab-d60714d56b57"/>
    <ds:schemaRef ds:uri="b588b930-5b30-4097-91f9-37623a96ef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90066AF-1256-48BD-B673-C02F67F2655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CE5187B-414D-4179-856E-0050F00786D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11292</TotalTime>
  <Words>318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Wingdings</vt:lpstr>
      <vt:lpstr>Wingdings 3</vt:lpstr>
      <vt:lpstr>Wisp</vt:lpstr>
      <vt:lpstr>Population and Housing Census Topics  Gambia Bureau of Statistics</vt:lpstr>
      <vt:lpstr>Introduction</vt:lpstr>
      <vt:lpstr>Introduction</vt:lpstr>
      <vt:lpstr>Criteria for the choice of topics </vt:lpstr>
      <vt:lpstr>PowerPoint Presentation</vt:lpstr>
      <vt:lpstr>Thematic topics</vt:lpstr>
      <vt:lpstr>Thematic topics cont’d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our foundations?</dc:title>
  <dc:creator>Grcman, Donna</dc:creator>
  <cp:lastModifiedBy>Andrea De Luka</cp:lastModifiedBy>
  <cp:revision>28</cp:revision>
  <dcterms:created xsi:type="dcterms:W3CDTF">2016-08-10T14:07:51Z</dcterms:created>
  <dcterms:modified xsi:type="dcterms:W3CDTF">2019-03-19T15:32:06Z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-542220360</vt:i4>
  </property>
  <property fmtid="{D5CDD505-2E9C-101B-9397-08002B2CF9AE}" pid="3" name="_NewReviewCycle">
    <vt:lpwstr/>
  </property>
  <property fmtid="{D5CDD505-2E9C-101B-9397-08002B2CF9AE}" pid="4" name="_EmailSubject">
    <vt:lpwstr>Country presentation for Cabo Verde workshop</vt:lpwstr>
  </property>
  <property fmtid="{D5CDD505-2E9C-101B-9397-08002B2CF9AE}" pid="5" name="_AuthorEmail">
    <vt:lpwstr>DGrcman@imf.org</vt:lpwstr>
  </property>
  <property fmtid="{D5CDD505-2E9C-101B-9397-08002B2CF9AE}" pid="6" name="_AuthorEmailDisplayName">
    <vt:lpwstr>Grcman, Donna Marie</vt:lpwstr>
  </property>
  <property fmtid="{D5CDD505-2E9C-101B-9397-08002B2CF9AE}" pid="7" name="ContentTypeId">
    <vt:lpwstr>0x010100154786E6925E644C82E31831AEA50057</vt:lpwstr>
  </property>
</Properties>
</file>