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0" r:id="rId3"/>
    <p:sldId id="258" r:id="rId4"/>
    <p:sldId id="259" r:id="rId5"/>
    <p:sldId id="260" r:id="rId6"/>
    <p:sldId id="274" r:id="rId7"/>
    <p:sldId id="261" r:id="rId8"/>
    <p:sldId id="277" r:id="rId9"/>
    <p:sldId id="263" r:id="rId10"/>
    <p:sldId id="264" r:id="rId11"/>
    <p:sldId id="265" r:id="rId12"/>
    <p:sldId id="278" r:id="rId13"/>
    <p:sldId id="266" r:id="rId14"/>
    <p:sldId id="267" r:id="rId15"/>
    <p:sldId id="268" r:id="rId16"/>
    <p:sldId id="275" r:id="rId17"/>
    <p:sldId id="271" r:id="rId18"/>
    <p:sldId id="276" r:id="rId19"/>
    <p:sldId id="273" r:id="rId20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6416" autoAdjust="0"/>
  </p:normalViewPr>
  <p:slideViewPr>
    <p:cSldViewPr>
      <p:cViewPr>
        <p:scale>
          <a:sx n="120" d="100"/>
          <a:sy n="120" d="100"/>
        </p:scale>
        <p:origin x="139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D192A-B73B-4596-9532-54C4C1D7C8A2}" type="datetimeFigureOut">
              <a:rPr lang="tr-TR" smtClean="0"/>
              <a:t>19.03.2019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81E8E-DB51-451A-B274-83BE67284E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084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B4207-583A-4AA2-A442-6BF9B2B9BA19}" type="datetimeFigureOut">
              <a:rPr lang="tr-TR" smtClean="0"/>
              <a:t>19.03.2019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51D56-911C-40EB-9064-0216FE2D69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51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05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510BF-8102-4AF6-9C8F-70EDDCD2CDB8}" type="slidenum">
              <a:rPr lang="tr-TR" smtClean="0">
                <a:latin typeface="Arial" charset="0"/>
              </a:rPr>
              <a:pPr/>
              <a:t>3</a:t>
            </a:fld>
            <a:endParaRPr lang="tr-TR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510BF-8102-4AF6-9C8F-70EDDCD2CDB8}" type="slidenum">
              <a:rPr lang="tr-TR" smtClean="0">
                <a:latin typeface="Arial" charset="0"/>
              </a:rPr>
              <a:pPr/>
              <a:t>4</a:t>
            </a:fld>
            <a:endParaRPr lang="tr-TR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510BF-8102-4AF6-9C8F-70EDDCD2CDB8}" type="slidenum">
              <a:rPr lang="tr-TR" smtClean="0">
                <a:latin typeface="Arial" charset="0"/>
              </a:rPr>
              <a:pPr/>
              <a:t>5</a:t>
            </a:fld>
            <a:endParaRPr lang="tr-TR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510BF-8102-4AF6-9C8F-70EDDCD2CDB8}" type="slidenum">
              <a:rPr lang="tr-TR" smtClean="0">
                <a:latin typeface="Arial" charset="0"/>
              </a:rPr>
              <a:pPr/>
              <a:t>6</a:t>
            </a:fld>
            <a:endParaRPr lang="tr-TR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510BF-8102-4AF6-9C8F-70EDDCD2CDB8}" type="slidenum">
              <a:rPr lang="tr-TR" smtClean="0">
                <a:latin typeface="Arial" charset="0"/>
              </a:rPr>
              <a:pPr/>
              <a:t>7</a:t>
            </a:fld>
            <a:endParaRPr lang="tr-TR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510BF-8102-4AF6-9C8F-70EDDCD2CDB8}" type="slidenum">
              <a:rPr lang="tr-TR" smtClean="0">
                <a:latin typeface="Arial" charset="0"/>
              </a:rPr>
              <a:pPr/>
              <a:t>18</a:t>
            </a:fld>
            <a:endParaRPr lang="tr-TR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795CF-44AC-441C-A465-C298E5BF5E7F}" type="slidenum">
              <a:rPr lang="tr-TR" smtClean="0">
                <a:latin typeface="Arial" charset="0"/>
              </a:rPr>
              <a:pPr/>
              <a:t>19</a:t>
            </a:fld>
            <a:endParaRPr lang="tr-TR"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hasCustomPrompt="1"/>
          </p:nvPr>
        </p:nvSpPr>
        <p:spPr>
          <a:xfrm>
            <a:off x="457200" y="785794"/>
            <a:ext cx="8229600" cy="523220"/>
          </a:xfrm>
          <a:solidFill>
            <a:srgbClr val="AB2328"/>
          </a:solidFill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  <a:softEdge rad="63500"/>
          </a:effectLst>
          <a:scene3d>
            <a:camera prst="obliqueBottom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US" noProof="0" dirty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 hasCustomPrompt="1"/>
          </p:nvPr>
        </p:nvSpPr>
        <p:spPr>
          <a:xfrm>
            <a:off x="450000" y="1428736"/>
            <a:ext cx="8244000" cy="4788000"/>
          </a:xfrm>
        </p:spPr>
        <p:txBody>
          <a:bodyPr/>
          <a:lstStyle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1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77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8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81036"/>
            <a:ext cx="8229600" cy="523220"/>
          </a:xfrm>
          <a:prstGeom prst="rect">
            <a:avLst/>
          </a:prstGeom>
          <a:solidFill>
            <a:srgbClr val="AB2328"/>
          </a:solidFill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  <a:softEdge rad="63500"/>
          </a:effectLst>
          <a:scene3d>
            <a:camera prst="obliqueBottom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0000" y="1428736"/>
            <a:ext cx="8244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07950" y="71414"/>
            <a:ext cx="32400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tr-TR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TURKISH STATISTICAL INSTITUTE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330950"/>
            <a:ext cx="3924300" cy="4984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>
                    <a:lumMod val="75000"/>
                    <a:lumOff val="25000"/>
                  </a:srgbClr>
                </a:solidFill>
                <a:latin typeface="Calibri" pitchFamily="34" charset="0"/>
                <a:cs typeface="Calibri" pitchFamily="34" charset="0"/>
              </a:rPr>
              <a:t>Demographic Statistics Department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00">
                <a:solidFill>
                  <a:srgbClr val="000000">
                    <a:lumMod val="50000"/>
                    <a:lumOff val="50000"/>
                  </a:srgbClr>
                </a:solidFill>
                <a:latin typeface="Calibri" pitchFamily="34" charset="0"/>
                <a:cs typeface="Calibri" pitchFamily="34" charset="0"/>
              </a:rPr>
              <a:t>Population and Migration Statistics Group</a:t>
            </a:r>
          </a:p>
        </p:txBody>
      </p:sp>
      <p:pic>
        <p:nvPicPr>
          <p:cNvPr id="2" name="Picture 9" descr="logoLAR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8259728" y="117475"/>
            <a:ext cx="65412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647700"/>
            <a:ext cx="9144000" cy="0"/>
          </a:xfrm>
          <a:prstGeom prst="line">
            <a:avLst/>
          </a:prstGeom>
          <a:noFill/>
          <a:ln w="19050">
            <a:solidFill>
              <a:srgbClr val="AB2328"/>
            </a:solidFill>
            <a:round/>
            <a:headEnd/>
            <a:tailEnd/>
          </a:ln>
          <a:effectLst>
            <a:outerShdw blurRad="50800" dir="780000" algn="ctr" rotWithShape="0">
              <a:schemeClr val="bg1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6286500"/>
            <a:ext cx="9144000" cy="0"/>
          </a:xfrm>
          <a:prstGeom prst="line">
            <a:avLst/>
          </a:prstGeom>
          <a:noFill/>
          <a:ln w="19050">
            <a:solidFill>
              <a:srgbClr val="AB2328"/>
            </a:solidFill>
            <a:round/>
            <a:headEnd/>
            <a:tailEnd/>
          </a:ln>
          <a:effectLst>
            <a:outerShdw blurRad="127000" dist="152400" dir="5400000" sx="65000" sy="65000" algn="ctr" rotWithShape="0">
              <a:schemeClr val="bg1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1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2800" b="1" kern="1200" cap="none" baseline="0" noProof="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Calibri" pitchFamily="34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B2328"/>
        </a:buClr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B2328"/>
        </a:buClr>
        <a:buFont typeface="Courier New" panose="02070309020205020404" pitchFamily="49" charset="0"/>
        <a:buChar char="o"/>
        <a:defRPr sz="2400" baseline="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B2328"/>
        </a:buClr>
        <a:buFont typeface="Calibri" panose="020F0502020204030204" pitchFamily="34" charset="0"/>
        <a:buChar char="▪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29190" y="0"/>
            <a:ext cx="4000528" cy="3600451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Regional Workshop on the 2020 World Programme on Population and Housing Censuses</a:t>
            </a:r>
            <a:endParaRPr lang="en-GB" sz="2000" b="1" spc="150" dirty="0">
              <a:ln w="11430"/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48192" y="3786190"/>
            <a:ext cx="3024336" cy="2916000"/>
          </a:xfrm>
          <a:prstGeom prst="rect">
            <a:avLst/>
          </a:prstGeom>
          <a:solidFill>
            <a:srgbClr val="BC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Key Considerations for Planning and Management of Census Operations</a:t>
            </a:r>
          </a:p>
          <a:p>
            <a:pPr algn="ctr"/>
            <a:r>
              <a:rPr lang="en-US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Ankara, </a:t>
            </a:r>
            <a:r>
              <a:rPr lang="en-US" sz="20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Türkiye</a:t>
            </a:r>
            <a:endParaRPr lang="en-US" sz="2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en-US" sz="2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12-15 March 2019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786" y="980728"/>
            <a:ext cx="3679182" cy="298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5 Metin kutusu"/>
          <p:cNvSpPr txBox="1"/>
          <p:nvPr/>
        </p:nvSpPr>
        <p:spPr>
          <a:xfrm>
            <a:off x="357158" y="4005064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Eda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Evin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 AKSU</a:t>
            </a:r>
          </a:p>
          <a:p>
            <a:pPr algn="ctr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eda.sahin@tuik.gov.tr</a:t>
            </a:r>
          </a:p>
          <a:p>
            <a:pPr algn="ctr"/>
            <a:r>
              <a:rPr lang="en-US" sz="1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TurkStat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Expert</a:t>
            </a:r>
          </a:p>
          <a:p>
            <a:pPr algn="ctr"/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Population and Migration Statistics Group</a:t>
            </a:r>
          </a:p>
          <a:p>
            <a:pPr algn="ctr"/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TurkStat</a:t>
            </a:r>
            <a:endParaRPr lang="tr-TR" sz="32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Turkish Statistical Institute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Demographic Statistics Department</a:t>
            </a:r>
          </a:p>
        </p:txBody>
      </p:sp>
    </p:spTree>
    <p:extLst>
      <p:ext uri="{BB962C8B-B14F-4D97-AF65-F5344CB8AC3E}">
        <p14:creationId xmlns:p14="http://schemas.microsoft.com/office/powerpoint/2010/main" val="1395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2200" b="1" dirty="0"/>
              <a:t>National Address Database (NAD) + </a:t>
            </a:r>
            <a:r>
              <a:rPr lang="en-US" sz="2200" b="1" dirty="0">
                <a:solidFill>
                  <a:srgbClr val="FF0000"/>
                </a:solidFill>
              </a:rPr>
              <a:t>Spatial Address Registration System (SARS) </a:t>
            </a:r>
          </a:p>
          <a:p>
            <a:pPr marL="760050" lvl="1" indent="-360000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2000" dirty="0"/>
              <a:t>Unique codes for localities, quarters, streets, buildings and all kind of independent units in the building (dwelling, office etc.)</a:t>
            </a:r>
          </a:p>
          <a:p>
            <a:pPr marL="760050" lvl="1" indent="-360000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2000" dirty="0"/>
              <a:t>Type of the building (residential, non-residential, governmental)</a:t>
            </a:r>
          </a:p>
          <a:p>
            <a:pPr marL="760050" lvl="1" indent="-360000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2000" dirty="0"/>
              <a:t>Type of the address/living quarter (residence, office, school, student dormitory, hotel, nursing home etc.)</a:t>
            </a:r>
          </a:p>
          <a:p>
            <a:pPr marL="760050" lvl="1" indent="-360000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2000" dirty="0"/>
              <a:t>Number of floors in the building</a:t>
            </a:r>
          </a:p>
          <a:p>
            <a:pPr marL="760050" lvl="1" indent="-360000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2000" dirty="0"/>
              <a:t>Spatial data (X,Y coordinates)</a:t>
            </a:r>
          </a:p>
        </p:txBody>
      </p:sp>
      <p:sp>
        <p:nvSpPr>
          <p:cNvPr id="5" name="4 Sağ Ayraç"/>
          <p:cNvSpPr/>
          <p:nvPr/>
        </p:nvSpPr>
        <p:spPr>
          <a:xfrm>
            <a:off x="4572000" y="4517100"/>
            <a:ext cx="571504" cy="100013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8 Metin kutusu"/>
          <p:cNvSpPr txBox="1"/>
          <p:nvPr/>
        </p:nvSpPr>
        <p:spPr>
          <a:xfrm>
            <a:off x="5286380" y="4567526"/>
            <a:ext cx="264320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1" indent="-17780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Ministry of Interior</a:t>
            </a:r>
          </a:p>
          <a:p>
            <a:pPr marL="177800" lvl="1" indent="-177800" eaLnBrk="0" fontAlgn="base" hangingPunct="0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By the end of </a:t>
            </a:r>
            <a:r>
              <a:rPr lang="en-US" sz="1600" dirty="0">
                <a:solidFill>
                  <a:srgbClr val="C00000"/>
                </a:solidFill>
                <a:latin typeface="Calibri" pitchFamily="34" charset="0"/>
              </a:rPr>
              <a:t>(?)</a:t>
            </a: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Address Register</a:t>
            </a:r>
            <a:r>
              <a:rPr lang="tr-TR" dirty="0"/>
              <a:t> (AR)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0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Education Register</a:t>
            </a:r>
            <a:endParaRPr lang="en-US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indent="-360000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2200" b="1" dirty="0"/>
              <a:t>National Education Statistics Database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2000" dirty="0"/>
              <a:t>Literacy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2000" dirty="0"/>
              <a:t>Educational attainment</a:t>
            </a:r>
          </a:p>
          <a:p>
            <a:pPr marL="817200" lvl="1" indent="-36000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endParaRPr lang="en-US" sz="2200" dirty="0"/>
          </a:p>
          <a:p>
            <a:pPr marL="360000" lvl="1" indent="-360000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/>
              <a:t>Registers of Ministry of Education and Higher Education Council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en-US" sz="2000" dirty="0"/>
              <a:t>Active student records</a:t>
            </a:r>
            <a:endParaRPr lang="en-US" sz="2200" dirty="0"/>
          </a:p>
        </p:txBody>
      </p:sp>
      <p:pic>
        <p:nvPicPr>
          <p:cNvPr id="2050" name="Picture 2" descr="D:\TuikUser\11974043504\Desktop\kalemlik-örnekler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4143380"/>
            <a:ext cx="1181448" cy="1857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672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Disability</a:t>
            </a:r>
            <a:endParaRPr lang="en-US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1" indent="-355600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/>
              <a:t>Ministry of Family, </a:t>
            </a:r>
            <a:r>
              <a:rPr lang="en-US" sz="2200" b="1" dirty="0" err="1"/>
              <a:t>Labour</a:t>
            </a:r>
            <a:r>
              <a:rPr lang="en-US" sz="2200" b="1" dirty="0"/>
              <a:t> and Social Services</a:t>
            </a:r>
          </a:p>
          <a:p>
            <a:pPr marL="817200" lvl="2" indent="-3600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Registers of persons with disabilities</a:t>
            </a:r>
          </a:p>
          <a:p>
            <a:pPr marL="817200" lvl="2" indent="-3600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Social assistance records</a:t>
            </a:r>
          </a:p>
          <a:p>
            <a:pPr marL="360000" lvl="1" indent="-360000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/>
              <a:t>Ministry of Health</a:t>
            </a:r>
          </a:p>
          <a:p>
            <a:pPr marL="817200" lvl="2" indent="-3600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National Disabilities Data Bank</a:t>
            </a:r>
          </a:p>
          <a:p>
            <a:pPr marL="360000" lvl="1" indent="-360000">
              <a:spcBef>
                <a:spcPts val="12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dirty="0"/>
              <a:t>Other Records</a:t>
            </a:r>
          </a:p>
          <a:p>
            <a:pPr marL="817200" lvl="2" indent="-3600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Municipal records (social assistance)</a:t>
            </a:r>
          </a:p>
          <a:p>
            <a:pPr marL="817200" lvl="2" indent="-360000">
              <a:spcBef>
                <a:spcPts val="120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Disabled associations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9289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9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0" lvl="1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200" kern="1200" dirty="0">
                <a:solidFill>
                  <a:srgbClr val="000000"/>
                </a:solidFill>
                <a:ea typeface="+mn-ea"/>
                <a:cs typeface="+mn-cs"/>
              </a:rPr>
              <a:t>Registers of Social Security Institution                                                        (</a:t>
            </a:r>
            <a:r>
              <a:rPr lang="en-US" sz="2200" kern="1200" dirty="0" err="1">
                <a:solidFill>
                  <a:srgbClr val="000000"/>
                </a:solidFill>
                <a:ea typeface="+mn-ea"/>
                <a:cs typeface="+mn-cs"/>
              </a:rPr>
              <a:t>Labour</a:t>
            </a:r>
            <a:r>
              <a:rPr lang="en-US" sz="2200" kern="1200" dirty="0">
                <a:solidFill>
                  <a:srgbClr val="000000"/>
                </a:solidFill>
                <a:ea typeface="+mn-ea"/>
                <a:cs typeface="+mn-cs"/>
              </a:rPr>
              <a:t> force status, economic activity)</a:t>
            </a:r>
          </a:p>
          <a:p>
            <a:pPr marL="360000" lvl="1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200" kern="1200" dirty="0">
                <a:solidFill>
                  <a:srgbClr val="000000"/>
                </a:solidFill>
                <a:ea typeface="+mn-ea"/>
                <a:cs typeface="+mn-cs"/>
              </a:rPr>
              <a:t>Registers of Turkish Unemployment Agency                                       (Job applications and unemployment benefits)</a:t>
            </a:r>
          </a:p>
          <a:p>
            <a:pPr marL="360000" lvl="1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200" kern="1200" dirty="0">
                <a:solidFill>
                  <a:srgbClr val="000000"/>
                </a:solidFill>
                <a:ea typeface="+mn-ea"/>
                <a:cs typeface="+mn-cs"/>
              </a:rPr>
              <a:t>Tax records</a:t>
            </a:r>
          </a:p>
          <a:p>
            <a:pPr marL="360000" lvl="1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200" kern="1200" dirty="0">
                <a:solidFill>
                  <a:srgbClr val="000000"/>
                </a:solidFill>
                <a:ea typeface="+mn-ea"/>
                <a:cs typeface="+mn-cs"/>
              </a:rPr>
              <a:t>Farmer Registration System</a:t>
            </a:r>
          </a:p>
          <a:p>
            <a:pPr marL="360000" lvl="1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200" kern="1200" dirty="0">
                <a:solidFill>
                  <a:srgbClr val="000000"/>
                </a:solidFill>
                <a:ea typeface="+mn-ea"/>
                <a:cs typeface="+mn-cs"/>
              </a:rPr>
              <a:t>Social assistance records</a:t>
            </a:r>
          </a:p>
          <a:p>
            <a:pPr marL="360000" lvl="1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200" kern="1200" dirty="0">
                <a:solidFill>
                  <a:srgbClr val="000000"/>
                </a:solidFill>
                <a:ea typeface="+mn-ea"/>
                <a:cs typeface="+mn-cs"/>
              </a:rPr>
              <a:t>Student records</a:t>
            </a:r>
          </a:p>
          <a:p>
            <a:endParaRPr lang="en-US" dirty="0"/>
          </a:p>
        </p:txBody>
      </p:sp>
      <p:sp>
        <p:nvSpPr>
          <p:cNvPr id="4" name="3 Dikdörtgen"/>
          <p:cNvSpPr/>
          <p:nvPr/>
        </p:nvSpPr>
        <p:spPr>
          <a:xfrm>
            <a:off x="6286512" y="1643050"/>
            <a:ext cx="2357454" cy="20002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Existing </a:t>
            </a:r>
            <a:r>
              <a:rPr lang="en-US" sz="2000" dirty="0" err="1">
                <a:solidFill>
                  <a:schemeClr val="tx1"/>
                </a:solidFill>
                <a:latin typeface="Calibri" pitchFamily="34" charset="0"/>
              </a:rPr>
              <a:t>Labour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 Force Survey data will be used together with the administrative registers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" name="8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Employment and Unemployment Register</a:t>
            </a:r>
            <a:endParaRPr lang="en-US" dirty="0"/>
          </a:p>
        </p:txBody>
      </p:sp>
      <p:pic>
        <p:nvPicPr>
          <p:cNvPr id="7" name="Picture 2" descr="D:\TuikUser\11974043504\Desktop\bireysel-emeklil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429132"/>
            <a:ext cx="3634366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52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450000" y="1355644"/>
            <a:ext cx="8244000" cy="4788000"/>
          </a:xfrm>
        </p:spPr>
        <p:txBody>
          <a:bodyPr/>
          <a:lstStyle/>
          <a:p>
            <a:pPr marL="360000" lvl="1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kern="1200" dirty="0">
                <a:solidFill>
                  <a:srgbClr val="000000"/>
                </a:solidFill>
                <a:ea typeface="+mn-ea"/>
                <a:cs typeface="+mn-cs"/>
              </a:rPr>
              <a:t>Main Sources:</a:t>
            </a:r>
          </a:p>
          <a:p>
            <a:pPr marL="760050" lvl="2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Courier New" panose="02070309020205020404" pitchFamily="49" charset="0"/>
              <a:buChar char="o"/>
              <a:defRPr/>
            </a:pPr>
            <a:r>
              <a:rPr lang="en-US" sz="2200" kern="1200" dirty="0">
                <a:solidFill>
                  <a:srgbClr val="000000"/>
                </a:solidFill>
                <a:ea typeface="+mn-ea"/>
                <a:cs typeface="+mn-cs"/>
              </a:rPr>
              <a:t>Building permits (</a:t>
            </a:r>
            <a:r>
              <a:rPr lang="en-US" sz="22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municipalities</a:t>
            </a:r>
            <a:r>
              <a:rPr lang="en-US" sz="2200" kern="12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marL="1217250" lvl="3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solidFill>
                  <a:srgbClr val="000000"/>
                </a:solidFill>
                <a:ea typeface="+mn-ea"/>
                <a:cs typeface="+mn-cs"/>
              </a:rPr>
              <a:t>Includes most of the required variables </a:t>
            </a:r>
          </a:p>
          <a:p>
            <a:pPr marL="1217250" lvl="3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solidFill>
                  <a:srgbClr val="000000"/>
                </a:solidFill>
                <a:ea typeface="+mn-ea"/>
                <a:cs typeface="+mn-cs"/>
              </a:rPr>
              <a:t>Available  since 2007 in electronic format</a:t>
            </a:r>
          </a:p>
          <a:p>
            <a:pPr marL="760050" lvl="2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Courier New" panose="02070309020205020404" pitchFamily="49" charset="0"/>
              <a:buChar char="o"/>
              <a:defRPr/>
            </a:pPr>
            <a:r>
              <a:rPr lang="en-US" sz="2200" kern="1200" dirty="0">
                <a:solidFill>
                  <a:srgbClr val="000000"/>
                </a:solidFill>
                <a:ea typeface="+mn-ea"/>
                <a:cs typeface="+mn-cs"/>
              </a:rPr>
              <a:t>Property tax records (</a:t>
            </a:r>
            <a:r>
              <a:rPr lang="en-US" sz="22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municipalities</a:t>
            </a:r>
            <a:r>
              <a:rPr lang="en-US" sz="2200" kern="1200" dirty="0">
                <a:solidFill>
                  <a:srgbClr val="000000"/>
                </a:solidFill>
                <a:ea typeface="+mn-ea"/>
                <a:cs typeface="+mn-cs"/>
              </a:rPr>
              <a:t>)</a:t>
            </a:r>
          </a:p>
          <a:p>
            <a:pPr marL="1217250" lvl="3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solidFill>
                  <a:srgbClr val="000000"/>
                </a:solidFill>
                <a:ea typeface="+mn-ea"/>
                <a:cs typeface="+mn-cs"/>
              </a:rPr>
              <a:t>Kept in local databases of municipalities</a:t>
            </a:r>
          </a:p>
          <a:p>
            <a:pPr marL="1217250" lvl="3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solidFill>
                  <a:srgbClr val="000000"/>
                </a:solidFill>
                <a:ea typeface="+mn-ea"/>
                <a:cs typeface="+mn-cs"/>
              </a:rPr>
              <a:t>Mostly contains different address coding system because some municipalities have not introduced unique address codes of AR to their records yet</a:t>
            </a:r>
          </a:p>
        </p:txBody>
      </p:sp>
      <p:pic>
        <p:nvPicPr>
          <p:cNvPr id="1026" name="Picture 2" descr="D:\TuikUser\11974043504\Desktop\big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28736"/>
            <a:ext cx="1649651" cy="2197102"/>
          </a:xfrm>
          <a:prstGeom prst="rect">
            <a:avLst/>
          </a:prstGeom>
          <a:noFill/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Building and Dwelling Registers</a:t>
            </a:r>
            <a:r>
              <a:rPr lang="tr-TR" dirty="0"/>
              <a:t> (BDR)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52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450000" y="1355644"/>
            <a:ext cx="8244000" cy="4788000"/>
          </a:xfrm>
        </p:spPr>
        <p:txBody>
          <a:bodyPr/>
          <a:lstStyle/>
          <a:p>
            <a:pPr marL="360000" lvl="1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 kern="1200" dirty="0">
                <a:solidFill>
                  <a:srgbClr val="000000"/>
                </a:solidFill>
                <a:ea typeface="+mn-ea"/>
                <a:cs typeface="+mn-cs"/>
              </a:rPr>
              <a:t>Supportive Sources:</a:t>
            </a:r>
          </a:p>
          <a:p>
            <a:pPr marL="760050" lvl="2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solidFill>
                  <a:srgbClr val="000000"/>
                </a:solidFill>
                <a:ea typeface="+mn-ea"/>
                <a:cs typeface="+mn-cs"/>
              </a:rPr>
              <a:t>Land Registry and </a:t>
            </a:r>
            <a:r>
              <a:rPr lang="en-US" sz="2000" kern="1200" dirty="0" err="1">
                <a:solidFill>
                  <a:srgbClr val="000000"/>
                </a:solidFill>
                <a:ea typeface="+mn-ea"/>
                <a:cs typeface="+mn-cs"/>
              </a:rPr>
              <a:t>Cadastre</a:t>
            </a:r>
            <a:r>
              <a:rPr lang="en-US" sz="2000" kern="1200" dirty="0">
                <a:solidFill>
                  <a:srgbClr val="000000"/>
                </a:solidFill>
                <a:ea typeface="+mn-ea"/>
                <a:cs typeface="+mn-cs"/>
              </a:rPr>
              <a:t> Information System </a:t>
            </a:r>
          </a:p>
          <a:p>
            <a:pPr marL="760050" lvl="2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solidFill>
                  <a:srgbClr val="000000"/>
                </a:solidFill>
                <a:ea typeface="+mn-ea"/>
                <a:cs typeface="+mn-cs"/>
              </a:rPr>
              <a:t>	(Title Deed Records)</a:t>
            </a:r>
          </a:p>
          <a:p>
            <a:pPr marL="760050" lvl="2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solidFill>
                  <a:srgbClr val="000000"/>
                </a:solidFill>
                <a:ea typeface="+mn-ea"/>
                <a:cs typeface="+mn-cs"/>
              </a:rPr>
              <a:t>Compulsory Earthquake Insurance Records</a:t>
            </a:r>
          </a:p>
          <a:p>
            <a:pPr marL="760050" lvl="2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solidFill>
                  <a:srgbClr val="000000"/>
                </a:solidFill>
                <a:ea typeface="+mn-ea"/>
                <a:cs typeface="+mn-cs"/>
              </a:rPr>
              <a:t>Rental Income Declarations (Ministry of Finance,                                Revenue Administration)</a:t>
            </a:r>
          </a:p>
          <a:p>
            <a:pPr marL="760050" lvl="2" indent="-360000">
              <a:spcBef>
                <a:spcPts val="12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Courier New" panose="02070309020205020404" pitchFamily="49" charset="0"/>
              <a:buChar char="o"/>
              <a:defRPr/>
            </a:pPr>
            <a:r>
              <a:rPr lang="en-US" sz="2000" kern="1200" dirty="0">
                <a:solidFill>
                  <a:srgbClr val="000000"/>
                </a:solidFill>
                <a:ea typeface="+mn-ea"/>
                <a:cs typeface="+mn-cs"/>
              </a:rPr>
              <a:t>Other (Subscription records of natural gas, water supply and electricity companies etc.)</a:t>
            </a:r>
          </a:p>
          <a:p>
            <a:pPr marL="760050" lvl="2" indent="-360000">
              <a:spcBef>
                <a:spcPts val="600"/>
              </a:spcBef>
              <a:spcAft>
                <a:spcPts val="600"/>
              </a:spcAft>
              <a:buClr>
                <a:srgbClr val="AB2328">
                  <a:lumMod val="75000"/>
                </a:srgbClr>
              </a:buClr>
              <a:buFont typeface="Wingdings" pitchFamily="2" charset="2"/>
              <a:buChar char="q"/>
              <a:defRPr/>
            </a:pPr>
            <a:endParaRPr lang="en-US" sz="2200" kern="12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Building and Dwelling Registers</a:t>
            </a:r>
            <a:r>
              <a:rPr lang="tr-TR" dirty="0"/>
              <a:t> (BDR)</a:t>
            </a:r>
            <a:endParaRPr lang="en-US" dirty="0"/>
          </a:p>
        </p:txBody>
      </p:sp>
      <p:pic>
        <p:nvPicPr>
          <p:cNvPr id="6" name="Picture 3" descr="D:\TuikUser\11974043504\Desktop\580f674ec03c0e27bcdd69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4941168"/>
            <a:ext cx="2175421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4764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Plans for Establishing a BDR</a:t>
            </a:r>
            <a:endParaRPr lang="en-US" dirty="0"/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450000" y="1428736"/>
            <a:ext cx="8244000" cy="4664560"/>
          </a:xfrm>
        </p:spPr>
        <p:txBody>
          <a:bodyPr/>
          <a:lstStyle/>
          <a:p>
            <a:r>
              <a:rPr lang="en-US" dirty="0"/>
              <a:t>After carrying out several studies</a:t>
            </a:r>
            <a:r>
              <a:rPr lang="en-US" sz="2200" dirty="0"/>
              <a:t>, it is seen that existing data sources are not sufficient to establish a database for building and dwellings </a:t>
            </a:r>
            <a:r>
              <a:rPr lang="en-US" sz="2200" b="1" dirty="0"/>
              <a:t>to be used as an administrative registration system.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Therefore missing data should be collected with a special field work.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In order to fulfill this requirement, political decision is needed for two reasons: 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sz="2100" dirty="0"/>
              <a:t>High cost of enumeration</a:t>
            </a:r>
          </a:p>
          <a:p>
            <a:pPr marL="800100" lvl="3" indent="-342900">
              <a:buFont typeface="Arial" panose="020B0604020202020204" pitchFamily="34" charset="0"/>
              <a:buChar char="•"/>
            </a:pPr>
            <a:r>
              <a:rPr lang="en-US" sz="2100" dirty="0"/>
              <a:t>Keeping the system up-to-date by ensuring the participation of institutions.</a:t>
            </a:r>
          </a:p>
          <a:p>
            <a:r>
              <a:rPr lang="en-US" sz="2200" dirty="0"/>
              <a:t>If no such decision will be taken, </a:t>
            </a:r>
            <a:r>
              <a:rPr lang="en-US" sz="2200" dirty="0" err="1"/>
              <a:t>TurkStat</a:t>
            </a:r>
            <a:r>
              <a:rPr lang="en-US" sz="2200" dirty="0"/>
              <a:t> will try to </a:t>
            </a:r>
            <a:r>
              <a:rPr lang="en-US" sz="2200" b="1" dirty="0"/>
              <a:t>establish a statistical database </a:t>
            </a:r>
            <a:r>
              <a:rPr lang="en-US" sz="2200" dirty="0"/>
              <a:t>on this field.</a:t>
            </a:r>
          </a:p>
        </p:txBody>
      </p:sp>
    </p:spTree>
    <p:extLst>
      <p:ext uri="{BB962C8B-B14F-4D97-AF65-F5344CB8AC3E}">
        <p14:creationId xmlns:p14="http://schemas.microsoft.com/office/powerpoint/2010/main" val="1512278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Financing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The cost of all work related to 2021 PHC will be covered from the </a:t>
            </a:r>
            <a:r>
              <a:rPr lang="en-US" sz="2200" dirty="0" err="1"/>
              <a:t>TurkStat's</a:t>
            </a:r>
            <a:r>
              <a:rPr lang="en-US" sz="2200" dirty="0"/>
              <a:t> own budget.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In case of a decision for a survey to collect missing housing data for entire country in 2020: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The budget will be determined in 2019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Related pilot study will be carried out by </a:t>
            </a:r>
            <a:r>
              <a:rPr lang="en-US" sz="2200" dirty="0" err="1"/>
              <a:t>TurkStat's</a:t>
            </a:r>
            <a:r>
              <a:rPr lang="en-US" sz="2200" dirty="0"/>
              <a:t> staff (regional offices).</a:t>
            </a:r>
          </a:p>
        </p:txBody>
      </p:sp>
    </p:spTree>
    <p:extLst>
      <p:ext uri="{BB962C8B-B14F-4D97-AF65-F5344CB8AC3E}">
        <p14:creationId xmlns:p14="http://schemas.microsoft.com/office/powerpoint/2010/main" val="4439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Law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300" dirty="0" err="1"/>
              <a:t>TurkStat</a:t>
            </a:r>
            <a:r>
              <a:rPr lang="en-US" sz="2300" dirty="0"/>
              <a:t> has been implementing all statistical activities (including census) according to the Official Statistics </a:t>
            </a:r>
            <a:r>
              <a:rPr lang="en-US" sz="2300" dirty="0" err="1"/>
              <a:t>Programme</a:t>
            </a:r>
            <a:r>
              <a:rPr lang="en-US" sz="2300" dirty="0"/>
              <a:t>, based on the Statistics Law of Turkey 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300" dirty="0"/>
              <a:t>So </a:t>
            </a:r>
            <a:r>
              <a:rPr lang="en-US" sz="2300" dirty="0" err="1"/>
              <a:t>TurkStat</a:t>
            </a:r>
            <a:r>
              <a:rPr lang="en-US" sz="2300" dirty="0"/>
              <a:t> do not need a special census law. 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300" dirty="0"/>
              <a:t>2021 PHC and related issues were added to 2017-2021 term Official Statistical </a:t>
            </a:r>
            <a:r>
              <a:rPr lang="en-US" sz="2300" dirty="0" err="1"/>
              <a:t>Programme</a:t>
            </a:r>
            <a:endParaRPr lang="en-US" sz="2300" dirty="0"/>
          </a:p>
          <a:p>
            <a:pPr>
              <a:spcBef>
                <a:spcPts val="18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300" dirty="0"/>
              <a:t>According to mentioned Law, </a:t>
            </a:r>
            <a:r>
              <a:rPr lang="en-US" sz="2300" dirty="0" err="1"/>
              <a:t>TurkStat</a:t>
            </a:r>
            <a:r>
              <a:rPr lang="en-US" sz="2300" dirty="0"/>
              <a:t> is the authority to determine the statistical methods, definitions, classifications and standards to be used in the production of official statistics in line with </a:t>
            </a:r>
            <a:r>
              <a:rPr lang="en-US" sz="2300" b="1" dirty="0"/>
              <a:t>national</a:t>
            </a:r>
            <a:r>
              <a:rPr lang="en-US" sz="2300" dirty="0"/>
              <a:t> and </a:t>
            </a:r>
            <a:r>
              <a:rPr lang="en-US" sz="2300" b="1" dirty="0"/>
              <a:t>international norms</a:t>
            </a:r>
            <a:endParaRPr lang="en-US" sz="2300" dirty="0"/>
          </a:p>
          <a:p>
            <a:pPr>
              <a:spcBef>
                <a:spcPts val="18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55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3395696" y="4463015"/>
            <a:ext cx="55340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Thank  you...</a:t>
            </a:r>
            <a:endParaRPr lang="en-GB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D:\TuikUser\11974043504\Desktop\nuf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5470109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108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99145"/>
            <a:ext cx="84963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566782"/>
              </p:ext>
            </p:extLst>
          </p:nvPr>
        </p:nvGraphicFramePr>
        <p:xfrm>
          <a:off x="467542" y="5013176"/>
          <a:ext cx="8240200" cy="10363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3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2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4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2018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Administrative Divisions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Population 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4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Annual</a:t>
                      </a:r>
                      <a:r>
                        <a:rPr lang="tr-TR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Pop. </a:t>
                      </a:r>
                      <a:r>
                        <a:rPr lang="tr-TR" sz="14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Growth</a:t>
                      </a:r>
                      <a:r>
                        <a:rPr lang="tr-TR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Rate</a:t>
                      </a:r>
                      <a:endParaRPr lang="en-GB" sz="1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Median</a:t>
                      </a:r>
                      <a:r>
                        <a:rPr lang="tr-TR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Age</a:t>
                      </a:r>
                      <a:endParaRPr lang="en-GB" sz="1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Density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tr-TR" sz="14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(per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km</a:t>
                      </a:r>
                      <a:r>
                        <a:rPr lang="en-GB" sz="1400" baseline="30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Turkey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81 provinces, 957 districts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82 003 882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14.7‰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32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107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832" y="1700908"/>
            <a:ext cx="2412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9427"/>
            <a:ext cx="25971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8"/>
          <p:cNvSpPr/>
          <p:nvPr/>
        </p:nvSpPr>
        <p:spPr>
          <a:xfrm>
            <a:off x="2071670" y="440668"/>
            <a:ext cx="1933836" cy="648072"/>
          </a:xfrm>
          <a:prstGeom prst="wedgeRectCallout">
            <a:avLst>
              <a:gd name="adj1" fmla="val -56290"/>
              <a:gd name="adj2" fmla="val 9908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İstanbul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Pop: 15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067</a:t>
            </a:r>
            <a:r>
              <a:rPr lang="tr-TR" dirty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724</a:t>
            </a:r>
          </a:p>
        </p:txBody>
      </p:sp>
      <p:sp>
        <p:nvSpPr>
          <p:cNvPr id="7" name="Rectangular Callout 9"/>
          <p:cNvSpPr/>
          <p:nvPr/>
        </p:nvSpPr>
        <p:spPr>
          <a:xfrm>
            <a:off x="4726396" y="2204864"/>
            <a:ext cx="1933836" cy="648072"/>
          </a:xfrm>
          <a:prstGeom prst="wedgeRectCallout">
            <a:avLst>
              <a:gd name="adj1" fmla="val -107878"/>
              <a:gd name="adj2" fmla="val -605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Ankara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Pop: </a:t>
            </a:r>
            <a:r>
              <a:rPr lang="tr-TR" dirty="0">
                <a:latin typeface="Calibri" panose="020F0502020204030204" pitchFamily="34" charset="0"/>
              </a:rPr>
              <a:t>5 503 985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Rectangular Callout 10"/>
          <p:cNvSpPr/>
          <p:nvPr/>
        </p:nvSpPr>
        <p:spPr>
          <a:xfrm>
            <a:off x="431408" y="3824703"/>
            <a:ext cx="1933836" cy="648072"/>
          </a:xfrm>
          <a:prstGeom prst="wedgeRectCallout">
            <a:avLst>
              <a:gd name="adj1" fmla="val -28567"/>
              <a:gd name="adj2" fmla="val -1637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İzmir</a:t>
            </a:r>
          </a:p>
          <a:p>
            <a:pPr algn="ctr"/>
            <a:r>
              <a:rPr lang="en-GB" dirty="0">
                <a:latin typeface="Calibri" panose="020F0502020204030204" pitchFamily="34" charset="0"/>
              </a:rPr>
              <a:t>Pop: </a:t>
            </a:r>
            <a:r>
              <a:rPr lang="tr-TR" dirty="0">
                <a:latin typeface="Calibri" panose="020F0502020204030204" pitchFamily="34" charset="0"/>
              </a:rPr>
              <a:t>4 320 519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4" t="3224" r="3371" b="6879"/>
          <a:stretch/>
        </p:blipFill>
        <p:spPr bwMode="auto">
          <a:xfrm>
            <a:off x="2411760" y="3140968"/>
            <a:ext cx="2412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77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US" dirty="0"/>
          </a:p>
        </p:txBody>
      </p:sp>
      <p:grpSp>
        <p:nvGrpSpPr>
          <p:cNvPr id="19" name="18 Grup"/>
          <p:cNvGrpSpPr/>
          <p:nvPr/>
        </p:nvGrpSpPr>
        <p:grpSpPr>
          <a:xfrm>
            <a:off x="2555776" y="1918478"/>
            <a:ext cx="3853375" cy="3526746"/>
            <a:chOff x="2520719" y="764704"/>
            <a:chExt cx="3853375" cy="3084453"/>
          </a:xfrm>
        </p:grpSpPr>
        <p:grpSp>
          <p:nvGrpSpPr>
            <p:cNvPr id="20" name="Group 17"/>
            <p:cNvGrpSpPr/>
            <p:nvPr/>
          </p:nvGrpSpPr>
          <p:grpSpPr>
            <a:xfrm>
              <a:off x="2520719" y="764704"/>
              <a:ext cx="3851201" cy="3084453"/>
              <a:chOff x="2665015" y="836712"/>
              <a:chExt cx="3851201" cy="3084453"/>
            </a:xfrm>
          </p:grpSpPr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5850"/>
              <a:stretch/>
            </p:blipFill>
            <p:spPr bwMode="auto">
              <a:xfrm>
                <a:off x="2665015" y="2976602"/>
                <a:ext cx="1151061" cy="881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6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9724" y="836712"/>
                <a:ext cx="781282" cy="926981"/>
              </a:xfrm>
              <a:prstGeom prst="rect">
                <a:avLst/>
              </a:prstGeom>
              <a:noFill/>
              <a:ln w="9525">
                <a:solidFill>
                  <a:srgbClr val="92D05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ectangle 5"/>
              <p:cNvSpPr/>
              <p:nvPr/>
            </p:nvSpPr>
            <p:spPr>
              <a:xfrm>
                <a:off x="3781730" y="836712"/>
                <a:ext cx="2734486" cy="926981"/>
              </a:xfrm>
              <a:prstGeom prst="rect">
                <a:avLst/>
              </a:prstGeom>
              <a:gradFill rotWithShape="1">
                <a:gsLst>
                  <a:gs pos="0">
                    <a:srgbClr val="C32D2E">
                      <a:shade val="51000"/>
                      <a:satMod val="130000"/>
                    </a:srgbClr>
                  </a:gs>
                  <a:gs pos="80000">
                    <a:srgbClr val="C32D2E">
                      <a:shade val="93000"/>
                      <a:satMod val="130000"/>
                    </a:srgbClr>
                  </a:gs>
                  <a:gs pos="100000">
                    <a:srgbClr val="C32D2E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C32D2E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>
                  <a:defRPr/>
                </a:pPr>
                <a:r>
                  <a:rPr lang="en-GB" b="1" kern="0" dirty="0">
                    <a:solidFill>
                      <a:prstClr val="white"/>
                    </a:solidFill>
                    <a:latin typeface="Calibri"/>
                  </a:rPr>
                  <a:t>CENSUS HISTORY</a:t>
                </a:r>
              </a:p>
            </p:txBody>
          </p:sp>
          <p:sp>
            <p:nvSpPr>
              <p:cNvPr id="27" name="Rectangle 12"/>
              <p:cNvSpPr/>
              <p:nvPr/>
            </p:nvSpPr>
            <p:spPr>
              <a:xfrm>
                <a:off x="2844088" y="1912585"/>
                <a:ext cx="2734486" cy="926981"/>
              </a:xfrm>
              <a:prstGeom prst="rect">
                <a:avLst/>
              </a:prstGeom>
              <a:gradFill rotWithShape="1">
                <a:gsLst>
                  <a:gs pos="0">
                    <a:srgbClr val="3891A7">
                      <a:shade val="51000"/>
                      <a:satMod val="130000"/>
                    </a:srgbClr>
                  </a:gs>
                  <a:gs pos="80000">
                    <a:srgbClr val="3891A7">
                      <a:shade val="93000"/>
                      <a:satMod val="130000"/>
                    </a:srgbClr>
                  </a:gs>
                  <a:gs pos="100000">
                    <a:srgbClr val="3891A7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3891A7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CURRENT SITUATION</a:t>
                </a: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" name="Rectangle 13"/>
              <p:cNvSpPr/>
              <p:nvPr/>
            </p:nvSpPr>
            <p:spPr>
              <a:xfrm>
                <a:off x="3781730" y="2994184"/>
                <a:ext cx="2734486" cy="926981"/>
              </a:xfrm>
              <a:prstGeom prst="rect">
                <a:avLst/>
              </a:prstGeom>
              <a:gradFill rotWithShape="1">
                <a:gsLst>
                  <a:gs pos="0">
                    <a:srgbClr val="84AA33">
                      <a:shade val="51000"/>
                      <a:satMod val="130000"/>
                    </a:srgbClr>
                  </a:gs>
                  <a:gs pos="80000">
                    <a:srgbClr val="84AA33">
                      <a:shade val="93000"/>
                      <a:satMod val="130000"/>
                    </a:srgbClr>
                  </a:gs>
                  <a:gs pos="100000">
                    <a:srgbClr val="84AA33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84AA33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2021 CENSUS</a:t>
                </a:r>
                <a:endPara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04" t="10644" r="36225" b="79462"/>
            <a:stretch/>
          </p:blipFill>
          <p:spPr bwMode="auto">
            <a:xfrm>
              <a:off x="5495182" y="1840577"/>
              <a:ext cx="878912" cy="9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406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523220"/>
          </a:xfrm>
          <a:solidFill>
            <a:srgbClr val="AB2328"/>
          </a:solidFill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  <a:softEdge rad="63500"/>
          </a:effectLst>
          <a:scene3d>
            <a:camera prst="obliqueBottom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dirty="0" err="1"/>
              <a:t>Census</a:t>
            </a:r>
            <a:r>
              <a:rPr lang="tr-TR" dirty="0"/>
              <a:t> </a:t>
            </a:r>
            <a:r>
              <a:rPr lang="tr-TR" dirty="0" err="1"/>
              <a:t>History</a:t>
            </a:r>
            <a:endParaRPr lang="en-GB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258204" cy="4554550"/>
          </a:xfrm>
        </p:spPr>
        <p:txBody>
          <a:bodyPr/>
          <a:lstStyle/>
          <a:p>
            <a:pPr algn="ctr">
              <a:spcBef>
                <a:spcPts val="1200"/>
              </a:spcBef>
              <a:buNone/>
            </a:pPr>
            <a:r>
              <a:rPr lang="en-US" b="1" dirty="0"/>
              <a:t>14 traditional population censuses (1927-2000) 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Full enumeration in one-day with national curfew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Paper based questionnaire (ICR method in 2000 Census)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No information on usual residence (de jure)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Need of a large number of staff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High cost</a:t>
            </a:r>
          </a:p>
          <a:p>
            <a:pPr>
              <a:spcBef>
                <a:spcPts val="1200"/>
              </a:spcBef>
            </a:pPr>
            <a:r>
              <a:rPr lang="en-US" sz="2200" dirty="0" err="1"/>
              <a:t>Overcounting</a:t>
            </a:r>
            <a:endParaRPr lang="en-US" sz="2200" dirty="0"/>
          </a:p>
          <a:p>
            <a:pPr>
              <a:spcBef>
                <a:spcPts val="1200"/>
              </a:spcBef>
            </a:pPr>
            <a:r>
              <a:rPr lang="en-US" sz="2200" dirty="0"/>
              <a:t>Long duration of data processing (around 3.5 years)</a:t>
            </a:r>
          </a:p>
          <a:p>
            <a:pPr>
              <a:spcBef>
                <a:spcPts val="1200"/>
              </a:spcBef>
            </a:pPr>
            <a:r>
              <a:rPr lang="en-US" sz="2200" dirty="0"/>
              <a:t>Population statistics are available within 5-10 year interval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28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523220"/>
          </a:xfrm>
          <a:solidFill>
            <a:srgbClr val="AB2328"/>
          </a:solidFill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  <a:softEdge rad="63500"/>
          </a:effectLst>
          <a:scene3d>
            <a:camera prst="obliqueBottom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dirty="0" err="1"/>
              <a:t>Census</a:t>
            </a:r>
            <a:r>
              <a:rPr lang="tr-TR" dirty="0"/>
              <a:t> </a:t>
            </a:r>
            <a:r>
              <a:rPr lang="tr-TR" dirty="0" err="1"/>
              <a:t>History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40768"/>
            <a:ext cx="8258204" cy="4786346"/>
          </a:xfrm>
        </p:spPr>
        <p:txBody>
          <a:bodyPr/>
          <a:lstStyle/>
          <a:p>
            <a:pPr algn="ctr">
              <a:spcBef>
                <a:spcPts val="1200"/>
              </a:spcBef>
              <a:buNone/>
            </a:pPr>
            <a:r>
              <a:rPr lang="tr-TR" sz="2200" b="1" dirty="0"/>
              <a:t>…</a:t>
            </a:r>
            <a:r>
              <a:rPr lang="en-US" sz="2200" b="1" dirty="0"/>
              <a:t>2007 Address Based Population Registration System</a:t>
            </a:r>
            <a:r>
              <a:rPr lang="tr-TR" sz="2200" b="1" dirty="0"/>
              <a:t>…</a:t>
            </a:r>
            <a:endParaRPr lang="en-US" sz="22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000" dirty="0"/>
              <a:t>As linking every person reside in the country with their residence addresses by using the ID numbers, system was established in 2007.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To set up a central address database including all of the addresses in the country.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To construct a separate database for the foreigners living in Turkey.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To obtain the actual information on population size of localities and characteristics of population.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To follow the population movements in the country.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Population size and its basic characteristics have been produced annually from the system since 2007. 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But, for 2010 round..</a:t>
            </a:r>
          </a:p>
        </p:txBody>
      </p:sp>
      <p:pic>
        <p:nvPicPr>
          <p:cNvPr id="4" name="Picture 13" descr="türkiye png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373216"/>
            <a:ext cx="2828723" cy="1278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14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523220"/>
          </a:xfrm>
          <a:solidFill>
            <a:srgbClr val="AB2328"/>
          </a:solidFill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  <a:softEdge rad="63500"/>
          </a:effectLst>
          <a:scene3d>
            <a:camera prst="obliqueBottom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r-TR" dirty="0" err="1"/>
              <a:t>Census</a:t>
            </a:r>
            <a:r>
              <a:rPr lang="tr-TR" dirty="0"/>
              <a:t> </a:t>
            </a:r>
            <a:r>
              <a:rPr lang="tr-TR" dirty="0" err="1"/>
              <a:t>History</a:t>
            </a:r>
            <a:endParaRPr lang="en-GB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40768"/>
            <a:ext cx="8258204" cy="4786346"/>
          </a:xfrm>
        </p:spPr>
        <p:txBody>
          <a:bodyPr/>
          <a:lstStyle/>
          <a:p>
            <a:pPr algn="ctr">
              <a:spcBef>
                <a:spcPts val="600"/>
              </a:spcBef>
              <a:buNone/>
            </a:pPr>
            <a:r>
              <a:rPr lang="en-US" sz="2200" b="1" dirty="0"/>
              <a:t>2011 PHC: Census with combined method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Combined method: Registers + Sample field data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3 months field operation, 40 % PAPI and 60% CAPI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Use of registers for census for the first time (20% of the variables)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Sampling size of survey was about 2.4 million households.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Difficulty in hiring and training of a large group of field staff for a short term work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Relatively high cost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Not being able to produce estimations for small geographic levels based on sample survey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Lack of interest and support of municipalities 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Rising concern about confidentiality and privacy</a:t>
            </a:r>
          </a:p>
        </p:txBody>
      </p:sp>
    </p:spTree>
    <p:extLst>
      <p:ext uri="{BB962C8B-B14F-4D97-AF65-F5344CB8AC3E}">
        <p14:creationId xmlns:p14="http://schemas.microsoft.com/office/powerpoint/2010/main" val="32957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</a:t>
            </a:r>
            <a:r>
              <a:rPr lang="tr-TR" dirty="0"/>
              <a:t>s</a:t>
            </a:r>
            <a:r>
              <a:rPr lang="en-US" dirty="0"/>
              <a:t> for 2021 PHC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/>
              <a:t>With the goal of producing more timely, less costly, more useful and annual population statistics: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Changing the census methodology from combined to register based. 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Using the LFS data by combining them with related registers.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Producing census data on 1 km</a:t>
            </a:r>
            <a:r>
              <a:rPr lang="en-US" sz="2200" baseline="30000" dirty="0"/>
              <a:t>2</a:t>
            </a:r>
            <a:r>
              <a:rPr lang="en-US" sz="2200" dirty="0"/>
              <a:t> grids.</a:t>
            </a:r>
          </a:p>
          <a:p>
            <a:pPr lvl="1">
              <a:spcBef>
                <a:spcPts val="1200"/>
              </a:spcBef>
            </a:pPr>
            <a:r>
              <a:rPr lang="en-US" sz="2200" dirty="0"/>
              <a:t>Producing selected set of census variables annually.</a:t>
            </a:r>
          </a:p>
          <a:p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2909" y="5157192"/>
            <a:ext cx="101780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76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23220"/>
          </a:xfrm>
        </p:spPr>
        <p:txBody>
          <a:bodyPr/>
          <a:lstStyle/>
          <a:p>
            <a:r>
              <a:rPr lang="en-GB"/>
              <a:t>Registers Needed</a:t>
            </a:r>
            <a:endParaRPr lang="en-GB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/>
              <a:t>Population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     (demography, migration, household/family)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/>
              <a:t>Address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/>
              <a:t>Education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/>
              <a:t>Disability 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/>
              <a:t>Employment and Unemployment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dirty="0"/>
              <a:t>Building and Dwelling</a:t>
            </a:r>
          </a:p>
        </p:txBody>
      </p:sp>
      <p:pic>
        <p:nvPicPr>
          <p:cNvPr id="7" name="Picture 2" descr="Image result for Ã¶ne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527736" cy="3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556792"/>
            <a:ext cx="37445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20888"/>
            <a:ext cx="37445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996952"/>
            <a:ext cx="37445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kdörtgen 1"/>
          <p:cNvSpPr/>
          <p:nvPr/>
        </p:nvSpPr>
        <p:spPr>
          <a:xfrm>
            <a:off x="2411760" y="3573016"/>
            <a:ext cx="4680520" cy="356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Ministry of Family,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Labour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and Social Services</a:t>
            </a:r>
          </a:p>
        </p:txBody>
      </p:sp>
      <p:pic>
        <p:nvPicPr>
          <p:cNvPr id="15" name="Picture 2" descr="Image result for Ã¶ne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88300"/>
            <a:ext cx="527736" cy="3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1188" y="4438342"/>
            <a:ext cx="23812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463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Population Register</a:t>
            </a:r>
            <a:r>
              <a:rPr lang="tr-TR" dirty="0"/>
              <a:t> (PR)</a:t>
            </a:r>
            <a:endParaRPr lang="en-GB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Address Based Population Registration System (ABPRS)</a:t>
            </a:r>
          </a:p>
          <a:p>
            <a:pPr lvl="1"/>
            <a:r>
              <a:rPr lang="en-US" sz="2300" dirty="0"/>
              <a:t>Population of localities</a:t>
            </a:r>
          </a:p>
          <a:p>
            <a:pPr lvl="1"/>
            <a:r>
              <a:rPr lang="en-US" sz="2300" dirty="0"/>
              <a:t>Age &amp; sex</a:t>
            </a:r>
          </a:p>
          <a:p>
            <a:pPr lvl="1"/>
            <a:r>
              <a:rPr lang="en-US" sz="2300" dirty="0"/>
              <a:t>Country of citizenship</a:t>
            </a:r>
          </a:p>
          <a:p>
            <a:pPr lvl="1"/>
            <a:r>
              <a:rPr lang="en-US" sz="2300" dirty="0"/>
              <a:t>Legal marital status</a:t>
            </a:r>
          </a:p>
          <a:p>
            <a:pPr lvl="1"/>
            <a:r>
              <a:rPr lang="en-US" sz="2300" dirty="0"/>
              <a:t>Place/country of birth</a:t>
            </a:r>
          </a:p>
          <a:p>
            <a:pPr lvl="1"/>
            <a:r>
              <a:rPr lang="en-US" sz="2300" dirty="0"/>
              <a:t>Internal migration </a:t>
            </a:r>
          </a:p>
          <a:p>
            <a:pPr lvl="1"/>
            <a:r>
              <a:rPr lang="en-US" sz="2300" dirty="0"/>
              <a:t>Household types, size of households</a:t>
            </a:r>
          </a:p>
          <a:p>
            <a:pPr lvl="1"/>
            <a:r>
              <a:rPr lang="en-US" sz="2300" dirty="0"/>
              <a:t>International migration</a:t>
            </a:r>
          </a:p>
          <a:p>
            <a:pPr lvl="1"/>
            <a:r>
              <a:rPr lang="en-US" sz="2300" dirty="0"/>
              <a:t>Births &amp; deaths</a:t>
            </a:r>
          </a:p>
          <a:p>
            <a:pPr lvl="1"/>
            <a:r>
              <a:rPr lang="en-US" sz="2300" dirty="0"/>
              <a:t>Reason for internal migration (</a:t>
            </a:r>
            <a:r>
              <a:rPr lang="en-US" sz="2300" dirty="0">
                <a:solidFill>
                  <a:srgbClr val="FF0000"/>
                </a:solidFill>
              </a:rPr>
              <a:t>2019</a:t>
            </a:r>
            <a:r>
              <a:rPr lang="en-US" sz="2300" dirty="0"/>
              <a:t>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6227763" y="2060848"/>
            <a:ext cx="2089150" cy="297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582237"/>
      </p:ext>
    </p:extLst>
  </p:cSld>
  <p:clrMapOvr>
    <a:masterClrMapping/>
  </p:clrMapOvr>
</p:sld>
</file>

<file path=ppt/theme/theme1.xml><?xml version="1.0" encoding="utf-8"?>
<a:theme xmlns:a="http://schemas.openxmlformats.org/drawingml/2006/main" name="1_Varsayılan Tasarım">
  <a:themeElements>
    <a:clrScheme name="Öz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AB2328"/>
      </a:accent2>
      <a:accent3>
        <a:srgbClr val="FFFFFF"/>
      </a:accent3>
      <a:accent4>
        <a:srgbClr val="000000"/>
      </a:accent4>
      <a:accent5>
        <a:srgbClr val="DAEDEF"/>
      </a:accent5>
      <a:accent6>
        <a:srgbClr val="AB2328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1054</Words>
  <Application>Microsoft Office PowerPoint</Application>
  <PresentationFormat>On-screen Show (4:3)</PresentationFormat>
  <Paragraphs>165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Comic Sans MS</vt:lpstr>
      <vt:lpstr>Courier New</vt:lpstr>
      <vt:lpstr>Monotype Corsiva</vt:lpstr>
      <vt:lpstr>Tahoma</vt:lpstr>
      <vt:lpstr>Wingdings</vt:lpstr>
      <vt:lpstr>1_Varsayılan Tasarım</vt:lpstr>
      <vt:lpstr>PowerPoint Presentation</vt:lpstr>
      <vt:lpstr>PowerPoint Presentation</vt:lpstr>
      <vt:lpstr>Contents</vt:lpstr>
      <vt:lpstr>Census History</vt:lpstr>
      <vt:lpstr>Census History</vt:lpstr>
      <vt:lpstr>Census History</vt:lpstr>
      <vt:lpstr>Targets for 2021 PHC</vt:lpstr>
      <vt:lpstr>Registers Needed</vt:lpstr>
      <vt:lpstr>Population Register (PR)</vt:lpstr>
      <vt:lpstr>Address Register (AR)</vt:lpstr>
      <vt:lpstr>Education Register</vt:lpstr>
      <vt:lpstr>Disability</vt:lpstr>
      <vt:lpstr>Employment and Unemployment Register</vt:lpstr>
      <vt:lpstr>Building and Dwelling Registers (BDR)</vt:lpstr>
      <vt:lpstr>Building and Dwelling Registers (BDR)</vt:lpstr>
      <vt:lpstr>Plans for Establishing a BDR</vt:lpstr>
      <vt:lpstr>Financing</vt:lpstr>
      <vt:lpstr>Census Law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EEA</dc:creator>
  <cp:lastModifiedBy>Andrea De Luka</cp:lastModifiedBy>
  <cp:revision>32</cp:revision>
  <cp:lastPrinted>2019-03-11T13:28:41Z</cp:lastPrinted>
  <dcterms:created xsi:type="dcterms:W3CDTF">2019-03-08T11:28:19Z</dcterms:created>
  <dcterms:modified xsi:type="dcterms:W3CDTF">2019-03-19T15:20:08Z</dcterms:modified>
</cp:coreProperties>
</file>