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5"/>
  </p:notesMasterIdLst>
  <p:handoutMasterIdLst>
    <p:handoutMasterId r:id="rId36"/>
  </p:handoutMasterIdLst>
  <p:sldIdLst>
    <p:sldId id="256" r:id="rId5"/>
    <p:sldId id="257" r:id="rId6"/>
    <p:sldId id="258" r:id="rId7"/>
    <p:sldId id="259" r:id="rId8"/>
    <p:sldId id="260" r:id="rId9"/>
    <p:sldId id="265" r:id="rId10"/>
    <p:sldId id="266" r:id="rId11"/>
    <p:sldId id="304" r:id="rId12"/>
    <p:sldId id="267" r:id="rId13"/>
    <p:sldId id="268" r:id="rId14"/>
    <p:sldId id="270" r:id="rId15"/>
    <p:sldId id="271" r:id="rId16"/>
    <p:sldId id="273" r:id="rId17"/>
    <p:sldId id="274" r:id="rId18"/>
    <p:sldId id="275" r:id="rId19"/>
    <p:sldId id="277" r:id="rId20"/>
    <p:sldId id="306" r:id="rId21"/>
    <p:sldId id="279" r:id="rId22"/>
    <p:sldId id="280" r:id="rId23"/>
    <p:sldId id="282" r:id="rId24"/>
    <p:sldId id="283" r:id="rId25"/>
    <p:sldId id="308" r:id="rId26"/>
    <p:sldId id="309" r:id="rId27"/>
    <p:sldId id="290" r:id="rId28"/>
    <p:sldId id="310" r:id="rId29"/>
    <p:sldId id="292" r:id="rId30"/>
    <p:sldId id="293" r:id="rId31"/>
    <p:sldId id="296" r:id="rId32"/>
    <p:sldId id="298" r:id="rId33"/>
    <p:sldId id="307" r:id="rId34"/>
  </p:sldIdLst>
  <p:sldSz cx="9144000" cy="6858000" type="screen4x3"/>
  <p:notesSz cx="12801600" cy="7543800"/>
  <p:defaultTextStyle>
    <a:defPPr>
      <a:defRPr lang="en-US"/>
    </a:defPPr>
    <a:lvl1pPr marL="0" algn="l" defTabSz="7191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9588" algn="l" defTabSz="7191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19176" algn="l" defTabSz="7191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78763" algn="l" defTabSz="7191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38351" algn="l" defTabSz="7191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97939" algn="l" defTabSz="7191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57527" algn="l" defTabSz="7191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17115" algn="l" defTabSz="7191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76702" algn="l" defTabSz="7191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2618">
          <p15:clr>
            <a:srgbClr val="A4A3A4"/>
          </p15:clr>
        </p15:guide>
        <p15:guide id="4" pos="15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76">
          <p15:clr>
            <a:srgbClr val="A4A3A4"/>
          </p15:clr>
        </p15:guide>
        <p15:guide id="2" pos="40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29" autoAdjust="0"/>
    <p:restoredTop sz="96416" autoAdjust="0"/>
  </p:normalViewPr>
  <p:slideViewPr>
    <p:cSldViewPr>
      <p:cViewPr>
        <p:scale>
          <a:sx n="120" d="100"/>
          <a:sy n="120" d="100"/>
        </p:scale>
        <p:origin x="1404" y="12"/>
      </p:cViewPr>
      <p:guideLst>
        <p:guide orient="horz" pos="2880"/>
        <p:guide pos="2160"/>
        <p:guide orient="horz" pos="2618"/>
        <p:guide pos="1543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4" d="100"/>
          <a:sy n="114" d="100"/>
        </p:scale>
        <p:origin x="-138" y="-222"/>
      </p:cViewPr>
      <p:guideLst>
        <p:guide orient="horz" pos="2376"/>
        <p:guide pos="40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5467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7251700" y="0"/>
            <a:ext cx="55467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FF7BD-9F57-4747-8EA7-6F6223F79F9F}" type="datetimeFigureOut">
              <a:rPr lang="en-US" smtClean="0"/>
              <a:t>19/03/2019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7165975"/>
            <a:ext cx="5546725" cy="376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7251700" y="7165975"/>
            <a:ext cx="5546725" cy="376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6B47A-6C8A-4E08-98B2-3076A587D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17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5467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7251700" y="0"/>
            <a:ext cx="55467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36291-AB87-497E-9A2D-98421E540039}" type="datetimeFigureOut">
              <a:rPr lang="en-US" smtClean="0"/>
              <a:t>19/03/2019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14850" y="565150"/>
            <a:ext cx="3771900" cy="2828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79525" y="3582988"/>
            <a:ext cx="10242550" cy="3395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65975"/>
            <a:ext cx="5546725" cy="376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7251700" y="7165975"/>
            <a:ext cx="5546725" cy="376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B7ECC-2E93-4059-A6A8-17A18A3B0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65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B7ECC-2E93-4059-A6A8-17A18A3B08A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340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89857" y="1932711"/>
            <a:ext cx="5551715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79715" y="3491346"/>
            <a:ext cx="45720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19/03/2019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04517" y="2369243"/>
            <a:ext cx="2522401" cy="646331"/>
          </a:xfrm>
        </p:spPr>
        <p:txBody>
          <a:bodyPr lIns="0" tIns="0" rIns="0" bIns="0"/>
          <a:lstStyle>
            <a:lvl1pPr>
              <a:defRPr sz="4200" b="1" i="0">
                <a:solidFill>
                  <a:schemeClr val="hlink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2816" y="1673399"/>
            <a:ext cx="3993243" cy="292388"/>
          </a:xfrm>
        </p:spPr>
        <p:txBody>
          <a:bodyPr lIns="0" tIns="0" rIns="0" bIns="0"/>
          <a:lstStyle>
            <a:lvl1pPr>
              <a:defRPr sz="1900" b="0" i="0">
                <a:solidFill>
                  <a:srgbClr val="663300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19/03/2019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04517" y="2369243"/>
            <a:ext cx="2522401" cy="646331"/>
          </a:xfrm>
        </p:spPr>
        <p:txBody>
          <a:bodyPr lIns="0" tIns="0" rIns="0" bIns="0"/>
          <a:lstStyle>
            <a:lvl1pPr>
              <a:defRPr sz="4200" b="1" i="0">
                <a:solidFill>
                  <a:schemeClr val="hlink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26573" y="1433946"/>
            <a:ext cx="284117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363687" y="1433946"/>
            <a:ext cx="284117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19/03/2019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04517" y="2369243"/>
            <a:ext cx="2522401" cy="646331"/>
          </a:xfrm>
        </p:spPr>
        <p:txBody>
          <a:bodyPr lIns="0" tIns="0" rIns="0" bIns="0"/>
          <a:lstStyle>
            <a:lvl1pPr>
              <a:defRPr sz="4200" b="1" i="0">
                <a:solidFill>
                  <a:schemeClr val="hlink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19/03/2019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19/03/2019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0"/>
            <a:ext cx="6683830" cy="6683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04517" y="2369243"/>
            <a:ext cx="252240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1" i="0">
                <a:solidFill>
                  <a:schemeClr val="hlink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2816" y="1673399"/>
            <a:ext cx="399324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6633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220688" y="5798129"/>
            <a:ext cx="2090057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26573" y="5798129"/>
            <a:ext cx="1502228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19/03/2019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702631" y="5798129"/>
            <a:ext cx="1502228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pic>
        <p:nvPicPr>
          <p:cNvPr id="2052" name="Picture 4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6858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59574">
        <a:defRPr>
          <a:latin typeface="+mn-lt"/>
          <a:ea typeface="+mn-ea"/>
          <a:cs typeface="+mn-cs"/>
        </a:defRPr>
      </a:lvl2pPr>
      <a:lvl3pPr marL="719147">
        <a:defRPr>
          <a:latin typeface="+mn-lt"/>
          <a:ea typeface="+mn-ea"/>
          <a:cs typeface="+mn-cs"/>
        </a:defRPr>
      </a:lvl3pPr>
      <a:lvl4pPr marL="1078721">
        <a:defRPr>
          <a:latin typeface="+mn-lt"/>
          <a:ea typeface="+mn-ea"/>
          <a:cs typeface="+mn-cs"/>
        </a:defRPr>
      </a:lvl4pPr>
      <a:lvl5pPr marL="1438294">
        <a:defRPr>
          <a:latin typeface="+mn-lt"/>
          <a:ea typeface="+mn-ea"/>
          <a:cs typeface="+mn-cs"/>
        </a:defRPr>
      </a:lvl5pPr>
      <a:lvl6pPr marL="1797867">
        <a:defRPr>
          <a:latin typeface="+mn-lt"/>
          <a:ea typeface="+mn-ea"/>
          <a:cs typeface="+mn-cs"/>
        </a:defRPr>
      </a:lvl6pPr>
      <a:lvl7pPr marL="2157441">
        <a:defRPr>
          <a:latin typeface="+mn-lt"/>
          <a:ea typeface="+mn-ea"/>
          <a:cs typeface="+mn-cs"/>
        </a:defRPr>
      </a:lvl7pPr>
      <a:lvl8pPr marL="2517015">
        <a:defRPr>
          <a:latin typeface="+mn-lt"/>
          <a:ea typeface="+mn-ea"/>
          <a:cs typeface="+mn-cs"/>
        </a:defRPr>
      </a:lvl8pPr>
      <a:lvl9pPr marL="287658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59574">
        <a:defRPr>
          <a:latin typeface="+mn-lt"/>
          <a:ea typeface="+mn-ea"/>
          <a:cs typeface="+mn-cs"/>
        </a:defRPr>
      </a:lvl2pPr>
      <a:lvl3pPr marL="719147">
        <a:defRPr>
          <a:latin typeface="+mn-lt"/>
          <a:ea typeface="+mn-ea"/>
          <a:cs typeface="+mn-cs"/>
        </a:defRPr>
      </a:lvl3pPr>
      <a:lvl4pPr marL="1078721">
        <a:defRPr>
          <a:latin typeface="+mn-lt"/>
          <a:ea typeface="+mn-ea"/>
          <a:cs typeface="+mn-cs"/>
        </a:defRPr>
      </a:lvl4pPr>
      <a:lvl5pPr marL="1438294">
        <a:defRPr>
          <a:latin typeface="+mn-lt"/>
          <a:ea typeface="+mn-ea"/>
          <a:cs typeface="+mn-cs"/>
        </a:defRPr>
      </a:lvl5pPr>
      <a:lvl6pPr marL="1797867">
        <a:defRPr>
          <a:latin typeface="+mn-lt"/>
          <a:ea typeface="+mn-ea"/>
          <a:cs typeface="+mn-cs"/>
        </a:defRPr>
      </a:lvl6pPr>
      <a:lvl7pPr marL="2157441">
        <a:defRPr>
          <a:latin typeface="+mn-lt"/>
          <a:ea typeface="+mn-ea"/>
          <a:cs typeface="+mn-cs"/>
        </a:defRPr>
      </a:lvl7pPr>
      <a:lvl8pPr marL="2517015">
        <a:defRPr>
          <a:latin typeface="+mn-lt"/>
          <a:ea typeface="+mn-ea"/>
          <a:cs typeface="+mn-cs"/>
        </a:defRPr>
      </a:lvl8pPr>
      <a:lvl9pPr marL="287658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s.gov.bd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02780" y="5705950"/>
            <a:ext cx="82096" cy="179364"/>
          </a:xfrm>
          <a:prstGeom prst="rect">
            <a:avLst/>
          </a:prstGeom>
        </p:spPr>
        <p:txBody>
          <a:bodyPr vert="horz" wrap="square" lIns="0" tIns="9989" rIns="0" bIns="0" rtlCol="0">
            <a:spAutoFit/>
          </a:bodyPr>
          <a:lstStyle/>
          <a:p>
            <a:pPr marL="9988">
              <a:spcBef>
                <a:spcPts val="79"/>
              </a:spcBef>
            </a:pPr>
            <a:r>
              <a:rPr sz="1100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0" y="1066800"/>
            <a:ext cx="5715000" cy="1764413"/>
          </a:xfrm>
          <a:prstGeom prst="rect">
            <a:avLst/>
          </a:prstGeom>
        </p:spPr>
        <p:txBody>
          <a:bodyPr vert="horz" wrap="square" lIns="0" tIns="9989" rIns="0" bIns="0" rtlCol="0">
            <a:spAutoFit/>
          </a:bodyPr>
          <a:lstStyle/>
          <a:p>
            <a:pPr marL="9988" algn="ctr">
              <a:spcBef>
                <a:spcPts val="79"/>
              </a:spcBef>
            </a:pPr>
            <a:r>
              <a:rPr lang="en-US" sz="1900" spc="-4" dirty="0"/>
              <a:t>Key Considerations for Planning and Management of Census Operations: </a:t>
            </a:r>
            <a:r>
              <a:rPr sz="1900" spc="12" dirty="0"/>
              <a:t> </a:t>
            </a:r>
            <a:r>
              <a:rPr sz="1900" spc="-4" dirty="0"/>
              <a:t>Bangladesh</a:t>
            </a:r>
            <a:r>
              <a:rPr lang="en-US" sz="1900" spc="-4" dirty="0"/>
              <a:t> Perspective based on </a:t>
            </a:r>
            <a:br>
              <a:rPr lang="en-US" sz="1900" spc="-4" dirty="0"/>
            </a:br>
            <a:br>
              <a:rPr lang="en-US" sz="1900" spc="-4" dirty="0"/>
            </a:br>
            <a:r>
              <a:rPr lang="en-US" sz="1900" spc="-4" dirty="0">
                <a:solidFill>
                  <a:srgbClr val="00B050"/>
                </a:solidFill>
                <a:latin typeface="Arial Narrow" panose="020B0606020202030204" pitchFamily="34" charset="0"/>
              </a:rPr>
              <a:t>POPULATION AND HOUSING CENSUS</a:t>
            </a:r>
            <a:r>
              <a:rPr lang="en-US" sz="1900" spc="16" dirty="0">
                <a:solidFill>
                  <a:srgbClr val="00B050"/>
                </a:solidFill>
                <a:latin typeface="Arial Narrow" panose="020B0606020202030204" pitchFamily="34" charset="0"/>
              </a:rPr>
              <a:t> </a:t>
            </a:r>
            <a:r>
              <a:rPr lang="en-US" sz="1900" spc="-4" dirty="0">
                <a:solidFill>
                  <a:srgbClr val="00B050"/>
                </a:solidFill>
                <a:latin typeface="Arial Narrow" panose="020B0606020202030204" pitchFamily="34" charset="0"/>
              </a:rPr>
              <a:t>2011</a:t>
            </a:r>
            <a:br>
              <a:rPr lang="en-US" sz="1900" dirty="0">
                <a:solidFill>
                  <a:srgbClr val="00B050"/>
                </a:solidFill>
                <a:latin typeface="Arial Narrow" panose="020B0606020202030204" pitchFamily="34" charset="0"/>
              </a:rPr>
            </a:br>
            <a:endParaRPr sz="1900" dirty="0"/>
          </a:p>
        </p:txBody>
      </p:sp>
      <p:sp>
        <p:nvSpPr>
          <p:cNvPr id="6" name="object 6"/>
          <p:cNvSpPr txBox="1"/>
          <p:nvPr/>
        </p:nvSpPr>
        <p:spPr>
          <a:xfrm>
            <a:off x="990600" y="2823442"/>
            <a:ext cx="6934200" cy="1497673"/>
          </a:xfrm>
          <a:prstGeom prst="rect">
            <a:avLst/>
          </a:prstGeom>
        </p:spPr>
        <p:txBody>
          <a:bodyPr vert="horz" wrap="square" lIns="0" tIns="9989" rIns="0" bIns="0" rtlCol="0">
            <a:spAutoFit/>
          </a:bodyPr>
          <a:lstStyle/>
          <a:p>
            <a:pPr marL="9988" algn="ctr">
              <a:spcBef>
                <a:spcPts val="79"/>
              </a:spcBef>
              <a:tabLst>
                <a:tab pos="1060742" algn="l"/>
                <a:tab pos="2338227" algn="l"/>
              </a:tabLst>
            </a:pPr>
            <a:r>
              <a:rPr lang="en-US" sz="1900" b="1" spc="-4" dirty="0">
                <a:solidFill>
                  <a:srgbClr val="663300"/>
                </a:solidFill>
                <a:latin typeface="Arial"/>
                <a:cs typeface="Arial"/>
              </a:rPr>
              <a:t>Regional Workshop on the 2020 World Programme on Population and Housing Censuses : International Standards and Contemporary Technologies  </a:t>
            </a:r>
          </a:p>
          <a:p>
            <a:pPr marL="9988" algn="ctr">
              <a:spcBef>
                <a:spcPts val="79"/>
              </a:spcBef>
              <a:tabLst>
                <a:tab pos="1060742" algn="l"/>
                <a:tab pos="2338227" algn="l"/>
              </a:tabLst>
            </a:pPr>
            <a:r>
              <a:rPr lang="en-US" sz="1900" b="1" dirty="0">
                <a:solidFill>
                  <a:srgbClr val="C00000"/>
                </a:solidFill>
                <a:latin typeface="Arial"/>
                <a:cs typeface="Arial"/>
              </a:rPr>
              <a:t>Ankara</a:t>
            </a:r>
            <a:r>
              <a:rPr sz="1900" b="1" dirty="0">
                <a:solidFill>
                  <a:srgbClr val="C00000"/>
                </a:solidFill>
                <a:latin typeface="Arial"/>
                <a:cs typeface="Arial"/>
              </a:rPr>
              <a:t>, </a:t>
            </a:r>
            <a:r>
              <a:rPr sz="1900" b="1" spc="-4" dirty="0">
                <a:solidFill>
                  <a:srgbClr val="C00000"/>
                </a:solidFill>
                <a:latin typeface="Arial"/>
                <a:cs typeface="Arial"/>
              </a:rPr>
              <a:t>Republic </a:t>
            </a:r>
            <a:r>
              <a:rPr sz="1900" b="1" spc="-8" dirty="0">
                <a:solidFill>
                  <a:srgbClr val="C00000"/>
                </a:solidFill>
                <a:latin typeface="Arial"/>
                <a:cs typeface="Arial"/>
              </a:rPr>
              <a:t>of</a:t>
            </a:r>
            <a:r>
              <a:rPr sz="1900" b="1" spc="-47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900" b="1" spc="-4" dirty="0">
                <a:solidFill>
                  <a:srgbClr val="C00000"/>
                </a:solidFill>
                <a:latin typeface="Arial"/>
                <a:cs typeface="Arial"/>
              </a:rPr>
              <a:t>Turkey  </a:t>
            </a:r>
            <a:endParaRPr lang="en-US" sz="1900" b="1" spc="-4" dirty="0">
              <a:solidFill>
                <a:srgbClr val="C00000"/>
              </a:solidFill>
              <a:latin typeface="Arial"/>
              <a:cs typeface="Arial"/>
            </a:endParaRPr>
          </a:p>
          <a:p>
            <a:pPr marL="9988" algn="ctr">
              <a:spcBef>
                <a:spcPts val="79"/>
              </a:spcBef>
              <a:tabLst>
                <a:tab pos="1060742" algn="l"/>
                <a:tab pos="2338227" algn="l"/>
              </a:tabLst>
            </a:pPr>
            <a:r>
              <a:rPr sz="1900" b="1" spc="-4" dirty="0">
                <a:solidFill>
                  <a:srgbClr val="663300"/>
                </a:solidFill>
                <a:latin typeface="Arial"/>
                <a:cs typeface="Arial"/>
              </a:rPr>
              <a:t>1</a:t>
            </a:r>
            <a:r>
              <a:rPr lang="en-US" sz="1900" b="1" spc="-4" dirty="0">
                <a:solidFill>
                  <a:srgbClr val="663300"/>
                </a:solidFill>
                <a:latin typeface="Arial"/>
                <a:cs typeface="Arial"/>
              </a:rPr>
              <a:t>2</a:t>
            </a:r>
            <a:r>
              <a:rPr sz="1900" b="1" spc="-4" dirty="0">
                <a:solidFill>
                  <a:srgbClr val="663300"/>
                </a:solidFill>
                <a:latin typeface="Arial"/>
                <a:cs typeface="Arial"/>
              </a:rPr>
              <a:t>-15 </a:t>
            </a:r>
            <a:r>
              <a:rPr lang="en-US" sz="1900" b="1" spc="-4" dirty="0">
                <a:solidFill>
                  <a:srgbClr val="663300"/>
                </a:solidFill>
                <a:latin typeface="Arial"/>
                <a:cs typeface="Arial"/>
              </a:rPr>
              <a:t>March</a:t>
            </a:r>
            <a:r>
              <a:rPr sz="1900" b="1" spc="-8" dirty="0">
                <a:solidFill>
                  <a:srgbClr val="663300"/>
                </a:solidFill>
                <a:latin typeface="Arial"/>
                <a:cs typeface="Arial"/>
              </a:rPr>
              <a:t> </a:t>
            </a:r>
            <a:r>
              <a:rPr sz="1900" b="1" spc="-4" dirty="0">
                <a:solidFill>
                  <a:srgbClr val="663300"/>
                </a:solidFill>
                <a:latin typeface="Arial"/>
                <a:cs typeface="Arial"/>
              </a:rPr>
              <a:t>201</a:t>
            </a:r>
            <a:r>
              <a:rPr lang="en-US" sz="1900" b="1" spc="-4" dirty="0">
                <a:solidFill>
                  <a:srgbClr val="663300"/>
                </a:solidFill>
                <a:latin typeface="Arial"/>
                <a:cs typeface="Arial"/>
              </a:rPr>
              <a:t>9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60913" y="4635372"/>
            <a:ext cx="3211287" cy="613842"/>
          </a:xfrm>
          <a:prstGeom prst="rect">
            <a:avLst/>
          </a:prstGeom>
        </p:spPr>
        <p:txBody>
          <a:bodyPr vert="horz" wrap="square" lIns="0" tIns="9989" rIns="0" bIns="0" rtlCol="0">
            <a:spAutoFit/>
          </a:bodyPr>
          <a:lstStyle/>
          <a:p>
            <a:pPr marL="512892" marR="3995" indent="-503403" algn="ctr">
              <a:lnSpc>
                <a:spcPct val="120000"/>
              </a:lnSpc>
              <a:spcBef>
                <a:spcPts val="79"/>
              </a:spcBef>
            </a:pPr>
            <a:r>
              <a:rPr lang="en-US" sz="1600" b="1" dirty="0">
                <a:solidFill>
                  <a:srgbClr val="0000FF"/>
                </a:solidFill>
                <a:latin typeface="Arial"/>
                <a:cs typeface="Arial"/>
              </a:rPr>
              <a:t>Mohammad Salim Sarker</a:t>
            </a:r>
          </a:p>
          <a:p>
            <a:pPr marL="512892" marR="3995" indent="-503403" algn="ctr">
              <a:lnSpc>
                <a:spcPct val="120000"/>
              </a:lnSpc>
              <a:spcBef>
                <a:spcPts val="79"/>
              </a:spcBef>
            </a:pP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sz="1600" b="1" dirty="0">
                <a:solidFill>
                  <a:srgbClr val="0000FF"/>
                </a:solidFill>
                <a:latin typeface="Arial"/>
                <a:cs typeface="Arial"/>
              </a:rPr>
              <a:t>Deputy 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Director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38400" y="5317838"/>
            <a:ext cx="3962400" cy="601018"/>
          </a:xfrm>
          <a:prstGeom prst="rect">
            <a:avLst/>
          </a:prstGeom>
        </p:spPr>
        <p:txBody>
          <a:bodyPr vert="horz" wrap="square" lIns="0" tIns="9989" rIns="0" bIns="0" rtlCol="0">
            <a:spAutoFit/>
          </a:bodyPr>
          <a:lstStyle/>
          <a:p>
            <a:pPr marL="9988" marR="3995" indent="499" algn="ctr">
              <a:lnSpc>
                <a:spcPct val="120000"/>
              </a:lnSpc>
              <a:spcBef>
                <a:spcPts val="79"/>
              </a:spcBef>
              <a:tabLst>
                <a:tab pos="2547478" algn="l"/>
              </a:tabLst>
            </a:pPr>
            <a:r>
              <a:rPr lang="en-US" sz="1600" b="1" dirty="0">
                <a:solidFill>
                  <a:srgbClr val="800000"/>
                </a:solidFill>
                <a:latin typeface="Arial"/>
                <a:cs typeface="Arial"/>
              </a:rPr>
              <a:t>  </a:t>
            </a:r>
            <a:r>
              <a:rPr sz="1600" b="1" dirty="0">
                <a:solidFill>
                  <a:srgbClr val="800000"/>
                </a:solidFill>
                <a:latin typeface="Arial"/>
                <a:cs typeface="Arial"/>
              </a:rPr>
              <a:t>Bangladesh Bureau of Statistics  </a:t>
            </a:r>
            <a:r>
              <a:rPr lang="en-US" sz="1600" b="1" dirty="0">
                <a:solidFill>
                  <a:srgbClr val="800000"/>
                </a:solidFill>
                <a:latin typeface="Arial"/>
                <a:cs typeface="Arial"/>
              </a:rPr>
              <a:t>       </a:t>
            </a:r>
            <a:r>
              <a:rPr sz="1600" b="1" dirty="0">
                <a:solidFill>
                  <a:srgbClr val="800000"/>
                </a:solidFill>
                <a:latin typeface="Arial"/>
                <a:cs typeface="Arial"/>
              </a:rPr>
              <a:t>Ministry of</a:t>
            </a:r>
            <a:r>
              <a:rPr sz="1600" b="1" spc="-55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800000"/>
                </a:solidFill>
                <a:latin typeface="Arial"/>
                <a:cs typeface="Arial"/>
              </a:rPr>
              <a:t>Planning</a:t>
            </a:r>
            <a:endParaRPr sz="1600" dirty="0">
              <a:latin typeface="Arial"/>
              <a:cs typeface="Arial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11" y="90409"/>
            <a:ext cx="917989" cy="919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7032" y="499739"/>
            <a:ext cx="3088368" cy="871861"/>
          </a:xfrm>
          <a:prstGeom prst="rect">
            <a:avLst/>
          </a:prstGeom>
        </p:spPr>
        <p:txBody>
          <a:bodyPr vert="horz" wrap="square" lIns="0" tIns="9989" rIns="0" bIns="0" rtlCol="0">
            <a:spAutoFit/>
          </a:bodyPr>
          <a:lstStyle/>
          <a:p>
            <a:pPr marL="9988">
              <a:spcBef>
                <a:spcPts val="79"/>
              </a:spcBef>
            </a:pPr>
            <a:r>
              <a:rPr sz="2800" b="0" dirty="0"/>
              <a:t>Supervisor Area</a:t>
            </a:r>
            <a:r>
              <a:rPr sz="2800" b="0" spc="-63" dirty="0"/>
              <a:t> </a:t>
            </a:r>
            <a:r>
              <a:rPr sz="2800" b="0" dirty="0"/>
              <a:t>Map</a:t>
            </a:r>
            <a:endParaRPr sz="2800" dirty="0"/>
          </a:p>
        </p:txBody>
      </p:sp>
      <p:sp>
        <p:nvSpPr>
          <p:cNvPr id="3" name="object 3"/>
          <p:cNvSpPr/>
          <p:nvPr/>
        </p:nvSpPr>
        <p:spPr>
          <a:xfrm>
            <a:off x="1934331" y="1531492"/>
            <a:ext cx="5380869" cy="44883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6139" y="728339"/>
            <a:ext cx="3976461" cy="871861"/>
          </a:xfrm>
          <a:prstGeom prst="rect">
            <a:avLst/>
          </a:prstGeom>
        </p:spPr>
        <p:txBody>
          <a:bodyPr vert="horz" wrap="square" lIns="0" tIns="9989" rIns="0" bIns="0" rtlCol="0">
            <a:spAutoFit/>
          </a:bodyPr>
          <a:lstStyle/>
          <a:p>
            <a:pPr marL="9988">
              <a:spcBef>
                <a:spcPts val="79"/>
              </a:spcBef>
            </a:pPr>
            <a:r>
              <a:rPr sz="2800" dirty="0">
                <a:solidFill>
                  <a:srgbClr val="800000"/>
                </a:solidFill>
              </a:rPr>
              <a:t>Census Reference</a:t>
            </a:r>
            <a:r>
              <a:rPr sz="2800" spc="-71" dirty="0">
                <a:solidFill>
                  <a:srgbClr val="800000"/>
                </a:solidFill>
              </a:rPr>
              <a:t> </a:t>
            </a:r>
            <a:r>
              <a:rPr sz="2800" dirty="0">
                <a:solidFill>
                  <a:srgbClr val="800000"/>
                </a:solidFill>
              </a:rPr>
              <a:t>Period</a:t>
            </a:r>
            <a:endParaRPr sz="2800" dirty="0"/>
          </a:p>
        </p:txBody>
      </p:sp>
      <p:sp>
        <p:nvSpPr>
          <p:cNvPr id="3" name="object 3"/>
          <p:cNvSpPr txBox="1"/>
          <p:nvPr/>
        </p:nvSpPr>
        <p:spPr>
          <a:xfrm>
            <a:off x="1378857" y="2099196"/>
            <a:ext cx="5707743" cy="2472804"/>
          </a:xfrm>
          <a:prstGeom prst="rect">
            <a:avLst/>
          </a:prstGeom>
        </p:spPr>
        <p:txBody>
          <a:bodyPr vert="horz" wrap="square" lIns="0" tIns="10489" rIns="0" bIns="0" rtlCol="0">
            <a:spAutoFit/>
          </a:bodyPr>
          <a:lstStyle/>
          <a:p>
            <a:pPr marL="279668" marR="1228043" indent="-269681">
              <a:spcBef>
                <a:spcPts val="82"/>
              </a:spcBef>
              <a:buFont typeface="Wingdings"/>
              <a:buChar char=""/>
              <a:tabLst>
                <a:tab pos="279169" algn="l"/>
                <a:tab pos="279668" algn="l"/>
              </a:tabLst>
            </a:pPr>
            <a:r>
              <a:rPr sz="2500" i="1" dirty="0">
                <a:solidFill>
                  <a:srgbClr val="0000FF"/>
                </a:solidFill>
                <a:latin typeface="Arial"/>
                <a:cs typeface="Arial"/>
              </a:rPr>
              <a:t>Census </a:t>
            </a:r>
            <a:r>
              <a:rPr sz="2500" i="1" spc="-4" dirty="0">
                <a:solidFill>
                  <a:srgbClr val="0000FF"/>
                </a:solidFill>
                <a:latin typeface="Arial"/>
                <a:cs typeface="Arial"/>
              </a:rPr>
              <a:t>moment: </a:t>
            </a:r>
            <a:r>
              <a:rPr sz="2500" dirty="0">
                <a:solidFill>
                  <a:srgbClr val="0000FF"/>
                </a:solidFill>
                <a:latin typeface="Arial"/>
                <a:cs typeface="Arial"/>
              </a:rPr>
              <a:t>Zero </a:t>
            </a:r>
            <a:r>
              <a:rPr sz="2500" spc="-4" dirty="0">
                <a:solidFill>
                  <a:srgbClr val="0000FF"/>
                </a:solidFill>
                <a:latin typeface="Arial"/>
                <a:cs typeface="Arial"/>
              </a:rPr>
              <a:t>hour </a:t>
            </a:r>
            <a:r>
              <a:rPr sz="2500" spc="-8" dirty="0">
                <a:solidFill>
                  <a:srgbClr val="0000FF"/>
                </a:solidFill>
                <a:latin typeface="Arial"/>
                <a:cs typeface="Arial"/>
              </a:rPr>
              <a:t>on</a:t>
            </a:r>
            <a:r>
              <a:rPr sz="2500" spc="-9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0000FF"/>
                </a:solidFill>
                <a:latin typeface="Arial"/>
                <a:cs typeface="Arial"/>
              </a:rPr>
              <a:t>15  </a:t>
            </a:r>
            <a:r>
              <a:rPr sz="2500" spc="-4" dirty="0">
                <a:solidFill>
                  <a:srgbClr val="0000FF"/>
                </a:solidFill>
                <a:latin typeface="Arial"/>
                <a:cs typeface="Arial"/>
              </a:rPr>
              <a:t>March,2011</a:t>
            </a:r>
            <a:endParaRPr sz="2500" dirty="0">
              <a:latin typeface="Arial"/>
              <a:cs typeface="Arial"/>
            </a:endParaRPr>
          </a:p>
          <a:p>
            <a:pPr marL="279668" marR="3995" indent="-269681">
              <a:spcBef>
                <a:spcPts val="606"/>
              </a:spcBef>
              <a:buFont typeface="Wingdings"/>
              <a:buChar char=""/>
              <a:tabLst>
                <a:tab pos="279169" algn="l"/>
                <a:tab pos="279668" algn="l"/>
              </a:tabLst>
            </a:pPr>
            <a:r>
              <a:rPr sz="2500" i="1" dirty="0">
                <a:solidFill>
                  <a:srgbClr val="006600"/>
                </a:solidFill>
                <a:latin typeface="Arial"/>
                <a:cs typeface="Arial"/>
              </a:rPr>
              <a:t>Census </a:t>
            </a:r>
            <a:r>
              <a:rPr sz="2500" i="1" spc="-4" dirty="0">
                <a:solidFill>
                  <a:srgbClr val="006600"/>
                </a:solidFill>
                <a:latin typeface="Arial"/>
                <a:cs typeface="Arial"/>
              </a:rPr>
              <a:t>night: </a:t>
            </a:r>
            <a:r>
              <a:rPr sz="2500" dirty="0">
                <a:solidFill>
                  <a:srgbClr val="006600"/>
                </a:solidFill>
                <a:latin typeface="Arial"/>
                <a:cs typeface="Arial"/>
              </a:rPr>
              <a:t>Zero </a:t>
            </a:r>
            <a:r>
              <a:rPr sz="2500" spc="-4" dirty="0">
                <a:solidFill>
                  <a:srgbClr val="006600"/>
                </a:solidFill>
                <a:latin typeface="Arial"/>
                <a:cs typeface="Arial"/>
              </a:rPr>
              <a:t>hour thru’ </a:t>
            </a:r>
            <a:r>
              <a:rPr sz="2500" dirty="0">
                <a:solidFill>
                  <a:srgbClr val="006600"/>
                </a:solidFill>
                <a:latin typeface="Arial"/>
                <a:cs typeface="Arial"/>
              </a:rPr>
              <a:t>6 </a:t>
            </a:r>
            <a:r>
              <a:rPr sz="2500" spc="-4" dirty="0">
                <a:solidFill>
                  <a:srgbClr val="006600"/>
                </a:solidFill>
                <a:latin typeface="Arial"/>
                <a:cs typeface="Arial"/>
              </a:rPr>
              <a:t>a.m. on</a:t>
            </a:r>
            <a:r>
              <a:rPr sz="2500" spc="-110" dirty="0">
                <a:solidFill>
                  <a:srgbClr val="006600"/>
                </a:solidFill>
                <a:latin typeface="Arial"/>
                <a:cs typeface="Arial"/>
              </a:rPr>
              <a:t> </a:t>
            </a:r>
            <a:r>
              <a:rPr sz="2500" spc="-4" dirty="0">
                <a:solidFill>
                  <a:srgbClr val="006600"/>
                </a:solidFill>
                <a:latin typeface="Arial"/>
                <a:cs typeface="Arial"/>
              </a:rPr>
              <a:t>15  March,2011</a:t>
            </a:r>
            <a:endParaRPr sz="2500" dirty="0">
              <a:latin typeface="Arial"/>
              <a:cs typeface="Arial"/>
            </a:endParaRPr>
          </a:p>
          <a:p>
            <a:pPr marL="279668" indent="-269681">
              <a:spcBef>
                <a:spcPts val="606"/>
              </a:spcBef>
              <a:buFont typeface="Wingdings"/>
              <a:buChar char=""/>
              <a:tabLst>
                <a:tab pos="279169" algn="l"/>
                <a:tab pos="279668" algn="l"/>
              </a:tabLst>
            </a:pPr>
            <a:r>
              <a:rPr sz="2500" i="1" dirty="0">
                <a:solidFill>
                  <a:srgbClr val="0000FF"/>
                </a:solidFill>
                <a:latin typeface="Arial"/>
                <a:cs typeface="Arial"/>
              </a:rPr>
              <a:t>Census </a:t>
            </a:r>
            <a:r>
              <a:rPr sz="2500" i="1" spc="-4" dirty="0">
                <a:solidFill>
                  <a:srgbClr val="0000FF"/>
                </a:solidFill>
                <a:latin typeface="Arial"/>
                <a:cs typeface="Arial"/>
              </a:rPr>
              <a:t>period: </a:t>
            </a:r>
            <a:r>
              <a:rPr sz="2500" dirty="0">
                <a:solidFill>
                  <a:srgbClr val="0000FF"/>
                </a:solidFill>
                <a:latin typeface="Arial"/>
                <a:cs typeface="Arial"/>
              </a:rPr>
              <a:t>15 thru’ </a:t>
            </a:r>
            <a:r>
              <a:rPr sz="2500" spc="-4" dirty="0">
                <a:solidFill>
                  <a:srgbClr val="0000FF"/>
                </a:solidFill>
                <a:latin typeface="Arial"/>
                <a:cs typeface="Arial"/>
              </a:rPr>
              <a:t>19 March,</a:t>
            </a:r>
            <a:r>
              <a:rPr sz="2500" spc="-102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500" spc="-4" dirty="0">
                <a:solidFill>
                  <a:srgbClr val="0000FF"/>
                </a:solidFill>
                <a:latin typeface="Arial"/>
                <a:cs typeface="Arial"/>
              </a:rPr>
              <a:t>2011</a:t>
            </a:r>
            <a:endParaRPr sz="25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38552" y="5705950"/>
            <a:ext cx="146957" cy="348641"/>
          </a:xfrm>
          <a:prstGeom prst="rect">
            <a:avLst/>
          </a:prstGeom>
        </p:spPr>
        <p:txBody>
          <a:bodyPr vert="horz" wrap="square" lIns="0" tIns="9989" rIns="0" bIns="0" rtlCol="0">
            <a:spAutoFit/>
          </a:bodyPr>
          <a:lstStyle/>
          <a:p>
            <a:pPr marL="9988">
              <a:spcBef>
                <a:spcPts val="79"/>
              </a:spcBef>
            </a:pPr>
            <a:r>
              <a:rPr sz="1100" spc="4" dirty="0">
                <a:solidFill>
                  <a:srgbClr val="FFFFFF"/>
                </a:solidFill>
                <a:latin typeface="Times New Roman"/>
                <a:cs typeface="Times New Roman"/>
              </a:rPr>
              <a:t>15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38552" y="5705950"/>
            <a:ext cx="146957" cy="348641"/>
          </a:xfrm>
          <a:prstGeom prst="rect">
            <a:avLst/>
          </a:prstGeom>
        </p:spPr>
        <p:txBody>
          <a:bodyPr vert="horz" wrap="square" lIns="0" tIns="9989" rIns="0" bIns="0" rtlCol="0">
            <a:spAutoFit/>
          </a:bodyPr>
          <a:lstStyle/>
          <a:p>
            <a:pPr marL="9988">
              <a:spcBef>
                <a:spcPts val="79"/>
              </a:spcBef>
            </a:pPr>
            <a:r>
              <a:rPr sz="1100" spc="4" dirty="0">
                <a:solidFill>
                  <a:srgbClr val="FFFFFF"/>
                </a:solidFill>
                <a:latin typeface="Times New Roman"/>
                <a:cs typeface="Times New Roman"/>
              </a:rPr>
              <a:t>16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76400" y="381000"/>
            <a:ext cx="2650217" cy="871861"/>
          </a:xfrm>
          <a:prstGeom prst="rect">
            <a:avLst/>
          </a:prstGeom>
        </p:spPr>
        <p:txBody>
          <a:bodyPr vert="horz" wrap="square" lIns="0" tIns="9989" rIns="0" bIns="0" rtlCol="0">
            <a:spAutoFit/>
          </a:bodyPr>
          <a:lstStyle/>
          <a:p>
            <a:pPr marL="9988">
              <a:spcBef>
                <a:spcPts val="79"/>
              </a:spcBef>
            </a:pPr>
            <a:r>
              <a:rPr sz="2800" dirty="0"/>
              <a:t>Census</a:t>
            </a:r>
            <a:r>
              <a:rPr sz="2800" spc="-71" dirty="0"/>
              <a:t> </a:t>
            </a:r>
            <a:r>
              <a:rPr sz="2800" dirty="0"/>
              <a:t>Publicity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66800" y="1648914"/>
            <a:ext cx="7086600" cy="4155934"/>
          </a:xfrm>
          <a:prstGeom prst="rect">
            <a:avLst/>
          </a:prstGeom>
        </p:spPr>
        <p:txBody>
          <a:bodyPr vert="horz" wrap="square" lIns="0" tIns="33961" rIns="0" bIns="0" rtlCol="0">
            <a:spAutoFit/>
          </a:bodyPr>
          <a:lstStyle/>
          <a:p>
            <a:pPr marL="279668" indent="-269681">
              <a:spcBef>
                <a:spcPts val="267"/>
              </a:spcBef>
              <a:buFont typeface="Wingdings"/>
              <a:buChar char=""/>
              <a:tabLst>
                <a:tab pos="279169" algn="l"/>
                <a:tab pos="279668" algn="l"/>
                <a:tab pos="4108128" algn="l"/>
              </a:tabLst>
            </a:pPr>
            <a:r>
              <a:rPr sz="1900" dirty="0">
                <a:solidFill>
                  <a:srgbClr val="660033"/>
                </a:solidFill>
                <a:latin typeface="Arial"/>
                <a:cs typeface="Arial"/>
              </a:rPr>
              <a:t>Census publicity arranged </a:t>
            </a:r>
            <a:r>
              <a:rPr sz="1900" spc="-4" dirty="0">
                <a:solidFill>
                  <a:srgbClr val="660033"/>
                </a:solidFill>
                <a:latin typeface="Arial"/>
                <a:cs typeface="Arial"/>
              </a:rPr>
              <a:t>to</a:t>
            </a:r>
            <a:r>
              <a:rPr sz="1900" spc="-35" dirty="0">
                <a:solidFill>
                  <a:srgbClr val="660033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660033"/>
                </a:solidFill>
                <a:latin typeface="Arial"/>
                <a:cs typeface="Arial"/>
              </a:rPr>
              <a:t>create</a:t>
            </a:r>
            <a:r>
              <a:rPr sz="1900" spc="-12" dirty="0">
                <a:solidFill>
                  <a:srgbClr val="660033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660033"/>
                </a:solidFill>
                <a:latin typeface="Arial"/>
                <a:cs typeface="Arial"/>
              </a:rPr>
              <a:t>public</a:t>
            </a:r>
            <a:r>
              <a:rPr lang="en-US" sz="1900" dirty="0">
                <a:solidFill>
                  <a:srgbClr val="660033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660033"/>
                </a:solidFill>
                <a:latin typeface="Arial"/>
                <a:cs typeface="Arial"/>
              </a:rPr>
              <a:t>awareness</a:t>
            </a:r>
            <a:r>
              <a:rPr lang="en-US" sz="1900" dirty="0">
                <a:solidFill>
                  <a:srgbClr val="660033"/>
                </a:solidFill>
                <a:latin typeface="Arial"/>
                <a:cs typeface="Arial"/>
              </a:rPr>
              <a:t> for census participation as follows :</a:t>
            </a:r>
          </a:p>
          <a:p>
            <a:pPr marL="279668" indent="-269681">
              <a:spcBef>
                <a:spcPts val="267"/>
              </a:spcBef>
              <a:buFont typeface="Wingdings"/>
              <a:buChar char=""/>
              <a:tabLst>
                <a:tab pos="279169" algn="l"/>
                <a:tab pos="279668" algn="l"/>
                <a:tab pos="4108128" algn="l"/>
              </a:tabLst>
            </a:pPr>
            <a:endParaRPr sz="1600" dirty="0">
              <a:latin typeface="Arial"/>
              <a:cs typeface="Arial"/>
            </a:endParaRPr>
          </a:p>
          <a:p>
            <a:pPr marL="919909" lvl="1" indent="-190773">
              <a:spcBef>
                <a:spcPts val="223"/>
              </a:spcBef>
              <a:buSzPct val="95833"/>
              <a:buFont typeface="Wingdings"/>
              <a:buChar char=""/>
              <a:tabLst>
                <a:tab pos="920409" algn="l"/>
              </a:tabLst>
            </a:pP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Publicity through print and electronic</a:t>
            </a:r>
            <a:r>
              <a:rPr sz="1900" spc="7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media</a:t>
            </a:r>
            <a:endParaRPr sz="1900" dirty="0">
              <a:latin typeface="Arial"/>
              <a:cs typeface="Arial"/>
            </a:endParaRPr>
          </a:p>
          <a:p>
            <a:pPr marL="920409" lvl="1" indent="-191272">
              <a:spcBef>
                <a:spcPts val="1160"/>
              </a:spcBef>
              <a:buSzPct val="95833"/>
              <a:buFont typeface="Wingdings"/>
              <a:buChar char=""/>
              <a:tabLst>
                <a:tab pos="920908" algn="l"/>
              </a:tabLst>
            </a:pPr>
            <a:r>
              <a:rPr sz="1900" spc="-4" dirty="0">
                <a:solidFill>
                  <a:srgbClr val="660033"/>
                </a:solidFill>
                <a:latin typeface="Arial"/>
                <a:cs typeface="Arial"/>
              </a:rPr>
              <a:t>Big size poster </a:t>
            </a:r>
            <a:r>
              <a:rPr sz="1900" dirty="0">
                <a:solidFill>
                  <a:srgbClr val="660033"/>
                </a:solidFill>
                <a:latin typeface="Arial"/>
                <a:cs typeface="Arial"/>
              </a:rPr>
              <a:t>for </a:t>
            </a:r>
            <a:r>
              <a:rPr sz="1900" spc="-4" dirty="0">
                <a:solidFill>
                  <a:srgbClr val="660033"/>
                </a:solidFill>
                <a:latin typeface="Arial"/>
                <a:cs typeface="Arial"/>
              </a:rPr>
              <a:t>public</a:t>
            </a:r>
            <a:r>
              <a:rPr sz="1900" spc="20" dirty="0">
                <a:solidFill>
                  <a:srgbClr val="660033"/>
                </a:solidFill>
                <a:latin typeface="Arial"/>
                <a:cs typeface="Arial"/>
              </a:rPr>
              <a:t> </a:t>
            </a:r>
            <a:r>
              <a:rPr sz="1900" spc="-4" dirty="0">
                <a:solidFill>
                  <a:srgbClr val="660033"/>
                </a:solidFill>
                <a:latin typeface="Arial"/>
                <a:cs typeface="Arial"/>
              </a:rPr>
              <a:t>places</a:t>
            </a:r>
            <a:endParaRPr sz="1900" dirty="0">
              <a:latin typeface="Arial"/>
              <a:cs typeface="Arial"/>
            </a:endParaRPr>
          </a:p>
          <a:p>
            <a:pPr marL="919909" lvl="1" indent="-190773">
              <a:spcBef>
                <a:spcPts val="1589"/>
              </a:spcBef>
              <a:buSzPct val="95833"/>
              <a:buFont typeface="Wingdings"/>
              <a:buChar char=""/>
              <a:tabLst>
                <a:tab pos="920409" algn="l"/>
              </a:tabLst>
            </a:pP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Brochure 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for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 institution</a:t>
            </a:r>
            <a:endParaRPr sz="1900" dirty="0">
              <a:latin typeface="Arial"/>
              <a:cs typeface="Arial"/>
            </a:endParaRPr>
          </a:p>
          <a:p>
            <a:pPr marL="919909" lvl="1" indent="-190773">
              <a:spcBef>
                <a:spcPts val="1583"/>
              </a:spcBef>
              <a:buSzPct val="95833"/>
              <a:buFont typeface="Wingdings"/>
              <a:buChar char=""/>
              <a:tabLst>
                <a:tab pos="920409" algn="l"/>
              </a:tabLst>
            </a:pPr>
            <a:r>
              <a:rPr sz="1900" spc="-4" dirty="0">
                <a:solidFill>
                  <a:srgbClr val="660033"/>
                </a:solidFill>
                <a:latin typeface="Arial"/>
                <a:cs typeface="Arial"/>
              </a:rPr>
              <a:t>Miking </a:t>
            </a:r>
            <a:r>
              <a:rPr sz="1900" dirty="0">
                <a:solidFill>
                  <a:srgbClr val="660033"/>
                </a:solidFill>
                <a:latin typeface="Arial"/>
                <a:cs typeface="Arial"/>
              </a:rPr>
              <a:t>for </a:t>
            </a:r>
            <a:r>
              <a:rPr sz="1900" spc="-4" dirty="0">
                <a:solidFill>
                  <a:srgbClr val="660033"/>
                </a:solidFill>
                <a:latin typeface="Arial"/>
                <a:cs typeface="Arial"/>
              </a:rPr>
              <a:t>residential area and</a:t>
            </a:r>
            <a:r>
              <a:rPr sz="1900" spc="47" dirty="0">
                <a:solidFill>
                  <a:srgbClr val="660033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660033"/>
                </a:solidFill>
                <a:latin typeface="Arial"/>
                <a:cs typeface="Arial"/>
              </a:rPr>
              <a:t>market</a:t>
            </a:r>
            <a:endParaRPr sz="1900" dirty="0">
              <a:latin typeface="Arial"/>
              <a:cs typeface="Arial"/>
            </a:endParaRPr>
          </a:p>
          <a:p>
            <a:pPr marL="919909" lvl="1" indent="-190773">
              <a:spcBef>
                <a:spcPts val="1583"/>
              </a:spcBef>
              <a:buSzPct val="95833"/>
              <a:buFont typeface="Wingdings"/>
              <a:buChar char=""/>
              <a:tabLst>
                <a:tab pos="920409" algn="l"/>
              </a:tabLst>
            </a:pP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Banner 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for 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main public</a:t>
            </a:r>
            <a:r>
              <a:rPr sz="1900" spc="31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places</a:t>
            </a:r>
            <a:endParaRPr sz="1900" dirty="0">
              <a:latin typeface="Arial"/>
              <a:cs typeface="Arial"/>
            </a:endParaRPr>
          </a:p>
          <a:p>
            <a:pPr marL="919909" lvl="1" indent="-190773">
              <a:spcBef>
                <a:spcPts val="1589"/>
              </a:spcBef>
              <a:buSzPct val="95833"/>
              <a:buFont typeface="Wingdings"/>
              <a:buChar char=""/>
              <a:tabLst>
                <a:tab pos="920409" algn="l"/>
              </a:tabLst>
            </a:pPr>
            <a:r>
              <a:rPr sz="1900" spc="-4" dirty="0">
                <a:solidFill>
                  <a:srgbClr val="800000"/>
                </a:solidFill>
                <a:latin typeface="Arial"/>
                <a:cs typeface="Arial"/>
              </a:rPr>
              <a:t>Sticker </a:t>
            </a:r>
            <a:r>
              <a:rPr sz="1900" dirty="0">
                <a:solidFill>
                  <a:srgbClr val="800000"/>
                </a:solidFill>
                <a:latin typeface="Arial"/>
                <a:cs typeface="Arial"/>
              </a:rPr>
              <a:t>for</a:t>
            </a:r>
            <a:r>
              <a:rPr sz="1900" spc="-8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1900" spc="-4" dirty="0">
                <a:solidFill>
                  <a:srgbClr val="800000"/>
                </a:solidFill>
                <a:latin typeface="Arial"/>
                <a:cs typeface="Arial"/>
              </a:rPr>
              <a:t>vehicles</a:t>
            </a:r>
            <a:endParaRPr sz="1900" dirty="0">
              <a:latin typeface="Arial"/>
              <a:cs typeface="Arial"/>
            </a:endParaRPr>
          </a:p>
          <a:p>
            <a:pPr marL="920409" lvl="1" indent="-191272">
              <a:spcBef>
                <a:spcPts val="1583"/>
              </a:spcBef>
              <a:buSzPct val="95833"/>
              <a:buFont typeface="Wingdings"/>
              <a:buChar char=""/>
              <a:tabLst>
                <a:tab pos="920908" algn="l"/>
              </a:tabLst>
            </a:pP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Postal 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stamp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420670"/>
            <a:ext cx="2895600" cy="440974"/>
          </a:xfrm>
          <a:prstGeom prst="rect">
            <a:avLst/>
          </a:prstGeom>
        </p:spPr>
        <p:txBody>
          <a:bodyPr vert="horz" wrap="square" lIns="0" tIns="9989" rIns="0" bIns="0" rtlCol="0">
            <a:spAutoFit/>
          </a:bodyPr>
          <a:lstStyle/>
          <a:p>
            <a:pPr marL="9988">
              <a:spcBef>
                <a:spcPts val="79"/>
              </a:spcBef>
            </a:pPr>
            <a:r>
              <a:rPr lang="en-US" sz="2800" dirty="0"/>
              <a:t>Census Poster :</a:t>
            </a:r>
            <a:endParaRPr sz="2800" dirty="0"/>
          </a:p>
        </p:txBody>
      </p:sp>
      <p:sp>
        <p:nvSpPr>
          <p:cNvPr id="5" name="object 5"/>
          <p:cNvSpPr txBox="1"/>
          <p:nvPr/>
        </p:nvSpPr>
        <p:spPr>
          <a:xfrm>
            <a:off x="5838552" y="5705950"/>
            <a:ext cx="146957" cy="348641"/>
          </a:xfrm>
          <a:prstGeom prst="rect">
            <a:avLst/>
          </a:prstGeom>
        </p:spPr>
        <p:txBody>
          <a:bodyPr vert="horz" wrap="square" lIns="0" tIns="9989" rIns="0" bIns="0" rtlCol="0">
            <a:spAutoFit/>
          </a:bodyPr>
          <a:lstStyle/>
          <a:p>
            <a:pPr marL="9988">
              <a:spcBef>
                <a:spcPts val="79"/>
              </a:spcBef>
            </a:pPr>
            <a:r>
              <a:rPr sz="1100" spc="4" dirty="0">
                <a:solidFill>
                  <a:srgbClr val="FFFFFF"/>
                </a:solidFill>
                <a:latin typeface="Times New Roman"/>
                <a:cs typeface="Times New Roman"/>
              </a:rPr>
              <a:t>18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3"/>
          <p:cNvSpPr/>
          <p:nvPr/>
        </p:nvSpPr>
        <p:spPr>
          <a:xfrm>
            <a:off x="2612572" y="916483"/>
            <a:ext cx="3331028" cy="54843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1" y="381000"/>
            <a:ext cx="6203479" cy="440974"/>
          </a:xfrm>
          <a:prstGeom prst="rect">
            <a:avLst/>
          </a:prstGeom>
        </p:spPr>
        <p:txBody>
          <a:bodyPr vert="horz" wrap="square" lIns="0" tIns="9989" rIns="0" bIns="0" rtlCol="0">
            <a:spAutoFit/>
          </a:bodyPr>
          <a:lstStyle/>
          <a:p>
            <a:pPr marL="9988">
              <a:spcBef>
                <a:spcPts val="79"/>
              </a:spcBef>
            </a:pPr>
            <a:r>
              <a:rPr sz="2800" dirty="0"/>
              <a:t>Census Form/Questionnaire</a:t>
            </a:r>
            <a:r>
              <a:rPr sz="2800" spc="-75" dirty="0"/>
              <a:t> </a:t>
            </a:r>
            <a:r>
              <a:rPr sz="2800" dirty="0"/>
              <a:t>2011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1219200"/>
            <a:ext cx="9067800" cy="5257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685800"/>
            <a:ext cx="4848679" cy="1302748"/>
          </a:xfrm>
          <a:prstGeom prst="rect">
            <a:avLst/>
          </a:prstGeom>
        </p:spPr>
        <p:txBody>
          <a:bodyPr vert="horz" wrap="square" lIns="0" tIns="9989" rIns="0" bIns="0" rtlCol="0">
            <a:spAutoFit/>
          </a:bodyPr>
          <a:lstStyle/>
          <a:p>
            <a:pPr marL="9988">
              <a:spcBef>
                <a:spcPts val="79"/>
              </a:spcBef>
            </a:pPr>
            <a:r>
              <a:rPr lang="en-US" sz="2800" spc="-4" dirty="0">
                <a:solidFill>
                  <a:srgbClr val="800000"/>
                </a:solidFill>
              </a:rPr>
              <a:t>Make active </a:t>
            </a:r>
            <a:r>
              <a:rPr sz="2800" spc="-4" dirty="0">
                <a:solidFill>
                  <a:srgbClr val="800000"/>
                </a:solidFill>
              </a:rPr>
              <a:t>Local </a:t>
            </a:r>
            <a:r>
              <a:rPr sz="2800" dirty="0">
                <a:solidFill>
                  <a:srgbClr val="800000"/>
                </a:solidFill>
              </a:rPr>
              <a:t>Level Census</a:t>
            </a:r>
            <a:r>
              <a:rPr sz="2800" spc="-43" dirty="0">
                <a:solidFill>
                  <a:srgbClr val="800000"/>
                </a:solidFill>
              </a:rPr>
              <a:t> </a:t>
            </a:r>
            <a:r>
              <a:rPr sz="2800" dirty="0">
                <a:solidFill>
                  <a:srgbClr val="800000"/>
                </a:solidFill>
              </a:rPr>
              <a:t>Committee</a:t>
            </a:r>
            <a:r>
              <a:rPr lang="en-US" sz="2800" dirty="0">
                <a:solidFill>
                  <a:srgbClr val="800000"/>
                </a:solidFill>
              </a:rPr>
              <a:t>s</a:t>
            </a:r>
            <a:br>
              <a:rPr lang="en-US" sz="2800" dirty="0">
                <a:solidFill>
                  <a:srgbClr val="800000"/>
                </a:solidFill>
              </a:rPr>
            </a:br>
            <a:endParaRPr sz="2800" dirty="0"/>
          </a:p>
        </p:txBody>
      </p:sp>
      <p:sp>
        <p:nvSpPr>
          <p:cNvPr id="3" name="object 3"/>
          <p:cNvSpPr txBox="1"/>
          <p:nvPr/>
        </p:nvSpPr>
        <p:spPr>
          <a:xfrm>
            <a:off x="1541236" y="2200486"/>
            <a:ext cx="5240564" cy="3014868"/>
          </a:xfrm>
          <a:prstGeom prst="rect">
            <a:avLst/>
          </a:prstGeom>
        </p:spPr>
        <p:txBody>
          <a:bodyPr vert="horz" wrap="square" lIns="0" tIns="77411" rIns="0" bIns="0" rtlCol="0">
            <a:spAutoFit/>
          </a:bodyPr>
          <a:lstStyle/>
          <a:p>
            <a:pPr marL="279668" indent="-269681">
              <a:spcBef>
                <a:spcPts val="610"/>
              </a:spcBef>
              <a:buChar char="•"/>
              <a:tabLst>
                <a:tab pos="279668" algn="l"/>
                <a:tab pos="280168" algn="l"/>
              </a:tabLst>
            </a:pPr>
            <a:r>
              <a:rPr sz="2200" dirty="0">
                <a:solidFill>
                  <a:srgbClr val="0000FF"/>
                </a:solidFill>
                <a:latin typeface="Arial"/>
                <a:cs typeface="Arial"/>
              </a:rPr>
              <a:t>Union Census</a:t>
            </a:r>
            <a:r>
              <a:rPr sz="2200" spc="4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0000FF"/>
                </a:solidFill>
                <a:latin typeface="Arial"/>
                <a:cs typeface="Arial"/>
              </a:rPr>
              <a:t>Committee</a:t>
            </a:r>
            <a:endParaRPr sz="2200" dirty="0">
              <a:latin typeface="Arial"/>
              <a:cs typeface="Arial"/>
            </a:endParaRPr>
          </a:p>
          <a:p>
            <a:pPr marL="279668" indent="-269681">
              <a:spcBef>
                <a:spcPts val="526"/>
              </a:spcBef>
              <a:buChar char="•"/>
              <a:tabLst>
                <a:tab pos="279668" algn="l"/>
                <a:tab pos="280168" algn="l"/>
              </a:tabLst>
            </a:pPr>
            <a:r>
              <a:rPr sz="2200" spc="-4" dirty="0">
                <a:solidFill>
                  <a:srgbClr val="006600"/>
                </a:solidFill>
                <a:latin typeface="Arial"/>
                <a:cs typeface="Arial"/>
              </a:rPr>
              <a:t>Upazila </a:t>
            </a:r>
            <a:r>
              <a:rPr sz="2200" dirty="0">
                <a:solidFill>
                  <a:srgbClr val="006600"/>
                </a:solidFill>
                <a:latin typeface="Arial"/>
                <a:cs typeface="Arial"/>
              </a:rPr>
              <a:t>Census</a:t>
            </a:r>
            <a:r>
              <a:rPr sz="2200" spc="16" dirty="0">
                <a:solidFill>
                  <a:srgbClr val="006600"/>
                </a:solidFill>
                <a:latin typeface="Arial"/>
                <a:cs typeface="Arial"/>
              </a:rPr>
              <a:t> </a:t>
            </a:r>
            <a:r>
              <a:rPr sz="2200" spc="-4" dirty="0">
                <a:solidFill>
                  <a:srgbClr val="006600"/>
                </a:solidFill>
                <a:latin typeface="Arial"/>
                <a:cs typeface="Arial"/>
              </a:rPr>
              <a:t>Committee</a:t>
            </a:r>
            <a:endParaRPr sz="2200" dirty="0">
              <a:latin typeface="Arial"/>
              <a:cs typeface="Arial"/>
            </a:endParaRPr>
          </a:p>
          <a:p>
            <a:pPr marL="279668" indent="-269681">
              <a:spcBef>
                <a:spcPts val="531"/>
              </a:spcBef>
              <a:buChar char="•"/>
              <a:tabLst>
                <a:tab pos="279668" algn="l"/>
                <a:tab pos="280168" algn="l"/>
              </a:tabLst>
            </a:pPr>
            <a:r>
              <a:rPr sz="2200" dirty="0">
                <a:solidFill>
                  <a:srgbClr val="0000FF"/>
                </a:solidFill>
                <a:latin typeface="Arial"/>
                <a:cs typeface="Arial"/>
              </a:rPr>
              <a:t>Municipality</a:t>
            </a:r>
            <a:r>
              <a:rPr lang="en-US" sz="2200" dirty="0">
                <a:solidFill>
                  <a:srgbClr val="0000FF"/>
                </a:solidFill>
                <a:latin typeface="Arial"/>
                <a:cs typeface="Arial"/>
              </a:rPr>
              <a:t>/</a:t>
            </a:r>
            <a:r>
              <a:rPr lang="en-US" sz="2200" dirty="0" err="1">
                <a:solidFill>
                  <a:srgbClr val="0000FF"/>
                </a:solidFill>
                <a:latin typeface="Arial"/>
                <a:cs typeface="Arial"/>
              </a:rPr>
              <a:t>Paurashava</a:t>
            </a:r>
            <a:r>
              <a:rPr sz="2200" dirty="0">
                <a:solidFill>
                  <a:srgbClr val="0000FF"/>
                </a:solidFill>
                <a:latin typeface="Arial"/>
                <a:cs typeface="Arial"/>
              </a:rPr>
              <a:t> Census</a:t>
            </a:r>
            <a:r>
              <a:rPr sz="2200" spc="12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200" spc="-4" dirty="0">
                <a:solidFill>
                  <a:srgbClr val="0000FF"/>
                </a:solidFill>
                <a:latin typeface="Arial"/>
                <a:cs typeface="Arial"/>
              </a:rPr>
              <a:t>Committee</a:t>
            </a:r>
            <a:endParaRPr sz="2200" dirty="0">
              <a:latin typeface="Arial"/>
              <a:cs typeface="Arial"/>
            </a:endParaRPr>
          </a:p>
          <a:p>
            <a:pPr marL="279668" indent="-269681">
              <a:spcBef>
                <a:spcPts val="526"/>
              </a:spcBef>
              <a:buChar char="•"/>
              <a:tabLst>
                <a:tab pos="279668" algn="l"/>
                <a:tab pos="280168" algn="l"/>
              </a:tabLst>
            </a:pPr>
            <a:r>
              <a:rPr sz="2200" spc="-4" dirty="0">
                <a:solidFill>
                  <a:srgbClr val="800000"/>
                </a:solidFill>
                <a:latin typeface="Arial"/>
                <a:cs typeface="Arial"/>
              </a:rPr>
              <a:t>District </a:t>
            </a:r>
            <a:r>
              <a:rPr sz="2200" dirty="0">
                <a:solidFill>
                  <a:srgbClr val="800000"/>
                </a:solidFill>
                <a:latin typeface="Arial"/>
                <a:cs typeface="Arial"/>
              </a:rPr>
              <a:t>Census</a:t>
            </a:r>
            <a:r>
              <a:rPr sz="2200" spc="-8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800000"/>
                </a:solidFill>
                <a:latin typeface="Arial"/>
                <a:cs typeface="Arial"/>
              </a:rPr>
              <a:t>Committee</a:t>
            </a:r>
            <a:endParaRPr sz="2200" dirty="0">
              <a:latin typeface="Arial"/>
              <a:cs typeface="Arial"/>
            </a:endParaRPr>
          </a:p>
          <a:p>
            <a:pPr marL="279668" indent="-269681">
              <a:spcBef>
                <a:spcPts val="531"/>
              </a:spcBef>
              <a:buChar char="•"/>
              <a:tabLst>
                <a:tab pos="279668" algn="l"/>
                <a:tab pos="280168" algn="l"/>
              </a:tabLst>
            </a:pPr>
            <a:r>
              <a:rPr sz="2200" spc="-4" dirty="0">
                <a:solidFill>
                  <a:srgbClr val="0000FF"/>
                </a:solidFill>
                <a:latin typeface="Arial"/>
                <a:cs typeface="Arial"/>
              </a:rPr>
              <a:t>City </a:t>
            </a:r>
            <a:r>
              <a:rPr sz="2200" dirty="0">
                <a:solidFill>
                  <a:srgbClr val="0000FF"/>
                </a:solidFill>
                <a:latin typeface="Arial"/>
                <a:cs typeface="Arial"/>
              </a:rPr>
              <a:t>Corporation Census</a:t>
            </a:r>
            <a:r>
              <a:rPr sz="2200" spc="16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200" spc="-4" dirty="0">
                <a:solidFill>
                  <a:srgbClr val="0000FF"/>
                </a:solidFill>
                <a:latin typeface="Arial"/>
                <a:cs typeface="Arial"/>
              </a:rPr>
              <a:t>Committee</a:t>
            </a:r>
            <a:endParaRPr sz="2200" dirty="0">
              <a:latin typeface="Arial"/>
              <a:cs typeface="Arial"/>
            </a:endParaRPr>
          </a:p>
          <a:p>
            <a:pPr marL="279668" indent="-269681">
              <a:spcBef>
                <a:spcPts val="526"/>
              </a:spcBef>
              <a:buChar char="•"/>
              <a:tabLst>
                <a:tab pos="279668" algn="l"/>
                <a:tab pos="280168" algn="l"/>
              </a:tabLst>
            </a:pPr>
            <a:r>
              <a:rPr sz="2200" spc="-4" dirty="0">
                <a:solidFill>
                  <a:srgbClr val="800000"/>
                </a:solidFill>
                <a:latin typeface="Arial"/>
                <a:cs typeface="Arial"/>
              </a:rPr>
              <a:t>Ward </a:t>
            </a:r>
            <a:r>
              <a:rPr sz="2200" dirty="0">
                <a:solidFill>
                  <a:srgbClr val="800000"/>
                </a:solidFill>
                <a:latin typeface="Arial"/>
                <a:cs typeface="Arial"/>
              </a:rPr>
              <a:t>census </a:t>
            </a:r>
            <a:r>
              <a:rPr sz="2200" spc="-4" dirty="0">
                <a:solidFill>
                  <a:srgbClr val="800000"/>
                </a:solidFill>
                <a:latin typeface="Arial"/>
                <a:cs typeface="Arial"/>
              </a:rPr>
              <a:t>committee </a:t>
            </a:r>
            <a:r>
              <a:rPr sz="1600" dirty="0">
                <a:solidFill>
                  <a:srgbClr val="800000"/>
                </a:solidFill>
                <a:latin typeface="Arial"/>
                <a:cs typeface="Arial"/>
              </a:rPr>
              <a:t>( incase of city</a:t>
            </a:r>
            <a:r>
              <a:rPr sz="1600" spc="-27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800000"/>
                </a:solidFill>
                <a:latin typeface="Arial"/>
                <a:cs typeface="Arial"/>
              </a:rPr>
              <a:t>corporation)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38552" y="5705950"/>
            <a:ext cx="146957" cy="348641"/>
          </a:xfrm>
          <a:prstGeom prst="rect">
            <a:avLst/>
          </a:prstGeom>
        </p:spPr>
        <p:txBody>
          <a:bodyPr vert="horz" wrap="square" lIns="0" tIns="9989" rIns="0" bIns="0" rtlCol="0">
            <a:spAutoFit/>
          </a:bodyPr>
          <a:lstStyle/>
          <a:p>
            <a:pPr marL="9988">
              <a:spcBef>
                <a:spcPts val="79"/>
              </a:spcBef>
            </a:pPr>
            <a:r>
              <a:rPr sz="1100" spc="4" dirty="0">
                <a:solidFill>
                  <a:srgbClr val="FFFFFF"/>
                </a:solidFill>
                <a:latin typeface="Times New Roman"/>
                <a:cs typeface="Times New Roman"/>
              </a:rPr>
              <a:t>20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4212" y="754652"/>
            <a:ext cx="5262788" cy="871861"/>
          </a:xfrm>
          <a:prstGeom prst="rect">
            <a:avLst/>
          </a:prstGeom>
        </p:spPr>
        <p:txBody>
          <a:bodyPr vert="horz" wrap="square" lIns="0" tIns="9989" rIns="0" bIns="0" rtlCol="0">
            <a:spAutoFit/>
          </a:bodyPr>
          <a:lstStyle/>
          <a:p>
            <a:pPr marL="9988">
              <a:spcBef>
                <a:spcPts val="79"/>
              </a:spcBef>
            </a:pPr>
            <a:r>
              <a:rPr sz="2800" dirty="0">
                <a:solidFill>
                  <a:srgbClr val="FF0000"/>
                </a:solidFill>
              </a:rPr>
              <a:t>Motivational</a:t>
            </a:r>
            <a:r>
              <a:rPr sz="2800" spc="-63" dirty="0">
                <a:solidFill>
                  <a:srgbClr val="FF0000"/>
                </a:solidFill>
              </a:rPr>
              <a:t> </a:t>
            </a:r>
            <a:r>
              <a:rPr sz="2800" dirty="0">
                <a:solidFill>
                  <a:srgbClr val="FF0000"/>
                </a:solidFill>
              </a:rPr>
              <a:t>Campaign</a:t>
            </a:r>
            <a:r>
              <a:rPr lang="en-US" sz="2800" dirty="0">
                <a:solidFill>
                  <a:srgbClr val="FF0000"/>
                </a:solidFill>
              </a:rPr>
              <a:t> to the Citizen</a:t>
            </a:r>
            <a:endParaRPr sz="2800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13519" y="2201655"/>
            <a:ext cx="6482681" cy="3132345"/>
          </a:xfrm>
          <a:prstGeom prst="rect">
            <a:avLst/>
          </a:prstGeom>
        </p:spPr>
        <p:txBody>
          <a:bodyPr vert="horz" wrap="square" lIns="0" tIns="76912" rIns="0" bIns="0" rtlCol="0">
            <a:spAutoFit/>
          </a:bodyPr>
          <a:lstStyle/>
          <a:p>
            <a:pPr marL="279668" indent="-269681">
              <a:spcBef>
                <a:spcPts val="606"/>
              </a:spcBef>
              <a:buChar char="•"/>
              <a:tabLst>
                <a:tab pos="279668" algn="l"/>
                <a:tab pos="280168" algn="l"/>
              </a:tabLst>
            </a:pPr>
            <a:r>
              <a:rPr sz="2200" dirty="0">
                <a:solidFill>
                  <a:srgbClr val="0000FF"/>
                </a:solidFill>
                <a:latin typeface="Arial"/>
                <a:cs typeface="Arial"/>
              </a:rPr>
              <a:t>Appeal </a:t>
            </a:r>
            <a:r>
              <a:rPr sz="2200" spc="-4" dirty="0">
                <a:solidFill>
                  <a:srgbClr val="0000FF"/>
                </a:solidFill>
                <a:latin typeface="Arial"/>
                <a:cs typeface="Arial"/>
              </a:rPr>
              <a:t>to </a:t>
            </a:r>
            <a:r>
              <a:rPr sz="2200" dirty="0">
                <a:solidFill>
                  <a:srgbClr val="0000FF"/>
                </a:solidFill>
                <a:latin typeface="Arial"/>
                <a:cs typeface="Arial"/>
              </a:rPr>
              <a:t>the teachers-</a:t>
            </a:r>
            <a:endParaRPr sz="2200" dirty="0">
              <a:latin typeface="Arial"/>
              <a:cs typeface="Arial"/>
            </a:endParaRPr>
          </a:p>
          <a:p>
            <a:pPr marL="594795" marR="309632" indent="-225733" algn="ctr">
              <a:spcBef>
                <a:spcPts val="499"/>
              </a:spcBef>
            </a:pPr>
            <a:r>
              <a:rPr lang="en-US" sz="1900" dirty="0">
                <a:solidFill>
                  <a:srgbClr val="0000FF"/>
                </a:solidFill>
                <a:latin typeface="Arial"/>
                <a:cs typeface="Arial"/>
              </a:rPr>
              <a:t>(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Let the students know the importance of  census and motivate them 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to 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cooperate</a:t>
            </a:r>
            <a:r>
              <a:rPr sz="1900" spc="-31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the  enumerators</a:t>
            </a:r>
            <a:r>
              <a:rPr lang="en-US" sz="1900" dirty="0">
                <a:solidFill>
                  <a:srgbClr val="0000FF"/>
                </a:solidFill>
                <a:latin typeface="Arial"/>
                <a:cs typeface="Arial"/>
              </a:rPr>
              <a:t>)</a:t>
            </a:r>
          </a:p>
          <a:p>
            <a:pPr marL="594795" marR="309632" indent="-225733" algn="ctr">
              <a:spcBef>
                <a:spcPts val="499"/>
              </a:spcBef>
            </a:pPr>
            <a:endParaRPr sz="1900" dirty="0">
              <a:latin typeface="Arial"/>
              <a:cs typeface="Arial"/>
            </a:endParaRPr>
          </a:p>
          <a:p>
            <a:pPr marL="279668" marR="3995" indent="-269681">
              <a:spcBef>
                <a:spcPts val="522"/>
              </a:spcBef>
              <a:buChar char="•"/>
              <a:tabLst>
                <a:tab pos="279668" algn="l"/>
                <a:tab pos="280168" algn="l"/>
              </a:tabLst>
            </a:pPr>
            <a:r>
              <a:rPr sz="2200" dirty="0">
                <a:solidFill>
                  <a:srgbClr val="800000"/>
                </a:solidFill>
                <a:latin typeface="Arial"/>
                <a:cs typeface="Arial"/>
              </a:rPr>
              <a:t>Appeal </a:t>
            </a:r>
            <a:r>
              <a:rPr sz="2200" spc="-4" dirty="0">
                <a:solidFill>
                  <a:srgbClr val="800000"/>
                </a:solidFill>
                <a:latin typeface="Arial"/>
                <a:cs typeface="Arial"/>
              </a:rPr>
              <a:t>to </a:t>
            </a:r>
            <a:r>
              <a:rPr sz="2200" dirty="0">
                <a:solidFill>
                  <a:srgbClr val="800000"/>
                </a:solidFill>
                <a:latin typeface="Arial"/>
                <a:cs typeface="Arial"/>
              </a:rPr>
              <a:t>public through the </a:t>
            </a:r>
            <a:r>
              <a:rPr lang="en-US" sz="2200" dirty="0">
                <a:solidFill>
                  <a:srgbClr val="800000"/>
                </a:solidFill>
                <a:latin typeface="Arial"/>
                <a:cs typeface="Arial"/>
              </a:rPr>
              <a:t>R</a:t>
            </a:r>
            <a:r>
              <a:rPr sz="2200" dirty="0">
                <a:solidFill>
                  <a:srgbClr val="800000"/>
                </a:solidFill>
                <a:latin typeface="Arial"/>
                <a:cs typeface="Arial"/>
              </a:rPr>
              <a:t>eligious </a:t>
            </a:r>
            <a:r>
              <a:rPr lang="en-US" sz="2200" dirty="0">
                <a:solidFill>
                  <a:srgbClr val="800000"/>
                </a:solidFill>
                <a:latin typeface="Arial"/>
                <a:cs typeface="Arial"/>
              </a:rPr>
              <a:t>L</a:t>
            </a:r>
            <a:r>
              <a:rPr sz="2200" dirty="0">
                <a:solidFill>
                  <a:srgbClr val="800000"/>
                </a:solidFill>
                <a:latin typeface="Arial"/>
                <a:cs typeface="Arial"/>
              </a:rPr>
              <a:t>eaders  and </a:t>
            </a:r>
            <a:r>
              <a:rPr lang="en-US" sz="2200" dirty="0">
                <a:solidFill>
                  <a:srgbClr val="800000"/>
                </a:solidFill>
                <a:latin typeface="Arial"/>
                <a:cs typeface="Arial"/>
              </a:rPr>
              <a:t>R</a:t>
            </a:r>
            <a:r>
              <a:rPr sz="2200" dirty="0">
                <a:solidFill>
                  <a:srgbClr val="800000"/>
                </a:solidFill>
                <a:latin typeface="Arial"/>
                <a:cs typeface="Arial"/>
              </a:rPr>
              <a:t>eligious </a:t>
            </a:r>
            <a:r>
              <a:rPr lang="en-US" sz="2200" dirty="0">
                <a:solidFill>
                  <a:srgbClr val="800000"/>
                </a:solidFill>
                <a:latin typeface="Arial"/>
                <a:cs typeface="Arial"/>
              </a:rPr>
              <a:t>I</a:t>
            </a:r>
            <a:r>
              <a:rPr sz="2200" dirty="0">
                <a:solidFill>
                  <a:srgbClr val="800000"/>
                </a:solidFill>
                <a:latin typeface="Arial"/>
                <a:cs typeface="Arial"/>
              </a:rPr>
              <a:t>nstitution authority </a:t>
            </a:r>
            <a:r>
              <a:rPr sz="2200" spc="-4" dirty="0">
                <a:solidFill>
                  <a:srgbClr val="800000"/>
                </a:solidFill>
                <a:latin typeface="Arial"/>
                <a:cs typeface="Arial"/>
              </a:rPr>
              <a:t>to </a:t>
            </a:r>
            <a:r>
              <a:rPr sz="2200" dirty="0">
                <a:solidFill>
                  <a:srgbClr val="800000"/>
                </a:solidFill>
                <a:latin typeface="Arial"/>
                <a:cs typeface="Arial"/>
              </a:rPr>
              <a:t>provide  accurate data </a:t>
            </a:r>
            <a:r>
              <a:rPr sz="2200" spc="-4" dirty="0">
                <a:solidFill>
                  <a:srgbClr val="800000"/>
                </a:solidFill>
                <a:latin typeface="Arial"/>
                <a:cs typeface="Arial"/>
              </a:rPr>
              <a:t>to </a:t>
            </a:r>
            <a:r>
              <a:rPr sz="2200" dirty="0">
                <a:solidFill>
                  <a:srgbClr val="800000"/>
                </a:solidFill>
                <a:latin typeface="Arial"/>
                <a:cs typeface="Arial"/>
              </a:rPr>
              <a:t>the</a:t>
            </a:r>
            <a:r>
              <a:rPr sz="2200" spc="-4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800000"/>
                </a:solidFill>
                <a:latin typeface="Arial"/>
                <a:cs typeface="Arial"/>
              </a:rPr>
              <a:t>enumerators.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38552" y="5705950"/>
            <a:ext cx="146957" cy="348641"/>
          </a:xfrm>
          <a:prstGeom prst="rect">
            <a:avLst/>
          </a:prstGeom>
        </p:spPr>
        <p:txBody>
          <a:bodyPr vert="horz" wrap="square" lIns="0" tIns="9989" rIns="0" bIns="0" rtlCol="0">
            <a:spAutoFit/>
          </a:bodyPr>
          <a:lstStyle/>
          <a:p>
            <a:pPr marL="9988">
              <a:spcBef>
                <a:spcPts val="79"/>
              </a:spcBef>
            </a:pPr>
            <a:r>
              <a:rPr sz="1100" spc="4" dirty="0">
                <a:solidFill>
                  <a:srgbClr val="FFFFFF"/>
                </a:solidFill>
                <a:latin typeface="Times New Roman"/>
                <a:cs typeface="Times New Roman"/>
              </a:rPr>
              <a:t>22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7442" y="685800"/>
            <a:ext cx="6431158" cy="861774"/>
          </a:xfrm>
        </p:spPr>
        <p:txBody>
          <a:bodyPr/>
          <a:lstStyle/>
          <a:p>
            <a:r>
              <a:rPr lang="en-US" sz="2800" dirty="0">
                <a:solidFill>
                  <a:srgbClr val="FF0000"/>
                </a:solidFill>
              </a:rPr>
              <a:t>Manpower </a:t>
            </a:r>
            <a:r>
              <a:rPr lang="en-US" sz="2800" spc="-4" dirty="0">
                <a:solidFill>
                  <a:srgbClr val="FF0000"/>
                </a:solidFill>
              </a:rPr>
              <a:t>Engagement Planning in </a:t>
            </a:r>
            <a:r>
              <a:rPr lang="en-US" sz="2800" spc="-8" dirty="0">
                <a:solidFill>
                  <a:srgbClr val="FF0000"/>
                </a:solidFill>
              </a:rPr>
              <a:t>the</a:t>
            </a:r>
            <a:r>
              <a:rPr lang="en-US" sz="2800" spc="-55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Census  </a:t>
            </a:r>
            <a:r>
              <a:rPr lang="en-US" sz="2800" spc="-4" dirty="0">
                <a:solidFill>
                  <a:srgbClr val="FF0000"/>
                </a:solidFill>
              </a:rPr>
              <a:t>Operation in </a:t>
            </a:r>
            <a:r>
              <a:rPr lang="en-US" sz="2800" dirty="0">
                <a:solidFill>
                  <a:srgbClr val="FF0000"/>
                </a:solidFill>
              </a:rPr>
              <a:t>Bangladesh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82032" y="2033188"/>
            <a:ext cx="5628368" cy="3148412"/>
          </a:xfrm>
          <a:prstGeom prst="rect">
            <a:avLst/>
          </a:prstGeom>
        </p:spPr>
        <p:txBody>
          <a:bodyPr vert="horz" wrap="square" lIns="0" tIns="67423" rIns="0" bIns="0" rtlCol="0">
            <a:spAutoFit/>
          </a:bodyPr>
          <a:lstStyle/>
          <a:p>
            <a:pPr marL="279668" indent="-269681">
              <a:spcBef>
                <a:spcPts val="531"/>
              </a:spcBef>
              <a:buChar char="•"/>
              <a:tabLst>
                <a:tab pos="279169" algn="l"/>
                <a:tab pos="279668" algn="l"/>
              </a:tabLst>
            </a:pP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Chief Census Coordinator:</a:t>
            </a:r>
            <a:r>
              <a:rPr sz="1900" spc="47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1</a:t>
            </a:r>
            <a:endParaRPr sz="1900" dirty="0">
              <a:latin typeface="Arial"/>
              <a:cs typeface="Arial"/>
            </a:endParaRPr>
          </a:p>
          <a:p>
            <a:pPr marL="279668" indent="-269681">
              <a:spcBef>
                <a:spcPts val="456"/>
              </a:spcBef>
              <a:buChar char="•"/>
              <a:tabLst>
                <a:tab pos="279169" algn="l"/>
                <a:tab pos="279668" algn="l"/>
              </a:tabLst>
            </a:pPr>
            <a:r>
              <a:rPr sz="1900" spc="-4" dirty="0">
                <a:solidFill>
                  <a:srgbClr val="800000"/>
                </a:solidFill>
                <a:latin typeface="Arial"/>
                <a:cs typeface="Arial"/>
              </a:rPr>
              <a:t>National Census coordinator/ Census Commissioner </a:t>
            </a:r>
            <a:r>
              <a:rPr sz="1900" dirty="0">
                <a:solidFill>
                  <a:srgbClr val="800000"/>
                </a:solidFill>
                <a:latin typeface="Arial"/>
                <a:cs typeface="Arial"/>
              </a:rPr>
              <a:t>:</a:t>
            </a:r>
            <a:r>
              <a:rPr sz="1900" spc="130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800000"/>
                </a:solidFill>
                <a:latin typeface="Arial"/>
                <a:cs typeface="Arial"/>
              </a:rPr>
              <a:t>1</a:t>
            </a:r>
            <a:endParaRPr sz="1900" dirty="0">
              <a:latin typeface="Arial"/>
              <a:cs typeface="Arial"/>
            </a:endParaRPr>
          </a:p>
          <a:p>
            <a:pPr marL="279668" indent="-269681">
              <a:spcBef>
                <a:spcPts val="452"/>
              </a:spcBef>
              <a:buChar char="•"/>
              <a:tabLst>
                <a:tab pos="279169" algn="l"/>
                <a:tab pos="279668" algn="l"/>
              </a:tabLst>
            </a:pP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Deputy National Census Coordinator</a:t>
            </a:r>
            <a:r>
              <a:rPr sz="1900" spc="67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:2</a:t>
            </a:r>
            <a:endParaRPr sz="1900" dirty="0">
              <a:latin typeface="Arial"/>
              <a:cs typeface="Arial"/>
            </a:endParaRPr>
          </a:p>
          <a:p>
            <a:pPr marL="279668" indent="-269681">
              <a:spcBef>
                <a:spcPts val="452"/>
              </a:spcBef>
              <a:buChar char="•"/>
              <a:tabLst>
                <a:tab pos="279169" algn="l"/>
                <a:tab pos="279668" algn="l"/>
              </a:tabLst>
            </a:pPr>
            <a:r>
              <a:rPr sz="1900" spc="-4" dirty="0">
                <a:solidFill>
                  <a:srgbClr val="800000"/>
                </a:solidFill>
                <a:latin typeface="Arial"/>
                <a:cs typeface="Arial"/>
              </a:rPr>
              <a:t>District Census Coordinator </a:t>
            </a:r>
            <a:r>
              <a:rPr sz="1900" dirty="0">
                <a:solidFill>
                  <a:srgbClr val="800000"/>
                </a:solidFill>
                <a:latin typeface="Arial"/>
                <a:cs typeface="Arial"/>
              </a:rPr>
              <a:t>:</a:t>
            </a:r>
            <a:r>
              <a:rPr sz="1900" spc="39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1900" spc="-4" dirty="0">
                <a:solidFill>
                  <a:srgbClr val="800000"/>
                </a:solidFill>
                <a:latin typeface="Arial"/>
                <a:cs typeface="Arial"/>
              </a:rPr>
              <a:t>130</a:t>
            </a:r>
            <a:endParaRPr sz="1900" dirty="0">
              <a:latin typeface="Arial"/>
              <a:cs typeface="Arial"/>
            </a:endParaRPr>
          </a:p>
          <a:p>
            <a:pPr marL="279668" indent="-269681">
              <a:spcBef>
                <a:spcPts val="456"/>
              </a:spcBef>
              <a:buChar char="•"/>
              <a:tabLst>
                <a:tab pos="279169" algn="l"/>
                <a:tab pos="279668" algn="l"/>
              </a:tabLst>
            </a:pP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Upazila 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/ 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Thana Census Coordinator 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:</a:t>
            </a:r>
            <a:r>
              <a:rPr sz="1900" spc="51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530</a:t>
            </a:r>
            <a:endParaRPr sz="1900" dirty="0">
              <a:latin typeface="Arial"/>
              <a:cs typeface="Arial"/>
            </a:endParaRPr>
          </a:p>
          <a:p>
            <a:pPr marL="279668" indent="-269681">
              <a:spcBef>
                <a:spcPts val="452"/>
              </a:spcBef>
              <a:buChar char="•"/>
              <a:tabLst>
                <a:tab pos="279169" algn="l"/>
                <a:tab pos="279668" algn="l"/>
              </a:tabLst>
            </a:pPr>
            <a:r>
              <a:rPr sz="1900" spc="-4" dirty="0">
                <a:solidFill>
                  <a:srgbClr val="800000"/>
                </a:solidFill>
                <a:latin typeface="Arial"/>
                <a:cs typeface="Arial"/>
              </a:rPr>
              <a:t>Zonal </a:t>
            </a:r>
            <a:r>
              <a:rPr sz="1900" dirty="0">
                <a:solidFill>
                  <a:srgbClr val="800000"/>
                </a:solidFill>
                <a:latin typeface="Arial"/>
                <a:cs typeface="Arial"/>
              </a:rPr>
              <a:t>Officer :</a:t>
            </a:r>
            <a:r>
              <a:rPr sz="1900" spc="-24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1900" spc="-4" dirty="0">
                <a:solidFill>
                  <a:srgbClr val="800000"/>
                </a:solidFill>
                <a:latin typeface="Arial"/>
                <a:cs typeface="Arial"/>
              </a:rPr>
              <a:t>2612</a:t>
            </a:r>
            <a:endParaRPr sz="1900" dirty="0">
              <a:latin typeface="Arial"/>
              <a:cs typeface="Arial"/>
            </a:endParaRPr>
          </a:p>
          <a:p>
            <a:pPr marL="279668" indent="-269681">
              <a:spcBef>
                <a:spcPts val="452"/>
              </a:spcBef>
              <a:buChar char="•"/>
              <a:tabLst>
                <a:tab pos="279169" algn="l"/>
                <a:tab pos="279668" algn="l"/>
              </a:tabLst>
            </a:pP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Supervisor 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:</a:t>
            </a:r>
            <a:r>
              <a:rPr sz="1900" spc="8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48531</a:t>
            </a:r>
            <a:endParaRPr sz="1900" dirty="0">
              <a:latin typeface="Arial"/>
              <a:cs typeface="Arial"/>
            </a:endParaRPr>
          </a:p>
          <a:p>
            <a:pPr marL="279668" indent="-269681">
              <a:spcBef>
                <a:spcPts val="452"/>
              </a:spcBef>
              <a:buChar char="•"/>
              <a:tabLst>
                <a:tab pos="279169" algn="l"/>
                <a:tab pos="279668" algn="l"/>
              </a:tabLst>
            </a:pPr>
            <a:r>
              <a:rPr sz="1900" spc="-4" dirty="0">
                <a:solidFill>
                  <a:srgbClr val="660033"/>
                </a:solidFill>
                <a:latin typeface="Arial"/>
                <a:cs typeface="Arial"/>
              </a:rPr>
              <a:t>Enumerator </a:t>
            </a:r>
            <a:r>
              <a:rPr sz="1900" dirty="0">
                <a:solidFill>
                  <a:srgbClr val="660033"/>
                </a:solidFill>
                <a:latin typeface="Arial"/>
                <a:cs typeface="Arial"/>
              </a:rPr>
              <a:t>:</a:t>
            </a:r>
            <a:r>
              <a:rPr sz="1900" spc="-8" dirty="0">
                <a:solidFill>
                  <a:srgbClr val="660033"/>
                </a:solidFill>
                <a:latin typeface="Arial"/>
                <a:cs typeface="Arial"/>
              </a:rPr>
              <a:t> </a:t>
            </a:r>
            <a:r>
              <a:rPr sz="1900" spc="-4" dirty="0">
                <a:solidFill>
                  <a:srgbClr val="660033"/>
                </a:solidFill>
                <a:latin typeface="Arial"/>
                <a:cs typeface="Arial"/>
              </a:rPr>
              <a:t>296718</a:t>
            </a:r>
            <a:endParaRPr sz="19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60487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38552" y="5705950"/>
            <a:ext cx="146957" cy="348641"/>
          </a:xfrm>
          <a:prstGeom prst="rect">
            <a:avLst/>
          </a:prstGeom>
        </p:spPr>
        <p:txBody>
          <a:bodyPr vert="horz" wrap="square" lIns="0" tIns="9989" rIns="0" bIns="0" rtlCol="0">
            <a:spAutoFit/>
          </a:bodyPr>
          <a:lstStyle/>
          <a:p>
            <a:pPr marL="9988">
              <a:spcBef>
                <a:spcPts val="79"/>
              </a:spcBef>
            </a:pPr>
            <a:r>
              <a:rPr sz="1100" spc="4" dirty="0">
                <a:solidFill>
                  <a:srgbClr val="FFFFFF"/>
                </a:solidFill>
                <a:latin typeface="Times New Roman"/>
                <a:cs typeface="Times New Roman"/>
              </a:rPr>
              <a:t>24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9600" y="524581"/>
            <a:ext cx="6096000" cy="871861"/>
          </a:xfrm>
          <a:prstGeom prst="rect">
            <a:avLst/>
          </a:prstGeom>
        </p:spPr>
        <p:txBody>
          <a:bodyPr vert="horz" wrap="square" lIns="0" tIns="9989" rIns="0" bIns="0" rtlCol="0">
            <a:spAutoFit/>
          </a:bodyPr>
          <a:lstStyle/>
          <a:p>
            <a:pPr marL="9988">
              <a:spcBef>
                <a:spcPts val="79"/>
              </a:spcBef>
            </a:pPr>
            <a:r>
              <a:rPr sz="2800" dirty="0"/>
              <a:t>Stage 2 : During Census</a:t>
            </a:r>
            <a:r>
              <a:rPr sz="2800" spc="-51" dirty="0"/>
              <a:t> </a:t>
            </a:r>
            <a:r>
              <a:rPr lang="en-US" sz="2800" dirty="0"/>
              <a:t>Consideration</a:t>
            </a:r>
            <a:endParaRPr sz="2800" dirty="0"/>
          </a:p>
        </p:txBody>
      </p:sp>
      <p:sp>
        <p:nvSpPr>
          <p:cNvPr id="4" name="object 4"/>
          <p:cNvSpPr txBox="1"/>
          <p:nvPr/>
        </p:nvSpPr>
        <p:spPr>
          <a:xfrm>
            <a:off x="546100" y="1420556"/>
            <a:ext cx="5420632" cy="941644"/>
          </a:xfrm>
          <a:prstGeom prst="rect">
            <a:avLst/>
          </a:prstGeom>
        </p:spPr>
        <p:txBody>
          <a:bodyPr vert="horz" wrap="square" lIns="0" tIns="38457" rIns="0" bIns="0" rtlCol="0">
            <a:spAutoFit/>
          </a:bodyPr>
          <a:lstStyle/>
          <a:p>
            <a:pPr marL="279668" indent="-269681">
              <a:spcBef>
                <a:spcPts val="302"/>
              </a:spcBef>
              <a:buFont typeface="Wingdings"/>
              <a:buChar char=""/>
              <a:tabLst>
                <a:tab pos="280168" algn="l"/>
              </a:tabLst>
            </a:pP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Main count were taken place 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from 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15-19 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March,</a:t>
            </a:r>
            <a:r>
              <a:rPr sz="1900" spc="59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2011</a:t>
            </a:r>
            <a:endParaRPr sz="1900" dirty="0">
              <a:latin typeface="Arial"/>
              <a:cs typeface="Arial"/>
            </a:endParaRPr>
          </a:p>
          <a:p>
            <a:pPr marL="279668" indent="-269681">
              <a:spcBef>
                <a:spcPts val="228"/>
              </a:spcBef>
              <a:buFont typeface="Wingdings"/>
              <a:buChar char=""/>
              <a:tabLst>
                <a:tab pos="280168" algn="l"/>
              </a:tabLst>
            </a:pP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census calendar 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at 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900" spc="12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glance</a:t>
            </a:r>
            <a:endParaRPr sz="1900" dirty="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701504"/>
              </p:ext>
            </p:extLst>
          </p:nvPr>
        </p:nvGraphicFramePr>
        <p:xfrm>
          <a:off x="304800" y="2420427"/>
          <a:ext cx="8112721" cy="35360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4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92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6138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Activities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36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236854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No.</a:t>
                      </a:r>
                      <a:r>
                        <a:rPr sz="16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 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days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36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Date</a:t>
                      </a:r>
                      <a:endParaRPr lang="en-US" sz="1600" b="1" spc="-5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(as in 2011 census)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36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191">
                <a:tc>
                  <a:txBody>
                    <a:bodyPr/>
                    <a:lstStyle/>
                    <a:p>
                      <a:pPr marL="97790" marR="14414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15" dirty="0">
                          <a:latin typeface="Arial"/>
                          <a:cs typeface="Arial"/>
                        </a:rPr>
                        <a:t>Training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for Master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Trainers 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at BBS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HQ</a:t>
                      </a:r>
                    </a:p>
                  </a:txBody>
                  <a:tcPr marL="0" marR="0" marT="36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6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20" dirty="0">
                          <a:latin typeface="Arial"/>
                          <a:cs typeface="Arial"/>
                        </a:rPr>
                        <a:t>22-02-2011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36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20" dirty="0">
                          <a:latin typeface="Arial"/>
                          <a:cs typeface="Arial"/>
                        </a:rPr>
                        <a:t>24-02-2011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36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986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-15" dirty="0">
                          <a:latin typeface="Arial"/>
                          <a:cs typeface="Arial"/>
                        </a:rPr>
                        <a:t>Training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Zonal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Officers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at District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HQ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6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 marL="0" marR="0" marT="36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-20" dirty="0">
                          <a:latin typeface="Arial"/>
                          <a:cs typeface="Arial"/>
                        </a:rPr>
                        <a:t>26-02-2011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6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-20" dirty="0">
                          <a:latin typeface="Arial"/>
                          <a:cs typeface="Arial"/>
                        </a:rPr>
                        <a:t>28-02-2011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36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7822">
                <a:tc>
                  <a:txBody>
                    <a:bodyPr/>
                    <a:lstStyle/>
                    <a:p>
                      <a:pPr marL="97790" marR="1619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Holding Census Committee  Meeting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at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Different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Levels</a:t>
                      </a:r>
                      <a:r>
                        <a:rPr lang="en-US" sz="1600" spc="-5" dirty="0">
                          <a:latin typeface="Arial"/>
                          <a:cs typeface="Arial"/>
                        </a:rPr>
                        <a:t> ( Census Logistics sent to Divisions and Districts</a:t>
                      </a:r>
                      <a:r>
                        <a:rPr lang="en-US" sz="1600" spc="-5" baseline="0" dirty="0">
                          <a:latin typeface="Arial"/>
                          <a:cs typeface="Arial"/>
                        </a:rPr>
                        <a:t> by Trucks)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36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6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20" dirty="0">
                          <a:latin typeface="Arial"/>
                          <a:cs typeface="Arial"/>
                        </a:rPr>
                        <a:t>02-03-2011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6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20" dirty="0">
                          <a:latin typeface="Arial"/>
                          <a:cs typeface="Arial"/>
                        </a:rPr>
                        <a:t>04-03-2011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36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5445">
                <a:tc>
                  <a:txBody>
                    <a:bodyPr/>
                    <a:lstStyle/>
                    <a:p>
                      <a:pPr marL="97790" marR="8572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-15" dirty="0">
                          <a:latin typeface="Arial"/>
                          <a:cs typeface="Arial"/>
                        </a:rPr>
                        <a:t>Training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Enumerators  and Supervisors (3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batches)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6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6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-20" dirty="0">
                          <a:latin typeface="Arial"/>
                          <a:cs typeface="Arial"/>
                        </a:rPr>
                        <a:t>05-03-2011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6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-20" dirty="0">
                          <a:latin typeface="Arial"/>
                          <a:cs typeface="Arial"/>
                        </a:rPr>
                        <a:t>13-03-2011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36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843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Main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Count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6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 marL="0" marR="0" marT="36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-20" dirty="0">
                          <a:latin typeface="Arial"/>
                          <a:cs typeface="Arial"/>
                        </a:rPr>
                        <a:t>15-03-2011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6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-20" dirty="0">
                          <a:latin typeface="Arial"/>
                          <a:cs typeface="Arial"/>
                        </a:rPr>
                        <a:t>19-03-2011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36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38552" y="5705950"/>
            <a:ext cx="146957" cy="348641"/>
          </a:xfrm>
          <a:prstGeom prst="rect">
            <a:avLst/>
          </a:prstGeom>
        </p:spPr>
        <p:txBody>
          <a:bodyPr vert="horz" wrap="square" lIns="0" tIns="9989" rIns="0" bIns="0" rtlCol="0">
            <a:spAutoFit/>
          </a:bodyPr>
          <a:lstStyle/>
          <a:p>
            <a:pPr marL="9988">
              <a:spcBef>
                <a:spcPts val="79"/>
              </a:spcBef>
            </a:pPr>
            <a:r>
              <a:rPr sz="1100" spc="4" dirty="0">
                <a:solidFill>
                  <a:srgbClr val="FFFFFF"/>
                </a:solidFill>
                <a:latin typeface="Times New Roman"/>
                <a:cs typeface="Times New Roman"/>
              </a:rPr>
              <a:t>25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1600" y="702026"/>
            <a:ext cx="6096000" cy="440974"/>
          </a:xfrm>
          <a:prstGeom prst="rect">
            <a:avLst/>
          </a:prstGeom>
        </p:spPr>
        <p:txBody>
          <a:bodyPr vert="horz" wrap="square" lIns="0" tIns="9989" rIns="0" bIns="0" rtlCol="0">
            <a:spAutoFit/>
          </a:bodyPr>
          <a:lstStyle/>
          <a:p>
            <a:pPr marL="9988" algn="l">
              <a:spcBef>
                <a:spcPts val="79"/>
              </a:spcBef>
            </a:pPr>
            <a:r>
              <a:rPr sz="2800" spc="-4" dirty="0"/>
              <a:t>Quality</a:t>
            </a:r>
            <a:r>
              <a:rPr sz="2800" spc="-47" dirty="0"/>
              <a:t> </a:t>
            </a:r>
            <a:r>
              <a:rPr sz="2800" dirty="0"/>
              <a:t>Control</a:t>
            </a:r>
            <a:r>
              <a:rPr lang="en-US" sz="2800" dirty="0"/>
              <a:t> Management :</a:t>
            </a:r>
            <a:endParaRPr sz="2800" dirty="0"/>
          </a:p>
        </p:txBody>
      </p:sp>
      <p:sp>
        <p:nvSpPr>
          <p:cNvPr id="4" name="object 4"/>
          <p:cNvSpPr txBox="1"/>
          <p:nvPr/>
        </p:nvSpPr>
        <p:spPr>
          <a:xfrm>
            <a:off x="1500413" y="1563551"/>
            <a:ext cx="6043387" cy="3426765"/>
          </a:xfrm>
          <a:prstGeom prst="rect">
            <a:avLst/>
          </a:prstGeom>
        </p:spPr>
        <p:txBody>
          <a:bodyPr vert="horz" wrap="square" lIns="0" tIns="48444" rIns="0" bIns="0" rtlCol="0">
            <a:spAutoFit/>
          </a:bodyPr>
          <a:lstStyle/>
          <a:p>
            <a:pPr marL="9988">
              <a:spcBef>
                <a:spcPts val="381"/>
              </a:spcBef>
              <a:buClr>
                <a:srgbClr val="FFFFFF"/>
              </a:buClr>
              <a:buSzPct val="116666"/>
              <a:tabLst>
                <a:tab pos="463949" algn="l"/>
                <a:tab pos="464949" algn="l"/>
              </a:tabLst>
            </a:pPr>
            <a:r>
              <a:rPr sz="1900" b="1" spc="-4" dirty="0">
                <a:solidFill>
                  <a:srgbClr val="0000FF"/>
                </a:solidFill>
                <a:latin typeface="Arial"/>
                <a:cs typeface="Arial"/>
              </a:rPr>
              <a:t>Close</a:t>
            </a:r>
            <a:r>
              <a:rPr sz="1900" b="1" spc="-12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spc="-4" dirty="0">
                <a:solidFill>
                  <a:srgbClr val="0000FF"/>
                </a:solidFill>
                <a:latin typeface="Arial"/>
                <a:cs typeface="Arial"/>
              </a:rPr>
              <a:t>Supervision</a:t>
            </a:r>
            <a:r>
              <a:rPr sz="1900" b="1" spc="-4" dirty="0">
                <a:solidFill>
                  <a:srgbClr val="0000FF"/>
                </a:solidFill>
                <a:latin typeface="Arial"/>
                <a:cs typeface="Arial"/>
              </a:rPr>
              <a:t>:</a:t>
            </a:r>
            <a:endParaRPr sz="1900" dirty="0">
              <a:latin typeface="Arial"/>
              <a:cs typeface="Arial"/>
            </a:endParaRPr>
          </a:p>
          <a:p>
            <a:pPr marL="870468" lvl="1" indent="-185780">
              <a:spcBef>
                <a:spcPts val="300"/>
              </a:spcBef>
              <a:buAutoNum type="romanLcPeriod"/>
              <a:tabLst>
                <a:tab pos="870968" algn="l"/>
              </a:tabLst>
            </a:pP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One 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supervisor 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for 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every 5/6</a:t>
            </a:r>
            <a:r>
              <a:rPr sz="1900" spc="4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enumerators</a:t>
            </a:r>
            <a:endParaRPr sz="1900" dirty="0">
              <a:latin typeface="Arial"/>
              <a:cs typeface="Arial"/>
            </a:endParaRPr>
          </a:p>
          <a:p>
            <a:pPr marL="924403" lvl="1" indent="-239715">
              <a:spcBef>
                <a:spcPts val="232"/>
              </a:spcBef>
              <a:buAutoNum type="romanLcPeriod"/>
              <a:tabLst>
                <a:tab pos="924904" algn="l"/>
              </a:tabLst>
            </a:pPr>
            <a:r>
              <a:rPr sz="1900" dirty="0">
                <a:solidFill>
                  <a:srgbClr val="800000"/>
                </a:solidFill>
                <a:latin typeface="Arial"/>
                <a:cs typeface="Arial"/>
              </a:rPr>
              <a:t>One </a:t>
            </a:r>
            <a:r>
              <a:rPr sz="1900" spc="-4" dirty="0">
                <a:solidFill>
                  <a:srgbClr val="800000"/>
                </a:solidFill>
                <a:latin typeface="Arial"/>
                <a:cs typeface="Arial"/>
              </a:rPr>
              <a:t>Zonal </a:t>
            </a:r>
            <a:r>
              <a:rPr sz="1900" dirty="0">
                <a:solidFill>
                  <a:srgbClr val="800000"/>
                </a:solidFill>
                <a:latin typeface="Arial"/>
                <a:cs typeface="Arial"/>
              </a:rPr>
              <a:t>Officer for 2</a:t>
            </a:r>
            <a:r>
              <a:rPr sz="1900" spc="-24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1900" spc="-4" dirty="0">
                <a:solidFill>
                  <a:srgbClr val="800000"/>
                </a:solidFill>
                <a:latin typeface="Arial"/>
                <a:cs typeface="Arial"/>
              </a:rPr>
              <a:t>Unions/Wards</a:t>
            </a:r>
            <a:endParaRPr sz="1900" dirty="0">
              <a:latin typeface="Arial"/>
              <a:cs typeface="Arial"/>
            </a:endParaRPr>
          </a:p>
          <a:p>
            <a:pPr marL="978339" lvl="1" indent="-293652">
              <a:spcBef>
                <a:spcPts val="224"/>
              </a:spcBef>
              <a:buAutoNum type="romanLcPeriod"/>
              <a:tabLst>
                <a:tab pos="978839" algn="l"/>
              </a:tabLst>
            </a:pP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One </a:t>
            </a:r>
            <a:r>
              <a:rPr sz="1900" spc="-8" dirty="0">
                <a:solidFill>
                  <a:srgbClr val="0000FF"/>
                </a:solidFill>
                <a:latin typeface="Arial"/>
                <a:cs typeface="Arial"/>
              </a:rPr>
              <a:t>UCC 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for 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each</a:t>
            </a:r>
            <a:r>
              <a:rPr sz="1900" spc="4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Upazila</a:t>
            </a:r>
            <a:endParaRPr sz="1900" dirty="0">
              <a:latin typeface="Arial"/>
              <a:cs typeface="Arial"/>
            </a:endParaRPr>
          </a:p>
          <a:p>
            <a:pPr marL="990325" lvl="1" indent="-305638">
              <a:spcBef>
                <a:spcPts val="228"/>
              </a:spcBef>
              <a:buAutoNum type="romanLcPeriod"/>
              <a:tabLst>
                <a:tab pos="990825" algn="l"/>
              </a:tabLst>
            </a:pPr>
            <a:r>
              <a:rPr sz="1900" dirty="0">
                <a:solidFill>
                  <a:srgbClr val="800000"/>
                </a:solidFill>
                <a:latin typeface="Arial"/>
                <a:cs typeface="Arial"/>
              </a:rPr>
              <a:t>One </a:t>
            </a:r>
            <a:r>
              <a:rPr sz="1900" spc="-4" dirty="0">
                <a:solidFill>
                  <a:srgbClr val="800000"/>
                </a:solidFill>
                <a:latin typeface="Arial"/>
                <a:cs typeface="Arial"/>
              </a:rPr>
              <a:t>DCC </a:t>
            </a:r>
            <a:r>
              <a:rPr sz="1900" dirty="0">
                <a:solidFill>
                  <a:srgbClr val="800000"/>
                </a:solidFill>
                <a:latin typeface="Arial"/>
                <a:cs typeface="Arial"/>
              </a:rPr>
              <a:t>for </a:t>
            </a:r>
            <a:r>
              <a:rPr sz="1900" spc="-4" dirty="0">
                <a:solidFill>
                  <a:srgbClr val="800000"/>
                </a:solidFill>
                <a:latin typeface="Arial"/>
                <a:cs typeface="Arial"/>
              </a:rPr>
              <a:t>each District or part </a:t>
            </a:r>
            <a:r>
              <a:rPr sz="1900" dirty="0">
                <a:solidFill>
                  <a:srgbClr val="800000"/>
                </a:solidFill>
                <a:latin typeface="Arial"/>
                <a:cs typeface="Arial"/>
              </a:rPr>
              <a:t>of </a:t>
            </a:r>
            <a:r>
              <a:rPr sz="1900" spc="-4" dirty="0">
                <a:solidFill>
                  <a:srgbClr val="800000"/>
                </a:solidFill>
                <a:latin typeface="Arial"/>
                <a:cs typeface="Arial"/>
              </a:rPr>
              <a:t>a big</a:t>
            </a:r>
            <a:r>
              <a:rPr sz="1900" spc="39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1900" spc="-4" dirty="0">
                <a:solidFill>
                  <a:srgbClr val="800000"/>
                </a:solidFill>
                <a:latin typeface="Arial"/>
                <a:cs typeface="Arial"/>
              </a:rPr>
              <a:t>one</a:t>
            </a:r>
            <a:endParaRPr sz="1900" dirty="0">
              <a:latin typeface="Arial"/>
              <a:cs typeface="Arial"/>
            </a:endParaRPr>
          </a:p>
          <a:p>
            <a:pPr lvl="1">
              <a:spcBef>
                <a:spcPts val="27"/>
              </a:spcBef>
              <a:buAutoNum type="romanLcPeriod"/>
            </a:pPr>
            <a:endParaRPr sz="2600" dirty="0">
              <a:latin typeface="Times New Roman"/>
              <a:cs typeface="Times New Roman"/>
            </a:endParaRPr>
          </a:p>
          <a:p>
            <a:pPr marL="464449" indent="-454461">
              <a:buSzPct val="116666"/>
              <a:buFont typeface="Wingdings"/>
              <a:buChar char=""/>
              <a:tabLst>
                <a:tab pos="463949" algn="l"/>
                <a:tab pos="464949" algn="l"/>
              </a:tabLst>
            </a:pP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Independent Check 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by 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observer</a:t>
            </a:r>
            <a:r>
              <a:rPr sz="1900" spc="27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group.</a:t>
            </a:r>
            <a:endParaRPr sz="1900" dirty="0">
              <a:latin typeface="Arial"/>
              <a:cs typeface="Arial"/>
            </a:endParaRPr>
          </a:p>
          <a:p>
            <a:pPr marL="464449" indent="-454461">
              <a:spcBef>
                <a:spcPts val="641"/>
              </a:spcBef>
              <a:buClr>
                <a:srgbClr val="0000FF"/>
              </a:buClr>
              <a:buSzPct val="116666"/>
              <a:buFont typeface="Wingdings"/>
              <a:buChar char=""/>
              <a:tabLst>
                <a:tab pos="463949" algn="l"/>
                <a:tab pos="464949" algn="l"/>
              </a:tabLst>
            </a:pPr>
            <a:r>
              <a:rPr sz="1900" spc="-4" dirty="0">
                <a:solidFill>
                  <a:srgbClr val="800000"/>
                </a:solidFill>
                <a:latin typeface="Arial"/>
                <a:cs typeface="Arial"/>
              </a:rPr>
              <a:t>Use </a:t>
            </a:r>
            <a:r>
              <a:rPr sz="1900" dirty="0">
                <a:solidFill>
                  <a:srgbClr val="800000"/>
                </a:solidFill>
                <a:latin typeface="Arial"/>
                <a:cs typeface="Arial"/>
              </a:rPr>
              <a:t>of </a:t>
            </a:r>
            <a:r>
              <a:rPr sz="1900" spc="-4" dirty="0">
                <a:solidFill>
                  <a:srgbClr val="800000"/>
                </a:solidFill>
                <a:latin typeface="Arial"/>
                <a:cs typeface="Arial"/>
              </a:rPr>
              <a:t>quality</a:t>
            </a:r>
            <a:r>
              <a:rPr sz="1900" spc="20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lang="en-US" sz="1900" spc="20" dirty="0">
                <a:solidFill>
                  <a:srgbClr val="800000"/>
                </a:solidFill>
                <a:latin typeface="Arial"/>
                <a:cs typeface="Arial"/>
              </a:rPr>
              <a:t>EA and Supervisor Sketch </a:t>
            </a:r>
            <a:r>
              <a:rPr sz="1900" spc="-4" dirty="0">
                <a:solidFill>
                  <a:srgbClr val="800000"/>
                </a:solidFill>
                <a:latin typeface="Arial"/>
                <a:cs typeface="Arial"/>
              </a:rPr>
              <a:t>map</a:t>
            </a:r>
            <a:endParaRPr sz="1900" dirty="0">
              <a:latin typeface="Arial"/>
              <a:cs typeface="Arial"/>
            </a:endParaRPr>
          </a:p>
          <a:p>
            <a:pPr marL="464449" indent="-454461">
              <a:spcBef>
                <a:spcPts val="645"/>
              </a:spcBef>
              <a:buSzPct val="116666"/>
              <a:buFont typeface="Wingdings"/>
              <a:buChar char=""/>
              <a:tabLst>
                <a:tab pos="463949" algn="l"/>
                <a:tab pos="464949" algn="l"/>
              </a:tabLst>
            </a:pP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Active 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participation 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of </a:t>
            </a:r>
            <a:r>
              <a:rPr lang="en-US" sz="1900" spc="-4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ocal </a:t>
            </a:r>
            <a:r>
              <a:rPr lang="en-US" sz="1900" spc="-4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ensus</a:t>
            </a:r>
            <a:r>
              <a:rPr sz="1900" spc="27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sz="1900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ommittees</a:t>
            </a:r>
            <a:endParaRPr sz="1900" dirty="0">
              <a:latin typeface="Arial"/>
              <a:cs typeface="Arial"/>
            </a:endParaRPr>
          </a:p>
          <a:p>
            <a:pPr marL="464449" indent="-454461">
              <a:spcBef>
                <a:spcPts val="641"/>
              </a:spcBef>
              <a:buClr>
                <a:srgbClr val="0000FF"/>
              </a:buClr>
              <a:buSzPct val="116666"/>
              <a:buFont typeface="Wingdings"/>
              <a:buChar char=""/>
              <a:tabLst>
                <a:tab pos="463949" algn="l"/>
                <a:tab pos="464949" algn="l"/>
              </a:tabLst>
            </a:pPr>
            <a:r>
              <a:rPr sz="1900" dirty="0">
                <a:solidFill>
                  <a:srgbClr val="800000"/>
                </a:solidFill>
                <a:latin typeface="Arial"/>
                <a:cs typeface="Arial"/>
              </a:rPr>
              <a:t>Recruitment of more </a:t>
            </a:r>
            <a:r>
              <a:rPr sz="1900" spc="-4" dirty="0">
                <a:solidFill>
                  <a:srgbClr val="800000"/>
                </a:solidFill>
                <a:latin typeface="Arial"/>
                <a:cs typeface="Arial"/>
              </a:rPr>
              <a:t>educated </a:t>
            </a:r>
            <a:r>
              <a:rPr sz="1900" dirty="0">
                <a:solidFill>
                  <a:srgbClr val="800000"/>
                </a:solidFill>
                <a:latin typeface="Arial"/>
                <a:cs typeface="Arial"/>
              </a:rPr>
              <a:t>female</a:t>
            </a:r>
            <a:r>
              <a:rPr sz="1900" spc="-39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800000"/>
                </a:solidFill>
                <a:latin typeface="Arial"/>
                <a:cs typeface="Arial"/>
              </a:rPr>
              <a:t>enumerators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95401" y="1066800"/>
            <a:ext cx="6324600" cy="49668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ctr"/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381002" y="415638"/>
            <a:ext cx="680357" cy="8659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451553" y="442888"/>
            <a:ext cx="3415847" cy="395312"/>
          </a:xfrm>
          <a:prstGeom prst="rect">
            <a:avLst/>
          </a:prstGeom>
        </p:spPr>
        <p:txBody>
          <a:bodyPr vert="horz" wrap="square" lIns="0" tIns="10489" rIns="0" bIns="0" rtlCol="0">
            <a:spAutoFit/>
          </a:bodyPr>
          <a:lstStyle/>
          <a:p>
            <a:pPr marL="9988" algn="ctr">
              <a:spcBef>
                <a:spcPts val="82"/>
              </a:spcBef>
            </a:pPr>
            <a:r>
              <a:rPr sz="2500" dirty="0">
                <a:latin typeface="Times New Roman"/>
                <a:cs typeface="Times New Roman"/>
              </a:rPr>
              <a:t>Bangladesh</a:t>
            </a:r>
            <a:r>
              <a:rPr sz="2500" spc="-63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Map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302308" y="2705101"/>
            <a:ext cx="342899" cy="287085"/>
          </a:xfrm>
          <a:prstGeom prst="rect">
            <a:avLst/>
          </a:prstGeom>
        </p:spPr>
        <p:txBody>
          <a:bodyPr vert="horz" wrap="square" lIns="0" tIns="9989" rIns="0" bIns="0" rtlCol="0">
            <a:spAutoFit/>
          </a:bodyPr>
          <a:lstStyle/>
          <a:p>
            <a:pPr marL="9988">
              <a:spcBef>
                <a:spcPts val="79"/>
              </a:spcBef>
            </a:pPr>
            <a:r>
              <a:rPr sz="900" b="1" spc="-8" dirty="0">
                <a:latin typeface="Arial"/>
                <a:cs typeface="Arial"/>
              </a:rPr>
              <a:t>Sylhet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176305" y="2752205"/>
            <a:ext cx="83820" cy="1066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38552" y="5705950"/>
            <a:ext cx="146957" cy="348641"/>
          </a:xfrm>
          <a:prstGeom prst="rect">
            <a:avLst/>
          </a:prstGeom>
        </p:spPr>
        <p:txBody>
          <a:bodyPr vert="horz" wrap="square" lIns="0" tIns="9989" rIns="0" bIns="0" rtlCol="0">
            <a:spAutoFit/>
          </a:bodyPr>
          <a:lstStyle/>
          <a:p>
            <a:pPr marL="9988">
              <a:spcBef>
                <a:spcPts val="79"/>
              </a:spcBef>
            </a:pPr>
            <a:r>
              <a:rPr sz="1100" spc="4" dirty="0">
                <a:solidFill>
                  <a:srgbClr val="FFFFFF"/>
                </a:solidFill>
                <a:latin typeface="Times New Roman"/>
                <a:cs typeface="Times New Roman"/>
              </a:rPr>
              <a:t>27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70999" y="266355"/>
            <a:ext cx="4991555" cy="871861"/>
          </a:xfrm>
          <a:prstGeom prst="rect">
            <a:avLst/>
          </a:prstGeom>
        </p:spPr>
        <p:txBody>
          <a:bodyPr vert="horz" wrap="square" lIns="0" tIns="9989" rIns="0" bIns="0" rtlCol="0">
            <a:spAutoFit/>
          </a:bodyPr>
          <a:lstStyle/>
          <a:p>
            <a:pPr marL="9988">
              <a:spcBef>
                <a:spcPts val="79"/>
              </a:spcBef>
            </a:pPr>
            <a:r>
              <a:rPr sz="2800" spc="-4" dirty="0"/>
              <a:t>Stage 3 </a:t>
            </a:r>
            <a:r>
              <a:rPr sz="2800" dirty="0"/>
              <a:t>: Post Census</a:t>
            </a:r>
            <a:r>
              <a:rPr sz="2800" spc="-55" dirty="0"/>
              <a:t> </a:t>
            </a:r>
            <a:r>
              <a:rPr sz="2800" dirty="0"/>
              <a:t>Activities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2815" y="1342275"/>
            <a:ext cx="3977823" cy="594862"/>
          </a:xfrm>
          <a:prstGeom prst="rect">
            <a:avLst/>
          </a:prstGeom>
        </p:spPr>
        <p:txBody>
          <a:bodyPr vert="horz" wrap="square" lIns="0" tIns="9989" rIns="0" bIns="0" rtlCol="0">
            <a:spAutoFit/>
          </a:bodyPr>
          <a:lstStyle/>
          <a:p>
            <a:pPr marL="279668" indent="-269681">
              <a:spcBef>
                <a:spcPts val="79"/>
              </a:spcBef>
              <a:buFont typeface="Wingdings"/>
              <a:buChar char=""/>
              <a:tabLst>
                <a:tab pos="279668" algn="l"/>
              </a:tabLst>
            </a:pPr>
            <a:r>
              <a:rPr sz="1900" b="1" dirty="0">
                <a:solidFill>
                  <a:srgbClr val="0000FF"/>
                </a:solidFill>
                <a:latin typeface="Arial"/>
                <a:cs typeface="Arial"/>
              </a:rPr>
              <a:t>Storing </a:t>
            </a:r>
            <a:r>
              <a:rPr sz="1900" b="1" spc="-4" dirty="0">
                <a:solidFill>
                  <a:srgbClr val="0000FF"/>
                </a:solidFill>
                <a:latin typeface="Arial"/>
                <a:cs typeface="Arial"/>
              </a:rPr>
              <a:t>and Inventory of</a:t>
            </a:r>
            <a:r>
              <a:rPr sz="1900" b="1" spc="-201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900" b="1" spc="-4" dirty="0">
                <a:solidFill>
                  <a:srgbClr val="0000FF"/>
                </a:solidFill>
                <a:latin typeface="Arial"/>
                <a:cs typeface="Arial"/>
              </a:rPr>
              <a:t>documents</a:t>
            </a:r>
            <a:endParaRPr sz="1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27790" y="2671271"/>
            <a:ext cx="1520372" cy="887250"/>
          </a:xfrm>
          <a:prstGeom prst="rect">
            <a:avLst/>
          </a:prstGeom>
        </p:spPr>
        <p:txBody>
          <a:bodyPr vert="horz" wrap="square" lIns="0" tIns="9989" rIns="0" bIns="0" rtlCol="0">
            <a:spAutoFit/>
          </a:bodyPr>
          <a:lstStyle/>
          <a:p>
            <a:pPr marL="9988">
              <a:spcBef>
                <a:spcPts val="79"/>
              </a:spcBef>
              <a:tabLst>
                <a:tab pos="504902" algn="l"/>
              </a:tabLst>
            </a:pP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of	community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2815" y="2133600"/>
            <a:ext cx="4962524" cy="3290472"/>
          </a:xfrm>
          <a:prstGeom prst="rect">
            <a:avLst/>
          </a:prstGeom>
        </p:spPr>
        <p:txBody>
          <a:bodyPr vert="horz" wrap="square" lIns="0" tIns="9989" rIns="0" bIns="0" rtlCol="0">
            <a:spAutoFit/>
          </a:bodyPr>
          <a:lstStyle/>
          <a:p>
            <a:pPr marL="508397" indent="-498409">
              <a:spcBef>
                <a:spcPts val="79"/>
              </a:spcBef>
              <a:buClr>
                <a:srgbClr val="0000FF"/>
              </a:buClr>
              <a:buFont typeface="Wingdings"/>
              <a:buChar char=""/>
              <a:tabLst>
                <a:tab pos="508397" algn="l"/>
                <a:tab pos="508896" algn="l"/>
              </a:tabLst>
            </a:pPr>
            <a:r>
              <a:rPr lang="en-US" sz="2000" spc="-4" dirty="0"/>
              <a:t>Data capture by</a:t>
            </a:r>
            <a:r>
              <a:rPr lang="en-US" sz="2000" spc="12" dirty="0"/>
              <a:t> </a:t>
            </a:r>
            <a:r>
              <a:rPr lang="en-US" sz="2000" dirty="0"/>
              <a:t>ICR</a:t>
            </a:r>
          </a:p>
          <a:p>
            <a:pPr marL="545852" indent="-535864">
              <a:lnSpc>
                <a:spcPts val="2261"/>
              </a:lnSpc>
              <a:spcBef>
                <a:spcPts val="12"/>
              </a:spcBef>
              <a:buFont typeface="Wingdings"/>
              <a:buChar char=""/>
              <a:tabLst>
                <a:tab pos="545852" algn="l"/>
                <a:tab pos="546352" algn="l"/>
              </a:tabLst>
            </a:pPr>
            <a:r>
              <a:rPr lang="en-US" sz="2000" spc="-4" dirty="0">
                <a:solidFill>
                  <a:srgbClr val="0000FF"/>
                </a:solidFill>
              </a:rPr>
              <a:t>Data</a:t>
            </a:r>
            <a:r>
              <a:rPr lang="en-US" sz="2000" spc="-12" dirty="0">
                <a:solidFill>
                  <a:srgbClr val="0000FF"/>
                </a:solidFill>
              </a:rPr>
              <a:t> </a:t>
            </a:r>
            <a:r>
              <a:rPr lang="en-US" sz="2000" spc="-4" dirty="0">
                <a:solidFill>
                  <a:srgbClr val="0000FF"/>
                </a:solidFill>
              </a:rPr>
              <a:t>editing</a:t>
            </a:r>
          </a:p>
          <a:p>
            <a:pPr marL="508397" indent="-498409">
              <a:lnSpc>
                <a:spcPts val="2261"/>
              </a:lnSpc>
              <a:buClr>
                <a:srgbClr val="0000FF"/>
              </a:buClr>
              <a:buFont typeface="Wingdings"/>
              <a:buChar char=""/>
              <a:tabLst>
                <a:tab pos="508397" algn="l"/>
                <a:tab pos="508896" algn="l"/>
              </a:tabLst>
            </a:pPr>
            <a:r>
              <a:rPr lang="en-US" sz="2000" spc="-4" dirty="0">
                <a:solidFill>
                  <a:srgbClr val="800000"/>
                </a:solidFill>
              </a:rPr>
              <a:t>Compilation of preliminary</a:t>
            </a:r>
            <a:r>
              <a:rPr lang="en-US" sz="2000" spc="63" dirty="0">
                <a:solidFill>
                  <a:srgbClr val="800000"/>
                </a:solidFill>
              </a:rPr>
              <a:t> </a:t>
            </a:r>
            <a:r>
              <a:rPr lang="en-US" sz="2000" spc="-4" dirty="0">
                <a:solidFill>
                  <a:srgbClr val="800000"/>
                </a:solidFill>
              </a:rPr>
              <a:t>report</a:t>
            </a:r>
          </a:p>
          <a:p>
            <a:pPr marL="508397" indent="-498409">
              <a:buFont typeface="Wingdings"/>
              <a:buChar char=""/>
              <a:tabLst>
                <a:tab pos="508397" algn="l"/>
                <a:tab pos="508896" algn="l"/>
                <a:tab pos="1311445" algn="l"/>
                <a:tab pos="2475564" algn="l"/>
                <a:tab pos="3173237" algn="l"/>
              </a:tabLst>
            </a:pPr>
            <a:r>
              <a:rPr lang="en-US" sz="2000" spc="-4" dirty="0">
                <a:solidFill>
                  <a:srgbClr val="0000FF"/>
                </a:solidFill>
              </a:rPr>
              <a:t>Data	</a:t>
            </a:r>
            <a:r>
              <a:rPr lang="en-US" sz="2000" dirty="0">
                <a:solidFill>
                  <a:srgbClr val="0000FF"/>
                </a:solidFill>
              </a:rPr>
              <a:t>analysis	</a:t>
            </a:r>
            <a:r>
              <a:rPr lang="en-US" sz="2000" spc="-4" dirty="0">
                <a:solidFill>
                  <a:srgbClr val="0000FF"/>
                </a:solidFill>
              </a:rPr>
              <a:t>and	preparation</a:t>
            </a:r>
          </a:p>
          <a:p>
            <a:pPr marL="508397">
              <a:lnSpc>
                <a:spcPts val="2261"/>
              </a:lnSpc>
              <a:spcBef>
                <a:spcPts val="79"/>
              </a:spcBef>
            </a:pP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series and district</a:t>
            </a:r>
            <a:r>
              <a:rPr sz="1900" spc="2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series</a:t>
            </a:r>
            <a:endParaRPr sz="1900" dirty="0">
              <a:latin typeface="Arial"/>
              <a:cs typeface="Arial"/>
            </a:endParaRPr>
          </a:p>
          <a:p>
            <a:pPr marL="508397" indent="-498409">
              <a:lnSpc>
                <a:spcPts val="2261"/>
              </a:lnSpc>
              <a:buClr>
                <a:srgbClr val="0000FF"/>
              </a:buClr>
              <a:buFont typeface="Wingdings"/>
              <a:buChar char=""/>
              <a:tabLst>
                <a:tab pos="508397" algn="l"/>
                <a:tab pos="508896" algn="l"/>
              </a:tabLst>
            </a:pPr>
            <a:r>
              <a:rPr sz="1900" spc="-4" dirty="0">
                <a:solidFill>
                  <a:srgbClr val="663300"/>
                </a:solidFill>
                <a:latin typeface="Arial"/>
                <a:cs typeface="Arial"/>
              </a:rPr>
              <a:t>Preparation of manuscripts </a:t>
            </a:r>
            <a:r>
              <a:rPr sz="1900" dirty="0">
                <a:solidFill>
                  <a:srgbClr val="663300"/>
                </a:solidFill>
                <a:latin typeface="Arial"/>
                <a:cs typeface="Arial"/>
              </a:rPr>
              <a:t>for </a:t>
            </a:r>
            <a:r>
              <a:rPr sz="1900" spc="-4" dirty="0">
                <a:solidFill>
                  <a:srgbClr val="663300"/>
                </a:solidFill>
                <a:latin typeface="Arial"/>
                <a:cs typeface="Arial"/>
              </a:rPr>
              <a:t>National</a:t>
            </a:r>
            <a:r>
              <a:rPr sz="1900" spc="75" dirty="0">
                <a:solidFill>
                  <a:srgbClr val="663300"/>
                </a:solidFill>
                <a:latin typeface="Arial"/>
                <a:cs typeface="Arial"/>
              </a:rPr>
              <a:t> </a:t>
            </a:r>
            <a:r>
              <a:rPr sz="1900" spc="-4" dirty="0">
                <a:solidFill>
                  <a:srgbClr val="663300"/>
                </a:solidFill>
                <a:latin typeface="Arial"/>
                <a:cs typeface="Arial"/>
              </a:rPr>
              <a:t>Report</a:t>
            </a:r>
            <a:endParaRPr sz="1900" dirty="0">
              <a:latin typeface="Arial"/>
              <a:cs typeface="Arial"/>
            </a:endParaRPr>
          </a:p>
          <a:p>
            <a:pPr marL="545852" indent="-535864">
              <a:lnSpc>
                <a:spcPts val="2261"/>
              </a:lnSpc>
              <a:spcBef>
                <a:spcPts val="8"/>
              </a:spcBef>
              <a:buFont typeface="Wingdings"/>
              <a:buChar char=""/>
              <a:tabLst>
                <a:tab pos="545852" algn="l"/>
                <a:tab pos="546352" algn="l"/>
              </a:tabLst>
            </a:pP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Development of</a:t>
            </a:r>
            <a:r>
              <a:rPr sz="1900" spc="12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database</a:t>
            </a:r>
            <a:endParaRPr sz="1900" dirty="0">
              <a:latin typeface="Arial"/>
              <a:cs typeface="Arial"/>
            </a:endParaRPr>
          </a:p>
          <a:p>
            <a:pPr marL="508397" indent="-498409">
              <a:lnSpc>
                <a:spcPts val="2261"/>
              </a:lnSpc>
              <a:buClr>
                <a:srgbClr val="0000FF"/>
              </a:buClr>
              <a:buFont typeface="Wingdings"/>
              <a:buChar char=""/>
              <a:tabLst>
                <a:tab pos="508397" algn="l"/>
                <a:tab pos="508896" algn="l"/>
              </a:tabLst>
            </a:pPr>
            <a:r>
              <a:rPr sz="1900" spc="-4" dirty="0">
                <a:solidFill>
                  <a:srgbClr val="663300"/>
                </a:solidFill>
                <a:latin typeface="Arial"/>
                <a:cs typeface="Arial"/>
              </a:rPr>
              <a:t>Conducting Post Enumeration Check</a:t>
            </a:r>
            <a:r>
              <a:rPr sz="1900" spc="67" dirty="0">
                <a:solidFill>
                  <a:srgbClr val="663300"/>
                </a:solidFill>
                <a:latin typeface="Arial"/>
                <a:cs typeface="Arial"/>
              </a:rPr>
              <a:t> </a:t>
            </a:r>
            <a:r>
              <a:rPr sz="1900" spc="-4" dirty="0">
                <a:solidFill>
                  <a:srgbClr val="663300"/>
                </a:solidFill>
                <a:latin typeface="Arial"/>
                <a:cs typeface="Arial"/>
              </a:rPr>
              <a:t>(PEC)</a:t>
            </a:r>
            <a:endParaRPr sz="1900" dirty="0">
              <a:latin typeface="Arial"/>
              <a:cs typeface="Arial"/>
            </a:endParaRPr>
          </a:p>
          <a:p>
            <a:pPr marL="508397" indent="-498409">
              <a:buFont typeface="Wingdings"/>
              <a:buChar char=""/>
              <a:tabLst>
                <a:tab pos="508397" algn="l"/>
                <a:tab pos="508896" algn="l"/>
              </a:tabLst>
            </a:pP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Carrying-out Sample</a:t>
            </a:r>
            <a:r>
              <a:rPr sz="1900" spc="3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Census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801948"/>
            <a:ext cx="3810000" cy="440974"/>
          </a:xfrm>
          <a:prstGeom prst="rect">
            <a:avLst/>
          </a:prstGeom>
        </p:spPr>
        <p:txBody>
          <a:bodyPr vert="horz" wrap="square" lIns="0" tIns="9989" rIns="0" bIns="0" rtlCol="0">
            <a:spAutoFit/>
          </a:bodyPr>
          <a:lstStyle/>
          <a:p>
            <a:pPr marL="9988">
              <a:spcBef>
                <a:spcPts val="79"/>
              </a:spcBef>
            </a:pPr>
            <a:r>
              <a:rPr sz="2800" dirty="0"/>
              <a:t>Technology</a:t>
            </a:r>
            <a:r>
              <a:rPr sz="2800" spc="-75" dirty="0"/>
              <a:t> </a:t>
            </a:r>
            <a:r>
              <a:rPr sz="2800" dirty="0"/>
              <a:t>Used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6100" y="1744946"/>
            <a:ext cx="5424715" cy="2978961"/>
          </a:xfrm>
          <a:prstGeom prst="rect">
            <a:avLst/>
          </a:prstGeom>
        </p:spPr>
        <p:txBody>
          <a:bodyPr vert="horz" wrap="square" lIns="0" tIns="77411" rIns="0" bIns="0" rtlCol="0">
            <a:spAutoFit/>
          </a:bodyPr>
          <a:lstStyle/>
          <a:p>
            <a:pPr marL="279668" indent="-269681">
              <a:spcBef>
                <a:spcPts val="610"/>
              </a:spcBef>
              <a:buChar char="•"/>
              <a:tabLst>
                <a:tab pos="279668" algn="l"/>
                <a:tab pos="280168" algn="l"/>
              </a:tabLst>
            </a:pPr>
            <a:r>
              <a:rPr sz="2200" spc="-4" dirty="0">
                <a:solidFill>
                  <a:srgbClr val="800000"/>
                </a:solidFill>
                <a:latin typeface="Arial"/>
                <a:cs typeface="Arial"/>
              </a:rPr>
              <a:t>Data is </a:t>
            </a:r>
            <a:r>
              <a:rPr sz="2200" dirty="0">
                <a:solidFill>
                  <a:srgbClr val="800000"/>
                </a:solidFill>
                <a:latin typeface="Arial"/>
                <a:cs typeface="Arial"/>
              </a:rPr>
              <a:t>being Captured </a:t>
            </a:r>
            <a:r>
              <a:rPr sz="2200" spc="-4" dirty="0">
                <a:solidFill>
                  <a:srgbClr val="800000"/>
                </a:solidFill>
                <a:latin typeface="Arial"/>
                <a:cs typeface="Arial"/>
              </a:rPr>
              <a:t>by </a:t>
            </a:r>
            <a:r>
              <a:rPr sz="2200" dirty="0">
                <a:solidFill>
                  <a:srgbClr val="800000"/>
                </a:solidFill>
                <a:latin typeface="Arial"/>
                <a:cs typeface="Arial"/>
              </a:rPr>
              <a:t>using </a:t>
            </a:r>
            <a:r>
              <a:rPr sz="2200" spc="-4" dirty="0">
                <a:solidFill>
                  <a:srgbClr val="800000"/>
                </a:solidFill>
                <a:latin typeface="Arial"/>
                <a:cs typeface="Arial"/>
              </a:rPr>
              <a:t>ICR</a:t>
            </a:r>
            <a:r>
              <a:rPr sz="2200" spc="27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800000"/>
                </a:solidFill>
                <a:latin typeface="Arial"/>
                <a:cs typeface="Arial"/>
              </a:rPr>
              <a:t>machine</a:t>
            </a:r>
            <a:endParaRPr sz="2200">
              <a:latin typeface="Arial"/>
              <a:cs typeface="Arial"/>
            </a:endParaRPr>
          </a:p>
          <a:p>
            <a:pPr marL="279668" indent="-269681">
              <a:spcBef>
                <a:spcPts val="526"/>
              </a:spcBef>
              <a:buChar char="•"/>
              <a:tabLst>
                <a:tab pos="279668" algn="l"/>
                <a:tab pos="280168" algn="l"/>
              </a:tabLst>
            </a:pPr>
            <a:r>
              <a:rPr sz="2200" spc="-4" dirty="0">
                <a:solidFill>
                  <a:srgbClr val="0000FF"/>
                </a:solidFill>
                <a:latin typeface="Arial"/>
                <a:cs typeface="Arial"/>
              </a:rPr>
              <a:t>iCADE </a:t>
            </a:r>
            <a:r>
              <a:rPr sz="2200" dirty="0">
                <a:solidFill>
                  <a:srgbClr val="0000FF"/>
                </a:solidFill>
                <a:latin typeface="Arial"/>
                <a:cs typeface="Arial"/>
              </a:rPr>
              <a:t>software </a:t>
            </a:r>
            <a:r>
              <a:rPr sz="2200" spc="-4" dirty="0">
                <a:solidFill>
                  <a:srgbClr val="0000FF"/>
                </a:solidFill>
                <a:latin typeface="Arial"/>
                <a:cs typeface="Arial"/>
              </a:rPr>
              <a:t>is </a:t>
            </a:r>
            <a:r>
              <a:rPr sz="2200" dirty="0">
                <a:solidFill>
                  <a:srgbClr val="0000FF"/>
                </a:solidFill>
                <a:latin typeface="Arial"/>
                <a:cs typeface="Arial"/>
              </a:rPr>
              <a:t>used for </a:t>
            </a:r>
            <a:r>
              <a:rPr sz="2200" spc="-4" dirty="0">
                <a:solidFill>
                  <a:srgbClr val="0000FF"/>
                </a:solidFill>
                <a:latin typeface="Arial"/>
                <a:cs typeface="Arial"/>
              </a:rPr>
              <a:t>data</a:t>
            </a:r>
            <a:r>
              <a:rPr sz="2200" spc="16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0000FF"/>
                </a:solidFill>
                <a:latin typeface="Arial"/>
                <a:cs typeface="Arial"/>
              </a:rPr>
              <a:t>capturing</a:t>
            </a:r>
            <a:endParaRPr sz="2200">
              <a:latin typeface="Arial"/>
              <a:cs typeface="Arial"/>
            </a:endParaRPr>
          </a:p>
          <a:p>
            <a:pPr marL="279668" indent="-269681">
              <a:spcBef>
                <a:spcPts val="531"/>
              </a:spcBef>
              <a:buChar char="•"/>
              <a:tabLst>
                <a:tab pos="279668" algn="l"/>
                <a:tab pos="280168" algn="l"/>
                <a:tab pos="2303268" algn="l"/>
              </a:tabLst>
            </a:pPr>
            <a:r>
              <a:rPr sz="2200" spc="-4" dirty="0">
                <a:solidFill>
                  <a:srgbClr val="800000"/>
                </a:solidFill>
                <a:latin typeface="Arial"/>
                <a:cs typeface="Arial"/>
              </a:rPr>
              <a:t>CSPro</a:t>
            </a:r>
            <a:r>
              <a:rPr sz="2200" spc="16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2200" spc="-4" dirty="0">
                <a:solidFill>
                  <a:srgbClr val="800000"/>
                </a:solidFill>
                <a:latin typeface="Arial"/>
                <a:cs typeface="Arial"/>
              </a:rPr>
              <a:t>is</a:t>
            </a:r>
            <a:r>
              <a:rPr sz="2200" dirty="0">
                <a:solidFill>
                  <a:srgbClr val="800000"/>
                </a:solidFill>
                <a:latin typeface="Arial"/>
                <a:cs typeface="Arial"/>
              </a:rPr>
              <a:t> being	used for data</a:t>
            </a:r>
            <a:r>
              <a:rPr sz="2200" spc="-16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800000"/>
                </a:solidFill>
                <a:latin typeface="Arial"/>
                <a:cs typeface="Arial"/>
              </a:rPr>
              <a:t>analysis</a:t>
            </a:r>
            <a:endParaRPr sz="2200">
              <a:latin typeface="Arial"/>
              <a:cs typeface="Arial"/>
            </a:endParaRPr>
          </a:p>
          <a:p>
            <a:pPr marL="279668" marR="159811" indent="-269681">
              <a:spcBef>
                <a:spcPts val="526"/>
              </a:spcBef>
              <a:buChar char="•"/>
              <a:tabLst>
                <a:tab pos="279668" algn="l"/>
                <a:tab pos="280168" algn="l"/>
              </a:tabLst>
            </a:pPr>
            <a:r>
              <a:rPr sz="2200" spc="-4" dirty="0">
                <a:solidFill>
                  <a:srgbClr val="0000FF"/>
                </a:solidFill>
                <a:latin typeface="Arial"/>
                <a:cs typeface="Arial"/>
              </a:rPr>
              <a:t>Data </a:t>
            </a:r>
            <a:r>
              <a:rPr sz="2200" dirty="0">
                <a:solidFill>
                  <a:srgbClr val="0000FF"/>
                </a:solidFill>
                <a:latin typeface="Arial"/>
                <a:cs typeface="Arial"/>
              </a:rPr>
              <a:t>capturing process and </a:t>
            </a:r>
            <a:r>
              <a:rPr sz="2200" spc="-4" dirty="0">
                <a:solidFill>
                  <a:srgbClr val="0000FF"/>
                </a:solidFill>
                <a:latin typeface="Arial"/>
                <a:cs typeface="Arial"/>
              </a:rPr>
              <a:t>iCADE Software  is </a:t>
            </a:r>
            <a:r>
              <a:rPr sz="2200" dirty="0">
                <a:solidFill>
                  <a:srgbClr val="0000FF"/>
                </a:solidFill>
                <a:latin typeface="Arial"/>
                <a:cs typeface="Arial"/>
              </a:rPr>
              <a:t>supported </a:t>
            </a:r>
            <a:r>
              <a:rPr sz="2200" spc="-4" dirty="0">
                <a:solidFill>
                  <a:srgbClr val="0000FF"/>
                </a:solidFill>
                <a:latin typeface="Arial"/>
                <a:cs typeface="Arial"/>
              </a:rPr>
              <a:t>by US </a:t>
            </a:r>
            <a:r>
              <a:rPr sz="2200" dirty="0">
                <a:solidFill>
                  <a:srgbClr val="0000FF"/>
                </a:solidFill>
                <a:latin typeface="Arial"/>
                <a:cs typeface="Arial"/>
              </a:rPr>
              <a:t>Bureau </a:t>
            </a:r>
            <a:r>
              <a:rPr sz="2200" spc="-4" dirty="0">
                <a:solidFill>
                  <a:srgbClr val="0000FF"/>
                </a:solidFill>
                <a:latin typeface="Arial"/>
                <a:cs typeface="Arial"/>
              </a:rPr>
              <a:t>of</a:t>
            </a:r>
            <a:r>
              <a:rPr sz="2200" spc="12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0000FF"/>
                </a:solidFill>
                <a:latin typeface="Arial"/>
                <a:cs typeface="Arial"/>
              </a:rPr>
              <a:t>Census.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586026"/>
            <a:ext cx="4724400" cy="861774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Post Enumeration Check</a:t>
            </a:r>
            <a:r>
              <a:rPr lang="en-US" sz="2800" b="1" spc="-51" dirty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(PEC)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88357" y="1676400"/>
            <a:ext cx="6736443" cy="3636215"/>
          </a:xfrm>
          <a:prstGeom prst="rect">
            <a:avLst/>
          </a:prstGeom>
        </p:spPr>
        <p:txBody>
          <a:bodyPr vert="horz" wrap="square" lIns="0" tIns="9489" rIns="0" bIns="0" rtlCol="0">
            <a:spAutoFit/>
          </a:bodyPr>
          <a:lstStyle/>
          <a:p>
            <a:pPr marL="555341" marR="3995" indent="-545353" algn="just">
              <a:spcBef>
                <a:spcPts val="75"/>
              </a:spcBef>
              <a:buFont typeface="Wingdings"/>
              <a:buChar char=""/>
              <a:tabLst>
                <a:tab pos="555840" algn="l"/>
              </a:tabLst>
            </a:pPr>
            <a:r>
              <a:rPr sz="2200" spc="-4" dirty="0">
                <a:solidFill>
                  <a:srgbClr val="0000FF"/>
                </a:solidFill>
                <a:latin typeface="Arial"/>
                <a:cs typeface="Arial"/>
              </a:rPr>
              <a:t>Post </a:t>
            </a:r>
            <a:r>
              <a:rPr sz="2200" dirty="0">
                <a:solidFill>
                  <a:srgbClr val="0000FF"/>
                </a:solidFill>
                <a:latin typeface="Arial"/>
                <a:cs typeface="Arial"/>
              </a:rPr>
              <a:t>enumeration check </a:t>
            </a:r>
            <a:r>
              <a:rPr sz="2200" spc="-4" dirty="0">
                <a:solidFill>
                  <a:srgbClr val="0000FF"/>
                </a:solidFill>
                <a:latin typeface="Arial"/>
                <a:cs typeface="Arial"/>
              </a:rPr>
              <a:t>was </a:t>
            </a:r>
            <a:r>
              <a:rPr sz="2200" dirty="0">
                <a:solidFill>
                  <a:srgbClr val="0000FF"/>
                </a:solidFill>
                <a:latin typeface="Arial"/>
                <a:cs typeface="Arial"/>
              </a:rPr>
              <a:t>conducted  independently under control and  supervision of Bangladesh </a:t>
            </a:r>
            <a:r>
              <a:rPr sz="2200" spc="-4" dirty="0">
                <a:solidFill>
                  <a:srgbClr val="0000FF"/>
                </a:solidFill>
                <a:latin typeface="Arial"/>
                <a:cs typeface="Arial"/>
              </a:rPr>
              <a:t>Institute </a:t>
            </a:r>
            <a:r>
              <a:rPr sz="2200" dirty="0">
                <a:solidFill>
                  <a:srgbClr val="0000FF"/>
                </a:solidFill>
                <a:latin typeface="Arial"/>
                <a:cs typeface="Arial"/>
              </a:rPr>
              <a:t>of  Development Studies </a:t>
            </a:r>
            <a:r>
              <a:rPr sz="2200" spc="-4" dirty="0">
                <a:solidFill>
                  <a:srgbClr val="0000FF"/>
                </a:solidFill>
                <a:latin typeface="Arial"/>
                <a:cs typeface="Arial"/>
              </a:rPr>
              <a:t>(BIDS) </a:t>
            </a:r>
            <a:r>
              <a:rPr sz="2200" dirty="0">
                <a:solidFill>
                  <a:srgbClr val="0000FF"/>
                </a:solidFill>
                <a:latin typeface="Arial"/>
                <a:cs typeface="Arial"/>
              </a:rPr>
              <a:t>during 10-14  </a:t>
            </a:r>
            <a:r>
              <a:rPr sz="2200" spc="-4" dirty="0">
                <a:solidFill>
                  <a:srgbClr val="0000FF"/>
                </a:solidFill>
                <a:latin typeface="Arial"/>
                <a:cs typeface="Arial"/>
              </a:rPr>
              <a:t>April,</a:t>
            </a:r>
            <a:r>
              <a:rPr sz="2200" dirty="0">
                <a:solidFill>
                  <a:srgbClr val="0000FF"/>
                </a:solidFill>
                <a:latin typeface="Arial"/>
                <a:cs typeface="Arial"/>
              </a:rPr>
              <a:t> 2011.</a:t>
            </a:r>
            <a:endParaRPr sz="2200" dirty="0">
              <a:latin typeface="Arial"/>
              <a:cs typeface="Arial"/>
            </a:endParaRPr>
          </a:p>
          <a:p>
            <a:pPr marL="555341" indent="-545353">
              <a:spcBef>
                <a:spcPts val="531"/>
              </a:spcBef>
              <a:buFont typeface="Wingdings"/>
              <a:buChar char=""/>
              <a:tabLst>
                <a:tab pos="555341" algn="l"/>
                <a:tab pos="555840" algn="l"/>
              </a:tabLst>
            </a:pPr>
            <a:r>
              <a:rPr sz="2200" spc="-4" dirty="0">
                <a:solidFill>
                  <a:srgbClr val="990033"/>
                </a:solidFill>
                <a:latin typeface="Arial"/>
                <a:cs typeface="Arial"/>
              </a:rPr>
              <a:t>PEC </a:t>
            </a:r>
            <a:r>
              <a:rPr sz="2200" dirty="0">
                <a:solidFill>
                  <a:srgbClr val="990033"/>
                </a:solidFill>
                <a:latin typeface="Arial"/>
                <a:cs typeface="Arial"/>
              </a:rPr>
              <a:t>conducted </a:t>
            </a:r>
            <a:r>
              <a:rPr sz="2200" spc="-4" dirty="0">
                <a:solidFill>
                  <a:srgbClr val="990033"/>
                </a:solidFill>
                <a:latin typeface="Arial"/>
                <a:cs typeface="Arial"/>
              </a:rPr>
              <a:t>in </a:t>
            </a:r>
            <a:r>
              <a:rPr sz="2200" dirty="0">
                <a:solidFill>
                  <a:srgbClr val="990033"/>
                </a:solidFill>
                <a:latin typeface="Arial"/>
                <a:cs typeface="Arial"/>
              </a:rPr>
              <a:t>280 enumeration</a:t>
            </a:r>
            <a:r>
              <a:rPr sz="2200" spc="4" dirty="0">
                <a:solidFill>
                  <a:srgbClr val="990033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990033"/>
                </a:solidFill>
                <a:latin typeface="Arial"/>
                <a:cs typeface="Arial"/>
              </a:rPr>
              <a:t>areas</a:t>
            </a:r>
            <a:endParaRPr sz="2200" dirty="0">
              <a:latin typeface="Arial"/>
              <a:cs typeface="Arial"/>
            </a:endParaRPr>
          </a:p>
          <a:p>
            <a:pPr marL="555341" marR="6493" indent="-545353" algn="just">
              <a:spcBef>
                <a:spcPts val="531"/>
              </a:spcBef>
              <a:buFont typeface="Wingdings"/>
              <a:buChar char=""/>
              <a:tabLst>
                <a:tab pos="555840" algn="l"/>
              </a:tabLst>
            </a:pPr>
            <a:r>
              <a:rPr sz="2200" spc="-4" dirty="0">
                <a:solidFill>
                  <a:srgbClr val="0000FF"/>
                </a:solidFill>
                <a:latin typeface="Arial"/>
                <a:cs typeface="Arial"/>
              </a:rPr>
              <a:t>Both the </a:t>
            </a:r>
            <a:r>
              <a:rPr sz="2200" dirty="0">
                <a:solidFill>
                  <a:srgbClr val="0000FF"/>
                </a:solidFill>
                <a:latin typeface="Arial"/>
                <a:cs typeface="Arial"/>
              </a:rPr>
              <a:t>coverage and </a:t>
            </a:r>
            <a:r>
              <a:rPr sz="2200" spc="-4" dirty="0">
                <a:solidFill>
                  <a:srgbClr val="0000FF"/>
                </a:solidFill>
                <a:latin typeface="Arial"/>
                <a:cs typeface="Arial"/>
              </a:rPr>
              <a:t>content </a:t>
            </a:r>
            <a:r>
              <a:rPr sz="2200" dirty="0">
                <a:solidFill>
                  <a:srgbClr val="0000FF"/>
                </a:solidFill>
                <a:latin typeface="Arial"/>
                <a:cs typeface="Arial"/>
              </a:rPr>
              <a:t>errors </a:t>
            </a:r>
            <a:r>
              <a:rPr sz="2200" spc="-4" dirty="0">
                <a:solidFill>
                  <a:srgbClr val="0000FF"/>
                </a:solidFill>
                <a:latin typeface="Arial"/>
                <a:cs typeface="Arial"/>
              </a:rPr>
              <a:t>will  be </a:t>
            </a:r>
            <a:r>
              <a:rPr sz="2200" dirty="0">
                <a:solidFill>
                  <a:srgbClr val="0000FF"/>
                </a:solidFill>
                <a:latin typeface="Arial"/>
                <a:cs typeface="Arial"/>
              </a:rPr>
              <a:t>determined</a:t>
            </a:r>
            <a:r>
              <a:rPr sz="2200" spc="16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0000FF"/>
                </a:solidFill>
                <a:latin typeface="Arial"/>
                <a:cs typeface="Arial"/>
              </a:rPr>
              <a:t>judiciously</a:t>
            </a:r>
            <a:endParaRPr sz="2200" dirty="0">
              <a:latin typeface="Arial"/>
              <a:cs typeface="Arial"/>
            </a:endParaRPr>
          </a:p>
          <a:p>
            <a:pPr marL="555341" marR="26469" indent="-545353" algn="just">
              <a:spcBef>
                <a:spcPts val="531"/>
              </a:spcBef>
              <a:buClr>
                <a:srgbClr val="0000FF"/>
              </a:buClr>
              <a:buFont typeface="Wingdings"/>
              <a:buChar char=""/>
              <a:tabLst>
                <a:tab pos="555840" algn="l"/>
              </a:tabLst>
            </a:pPr>
            <a:r>
              <a:rPr sz="2200" dirty="0">
                <a:solidFill>
                  <a:srgbClr val="800000"/>
                </a:solidFill>
                <a:latin typeface="Arial"/>
                <a:cs typeface="Arial"/>
              </a:rPr>
              <a:t>Adjustment </a:t>
            </a:r>
            <a:r>
              <a:rPr sz="2200" spc="-4" dirty="0">
                <a:solidFill>
                  <a:srgbClr val="800000"/>
                </a:solidFill>
                <a:latin typeface="Arial"/>
                <a:cs typeface="Arial"/>
              </a:rPr>
              <a:t>will be </a:t>
            </a:r>
            <a:r>
              <a:rPr sz="2200" dirty="0">
                <a:solidFill>
                  <a:srgbClr val="800000"/>
                </a:solidFill>
                <a:latin typeface="Arial"/>
                <a:cs typeface="Arial"/>
              </a:rPr>
              <a:t>made </a:t>
            </a:r>
            <a:r>
              <a:rPr sz="2200" spc="-4" dirty="0">
                <a:solidFill>
                  <a:srgbClr val="800000"/>
                </a:solidFill>
                <a:latin typeface="Arial"/>
                <a:cs typeface="Arial"/>
              </a:rPr>
              <a:t>to </a:t>
            </a:r>
            <a:r>
              <a:rPr sz="2200" dirty="0">
                <a:solidFill>
                  <a:srgbClr val="800000"/>
                </a:solidFill>
                <a:latin typeface="Arial"/>
                <a:cs typeface="Arial"/>
              </a:rPr>
              <a:t>the census data  </a:t>
            </a:r>
            <a:r>
              <a:rPr sz="2200" spc="-4" dirty="0">
                <a:solidFill>
                  <a:srgbClr val="800000"/>
                </a:solidFill>
                <a:latin typeface="Arial"/>
                <a:cs typeface="Arial"/>
              </a:rPr>
              <a:t>as </a:t>
            </a:r>
            <a:r>
              <a:rPr sz="2200" dirty="0">
                <a:solidFill>
                  <a:srgbClr val="800000"/>
                </a:solidFill>
                <a:latin typeface="Arial"/>
                <a:cs typeface="Arial"/>
              </a:rPr>
              <a:t>per standard</a:t>
            </a:r>
            <a:r>
              <a:rPr sz="2200" spc="16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800000"/>
                </a:solidFill>
                <a:latin typeface="Arial"/>
                <a:cs typeface="Arial"/>
              </a:rPr>
              <a:t>procedure</a:t>
            </a:r>
            <a:endParaRPr sz="2200" dirty="0">
              <a:latin typeface="Arial"/>
              <a:cs typeface="Arial"/>
            </a:endParaRPr>
          </a:p>
          <a:p>
            <a:pPr marR="5494" algn="r">
              <a:spcBef>
                <a:spcPts val="1741"/>
              </a:spcBef>
            </a:pPr>
            <a:r>
              <a:rPr sz="1100" spc="4" dirty="0">
                <a:solidFill>
                  <a:srgbClr val="FFFFFF"/>
                </a:solidFill>
                <a:latin typeface="Times New Roman"/>
                <a:cs typeface="Times New Roman"/>
              </a:rPr>
              <a:t>33</a:t>
            </a:r>
            <a:endParaRPr sz="11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943456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066800"/>
            <a:ext cx="3993243" cy="430887"/>
          </a:xfrm>
        </p:spPr>
        <p:txBody>
          <a:bodyPr/>
          <a:lstStyle/>
          <a:p>
            <a:pPr algn="l"/>
            <a:r>
              <a:rPr lang="en-US" sz="2800" b="1" dirty="0">
                <a:solidFill>
                  <a:srgbClr val="FF0000"/>
                </a:solidFill>
              </a:rPr>
              <a:t>Sample</a:t>
            </a:r>
            <a:r>
              <a:rPr lang="en-US" sz="2800" b="1" spc="-75" dirty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Census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60226" y="1816430"/>
            <a:ext cx="7393174" cy="3974770"/>
          </a:xfrm>
          <a:prstGeom prst="rect">
            <a:avLst/>
          </a:prstGeom>
        </p:spPr>
        <p:txBody>
          <a:bodyPr vert="horz" wrap="square" lIns="0" tIns="9489" rIns="0" bIns="0" rtlCol="0">
            <a:spAutoFit/>
          </a:bodyPr>
          <a:lstStyle/>
          <a:p>
            <a:pPr marL="511893" marR="3995" indent="-501905">
              <a:spcBef>
                <a:spcPts val="75"/>
              </a:spcBef>
              <a:buFont typeface="Wingdings"/>
              <a:buChar char=""/>
              <a:tabLst>
                <a:tab pos="511893" algn="l"/>
                <a:tab pos="512392" algn="l"/>
              </a:tabLst>
            </a:pPr>
            <a:r>
              <a:rPr sz="2200" spc="-4" dirty="0">
                <a:solidFill>
                  <a:srgbClr val="0000FF"/>
                </a:solidFill>
                <a:latin typeface="Arial"/>
                <a:cs typeface="Arial"/>
              </a:rPr>
              <a:t>A large </a:t>
            </a:r>
            <a:r>
              <a:rPr sz="2200" dirty="0">
                <a:solidFill>
                  <a:srgbClr val="0000FF"/>
                </a:solidFill>
                <a:latin typeface="Arial"/>
                <a:cs typeface="Arial"/>
              </a:rPr>
              <a:t>survey </a:t>
            </a:r>
            <a:r>
              <a:rPr sz="2200" spc="-4" dirty="0">
                <a:solidFill>
                  <a:srgbClr val="0000FF"/>
                </a:solidFill>
                <a:latin typeface="Arial"/>
                <a:cs typeface="Arial"/>
              </a:rPr>
              <a:t>i.e., sample census was conducted  to collect detailed </a:t>
            </a:r>
            <a:r>
              <a:rPr sz="2200" dirty="0">
                <a:solidFill>
                  <a:srgbClr val="0000FF"/>
                </a:solidFill>
                <a:latin typeface="Arial"/>
                <a:cs typeface="Arial"/>
              </a:rPr>
              <a:t>socio-economic and  demographic data </a:t>
            </a:r>
            <a:r>
              <a:rPr sz="2200" spc="-4" dirty="0">
                <a:solidFill>
                  <a:srgbClr val="0000FF"/>
                </a:solidFill>
                <a:latin typeface="Arial"/>
                <a:cs typeface="Arial"/>
              </a:rPr>
              <a:t>to </a:t>
            </a:r>
            <a:r>
              <a:rPr sz="2200" dirty="0">
                <a:solidFill>
                  <a:srgbClr val="0000FF"/>
                </a:solidFill>
                <a:latin typeface="Arial"/>
                <a:cs typeface="Arial"/>
              </a:rPr>
              <a:t>compliment </a:t>
            </a:r>
            <a:r>
              <a:rPr sz="2200" spc="-4" dirty="0">
                <a:solidFill>
                  <a:srgbClr val="0000FF"/>
                </a:solidFill>
                <a:latin typeface="Arial"/>
                <a:cs typeface="Arial"/>
              </a:rPr>
              <a:t>the main</a:t>
            </a:r>
            <a:r>
              <a:rPr sz="2200" spc="4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0000FF"/>
                </a:solidFill>
                <a:latin typeface="Arial"/>
                <a:cs typeface="Arial"/>
              </a:rPr>
              <a:t>census</a:t>
            </a:r>
            <a:endParaRPr sz="2200" dirty="0">
              <a:latin typeface="Arial"/>
              <a:cs typeface="Arial"/>
            </a:endParaRPr>
          </a:p>
          <a:p>
            <a:pPr marL="511893" marR="855985" indent="-501905">
              <a:spcBef>
                <a:spcPts val="531"/>
              </a:spcBef>
              <a:buFont typeface="Wingdings"/>
              <a:buChar char=""/>
              <a:tabLst>
                <a:tab pos="511893" algn="l"/>
                <a:tab pos="512392" algn="l"/>
              </a:tabLst>
            </a:pPr>
            <a:r>
              <a:rPr sz="2200" spc="-4" dirty="0">
                <a:solidFill>
                  <a:srgbClr val="800000"/>
                </a:solidFill>
                <a:latin typeface="Arial"/>
                <a:cs typeface="Arial"/>
              </a:rPr>
              <a:t>Estimation </a:t>
            </a:r>
            <a:r>
              <a:rPr sz="2200" dirty="0">
                <a:solidFill>
                  <a:srgbClr val="800000"/>
                </a:solidFill>
                <a:latin typeface="Arial"/>
                <a:cs typeface="Arial"/>
              </a:rPr>
              <a:t>and preparation </a:t>
            </a:r>
            <a:r>
              <a:rPr sz="2200" spc="-4" dirty="0">
                <a:solidFill>
                  <a:srgbClr val="800000"/>
                </a:solidFill>
                <a:latin typeface="Arial"/>
                <a:cs typeface="Arial"/>
              </a:rPr>
              <a:t>of demographic  </a:t>
            </a:r>
            <a:r>
              <a:rPr sz="2200" dirty="0">
                <a:solidFill>
                  <a:srgbClr val="800000"/>
                </a:solidFill>
                <a:latin typeface="Arial"/>
                <a:cs typeface="Arial"/>
              </a:rPr>
              <a:t>indicators</a:t>
            </a:r>
            <a:endParaRPr sz="2200" dirty="0">
              <a:latin typeface="Arial"/>
              <a:cs typeface="Arial"/>
            </a:endParaRPr>
          </a:p>
          <a:p>
            <a:pPr marL="511893" marR="400524" indent="-501905">
              <a:spcBef>
                <a:spcPts val="531"/>
              </a:spcBef>
              <a:buFont typeface="Wingdings"/>
              <a:buChar char=""/>
              <a:tabLst>
                <a:tab pos="511893" algn="l"/>
                <a:tab pos="512392" algn="l"/>
              </a:tabLst>
            </a:pPr>
            <a:r>
              <a:rPr sz="2200" spc="-4" dirty="0">
                <a:solidFill>
                  <a:srgbClr val="0000FF"/>
                </a:solidFill>
                <a:latin typeface="Arial"/>
                <a:cs typeface="Arial"/>
              </a:rPr>
              <a:t>Preparation of </a:t>
            </a:r>
            <a:r>
              <a:rPr sz="2200" dirty="0">
                <a:solidFill>
                  <a:srgbClr val="0000FF"/>
                </a:solidFill>
                <a:latin typeface="Arial"/>
                <a:cs typeface="Arial"/>
              </a:rPr>
              <a:t>national </a:t>
            </a:r>
            <a:r>
              <a:rPr sz="2200" spc="-4" dirty="0">
                <a:solidFill>
                  <a:srgbClr val="0000FF"/>
                </a:solidFill>
                <a:latin typeface="Arial"/>
                <a:cs typeface="Arial"/>
              </a:rPr>
              <a:t>and </a:t>
            </a:r>
            <a:r>
              <a:rPr sz="2200" dirty="0">
                <a:solidFill>
                  <a:srgbClr val="0000FF"/>
                </a:solidFill>
                <a:latin typeface="Arial"/>
                <a:cs typeface="Arial"/>
              </a:rPr>
              <a:t>regional population  projection</a:t>
            </a:r>
            <a:endParaRPr sz="2200" dirty="0">
              <a:latin typeface="Arial"/>
              <a:cs typeface="Arial"/>
            </a:endParaRPr>
          </a:p>
          <a:p>
            <a:pPr marL="511893" marR="328610" indent="-501905">
              <a:spcBef>
                <a:spcPts val="526"/>
              </a:spcBef>
              <a:buFont typeface="Wingdings"/>
              <a:buChar char=""/>
              <a:tabLst>
                <a:tab pos="511893" algn="l"/>
                <a:tab pos="512392" algn="l"/>
              </a:tabLst>
            </a:pPr>
            <a:r>
              <a:rPr sz="2200" spc="-4" dirty="0">
                <a:solidFill>
                  <a:srgbClr val="800000"/>
                </a:solidFill>
                <a:latin typeface="Arial"/>
                <a:cs typeface="Arial"/>
              </a:rPr>
              <a:t>81 Questions with 10 Modules were used in the  sample</a:t>
            </a:r>
            <a:r>
              <a:rPr sz="2200" spc="8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800000"/>
                </a:solidFill>
                <a:latin typeface="Arial"/>
                <a:cs typeface="Arial"/>
              </a:rPr>
              <a:t>census</a:t>
            </a:r>
            <a:endParaRPr sz="2200" dirty="0">
              <a:latin typeface="Arial"/>
              <a:cs typeface="Arial"/>
            </a:endParaRPr>
          </a:p>
          <a:p>
            <a:pPr marR="322616" algn="r">
              <a:spcBef>
                <a:spcPts val="1686"/>
              </a:spcBef>
            </a:pPr>
            <a:r>
              <a:rPr sz="1100" spc="4" dirty="0">
                <a:solidFill>
                  <a:srgbClr val="FFFFFF"/>
                </a:solidFill>
                <a:latin typeface="Times New Roman"/>
                <a:cs typeface="Times New Roman"/>
              </a:rPr>
              <a:t>34</a:t>
            </a:r>
            <a:endParaRPr sz="11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9566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600" y="702026"/>
            <a:ext cx="2998596" cy="440974"/>
          </a:xfrm>
          <a:prstGeom prst="rect">
            <a:avLst/>
          </a:prstGeom>
        </p:spPr>
        <p:txBody>
          <a:bodyPr vert="horz" wrap="square" lIns="0" tIns="9989" rIns="0" bIns="0" rtlCol="0">
            <a:spAutoFit/>
          </a:bodyPr>
          <a:lstStyle/>
          <a:p>
            <a:pPr marL="9988">
              <a:spcBef>
                <a:spcPts val="79"/>
              </a:spcBef>
            </a:pPr>
            <a:r>
              <a:rPr sz="2800" b="0" dirty="0">
                <a:solidFill>
                  <a:srgbClr val="990033"/>
                </a:solidFill>
              </a:rPr>
              <a:t>Tabulation</a:t>
            </a:r>
            <a:r>
              <a:rPr sz="2800" b="0" spc="-67" dirty="0">
                <a:solidFill>
                  <a:srgbClr val="990033"/>
                </a:solidFill>
              </a:rPr>
              <a:t> </a:t>
            </a:r>
            <a:r>
              <a:rPr sz="2800" b="0" dirty="0">
                <a:solidFill>
                  <a:srgbClr val="990033"/>
                </a:solidFill>
              </a:rPr>
              <a:t>plan</a:t>
            </a:r>
            <a:r>
              <a:rPr lang="en-US" sz="2800" b="0" dirty="0">
                <a:solidFill>
                  <a:srgbClr val="990033"/>
                </a:solidFill>
              </a:rPr>
              <a:t> </a:t>
            </a:r>
            <a:endParaRPr sz="2800" dirty="0"/>
          </a:p>
        </p:txBody>
      </p:sp>
      <p:sp>
        <p:nvSpPr>
          <p:cNvPr id="3" name="object 3"/>
          <p:cNvSpPr txBox="1"/>
          <p:nvPr/>
        </p:nvSpPr>
        <p:spPr>
          <a:xfrm>
            <a:off x="914400" y="1450259"/>
            <a:ext cx="7772400" cy="3692641"/>
          </a:xfrm>
          <a:prstGeom prst="rect">
            <a:avLst/>
          </a:prstGeom>
        </p:spPr>
        <p:txBody>
          <a:bodyPr vert="horz" wrap="square" lIns="0" tIns="9489" rIns="0" bIns="0" rtlCol="0">
            <a:spAutoFit/>
          </a:bodyPr>
          <a:lstStyle/>
          <a:p>
            <a:pPr marL="279668" marR="546352" indent="-270179">
              <a:spcBef>
                <a:spcPts val="75"/>
              </a:spcBef>
            </a:pPr>
            <a:r>
              <a:rPr sz="2500" spc="-4" dirty="0">
                <a:solidFill>
                  <a:srgbClr val="0000FF"/>
                </a:solidFill>
                <a:latin typeface="Arial"/>
                <a:cs typeface="Arial"/>
              </a:rPr>
              <a:t>A </a:t>
            </a:r>
            <a:r>
              <a:rPr sz="2500" dirty="0">
                <a:solidFill>
                  <a:srgbClr val="0000FF"/>
                </a:solidFill>
                <a:latin typeface="Arial"/>
                <a:cs typeface="Arial"/>
              </a:rPr>
              <a:t>tabulation </a:t>
            </a:r>
            <a:r>
              <a:rPr sz="2500" spc="-4" dirty="0">
                <a:solidFill>
                  <a:srgbClr val="0000FF"/>
                </a:solidFill>
                <a:latin typeface="Arial"/>
                <a:cs typeface="Arial"/>
              </a:rPr>
              <a:t>plan has </a:t>
            </a:r>
            <a:r>
              <a:rPr sz="2500" dirty="0">
                <a:solidFill>
                  <a:srgbClr val="0000FF"/>
                </a:solidFill>
                <a:latin typeface="Arial"/>
                <a:cs typeface="Arial"/>
              </a:rPr>
              <a:t>been prepared through  input-output analysis</a:t>
            </a:r>
            <a:r>
              <a:rPr sz="2500" spc="-4" dirty="0">
                <a:solidFill>
                  <a:srgbClr val="0000FF"/>
                </a:solidFill>
                <a:latin typeface="Arial"/>
                <a:cs typeface="Arial"/>
              </a:rPr>
              <a:t> :</a:t>
            </a:r>
            <a:endParaRPr lang="en-US" sz="2500" spc="-4" dirty="0">
              <a:solidFill>
                <a:srgbClr val="0000FF"/>
              </a:solidFill>
              <a:latin typeface="Arial"/>
              <a:cs typeface="Arial"/>
            </a:endParaRPr>
          </a:p>
          <a:p>
            <a:pPr marL="279668" marR="546352" indent="-270179">
              <a:spcBef>
                <a:spcPts val="75"/>
              </a:spcBef>
            </a:pPr>
            <a:endParaRPr sz="2200" dirty="0">
              <a:latin typeface="Arial"/>
              <a:cs typeface="Arial"/>
            </a:endParaRPr>
          </a:p>
          <a:p>
            <a:pPr marL="279668" marR="220238" indent="-269681">
              <a:spcBef>
                <a:spcPts val="531"/>
              </a:spcBef>
              <a:buFont typeface="Wingdings"/>
              <a:buChar char=""/>
              <a:tabLst>
                <a:tab pos="280168" algn="l"/>
              </a:tabLst>
            </a:pPr>
            <a:r>
              <a:rPr sz="2200" dirty="0">
                <a:solidFill>
                  <a:srgbClr val="800000"/>
                </a:solidFill>
                <a:latin typeface="Arial"/>
                <a:cs typeface="Arial"/>
              </a:rPr>
              <a:t>Disaggregation </a:t>
            </a:r>
            <a:r>
              <a:rPr sz="2200" spc="-4" dirty="0">
                <a:solidFill>
                  <a:srgbClr val="800000"/>
                </a:solidFill>
                <a:latin typeface="Arial"/>
                <a:cs typeface="Arial"/>
              </a:rPr>
              <a:t>by Sex, </a:t>
            </a:r>
            <a:r>
              <a:rPr sz="2200" dirty="0">
                <a:solidFill>
                  <a:srgbClr val="800000"/>
                </a:solidFill>
                <a:latin typeface="Arial"/>
                <a:cs typeface="Arial"/>
              </a:rPr>
              <a:t>Locality, </a:t>
            </a:r>
            <a:r>
              <a:rPr sz="2200" spc="-4" dirty="0">
                <a:solidFill>
                  <a:srgbClr val="800000"/>
                </a:solidFill>
                <a:latin typeface="Arial"/>
                <a:cs typeface="Arial"/>
              </a:rPr>
              <a:t>Division </a:t>
            </a:r>
            <a:r>
              <a:rPr sz="2200" dirty="0">
                <a:solidFill>
                  <a:srgbClr val="800000"/>
                </a:solidFill>
                <a:latin typeface="Arial"/>
                <a:cs typeface="Arial"/>
              </a:rPr>
              <a:t>and  </a:t>
            </a:r>
            <a:r>
              <a:rPr sz="2200" spc="-4" dirty="0">
                <a:solidFill>
                  <a:srgbClr val="800000"/>
                </a:solidFill>
                <a:latin typeface="Arial"/>
                <a:cs typeface="Arial"/>
              </a:rPr>
              <a:t>District</a:t>
            </a:r>
            <a:endParaRPr sz="2200" dirty="0">
              <a:latin typeface="Arial"/>
              <a:cs typeface="Arial"/>
            </a:endParaRPr>
          </a:p>
          <a:p>
            <a:pPr marL="279668" marR="3995" indent="-269681">
              <a:spcBef>
                <a:spcPts val="526"/>
              </a:spcBef>
              <a:buFont typeface="Wingdings"/>
              <a:buChar char=""/>
              <a:tabLst>
                <a:tab pos="280168" algn="l"/>
                <a:tab pos="2164932" algn="l"/>
                <a:tab pos="2224361" algn="l"/>
                <a:tab pos="2647360" algn="l"/>
              </a:tabLst>
            </a:pPr>
            <a:r>
              <a:rPr sz="2200" spc="-4" dirty="0">
                <a:solidFill>
                  <a:srgbClr val="0000FF"/>
                </a:solidFill>
                <a:latin typeface="Arial"/>
                <a:cs typeface="Arial"/>
              </a:rPr>
              <a:t>Table</a:t>
            </a:r>
            <a:r>
              <a:rPr sz="2200" spc="16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0000FF"/>
                </a:solidFill>
                <a:latin typeface="Arial"/>
                <a:cs typeface="Arial"/>
              </a:rPr>
              <a:t>number	for	tabulations of house and  housing characteristics </a:t>
            </a:r>
            <a:r>
              <a:rPr sz="2200" spc="-4" dirty="0">
                <a:solidFill>
                  <a:srgbClr val="0000FF"/>
                </a:solidFill>
                <a:latin typeface="Arial"/>
                <a:cs typeface="Arial"/>
              </a:rPr>
              <a:t>are </a:t>
            </a:r>
            <a:r>
              <a:rPr sz="2200" dirty="0">
                <a:solidFill>
                  <a:srgbClr val="0000FF"/>
                </a:solidFill>
                <a:latin typeface="Arial"/>
                <a:cs typeface="Arial"/>
              </a:rPr>
              <a:t>preceded by </a:t>
            </a:r>
            <a:r>
              <a:rPr sz="2200" spc="-4" dirty="0">
                <a:solidFill>
                  <a:srgbClr val="0000FF"/>
                </a:solidFill>
                <a:latin typeface="Arial"/>
                <a:cs typeface="Arial"/>
              </a:rPr>
              <a:t>H ,</a:t>
            </a:r>
            <a:r>
              <a:rPr lang="en-US" sz="2200" spc="-4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200" spc="-4" dirty="0">
                <a:solidFill>
                  <a:srgbClr val="0000FF"/>
                </a:solidFill>
                <a:latin typeface="Arial"/>
                <a:cs typeface="Arial"/>
              </a:rPr>
              <a:t>community </a:t>
            </a:r>
            <a:r>
              <a:rPr sz="2200" dirty="0">
                <a:solidFill>
                  <a:srgbClr val="0000FF"/>
                </a:solidFill>
                <a:latin typeface="Arial"/>
                <a:cs typeface="Arial"/>
              </a:rPr>
              <a:t>characteristics </a:t>
            </a:r>
            <a:r>
              <a:rPr sz="2200" spc="-4" dirty="0">
                <a:solidFill>
                  <a:srgbClr val="0000FF"/>
                </a:solidFill>
                <a:latin typeface="Arial"/>
                <a:cs typeface="Arial"/>
              </a:rPr>
              <a:t>by C </a:t>
            </a:r>
            <a:r>
              <a:rPr sz="2200" dirty="0">
                <a:solidFill>
                  <a:srgbClr val="0000FF"/>
                </a:solidFill>
                <a:latin typeface="Arial"/>
                <a:cs typeface="Arial"/>
              </a:rPr>
              <a:t>and Population  characterist</a:t>
            </a:r>
            <a:r>
              <a:rPr lang="en-US" sz="2200" dirty="0">
                <a:solidFill>
                  <a:srgbClr val="0000FF"/>
                </a:solidFill>
                <a:latin typeface="Arial"/>
                <a:cs typeface="Arial"/>
              </a:rPr>
              <a:t>ics </a:t>
            </a:r>
            <a:r>
              <a:rPr sz="2200" dirty="0">
                <a:solidFill>
                  <a:srgbClr val="0000FF"/>
                </a:solidFill>
                <a:latin typeface="Arial"/>
                <a:cs typeface="Arial"/>
              </a:rPr>
              <a:t>by</a:t>
            </a:r>
            <a:r>
              <a:rPr sz="2200" spc="-8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200" spc="-4" dirty="0">
                <a:solidFill>
                  <a:srgbClr val="0000FF"/>
                </a:solidFill>
                <a:latin typeface="Arial"/>
                <a:cs typeface="Arial"/>
              </a:rPr>
              <a:t>P.</a:t>
            </a:r>
            <a:endParaRPr sz="2200" dirty="0">
              <a:latin typeface="Arial"/>
              <a:cs typeface="Arial"/>
            </a:endParaRPr>
          </a:p>
          <a:p>
            <a:pPr marL="279668" marR="92890" indent="-269681">
              <a:spcBef>
                <a:spcPts val="531"/>
              </a:spcBef>
              <a:buFont typeface="Wingdings"/>
              <a:buChar char=""/>
              <a:tabLst>
                <a:tab pos="280168" algn="l"/>
              </a:tabLst>
            </a:pPr>
            <a:r>
              <a:rPr sz="2200" spc="-4" dirty="0">
                <a:solidFill>
                  <a:srgbClr val="800000"/>
                </a:solidFill>
                <a:latin typeface="Arial"/>
                <a:cs typeface="Arial"/>
              </a:rPr>
              <a:t>As per </a:t>
            </a:r>
            <a:r>
              <a:rPr sz="2200" dirty="0">
                <a:solidFill>
                  <a:srgbClr val="800000"/>
                </a:solidFill>
                <a:latin typeface="Arial"/>
                <a:cs typeface="Arial"/>
              </a:rPr>
              <a:t>draft tabulation </a:t>
            </a:r>
            <a:r>
              <a:rPr sz="2200" spc="-4" dirty="0">
                <a:solidFill>
                  <a:srgbClr val="800000"/>
                </a:solidFill>
                <a:latin typeface="Arial"/>
                <a:cs typeface="Arial"/>
              </a:rPr>
              <a:t>plan , </a:t>
            </a:r>
            <a:r>
              <a:rPr sz="2200" dirty="0">
                <a:solidFill>
                  <a:srgbClr val="800000"/>
                </a:solidFill>
                <a:latin typeface="Arial"/>
                <a:cs typeface="Arial"/>
              </a:rPr>
              <a:t>there </a:t>
            </a:r>
            <a:r>
              <a:rPr sz="2200" spc="-4" dirty="0">
                <a:solidFill>
                  <a:srgbClr val="800000"/>
                </a:solidFill>
                <a:latin typeface="Arial"/>
                <a:cs typeface="Arial"/>
              </a:rPr>
              <a:t>will be 38  </a:t>
            </a:r>
            <a:r>
              <a:rPr sz="2200" dirty="0">
                <a:solidFill>
                  <a:srgbClr val="800000"/>
                </a:solidFill>
                <a:latin typeface="Arial"/>
                <a:cs typeface="Arial"/>
              </a:rPr>
              <a:t>Statistical table </a:t>
            </a:r>
            <a:r>
              <a:rPr sz="2200" spc="-4" dirty="0">
                <a:solidFill>
                  <a:srgbClr val="800000"/>
                </a:solidFill>
                <a:latin typeface="Arial"/>
                <a:cs typeface="Arial"/>
              </a:rPr>
              <a:t>for </a:t>
            </a:r>
            <a:r>
              <a:rPr sz="2200" dirty="0">
                <a:solidFill>
                  <a:srgbClr val="800000"/>
                </a:solidFill>
                <a:latin typeface="Arial"/>
                <a:cs typeface="Arial"/>
              </a:rPr>
              <a:t>district series, </a:t>
            </a:r>
            <a:r>
              <a:rPr sz="2200" spc="-4" dirty="0">
                <a:solidFill>
                  <a:srgbClr val="800000"/>
                </a:solidFill>
                <a:latin typeface="Arial"/>
                <a:cs typeface="Arial"/>
              </a:rPr>
              <a:t>18 </a:t>
            </a:r>
            <a:r>
              <a:rPr sz="2200" dirty="0">
                <a:solidFill>
                  <a:srgbClr val="800000"/>
                </a:solidFill>
                <a:latin typeface="Arial"/>
                <a:cs typeface="Arial"/>
              </a:rPr>
              <a:t>for  </a:t>
            </a:r>
            <a:r>
              <a:rPr sz="2200" spc="-4" dirty="0">
                <a:solidFill>
                  <a:srgbClr val="800000"/>
                </a:solidFill>
                <a:latin typeface="Arial"/>
                <a:cs typeface="Arial"/>
              </a:rPr>
              <a:t>community </a:t>
            </a:r>
            <a:r>
              <a:rPr sz="2200" dirty="0">
                <a:solidFill>
                  <a:srgbClr val="800000"/>
                </a:solidFill>
                <a:latin typeface="Arial"/>
                <a:cs typeface="Arial"/>
              </a:rPr>
              <a:t>series, </a:t>
            </a:r>
            <a:r>
              <a:rPr sz="2200" spc="-4" dirty="0">
                <a:solidFill>
                  <a:srgbClr val="800000"/>
                </a:solidFill>
                <a:latin typeface="Arial"/>
                <a:cs typeface="Arial"/>
              </a:rPr>
              <a:t>4 </a:t>
            </a:r>
            <a:r>
              <a:rPr sz="2200" dirty="0">
                <a:solidFill>
                  <a:srgbClr val="800000"/>
                </a:solidFill>
                <a:latin typeface="Arial"/>
                <a:cs typeface="Arial"/>
              </a:rPr>
              <a:t>for national volume-2 and  139 for analytical</a:t>
            </a:r>
            <a:r>
              <a:rPr sz="2200" spc="-12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800000"/>
                </a:solidFill>
                <a:latin typeface="Arial"/>
                <a:cs typeface="Arial"/>
              </a:rPr>
              <a:t>report.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8357" y="838200"/>
            <a:ext cx="3993243" cy="430887"/>
          </a:xfrm>
        </p:spPr>
        <p:txBody>
          <a:bodyPr/>
          <a:lstStyle/>
          <a:p>
            <a:r>
              <a:rPr lang="en-US" sz="2800" dirty="0">
                <a:solidFill>
                  <a:srgbClr val="FF0000"/>
                </a:solidFill>
              </a:rPr>
              <a:t>Dissemination</a:t>
            </a:r>
            <a:r>
              <a:rPr lang="en-US" sz="2800" spc="-67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Plans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62000" y="1688292"/>
            <a:ext cx="6553200" cy="3781919"/>
          </a:xfrm>
          <a:prstGeom prst="rect">
            <a:avLst/>
          </a:prstGeom>
        </p:spPr>
        <p:txBody>
          <a:bodyPr vert="horz" wrap="square" lIns="0" tIns="67423" rIns="0" bIns="0" rtlCol="0">
            <a:spAutoFit/>
          </a:bodyPr>
          <a:lstStyle/>
          <a:p>
            <a:pPr marL="9988">
              <a:spcBef>
                <a:spcPts val="531"/>
              </a:spcBef>
            </a:pPr>
            <a:r>
              <a:rPr lang="en-US" sz="2200" spc="-4" dirty="0">
                <a:solidFill>
                  <a:srgbClr val="0000FF"/>
                </a:solidFill>
                <a:latin typeface="Arial"/>
                <a:cs typeface="Arial"/>
              </a:rPr>
              <a:t>  </a:t>
            </a:r>
            <a:r>
              <a:rPr sz="2200" spc="-4" dirty="0">
                <a:solidFill>
                  <a:srgbClr val="0000FF"/>
                </a:solidFill>
                <a:latin typeface="Arial"/>
                <a:cs typeface="Arial"/>
              </a:rPr>
              <a:t>Census </a:t>
            </a:r>
            <a:r>
              <a:rPr sz="2200" dirty="0">
                <a:solidFill>
                  <a:srgbClr val="0000FF"/>
                </a:solidFill>
                <a:latin typeface="Arial"/>
                <a:cs typeface="Arial"/>
              </a:rPr>
              <a:t>results </a:t>
            </a:r>
            <a:r>
              <a:rPr sz="2200" spc="-4" dirty="0">
                <a:solidFill>
                  <a:srgbClr val="0000FF"/>
                </a:solidFill>
                <a:latin typeface="Arial"/>
                <a:cs typeface="Arial"/>
              </a:rPr>
              <a:t>will be </a:t>
            </a:r>
            <a:r>
              <a:rPr sz="2200" dirty="0">
                <a:solidFill>
                  <a:srgbClr val="0000FF"/>
                </a:solidFill>
                <a:latin typeface="Arial"/>
                <a:cs typeface="Arial"/>
              </a:rPr>
              <a:t>disseminated</a:t>
            </a:r>
            <a:r>
              <a:rPr sz="2200" spc="82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200" spc="-4" dirty="0">
                <a:solidFill>
                  <a:srgbClr val="0000FF"/>
                </a:solidFill>
                <a:latin typeface="Arial"/>
                <a:cs typeface="Arial"/>
              </a:rPr>
              <a:t>Through:</a:t>
            </a:r>
            <a:endParaRPr lang="en-US" sz="2200" spc="-4" dirty="0">
              <a:solidFill>
                <a:srgbClr val="0000FF"/>
              </a:solidFill>
              <a:latin typeface="Arial"/>
              <a:cs typeface="Arial"/>
            </a:endParaRPr>
          </a:p>
          <a:p>
            <a:pPr marL="9988">
              <a:spcBef>
                <a:spcPts val="531"/>
              </a:spcBef>
            </a:pPr>
            <a:endParaRPr sz="1900" dirty="0">
              <a:latin typeface="Arial"/>
              <a:cs typeface="Arial"/>
            </a:endParaRPr>
          </a:p>
          <a:p>
            <a:pPr marL="279668" indent="-136838">
              <a:spcBef>
                <a:spcPts val="456"/>
              </a:spcBef>
              <a:buAutoNum type="arabicPeriod"/>
              <a:tabLst>
                <a:tab pos="409015" algn="l"/>
              </a:tabLst>
            </a:pP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Printed 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reports-preliminary, national and</a:t>
            </a:r>
            <a:r>
              <a:rPr sz="1900" spc="9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community;</a:t>
            </a:r>
            <a:endParaRPr sz="1900" dirty="0">
              <a:latin typeface="Arial"/>
              <a:cs typeface="Arial"/>
            </a:endParaRPr>
          </a:p>
          <a:p>
            <a:pPr marL="279668" marR="595793" indent="-136838">
              <a:spcBef>
                <a:spcPts val="456"/>
              </a:spcBef>
              <a:buClr>
                <a:srgbClr val="0000FF"/>
              </a:buClr>
              <a:buAutoNum type="arabicPeriod"/>
              <a:tabLst>
                <a:tab pos="408515" algn="l"/>
              </a:tabLst>
            </a:pPr>
            <a:r>
              <a:rPr sz="1900" spc="-4" dirty="0">
                <a:solidFill>
                  <a:srgbClr val="800000"/>
                </a:solidFill>
                <a:latin typeface="Arial"/>
                <a:cs typeface="Arial"/>
              </a:rPr>
              <a:t>Data products-statement, tables, </a:t>
            </a:r>
            <a:r>
              <a:rPr sz="1900" dirty="0">
                <a:solidFill>
                  <a:srgbClr val="800000"/>
                </a:solidFill>
                <a:latin typeface="Arial"/>
                <a:cs typeface="Arial"/>
              </a:rPr>
              <a:t>maps, charts,  </a:t>
            </a:r>
            <a:r>
              <a:rPr sz="1900" spc="-4" dirty="0">
                <a:solidFill>
                  <a:srgbClr val="800000"/>
                </a:solidFill>
                <a:latin typeface="Arial"/>
                <a:cs typeface="Arial"/>
              </a:rPr>
              <a:t>graphs;</a:t>
            </a:r>
            <a:endParaRPr lang="en-US" sz="1900" dirty="0">
              <a:latin typeface="Arial"/>
              <a:cs typeface="Arial"/>
            </a:endParaRPr>
          </a:p>
          <a:p>
            <a:pPr marL="476435" indent="-311631">
              <a:spcBef>
                <a:spcPts val="515"/>
              </a:spcBef>
              <a:buAutoNum type="arabicPeriod"/>
              <a:tabLst>
                <a:tab pos="476934" algn="l"/>
              </a:tabLst>
            </a:pPr>
            <a:r>
              <a:rPr sz="2200" dirty="0">
                <a:solidFill>
                  <a:srgbClr val="0000FF"/>
                </a:solidFill>
                <a:latin typeface="Arial"/>
                <a:cs typeface="Arial"/>
              </a:rPr>
              <a:t>Report and data </a:t>
            </a:r>
            <a:r>
              <a:rPr sz="2200" spc="-4" dirty="0">
                <a:solidFill>
                  <a:srgbClr val="0000FF"/>
                </a:solidFill>
                <a:latin typeface="Arial"/>
                <a:cs typeface="Arial"/>
              </a:rPr>
              <a:t>-CD </a:t>
            </a:r>
            <a:r>
              <a:rPr sz="2200" dirty="0">
                <a:solidFill>
                  <a:srgbClr val="0000FF"/>
                </a:solidFill>
                <a:latin typeface="Arial"/>
                <a:cs typeface="Arial"/>
              </a:rPr>
              <a:t>and</a:t>
            </a:r>
            <a:r>
              <a:rPr sz="2200" spc="12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200" spc="-4" dirty="0">
                <a:solidFill>
                  <a:srgbClr val="0000FF"/>
                </a:solidFill>
                <a:latin typeface="Arial"/>
                <a:cs typeface="Arial"/>
              </a:rPr>
              <a:t>DVD;</a:t>
            </a:r>
            <a:endParaRPr sz="2200" dirty="0">
              <a:latin typeface="Arial"/>
              <a:cs typeface="Arial"/>
            </a:endParaRPr>
          </a:p>
          <a:p>
            <a:pPr marL="476435" indent="-311631">
              <a:spcBef>
                <a:spcPts val="531"/>
              </a:spcBef>
              <a:buAutoNum type="arabicPeriod"/>
              <a:tabLst>
                <a:tab pos="476934" algn="l"/>
              </a:tabLst>
            </a:pPr>
            <a:r>
              <a:rPr sz="2200" dirty="0">
                <a:solidFill>
                  <a:srgbClr val="0000FF"/>
                </a:solidFill>
                <a:latin typeface="Arial"/>
                <a:cs typeface="Arial"/>
              </a:rPr>
              <a:t>Report and data </a:t>
            </a:r>
            <a:r>
              <a:rPr sz="2200" spc="-4" dirty="0">
                <a:solidFill>
                  <a:srgbClr val="0000FF"/>
                </a:solidFill>
                <a:latin typeface="Arial"/>
                <a:cs typeface="Arial"/>
              </a:rPr>
              <a:t>in</a:t>
            </a:r>
            <a:r>
              <a:rPr sz="2200" spc="2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200" spc="-4" dirty="0">
                <a:solidFill>
                  <a:srgbClr val="0000FF"/>
                </a:solidFill>
                <a:latin typeface="Arial"/>
                <a:cs typeface="Arial"/>
              </a:rPr>
              <a:t>Homepage-</a:t>
            </a:r>
            <a:endParaRPr lang="en-US" sz="2200" dirty="0">
              <a:latin typeface="Arial"/>
              <a:cs typeface="Arial"/>
            </a:endParaRPr>
          </a:p>
          <a:p>
            <a:pPr marL="164804">
              <a:spcBef>
                <a:spcPts val="531"/>
              </a:spcBef>
              <a:tabLst>
                <a:tab pos="476934" algn="l"/>
              </a:tabLst>
            </a:pPr>
            <a:r>
              <a:rPr lang="en-US" sz="2200" spc="-4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200" spc="-4" dirty="0">
                <a:solidFill>
                  <a:srgbClr val="0000FF"/>
                </a:solidFill>
                <a:latin typeface="Arial"/>
                <a:cs typeface="Arial"/>
              </a:rPr>
              <a:t>(BBS website- </a:t>
            </a:r>
            <a:r>
              <a:rPr sz="22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  <a:hlinkClick r:id="rId2"/>
              </a:rPr>
              <a:t>www.bbs.gov.bd</a:t>
            </a:r>
            <a:r>
              <a:rPr sz="2200" dirty="0">
                <a:solidFill>
                  <a:srgbClr val="0000FF"/>
                </a:solidFill>
                <a:latin typeface="Arial"/>
                <a:cs typeface="Arial"/>
              </a:rPr>
              <a:t>);  </a:t>
            </a:r>
            <a:endParaRPr lang="en-US" sz="2200" dirty="0">
              <a:solidFill>
                <a:srgbClr val="0000FF"/>
              </a:solidFill>
              <a:latin typeface="Arial"/>
              <a:cs typeface="Arial"/>
            </a:endParaRPr>
          </a:p>
          <a:p>
            <a:pPr marL="164804">
              <a:spcBef>
                <a:spcPts val="531"/>
              </a:spcBef>
              <a:tabLst>
                <a:tab pos="476934" algn="l"/>
              </a:tabLst>
            </a:pPr>
            <a:r>
              <a:rPr lang="en-US" sz="2200" dirty="0">
                <a:solidFill>
                  <a:srgbClr val="0000FF"/>
                </a:solidFill>
                <a:latin typeface="Arial"/>
                <a:cs typeface="Arial"/>
              </a:rPr>
              <a:t>5.</a:t>
            </a:r>
            <a:r>
              <a:rPr lang="en-US" sz="2200" dirty="0">
                <a:solidFill>
                  <a:srgbClr val="800000"/>
                </a:solidFill>
                <a:latin typeface="Arial"/>
                <a:cs typeface="Arial"/>
              </a:rPr>
              <a:t> Seminar, Workshop and Press</a:t>
            </a:r>
            <a:r>
              <a:rPr lang="en-US" sz="2200" spc="4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800000"/>
                </a:solidFill>
                <a:latin typeface="Arial"/>
                <a:cs typeface="Arial"/>
              </a:rPr>
              <a:t>Conference</a:t>
            </a:r>
            <a:endParaRPr lang="en-US" sz="2200" dirty="0">
              <a:latin typeface="Arial"/>
              <a:cs typeface="Arial"/>
            </a:endParaRPr>
          </a:p>
          <a:p>
            <a:pPr marL="164804">
              <a:spcBef>
                <a:spcPts val="531"/>
              </a:spcBef>
              <a:tabLst>
                <a:tab pos="476934" algn="l"/>
              </a:tabLst>
            </a:pPr>
            <a:endParaRPr lang="en-US" sz="2200" dirty="0">
              <a:solidFill>
                <a:srgbClr val="0000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45070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38552" y="5705950"/>
            <a:ext cx="146957" cy="348641"/>
          </a:xfrm>
          <a:prstGeom prst="rect">
            <a:avLst/>
          </a:prstGeom>
        </p:spPr>
        <p:txBody>
          <a:bodyPr vert="horz" wrap="square" lIns="0" tIns="9989" rIns="0" bIns="0" rtlCol="0">
            <a:spAutoFit/>
          </a:bodyPr>
          <a:lstStyle/>
          <a:p>
            <a:pPr marL="9988">
              <a:spcBef>
                <a:spcPts val="79"/>
              </a:spcBef>
            </a:pPr>
            <a:r>
              <a:rPr sz="1100" spc="4" dirty="0">
                <a:solidFill>
                  <a:srgbClr val="FFFFFF"/>
                </a:solidFill>
                <a:latin typeface="Times New Roman"/>
                <a:cs typeface="Times New Roman"/>
              </a:rPr>
              <a:t>37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9600" y="625826"/>
            <a:ext cx="4886327" cy="440974"/>
          </a:xfrm>
          <a:prstGeom prst="rect">
            <a:avLst/>
          </a:prstGeom>
        </p:spPr>
        <p:txBody>
          <a:bodyPr vert="horz" wrap="square" lIns="0" tIns="9989" rIns="0" bIns="0" rtlCol="0">
            <a:spAutoFit/>
          </a:bodyPr>
          <a:lstStyle/>
          <a:p>
            <a:pPr marL="9988" algn="ctr">
              <a:spcBef>
                <a:spcPts val="79"/>
              </a:spcBef>
            </a:pPr>
            <a:r>
              <a:rPr sz="2800" spc="-4" dirty="0">
                <a:solidFill>
                  <a:srgbClr val="FF0000"/>
                </a:solidFill>
              </a:rPr>
              <a:t>Publication of</a:t>
            </a:r>
            <a:r>
              <a:rPr sz="2800" spc="-16" dirty="0">
                <a:solidFill>
                  <a:srgbClr val="FF0000"/>
                </a:solidFill>
              </a:rPr>
              <a:t> </a:t>
            </a:r>
            <a:r>
              <a:rPr sz="2800" dirty="0">
                <a:solidFill>
                  <a:srgbClr val="FF0000"/>
                </a:solidFill>
              </a:rPr>
              <a:t>Reports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18462" y="1322776"/>
            <a:ext cx="6725338" cy="3568004"/>
          </a:xfrm>
          <a:prstGeom prst="rect">
            <a:avLst/>
          </a:prstGeom>
        </p:spPr>
        <p:txBody>
          <a:bodyPr vert="horz" wrap="square" lIns="0" tIns="38457" rIns="0" bIns="0" rtlCol="0">
            <a:spAutoFit/>
          </a:bodyPr>
          <a:lstStyle/>
          <a:p>
            <a:pPr marL="489419" indent="-479432">
              <a:spcBef>
                <a:spcPts val="302"/>
              </a:spcBef>
              <a:buFontTx/>
              <a:buAutoNum type="arabicPeriod"/>
              <a:tabLst>
                <a:tab pos="489419" algn="l"/>
                <a:tab pos="489919" algn="l"/>
              </a:tabLst>
            </a:pPr>
            <a:r>
              <a:rPr sz="2400" spc="-4" dirty="0">
                <a:solidFill>
                  <a:srgbClr val="0000FF"/>
                </a:solidFill>
                <a:latin typeface="Arial"/>
                <a:cs typeface="Arial"/>
              </a:rPr>
              <a:t>Preliminary</a:t>
            </a:r>
            <a:r>
              <a:rPr sz="2400" spc="16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spc="-4" dirty="0">
                <a:solidFill>
                  <a:srgbClr val="0000FF"/>
                </a:solidFill>
                <a:latin typeface="Arial"/>
                <a:cs typeface="Arial"/>
              </a:rPr>
              <a:t>report</a:t>
            </a:r>
            <a:r>
              <a:rPr lang="en-US" sz="2400" spc="-4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-</a:t>
            </a:r>
            <a:r>
              <a:rPr lang="en-US" sz="2400" spc="-12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sz="2400" spc="-4" dirty="0">
                <a:solidFill>
                  <a:srgbClr val="0000FF"/>
                </a:solidFill>
                <a:latin typeface="Arial"/>
                <a:cs typeface="Arial"/>
              </a:rPr>
              <a:t>1</a:t>
            </a:r>
            <a:endParaRPr lang="en-US" sz="2400" dirty="0">
              <a:latin typeface="Arial"/>
              <a:cs typeface="Arial"/>
            </a:endParaRPr>
          </a:p>
          <a:p>
            <a:pPr marL="489419" indent="-479432">
              <a:spcBef>
                <a:spcPts val="232"/>
              </a:spcBef>
              <a:buFontTx/>
              <a:buAutoNum type="arabicPeriod"/>
              <a:tabLst>
                <a:tab pos="489419" algn="l"/>
                <a:tab pos="489919" algn="l"/>
              </a:tabLst>
            </a:pPr>
            <a:r>
              <a:rPr sz="2400" spc="-4" dirty="0">
                <a:solidFill>
                  <a:srgbClr val="0000FF"/>
                </a:solidFill>
                <a:latin typeface="Arial"/>
                <a:cs typeface="Arial"/>
              </a:rPr>
              <a:t>National series</a:t>
            </a:r>
            <a:r>
              <a:rPr sz="2400" spc="24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spc="-4" dirty="0">
                <a:solidFill>
                  <a:srgbClr val="0000FF"/>
                </a:solidFill>
                <a:latin typeface="Arial"/>
                <a:cs typeface="Arial"/>
              </a:rPr>
              <a:t>(analytical)</a:t>
            </a:r>
            <a:r>
              <a:rPr lang="en-US" sz="2400" spc="-4" dirty="0">
                <a:solidFill>
                  <a:srgbClr val="0000FF"/>
                </a:solidFill>
                <a:latin typeface="Arial"/>
                <a:cs typeface="Arial"/>
              </a:rPr>
              <a:t> volume</a:t>
            </a:r>
            <a:r>
              <a:rPr lang="en-US" sz="2400" spc="-51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1</a:t>
            </a:r>
            <a:endParaRPr lang="en-US" sz="2400" dirty="0">
              <a:latin typeface="Arial"/>
              <a:cs typeface="Arial"/>
            </a:endParaRPr>
          </a:p>
          <a:p>
            <a:pPr marL="489419" indent="-479432">
              <a:spcBef>
                <a:spcPts val="224"/>
              </a:spcBef>
              <a:buFontTx/>
              <a:buAutoNum type="arabicPeriod"/>
              <a:tabLst>
                <a:tab pos="489419" algn="l"/>
                <a:tab pos="489919" algn="l"/>
                <a:tab pos="2209879" algn="l"/>
              </a:tabLst>
            </a:pPr>
            <a:r>
              <a:rPr sz="2400" spc="-4" dirty="0">
                <a:solidFill>
                  <a:srgbClr val="0000FF"/>
                </a:solidFill>
                <a:latin typeface="Arial"/>
                <a:cs typeface="Arial"/>
              </a:rPr>
              <a:t>National</a:t>
            </a:r>
            <a:r>
              <a:rPr sz="2400" spc="47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spc="-4" dirty="0">
                <a:solidFill>
                  <a:srgbClr val="0000FF"/>
                </a:solidFill>
                <a:latin typeface="Arial"/>
                <a:cs typeface="Arial"/>
              </a:rPr>
              <a:t>series(union)</a:t>
            </a:r>
            <a:r>
              <a:rPr lang="en-US" sz="2400" spc="-4" dirty="0">
                <a:solidFill>
                  <a:srgbClr val="0000FF"/>
                </a:solidFill>
                <a:latin typeface="Arial"/>
                <a:cs typeface="Arial"/>
              </a:rPr>
              <a:t>- volume</a:t>
            </a:r>
            <a:r>
              <a:rPr lang="en-US" sz="2400" spc="-51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sz="2400" spc="-4" dirty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endParaRPr lang="en-US" sz="2400" dirty="0">
              <a:latin typeface="Arial"/>
              <a:cs typeface="Arial"/>
            </a:endParaRPr>
          </a:p>
          <a:p>
            <a:pPr marL="489419" indent="-479432">
              <a:spcBef>
                <a:spcPts val="228"/>
              </a:spcBef>
              <a:buFontTx/>
              <a:buAutoNum type="arabicPeriod"/>
              <a:tabLst>
                <a:tab pos="489419" algn="l"/>
                <a:tab pos="489919" algn="l"/>
              </a:tabLst>
            </a:pPr>
            <a:r>
              <a:rPr sz="2400" spc="-4" dirty="0">
                <a:solidFill>
                  <a:srgbClr val="0000FF"/>
                </a:solidFill>
                <a:latin typeface="Arial"/>
                <a:cs typeface="Arial"/>
              </a:rPr>
              <a:t>Urban area</a:t>
            </a:r>
            <a:r>
              <a:rPr sz="2400" spc="4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spc="-4" dirty="0">
                <a:solidFill>
                  <a:srgbClr val="0000FF"/>
                </a:solidFill>
                <a:latin typeface="Arial"/>
                <a:cs typeface="Arial"/>
              </a:rPr>
              <a:t>report</a:t>
            </a:r>
            <a:r>
              <a:rPr lang="en-US" sz="2400" spc="-4" dirty="0">
                <a:solidFill>
                  <a:srgbClr val="0000FF"/>
                </a:solidFill>
                <a:latin typeface="Arial"/>
                <a:cs typeface="Arial"/>
              </a:rPr>
              <a:t>-volume</a:t>
            </a:r>
            <a:r>
              <a:rPr lang="en-US" sz="2400" spc="-51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sz="2400" spc="-4" dirty="0">
                <a:solidFill>
                  <a:srgbClr val="0000FF"/>
                </a:solidFill>
                <a:latin typeface="Arial"/>
                <a:cs typeface="Arial"/>
              </a:rPr>
              <a:t>4</a:t>
            </a:r>
            <a:endParaRPr lang="en-US" sz="2400" dirty="0">
              <a:latin typeface="Arial"/>
              <a:cs typeface="Arial"/>
            </a:endParaRPr>
          </a:p>
          <a:p>
            <a:pPr marL="489419" indent="-479432">
              <a:spcBef>
                <a:spcPts val="224"/>
              </a:spcBef>
              <a:buFontTx/>
              <a:buAutoNum type="arabicPeriod"/>
              <a:tabLst>
                <a:tab pos="489419" algn="l"/>
                <a:tab pos="489919" algn="l"/>
              </a:tabLst>
            </a:pPr>
            <a:r>
              <a:rPr sz="2400" spc="-4" dirty="0">
                <a:solidFill>
                  <a:srgbClr val="0000FF"/>
                </a:solidFill>
                <a:latin typeface="Arial"/>
                <a:cs typeface="Arial"/>
              </a:rPr>
              <a:t>Demographic</a:t>
            </a:r>
            <a:r>
              <a:rPr sz="2400" spc="2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spc="-4" dirty="0">
                <a:solidFill>
                  <a:srgbClr val="0000FF"/>
                </a:solidFill>
                <a:latin typeface="Arial"/>
                <a:cs typeface="Arial"/>
              </a:rPr>
              <a:t>report</a:t>
            </a:r>
            <a:r>
              <a:rPr lang="en-US" sz="2400" spc="-4" dirty="0">
                <a:solidFill>
                  <a:srgbClr val="0000FF"/>
                </a:solidFill>
                <a:latin typeface="Arial"/>
                <a:cs typeface="Arial"/>
              </a:rPr>
              <a:t>-volume</a:t>
            </a:r>
            <a:r>
              <a:rPr lang="en-US" sz="2400" spc="-51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sz="2400" spc="-4" dirty="0">
                <a:solidFill>
                  <a:srgbClr val="0000FF"/>
                </a:solidFill>
                <a:latin typeface="Arial"/>
                <a:cs typeface="Arial"/>
              </a:rPr>
              <a:t>3</a:t>
            </a:r>
            <a:endParaRPr lang="en-US" sz="2400" dirty="0">
              <a:latin typeface="Arial"/>
              <a:cs typeface="Arial"/>
            </a:endParaRPr>
          </a:p>
          <a:p>
            <a:pPr marL="489419" indent="-479432">
              <a:spcBef>
                <a:spcPts val="228"/>
              </a:spcBef>
              <a:buFontTx/>
              <a:buAutoNum type="arabicPeriod"/>
              <a:tabLst>
                <a:tab pos="489419" algn="l"/>
                <a:tab pos="489919" algn="l"/>
              </a:tabLst>
            </a:pPr>
            <a:r>
              <a:rPr sz="2400" spc="-4" dirty="0">
                <a:solidFill>
                  <a:srgbClr val="0000FF"/>
                </a:solidFill>
                <a:latin typeface="Arial"/>
                <a:cs typeface="Arial"/>
              </a:rPr>
              <a:t>District census</a:t>
            </a:r>
            <a:r>
              <a:rPr sz="2400" spc="4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spc="-4" dirty="0">
                <a:solidFill>
                  <a:srgbClr val="0000FF"/>
                </a:solidFill>
                <a:latin typeface="Arial"/>
                <a:cs typeface="Arial"/>
              </a:rPr>
              <a:t>report</a:t>
            </a:r>
            <a:r>
              <a:rPr lang="en-US" sz="2400" spc="-4" dirty="0">
                <a:solidFill>
                  <a:srgbClr val="0000FF"/>
                </a:solidFill>
                <a:latin typeface="Arial"/>
                <a:cs typeface="Arial"/>
              </a:rPr>
              <a:t>-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64</a:t>
            </a:r>
            <a:r>
              <a:rPr lang="en-US" sz="2400" spc="-67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sz="2400" spc="-4" dirty="0">
                <a:solidFill>
                  <a:srgbClr val="0000FF"/>
                </a:solidFill>
                <a:latin typeface="Arial"/>
                <a:cs typeface="Arial"/>
              </a:rPr>
              <a:t>volumes</a:t>
            </a:r>
            <a:endParaRPr lang="en-US" sz="2400" dirty="0">
              <a:latin typeface="Arial"/>
              <a:cs typeface="Arial"/>
            </a:endParaRPr>
          </a:p>
          <a:p>
            <a:pPr marL="489419" indent="-479432">
              <a:spcBef>
                <a:spcPts val="228"/>
              </a:spcBef>
              <a:buFontTx/>
              <a:buAutoNum type="arabicPeriod"/>
              <a:tabLst>
                <a:tab pos="489419" algn="l"/>
                <a:tab pos="489919" algn="l"/>
              </a:tabLst>
            </a:pPr>
            <a:r>
              <a:rPr sz="2400" spc="-4" dirty="0">
                <a:solidFill>
                  <a:srgbClr val="0000FF"/>
                </a:solidFill>
                <a:latin typeface="Arial"/>
                <a:cs typeface="Arial"/>
              </a:rPr>
              <a:t>Community</a:t>
            </a:r>
            <a:r>
              <a:rPr sz="2400" spc="8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spc="-4" dirty="0">
                <a:solidFill>
                  <a:srgbClr val="0000FF"/>
                </a:solidFill>
                <a:latin typeface="Arial"/>
                <a:cs typeface="Arial"/>
              </a:rPr>
              <a:t>report</a:t>
            </a:r>
            <a:r>
              <a:rPr lang="en-US" sz="2400" spc="-4" dirty="0">
                <a:solidFill>
                  <a:srgbClr val="0000FF"/>
                </a:solidFill>
                <a:latin typeface="Arial"/>
                <a:cs typeface="Arial"/>
              </a:rPr>
              <a:t>-64</a:t>
            </a:r>
            <a:r>
              <a:rPr lang="en-US" sz="2400" spc="-67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sz="2400" spc="-4" dirty="0">
                <a:solidFill>
                  <a:srgbClr val="0000FF"/>
                </a:solidFill>
                <a:latin typeface="Arial"/>
                <a:cs typeface="Arial"/>
              </a:rPr>
              <a:t>volumes</a:t>
            </a:r>
            <a:endParaRPr lang="en-US" sz="2400" dirty="0">
              <a:latin typeface="Arial"/>
              <a:cs typeface="Arial"/>
            </a:endParaRPr>
          </a:p>
          <a:p>
            <a:pPr marL="489419" indent="-479432">
              <a:spcBef>
                <a:spcPts val="228"/>
              </a:spcBef>
              <a:buFontTx/>
              <a:buAutoNum type="arabicPeriod"/>
              <a:tabLst>
                <a:tab pos="489419" algn="l"/>
                <a:tab pos="489919" algn="l"/>
              </a:tabLst>
            </a:pPr>
            <a:r>
              <a:rPr sz="2400" spc="-4" dirty="0">
                <a:solidFill>
                  <a:srgbClr val="0000FF"/>
                </a:solidFill>
                <a:latin typeface="Arial"/>
                <a:cs typeface="Arial"/>
              </a:rPr>
              <a:t>Administrative</a:t>
            </a:r>
            <a:r>
              <a:rPr sz="2400" spc="12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spc="-4" dirty="0">
                <a:solidFill>
                  <a:srgbClr val="0000FF"/>
                </a:solidFill>
                <a:latin typeface="Arial"/>
                <a:cs typeface="Arial"/>
              </a:rPr>
              <a:t>report</a:t>
            </a:r>
            <a:r>
              <a:rPr lang="en-US" sz="2400" spc="-4" dirty="0">
                <a:solidFill>
                  <a:srgbClr val="0000FF"/>
                </a:solidFill>
                <a:latin typeface="Arial"/>
                <a:cs typeface="Arial"/>
              </a:rPr>
              <a:t>-volume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sz="2400" spc="-4" dirty="0">
                <a:solidFill>
                  <a:srgbClr val="0000FF"/>
                </a:solidFill>
                <a:latin typeface="Arial"/>
                <a:cs typeface="Arial"/>
              </a:rPr>
              <a:t>5</a:t>
            </a:r>
          </a:p>
          <a:p>
            <a:pPr marL="9987">
              <a:spcBef>
                <a:spcPts val="228"/>
              </a:spcBef>
              <a:tabLst>
                <a:tab pos="489419" algn="l"/>
                <a:tab pos="489919" algn="l"/>
              </a:tabLst>
            </a:pPr>
            <a:endParaRPr sz="2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8462" y="5064456"/>
            <a:ext cx="6649138" cy="574344"/>
          </a:xfrm>
          <a:prstGeom prst="rect">
            <a:avLst/>
          </a:prstGeom>
        </p:spPr>
        <p:txBody>
          <a:bodyPr vert="horz" wrap="square" lIns="0" tIns="9989" rIns="0" bIns="0" rtlCol="0">
            <a:spAutoFit/>
          </a:bodyPr>
          <a:lstStyle/>
          <a:p>
            <a:pPr marL="9988">
              <a:lnSpc>
                <a:spcPts val="2151"/>
              </a:lnSpc>
              <a:spcBef>
                <a:spcPts val="79"/>
              </a:spcBef>
            </a:pPr>
            <a:r>
              <a:rPr sz="1900" spc="-4" dirty="0">
                <a:solidFill>
                  <a:srgbClr val="800000"/>
                </a:solidFill>
                <a:latin typeface="Arial"/>
                <a:cs typeface="Arial"/>
              </a:rPr>
              <a:t>Reports will </a:t>
            </a:r>
            <a:r>
              <a:rPr sz="1900" dirty="0">
                <a:solidFill>
                  <a:srgbClr val="800000"/>
                </a:solidFill>
                <a:latin typeface="Arial"/>
                <a:cs typeface="Arial"/>
              </a:rPr>
              <a:t>be made </a:t>
            </a:r>
            <a:r>
              <a:rPr sz="1900" spc="-4" dirty="0">
                <a:solidFill>
                  <a:srgbClr val="800000"/>
                </a:solidFill>
                <a:latin typeface="Arial"/>
                <a:cs typeface="Arial"/>
              </a:rPr>
              <a:t>available </a:t>
            </a:r>
            <a:r>
              <a:rPr sz="1900" dirty="0">
                <a:solidFill>
                  <a:srgbClr val="800000"/>
                </a:solidFill>
                <a:latin typeface="Arial"/>
                <a:cs typeface="Arial"/>
              </a:rPr>
              <a:t>in hard </a:t>
            </a:r>
            <a:r>
              <a:rPr sz="1900" spc="-4" dirty="0">
                <a:solidFill>
                  <a:srgbClr val="800000"/>
                </a:solidFill>
                <a:latin typeface="Arial"/>
                <a:cs typeface="Arial"/>
              </a:rPr>
              <a:t>copy </a:t>
            </a:r>
            <a:r>
              <a:rPr sz="1900" dirty="0">
                <a:solidFill>
                  <a:srgbClr val="800000"/>
                </a:solidFill>
                <a:latin typeface="Arial"/>
                <a:cs typeface="Arial"/>
              </a:rPr>
              <a:t>and</a:t>
            </a:r>
            <a:r>
              <a:rPr sz="1900" spc="43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800000"/>
                </a:solidFill>
                <a:latin typeface="Arial"/>
                <a:cs typeface="Arial"/>
              </a:rPr>
              <a:t>CD</a:t>
            </a:r>
            <a:endParaRPr sz="1900" dirty="0">
              <a:latin typeface="Arial"/>
              <a:cs typeface="Arial"/>
            </a:endParaRPr>
          </a:p>
          <a:p>
            <a:pPr marL="9988">
              <a:lnSpc>
                <a:spcPts val="2151"/>
              </a:lnSpc>
            </a:pPr>
            <a:r>
              <a:rPr sz="1900" spc="-4" dirty="0">
                <a:solidFill>
                  <a:srgbClr val="800000"/>
                </a:solidFill>
                <a:latin typeface="Arial"/>
                <a:cs typeface="Arial"/>
              </a:rPr>
              <a:t>and </a:t>
            </a:r>
            <a:r>
              <a:rPr sz="1900" dirty="0">
                <a:solidFill>
                  <a:srgbClr val="800000"/>
                </a:solidFill>
                <a:latin typeface="Arial"/>
                <a:cs typeface="Arial"/>
              </a:rPr>
              <a:t>key </a:t>
            </a:r>
            <a:r>
              <a:rPr sz="1900" spc="-4" dirty="0">
                <a:solidFill>
                  <a:srgbClr val="800000"/>
                </a:solidFill>
                <a:latin typeface="Arial"/>
                <a:cs typeface="Arial"/>
              </a:rPr>
              <a:t>information in website </a:t>
            </a:r>
            <a:r>
              <a:rPr sz="1900" dirty="0">
                <a:solidFill>
                  <a:srgbClr val="800000"/>
                </a:solidFill>
                <a:latin typeface="Arial"/>
                <a:cs typeface="Arial"/>
              </a:rPr>
              <a:t>of </a:t>
            </a:r>
            <a:r>
              <a:rPr sz="1900" spc="-4" dirty="0">
                <a:solidFill>
                  <a:srgbClr val="800000"/>
                </a:solidFill>
                <a:latin typeface="Arial"/>
                <a:cs typeface="Arial"/>
              </a:rPr>
              <a:t>BBS</a:t>
            </a:r>
            <a:r>
              <a:rPr sz="1900" spc="67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1900" spc="-4" dirty="0">
                <a:solidFill>
                  <a:srgbClr val="800000"/>
                </a:solidFill>
                <a:latin typeface="Arial"/>
                <a:cs typeface="Arial"/>
              </a:rPr>
              <a:t>(www.bbs.gov.bd)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38552" y="5705950"/>
            <a:ext cx="146957" cy="348641"/>
          </a:xfrm>
          <a:prstGeom prst="rect">
            <a:avLst/>
          </a:prstGeom>
        </p:spPr>
        <p:txBody>
          <a:bodyPr vert="horz" wrap="square" lIns="0" tIns="9989" rIns="0" bIns="0" rtlCol="0">
            <a:spAutoFit/>
          </a:bodyPr>
          <a:lstStyle/>
          <a:p>
            <a:pPr marL="9988">
              <a:spcBef>
                <a:spcPts val="79"/>
              </a:spcBef>
            </a:pPr>
            <a:r>
              <a:rPr sz="1100" spc="4" dirty="0">
                <a:solidFill>
                  <a:srgbClr val="FFFFFF"/>
                </a:solidFill>
                <a:latin typeface="Times New Roman"/>
                <a:cs typeface="Times New Roman"/>
              </a:rPr>
              <a:t>38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70853" y="625826"/>
            <a:ext cx="6644347" cy="440974"/>
          </a:xfrm>
          <a:prstGeom prst="rect">
            <a:avLst/>
          </a:prstGeom>
        </p:spPr>
        <p:txBody>
          <a:bodyPr vert="horz" wrap="square" lIns="0" tIns="9989" rIns="0" bIns="0" rtlCol="0">
            <a:spAutoFit/>
          </a:bodyPr>
          <a:lstStyle/>
          <a:p>
            <a:pPr marL="9988">
              <a:spcBef>
                <a:spcPts val="79"/>
              </a:spcBef>
            </a:pPr>
            <a:r>
              <a:rPr sz="2800" dirty="0"/>
              <a:t>New </a:t>
            </a:r>
            <a:r>
              <a:rPr sz="2800" spc="-4" dirty="0"/>
              <a:t>Features </a:t>
            </a:r>
            <a:r>
              <a:rPr sz="2800" dirty="0"/>
              <a:t>in </a:t>
            </a:r>
            <a:r>
              <a:rPr sz="2800" spc="-4" dirty="0"/>
              <a:t>the </a:t>
            </a:r>
            <a:r>
              <a:rPr sz="2800" dirty="0"/>
              <a:t>Census</a:t>
            </a:r>
            <a:r>
              <a:rPr sz="2800" spc="-12" dirty="0"/>
              <a:t> </a:t>
            </a:r>
            <a:r>
              <a:rPr sz="2800" spc="-4" dirty="0"/>
              <a:t>2011</a:t>
            </a:r>
            <a:endParaRPr sz="2800" dirty="0"/>
          </a:p>
        </p:txBody>
      </p:sp>
      <p:sp>
        <p:nvSpPr>
          <p:cNvPr id="4" name="object 4"/>
          <p:cNvSpPr txBox="1"/>
          <p:nvPr/>
        </p:nvSpPr>
        <p:spPr>
          <a:xfrm>
            <a:off x="762000" y="1524000"/>
            <a:ext cx="7467600" cy="3599227"/>
          </a:xfrm>
          <a:prstGeom prst="rect">
            <a:avLst/>
          </a:prstGeom>
        </p:spPr>
        <p:txBody>
          <a:bodyPr vert="horz" wrap="square" lIns="0" tIns="71918" rIns="0" bIns="0" rtlCol="0">
            <a:spAutoFit/>
          </a:bodyPr>
          <a:lstStyle/>
          <a:p>
            <a:pPr marL="418505" indent="-408515">
              <a:spcBef>
                <a:spcPts val="566"/>
              </a:spcBef>
              <a:buFont typeface="Wingdings"/>
              <a:buChar char=""/>
              <a:tabLst>
                <a:tab pos="418505" algn="l"/>
                <a:tab pos="419002" algn="l"/>
              </a:tabLst>
            </a:pP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Introducing digital</a:t>
            </a:r>
            <a:r>
              <a:rPr sz="2000" spc="-12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map</a:t>
            </a:r>
            <a:endParaRPr sz="2000" dirty="0">
              <a:latin typeface="Arial"/>
              <a:cs typeface="Arial"/>
            </a:endParaRPr>
          </a:p>
          <a:p>
            <a:pPr marL="418505" indent="-408515">
              <a:spcBef>
                <a:spcPts val="492"/>
              </a:spcBef>
              <a:buClr>
                <a:srgbClr val="0000FF"/>
              </a:buClr>
              <a:buFont typeface="Wingdings"/>
              <a:buChar char=""/>
              <a:tabLst>
                <a:tab pos="418505" algn="l"/>
                <a:tab pos="419002" algn="l"/>
              </a:tabLst>
            </a:pPr>
            <a:r>
              <a:rPr sz="2000" dirty="0">
                <a:solidFill>
                  <a:srgbClr val="663300"/>
                </a:solidFill>
                <a:latin typeface="Arial"/>
                <a:cs typeface="Arial"/>
              </a:rPr>
              <a:t>Ensuring total involvement of field</a:t>
            </a:r>
            <a:r>
              <a:rPr sz="2000" spc="-31" dirty="0">
                <a:solidFill>
                  <a:srgbClr val="6633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663300"/>
                </a:solidFill>
                <a:latin typeface="Arial"/>
                <a:cs typeface="Arial"/>
              </a:rPr>
              <a:t>administration</a:t>
            </a:r>
            <a:endParaRPr sz="2000" dirty="0">
              <a:latin typeface="Arial"/>
              <a:cs typeface="Arial"/>
            </a:endParaRPr>
          </a:p>
          <a:p>
            <a:pPr marL="418505" marR="882953" indent="-408515">
              <a:spcBef>
                <a:spcPts val="495"/>
              </a:spcBef>
              <a:buFont typeface="Wingdings"/>
              <a:buChar char=""/>
              <a:tabLst>
                <a:tab pos="418505" algn="l"/>
                <a:tab pos="419002" algn="l"/>
              </a:tabLst>
            </a:pP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About 30% of </a:t>
            </a:r>
            <a:r>
              <a:rPr sz="2000" spc="4" dirty="0">
                <a:solidFill>
                  <a:srgbClr val="0000FF"/>
                </a:solidFill>
                <a:latin typeface="Arial"/>
                <a:cs typeface="Arial"/>
              </a:rPr>
              <a:t>ZOs 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and DCCs are </a:t>
            </a:r>
            <a:r>
              <a:rPr sz="2000" spc="-4" dirty="0">
                <a:solidFill>
                  <a:srgbClr val="0000FF"/>
                </a:solidFill>
                <a:latin typeface="Arial"/>
                <a:cs typeface="Arial"/>
              </a:rPr>
              <a:t>from</a:t>
            </a:r>
            <a:r>
              <a:rPr sz="2000" spc="-39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other  organization</a:t>
            </a:r>
            <a:endParaRPr sz="2000" dirty="0">
              <a:latin typeface="Arial"/>
              <a:cs typeface="Arial"/>
            </a:endParaRPr>
          </a:p>
          <a:p>
            <a:pPr marL="418505" indent="-408515">
              <a:spcBef>
                <a:spcPts val="488"/>
              </a:spcBef>
              <a:buClr>
                <a:srgbClr val="0000FF"/>
              </a:buClr>
              <a:buFont typeface="Wingdings"/>
              <a:buChar char=""/>
              <a:tabLst>
                <a:tab pos="418505" algn="l"/>
                <a:tab pos="419002" algn="l"/>
              </a:tabLst>
            </a:pPr>
            <a:r>
              <a:rPr sz="2000" dirty="0">
                <a:solidFill>
                  <a:srgbClr val="800000"/>
                </a:solidFill>
                <a:latin typeface="Arial"/>
                <a:cs typeface="Arial"/>
              </a:rPr>
              <a:t>Changing the questionnaire</a:t>
            </a:r>
            <a:r>
              <a:rPr sz="2000" spc="-27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800000"/>
                </a:solidFill>
                <a:latin typeface="Arial"/>
                <a:cs typeface="Arial"/>
              </a:rPr>
              <a:t>format</a:t>
            </a:r>
            <a:endParaRPr sz="2000" dirty="0">
              <a:latin typeface="Arial"/>
              <a:cs typeface="Arial"/>
            </a:endParaRPr>
          </a:p>
          <a:p>
            <a:pPr marL="418505" indent="-408515">
              <a:spcBef>
                <a:spcPts val="495"/>
              </a:spcBef>
              <a:buFont typeface="Wingdings"/>
              <a:buChar char=""/>
              <a:tabLst>
                <a:tab pos="418505" algn="l"/>
                <a:tab pos="419002" algn="l"/>
              </a:tabLst>
            </a:pP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Maximizing the number of female</a:t>
            </a:r>
            <a:r>
              <a:rPr sz="2000" spc="-47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enumerators</a:t>
            </a:r>
            <a:endParaRPr sz="2000" dirty="0">
              <a:latin typeface="Arial"/>
              <a:cs typeface="Arial"/>
            </a:endParaRPr>
          </a:p>
          <a:p>
            <a:pPr marL="418505" marR="3995" indent="-408515">
              <a:spcBef>
                <a:spcPts val="488"/>
              </a:spcBef>
              <a:buClr>
                <a:srgbClr val="0000FF"/>
              </a:buClr>
              <a:buFont typeface="Wingdings"/>
              <a:buChar char=""/>
              <a:tabLst>
                <a:tab pos="418505" algn="l"/>
                <a:tab pos="419002" algn="l"/>
              </a:tabLst>
            </a:pPr>
            <a:r>
              <a:rPr sz="2000" dirty="0">
                <a:solidFill>
                  <a:srgbClr val="800000"/>
                </a:solidFill>
                <a:latin typeface="Arial"/>
                <a:cs typeface="Arial"/>
              </a:rPr>
              <a:t>Supplying </a:t>
            </a:r>
            <a:r>
              <a:rPr sz="2000" spc="-4" dirty="0">
                <a:solidFill>
                  <a:srgbClr val="800000"/>
                </a:solidFill>
                <a:latin typeface="Arial"/>
                <a:cs typeface="Arial"/>
              </a:rPr>
              <a:t>‘Training </a:t>
            </a:r>
            <a:r>
              <a:rPr sz="2000" dirty="0">
                <a:solidFill>
                  <a:srgbClr val="800000"/>
                </a:solidFill>
                <a:latin typeface="Arial"/>
                <a:cs typeface="Arial"/>
              </a:rPr>
              <a:t>Manual’ and ‘Enumeration Area’  map to all </a:t>
            </a:r>
            <a:r>
              <a:rPr sz="2000" spc="-4" dirty="0">
                <a:solidFill>
                  <a:srgbClr val="800000"/>
                </a:solidFill>
                <a:latin typeface="Arial"/>
                <a:cs typeface="Arial"/>
              </a:rPr>
              <a:t>the </a:t>
            </a:r>
            <a:r>
              <a:rPr sz="2000" dirty="0">
                <a:solidFill>
                  <a:srgbClr val="800000"/>
                </a:solidFill>
                <a:latin typeface="Arial"/>
                <a:cs typeface="Arial"/>
              </a:rPr>
              <a:t>enumerators and</a:t>
            </a:r>
            <a:r>
              <a:rPr sz="2000" spc="-16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800000"/>
                </a:solidFill>
                <a:latin typeface="Arial"/>
                <a:cs typeface="Arial"/>
              </a:rPr>
              <a:t>supervisors</a:t>
            </a:r>
            <a:endParaRPr sz="2000" dirty="0">
              <a:latin typeface="Arial"/>
              <a:cs typeface="Arial"/>
            </a:endParaRPr>
          </a:p>
          <a:p>
            <a:pPr marL="418505" indent="-408515">
              <a:spcBef>
                <a:spcPts val="492"/>
              </a:spcBef>
              <a:buFont typeface="Wingdings"/>
              <a:buChar char=""/>
              <a:tabLst>
                <a:tab pos="418505" algn="l"/>
                <a:tab pos="419002" algn="l"/>
              </a:tabLst>
            </a:pP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Providing audio-visual training in every</a:t>
            </a:r>
            <a:r>
              <a:rPr sz="2000" spc="-51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level</a:t>
            </a:r>
            <a:endParaRPr sz="2000" dirty="0">
              <a:latin typeface="Arial"/>
              <a:cs typeface="Arial"/>
            </a:endParaRPr>
          </a:p>
          <a:p>
            <a:pPr marL="418505" indent="-408515">
              <a:spcBef>
                <a:spcPts val="492"/>
              </a:spcBef>
              <a:buFont typeface="Wingdings"/>
              <a:buChar char=""/>
              <a:tabLst>
                <a:tab pos="418505" algn="l"/>
                <a:tab pos="419002" algn="l"/>
              </a:tabLst>
            </a:pP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Introducing ICR in data</a:t>
            </a:r>
            <a:r>
              <a:rPr sz="2000" spc="-2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capture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5159" y="625826"/>
            <a:ext cx="4315641" cy="440974"/>
          </a:xfrm>
          <a:prstGeom prst="rect">
            <a:avLst/>
          </a:prstGeom>
        </p:spPr>
        <p:txBody>
          <a:bodyPr vert="horz" wrap="square" lIns="0" tIns="9989" rIns="0" bIns="0" rtlCol="0">
            <a:spAutoFit/>
          </a:bodyPr>
          <a:lstStyle/>
          <a:p>
            <a:pPr marL="9988" algn="ctr">
              <a:spcBef>
                <a:spcPts val="79"/>
              </a:spcBef>
            </a:pPr>
            <a:r>
              <a:rPr sz="2800" dirty="0">
                <a:solidFill>
                  <a:srgbClr val="FF0000"/>
                </a:solidFill>
              </a:rPr>
              <a:t>Lesson</a:t>
            </a:r>
            <a:r>
              <a:rPr sz="2800" spc="-59" dirty="0">
                <a:solidFill>
                  <a:srgbClr val="FF0000"/>
                </a:solidFill>
              </a:rPr>
              <a:t> </a:t>
            </a:r>
            <a:r>
              <a:rPr sz="2800" dirty="0">
                <a:solidFill>
                  <a:srgbClr val="FF0000"/>
                </a:solidFill>
              </a:rPr>
              <a:t>Learned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6101" y="1716856"/>
            <a:ext cx="8064499" cy="3464744"/>
          </a:xfrm>
          <a:prstGeom prst="rect">
            <a:avLst/>
          </a:prstGeom>
        </p:spPr>
        <p:txBody>
          <a:bodyPr vert="horz" wrap="square" lIns="0" tIns="58433" rIns="0" bIns="0" rtlCol="0">
            <a:spAutoFit/>
          </a:bodyPr>
          <a:lstStyle/>
          <a:p>
            <a:pPr marL="279668" marR="593796" indent="-269681" algn="just">
              <a:lnSpc>
                <a:spcPct val="80000"/>
              </a:lnSpc>
              <a:spcBef>
                <a:spcPts val="460"/>
              </a:spcBef>
              <a:buFont typeface="Wingdings"/>
              <a:buChar char=""/>
              <a:tabLst>
                <a:tab pos="279668" algn="l"/>
                <a:tab pos="280168" algn="l"/>
              </a:tabLst>
            </a:pPr>
            <a:r>
              <a:rPr sz="1900" b="1" dirty="0">
                <a:solidFill>
                  <a:srgbClr val="0000FF"/>
                </a:solidFill>
                <a:latin typeface="Arial"/>
                <a:cs typeface="Arial"/>
              </a:rPr>
              <a:t>Consistent and </a:t>
            </a:r>
            <a:r>
              <a:rPr sz="1900" b="1" spc="-4" dirty="0">
                <a:solidFill>
                  <a:srgbClr val="0000FF"/>
                </a:solidFill>
                <a:latin typeface="Arial"/>
                <a:cs typeface="Arial"/>
              </a:rPr>
              <a:t>effective </a:t>
            </a:r>
            <a:r>
              <a:rPr sz="1900" b="1" dirty="0">
                <a:solidFill>
                  <a:srgbClr val="0000FF"/>
                </a:solidFill>
                <a:latin typeface="Arial"/>
                <a:cs typeface="Arial"/>
              </a:rPr>
              <a:t>training </a:t>
            </a:r>
            <a:r>
              <a:rPr sz="1900" b="1" spc="-4" dirty="0">
                <a:solidFill>
                  <a:srgbClr val="0000FF"/>
                </a:solidFill>
                <a:latin typeface="Arial"/>
                <a:cs typeface="Arial"/>
              </a:rPr>
              <a:t>improved </a:t>
            </a:r>
            <a:r>
              <a:rPr sz="1900" b="1" dirty="0">
                <a:solidFill>
                  <a:srgbClr val="0000FF"/>
                </a:solidFill>
                <a:latin typeface="Arial"/>
                <a:cs typeface="Arial"/>
              </a:rPr>
              <a:t>quality</a:t>
            </a:r>
            <a:r>
              <a:rPr sz="1900" b="1" spc="-86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900" b="1" dirty="0">
                <a:solidFill>
                  <a:srgbClr val="0000FF"/>
                </a:solidFill>
                <a:latin typeface="Arial"/>
                <a:cs typeface="Arial"/>
              </a:rPr>
              <a:t>of  census</a:t>
            </a:r>
            <a:r>
              <a:rPr sz="1900" b="1" spc="-16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900" b="1" dirty="0">
                <a:solidFill>
                  <a:srgbClr val="0000FF"/>
                </a:solidFill>
                <a:latin typeface="Arial"/>
                <a:cs typeface="Arial"/>
              </a:rPr>
              <a:t>data</a:t>
            </a:r>
            <a:endParaRPr sz="1900" dirty="0">
              <a:latin typeface="Arial"/>
              <a:cs typeface="Arial"/>
            </a:endParaRPr>
          </a:p>
          <a:p>
            <a:pPr marL="279668" indent="-269681" algn="just">
              <a:buFont typeface="Wingdings"/>
              <a:buChar char=""/>
              <a:tabLst>
                <a:tab pos="279668" algn="l"/>
                <a:tab pos="280168" algn="l"/>
              </a:tabLst>
            </a:pPr>
            <a:r>
              <a:rPr sz="1900" b="1" dirty="0">
                <a:solidFill>
                  <a:srgbClr val="660033"/>
                </a:solidFill>
                <a:latin typeface="Arial"/>
                <a:cs typeface="Arial"/>
              </a:rPr>
              <a:t>Wide </a:t>
            </a:r>
            <a:r>
              <a:rPr sz="1900" b="1" spc="-4" dirty="0">
                <a:solidFill>
                  <a:srgbClr val="660033"/>
                </a:solidFill>
                <a:latin typeface="Arial"/>
                <a:cs typeface="Arial"/>
              </a:rPr>
              <a:t>publicity improved </a:t>
            </a:r>
            <a:r>
              <a:rPr sz="1900" b="1" dirty="0">
                <a:solidFill>
                  <a:srgbClr val="660033"/>
                </a:solidFill>
                <a:latin typeface="Arial"/>
                <a:cs typeface="Arial"/>
              </a:rPr>
              <a:t>both </a:t>
            </a:r>
            <a:r>
              <a:rPr sz="1900" b="1" spc="-4" dirty="0">
                <a:solidFill>
                  <a:srgbClr val="660033"/>
                </a:solidFill>
                <a:latin typeface="Arial"/>
                <a:cs typeface="Arial"/>
              </a:rPr>
              <a:t>coverage </a:t>
            </a:r>
            <a:r>
              <a:rPr sz="1900" b="1" dirty="0">
                <a:solidFill>
                  <a:srgbClr val="660033"/>
                </a:solidFill>
                <a:latin typeface="Arial"/>
                <a:cs typeface="Arial"/>
              </a:rPr>
              <a:t>and quality of</a:t>
            </a:r>
            <a:r>
              <a:rPr sz="1900" b="1" spc="-43" dirty="0">
                <a:solidFill>
                  <a:srgbClr val="660033"/>
                </a:solidFill>
                <a:latin typeface="Arial"/>
                <a:cs typeface="Arial"/>
              </a:rPr>
              <a:t> </a:t>
            </a:r>
            <a:r>
              <a:rPr sz="1900" b="1" dirty="0">
                <a:solidFill>
                  <a:srgbClr val="660033"/>
                </a:solidFill>
                <a:latin typeface="Arial"/>
                <a:cs typeface="Arial"/>
              </a:rPr>
              <a:t>data</a:t>
            </a:r>
            <a:endParaRPr sz="1900" dirty="0">
              <a:latin typeface="Arial"/>
              <a:cs typeface="Arial"/>
            </a:endParaRPr>
          </a:p>
          <a:p>
            <a:pPr marL="279668" marR="190274" indent="-269681" algn="just">
              <a:lnSpc>
                <a:spcPts val="1511"/>
              </a:lnSpc>
              <a:buFont typeface="Wingdings"/>
              <a:buChar char=""/>
              <a:tabLst>
                <a:tab pos="279668" algn="l"/>
                <a:tab pos="280168" algn="l"/>
              </a:tabLst>
            </a:pPr>
            <a:r>
              <a:rPr sz="1900" b="1" dirty="0">
                <a:solidFill>
                  <a:srgbClr val="0000FF"/>
                </a:solidFill>
                <a:latin typeface="Arial"/>
                <a:cs typeface="Arial"/>
              </a:rPr>
              <a:t>Using same map by both the enumerator as </a:t>
            </a:r>
            <a:r>
              <a:rPr sz="1900" b="1" spc="8" dirty="0">
                <a:solidFill>
                  <a:srgbClr val="0000FF"/>
                </a:solidFill>
                <a:latin typeface="Arial"/>
                <a:cs typeface="Arial"/>
              </a:rPr>
              <a:t>well </a:t>
            </a:r>
            <a:r>
              <a:rPr sz="1900" b="1" dirty="0">
                <a:solidFill>
                  <a:srgbClr val="0000FF"/>
                </a:solidFill>
                <a:latin typeface="Arial"/>
                <a:cs typeface="Arial"/>
              </a:rPr>
              <a:t>as the  </a:t>
            </a:r>
            <a:r>
              <a:rPr sz="1900" b="1" spc="-4" dirty="0">
                <a:solidFill>
                  <a:srgbClr val="0000FF"/>
                </a:solidFill>
                <a:latin typeface="Arial"/>
                <a:cs typeface="Arial"/>
              </a:rPr>
              <a:t>supervisor </a:t>
            </a:r>
            <a:r>
              <a:rPr sz="1900" b="1" dirty="0">
                <a:solidFill>
                  <a:srgbClr val="0000FF"/>
                </a:solidFill>
                <a:latin typeface="Arial"/>
                <a:cs typeface="Arial"/>
              </a:rPr>
              <a:t>helped to control duplication and </a:t>
            </a:r>
            <a:r>
              <a:rPr sz="1900" b="1" spc="-4" dirty="0">
                <a:solidFill>
                  <a:srgbClr val="0000FF"/>
                </a:solidFill>
                <a:latin typeface="Arial"/>
                <a:cs typeface="Arial"/>
              </a:rPr>
              <a:t>omission</a:t>
            </a:r>
            <a:r>
              <a:rPr sz="1900" b="1" spc="-59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900" b="1" dirty="0">
                <a:solidFill>
                  <a:srgbClr val="0000FF"/>
                </a:solidFill>
                <a:latin typeface="Arial"/>
                <a:cs typeface="Arial"/>
              </a:rPr>
              <a:t>in  the</a:t>
            </a:r>
            <a:r>
              <a:rPr sz="1900" b="1" spc="-16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900" b="1" dirty="0">
                <a:solidFill>
                  <a:srgbClr val="0000FF"/>
                </a:solidFill>
                <a:latin typeface="Arial"/>
                <a:cs typeface="Arial"/>
              </a:rPr>
              <a:t>census.</a:t>
            </a:r>
            <a:endParaRPr sz="1900" dirty="0">
              <a:latin typeface="Arial"/>
              <a:cs typeface="Arial"/>
            </a:endParaRPr>
          </a:p>
          <a:p>
            <a:pPr marL="279668" marR="52937" indent="-269681" algn="just">
              <a:lnSpc>
                <a:spcPct val="80000"/>
              </a:lnSpc>
              <a:spcBef>
                <a:spcPts val="393"/>
              </a:spcBef>
              <a:buFont typeface="Wingdings"/>
              <a:buChar char=""/>
              <a:tabLst>
                <a:tab pos="279668" algn="l"/>
                <a:tab pos="280168" algn="l"/>
              </a:tabLst>
            </a:pPr>
            <a:r>
              <a:rPr sz="1900" b="1" dirty="0">
                <a:solidFill>
                  <a:srgbClr val="800000"/>
                </a:solidFill>
                <a:latin typeface="Arial"/>
                <a:cs typeface="Arial"/>
              </a:rPr>
              <a:t>Local </a:t>
            </a:r>
            <a:r>
              <a:rPr sz="1900" b="1" spc="-4" dirty="0">
                <a:solidFill>
                  <a:srgbClr val="800000"/>
                </a:solidFill>
                <a:latin typeface="Arial"/>
                <a:cs typeface="Arial"/>
              </a:rPr>
              <a:t>level </a:t>
            </a:r>
            <a:r>
              <a:rPr sz="1900" b="1" dirty="0">
                <a:solidFill>
                  <a:srgbClr val="800000"/>
                </a:solidFill>
                <a:latin typeface="Arial"/>
                <a:cs typeface="Arial"/>
              </a:rPr>
              <a:t>committee </a:t>
            </a:r>
            <a:r>
              <a:rPr sz="1900" b="1" spc="4" dirty="0">
                <a:solidFill>
                  <a:srgbClr val="800000"/>
                </a:solidFill>
                <a:latin typeface="Arial"/>
                <a:cs typeface="Arial"/>
              </a:rPr>
              <a:t>were </a:t>
            </a:r>
            <a:r>
              <a:rPr sz="1900" b="1" dirty="0">
                <a:solidFill>
                  <a:srgbClr val="800000"/>
                </a:solidFill>
                <a:latin typeface="Arial"/>
                <a:cs typeface="Arial"/>
              </a:rPr>
              <a:t>found </a:t>
            </a:r>
            <a:r>
              <a:rPr sz="1900" b="1" spc="-4" dirty="0">
                <a:solidFill>
                  <a:srgbClr val="800000"/>
                </a:solidFill>
                <a:latin typeface="Arial"/>
                <a:cs typeface="Arial"/>
              </a:rPr>
              <a:t>very effective </a:t>
            </a:r>
            <a:r>
              <a:rPr sz="1900" b="1" dirty="0">
                <a:solidFill>
                  <a:srgbClr val="800000"/>
                </a:solidFill>
                <a:latin typeface="Arial"/>
                <a:cs typeface="Arial"/>
              </a:rPr>
              <a:t>in  </a:t>
            </a:r>
            <a:r>
              <a:rPr sz="1900" b="1" spc="-4" dirty="0">
                <a:solidFill>
                  <a:srgbClr val="800000"/>
                </a:solidFill>
                <a:latin typeface="Arial"/>
                <a:cs typeface="Arial"/>
              </a:rPr>
              <a:t>motivating </a:t>
            </a:r>
            <a:r>
              <a:rPr sz="1900" b="1" dirty="0">
                <a:solidFill>
                  <a:srgbClr val="800000"/>
                </a:solidFill>
                <a:latin typeface="Arial"/>
                <a:cs typeface="Arial"/>
              </a:rPr>
              <a:t>the public at large </a:t>
            </a:r>
            <a:r>
              <a:rPr sz="1900" b="1" spc="4" dirty="0">
                <a:solidFill>
                  <a:srgbClr val="800000"/>
                </a:solidFill>
                <a:latin typeface="Arial"/>
                <a:cs typeface="Arial"/>
              </a:rPr>
              <a:t>whole </a:t>
            </a:r>
            <a:r>
              <a:rPr sz="1900" b="1" dirty="0">
                <a:solidFill>
                  <a:srgbClr val="800000"/>
                </a:solidFill>
                <a:latin typeface="Arial"/>
                <a:cs typeface="Arial"/>
              </a:rPr>
              <a:t>heartedly </a:t>
            </a:r>
            <a:r>
              <a:rPr sz="1900" b="1" spc="-4" dirty="0">
                <a:solidFill>
                  <a:srgbClr val="800000"/>
                </a:solidFill>
                <a:latin typeface="Arial"/>
                <a:cs typeface="Arial"/>
              </a:rPr>
              <a:t>in</a:t>
            </a:r>
            <a:r>
              <a:rPr sz="1900" b="1" spc="-130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1900" b="1" spc="-4" dirty="0">
                <a:solidFill>
                  <a:srgbClr val="800000"/>
                </a:solidFill>
                <a:latin typeface="Arial"/>
                <a:cs typeface="Arial"/>
              </a:rPr>
              <a:t>providing  </a:t>
            </a:r>
            <a:r>
              <a:rPr sz="1900" b="1" dirty="0">
                <a:solidFill>
                  <a:srgbClr val="800000"/>
                </a:solidFill>
                <a:latin typeface="Arial"/>
                <a:cs typeface="Arial"/>
              </a:rPr>
              <a:t>actual data to the census</a:t>
            </a:r>
            <a:r>
              <a:rPr sz="1900" b="1" spc="-86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1900" b="1" dirty="0">
                <a:solidFill>
                  <a:srgbClr val="800000"/>
                </a:solidFill>
                <a:latin typeface="Arial"/>
                <a:cs typeface="Arial"/>
              </a:rPr>
              <a:t>workers.</a:t>
            </a:r>
            <a:endParaRPr sz="1900" dirty="0">
              <a:latin typeface="Arial"/>
              <a:cs typeface="Arial"/>
            </a:endParaRPr>
          </a:p>
          <a:p>
            <a:pPr marL="279668" marR="3995" indent="-269681" algn="just">
              <a:lnSpc>
                <a:spcPts val="1511"/>
              </a:lnSpc>
              <a:spcBef>
                <a:spcPts val="361"/>
              </a:spcBef>
              <a:buFont typeface="Wingdings"/>
              <a:buChar char=""/>
              <a:tabLst>
                <a:tab pos="279668" algn="l"/>
                <a:tab pos="280168" algn="l"/>
              </a:tabLst>
            </a:pPr>
            <a:r>
              <a:rPr sz="1900" b="1" spc="-4" dirty="0">
                <a:solidFill>
                  <a:srgbClr val="0000FF"/>
                </a:solidFill>
                <a:latin typeface="Arial"/>
                <a:cs typeface="Arial"/>
              </a:rPr>
              <a:t>Audio-visual </a:t>
            </a:r>
            <a:r>
              <a:rPr sz="1900" b="1" dirty="0">
                <a:solidFill>
                  <a:srgbClr val="0000FF"/>
                </a:solidFill>
                <a:latin typeface="Arial"/>
                <a:cs typeface="Arial"/>
              </a:rPr>
              <a:t>training is found to be </a:t>
            </a:r>
            <a:r>
              <a:rPr sz="1900" b="1" spc="-8" dirty="0">
                <a:solidFill>
                  <a:srgbClr val="0000FF"/>
                </a:solidFill>
                <a:latin typeface="Arial"/>
                <a:cs typeface="Arial"/>
              </a:rPr>
              <a:t>very </a:t>
            </a:r>
            <a:r>
              <a:rPr sz="1900" b="1" spc="-4" dirty="0">
                <a:solidFill>
                  <a:srgbClr val="0000FF"/>
                </a:solidFill>
                <a:latin typeface="Arial"/>
                <a:cs typeface="Arial"/>
              </a:rPr>
              <a:t>effective </a:t>
            </a:r>
            <a:r>
              <a:rPr sz="1900" b="1" dirty="0">
                <a:solidFill>
                  <a:srgbClr val="0000FF"/>
                </a:solidFill>
                <a:latin typeface="Arial"/>
                <a:cs typeface="Arial"/>
              </a:rPr>
              <a:t>in  dissemination of training concepts to the enumerators</a:t>
            </a:r>
            <a:r>
              <a:rPr sz="1900" b="1" spc="-153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900" b="1" dirty="0">
                <a:solidFill>
                  <a:srgbClr val="0000FF"/>
                </a:solidFill>
                <a:latin typeface="Arial"/>
                <a:cs typeface="Arial"/>
              </a:rPr>
              <a:t>and  supervisors.</a:t>
            </a:r>
            <a:endParaRPr sz="1900" dirty="0">
              <a:latin typeface="Arial"/>
              <a:cs typeface="Arial"/>
            </a:endParaRPr>
          </a:p>
          <a:p>
            <a:pPr marL="279668" indent="-269681" algn="just">
              <a:lnSpc>
                <a:spcPts val="1699"/>
              </a:lnSpc>
              <a:spcBef>
                <a:spcPts val="16"/>
              </a:spcBef>
              <a:buFont typeface="Wingdings"/>
              <a:buChar char=""/>
              <a:tabLst>
                <a:tab pos="279668" algn="l"/>
                <a:tab pos="280168" algn="l"/>
              </a:tabLst>
            </a:pPr>
            <a:r>
              <a:rPr sz="1900" b="1" dirty="0">
                <a:solidFill>
                  <a:srgbClr val="800000"/>
                </a:solidFill>
                <a:latin typeface="Arial"/>
                <a:cs typeface="Arial"/>
              </a:rPr>
              <a:t>Female enumerators </a:t>
            </a:r>
            <a:r>
              <a:rPr sz="1900" b="1" spc="4" dirty="0">
                <a:solidFill>
                  <a:srgbClr val="800000"/>
                </a:solidFill>
                <a:latin typeface="Arial"/>
                <a:cs typeface="Arial"/>
              </a:rPr>
              <a:t>were </a:t>
            </a:r>
            <a:r>
              <a:rPr sz="1900" b="1" dirty="0">
                <a:solidFill>
                  <a:srgbClr val="800000"/>
                </a:solidFill>
                <a:latin typeface="Arial"/>
                <a:cs typeface="Arial"/>
              </a:rPr>
              <a:t>found to be more sincere</a:t>
            </a:r>
            <a:r>
              <a:rPr sz="1900" b="1" spc="-153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1900" b="1" dirty="0">
                <a:solidFill>
                  <a:srgbClr val="800000"/>
                </a:solidFill>
                <a:latin typeface="Arial"/>
                <a:cs typeface="Arial"/>
              </a:rPr>
              <a:t>and</a:t>
            </a:r>
            <a:endParaRPr sz="1900" dirty="0">
              <a:latin typeface="Arial"/>
              <a:cs typeface="Arial"/>
            </a:endParaRPr>
          </a:p>
          <a:p>
            <a:pPr marL="279668" algn="just">
              <a:lnSpc>
                <a:spcPts val="1699"/>
              </a:lnSpc>
            </a:pPr>
            <a:r>
              <a:rPr sz="1900" b="1" dirty="0">
                <a:solidFill>
                  <a:srgbClr val="800000"/>
                </a:solidFill>
                <a:latin typeface="Arial"/>
                <a:cs typeface="Arial"/>
              </a:rPr>
              <a:t>acceptable to the</a:t>
            </a:r>
            <a:r>
              <a:rPr sz="1900" b="1" spc="-63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1900" b="1" dirty="0">
                <a:solidFill>
                  <a:srgbClr val="800000"/>
                </a:solidFill>
                <a:latin typeface="Arial"/>
                <a:cs typeface="Arial"/>
              </a:rPr>
              <a:t>respondent.</a:t>
            </a:r>
            <a:endParaRPr sz="1900" dirty="0">
              <a:latin typeface="Arial"/>
              <a:cs typeface="Arial"/>
            </a:endParaRPr>
          </a:p>
          <a:p>
            <a:pPr marL="279668" marR="315626" indent="-269681" algn="just">
              <a:lnSpc>
                <a:spcPts val="1511"/>
              </a:lnSpc>
              <a:spcBef>
                <a:spcPts val="361"/>
              </a:spcBef>
              <a:buFont typeface="Wingdings"/>
              <a:buChar char=""/>
              <a:tabLst>
                <a:tab pos="279668" algn="l"/>
                <a:tab pos="280168" algn="l"/>
              </a:tabLst>
            </a:pPr>
            <a:r>
              <a:rPr sz="1900" b="1" dirty="0">
                <a:solidFill>
                  <a:srgbClr val="0000FF"/>
                </a:solidFill>
                <a:latin typeface="Arial"/>
                <a:cs typeface="Arial"/>
              </a:rPr>
              <a:t>It </a:t>
            </a:r>
            <a:r>
              <a:rPr sz="1900" b="1" spc="4" dirty="0">
                <a:solidFill>
                  <a:srgbClr val="0000FF"/>
                </a:solidFill>
                <a:latin typeface="Arial"/>
                <a:cs typeface="Arial"/>
              </a:rPr>
              <a:t>would </a:t>
            </a:r>
            <a:r>
              <a:rPr sz="1900" b="1" spc="-4" dirty="0">
                <a:solidFill>
                  <a:srgbClr val="0000FF"/>
                </a:solidFill>
                <a:latin typeface="Arial"/>
                <a:cs typeface="Arial"/>
              </a:rPr>
              <a:t>have </a:t>
            </a:r>
            <a:r>
              <a:rPr sz="1900" b="1" dirty="0">
                <a:solidFill>
                  <a:srgbClr val="0000FF"/>
                </a:solidFill>
                <a:latin typeface="Arial"/>
                <a:cs typeface="Arial"/>
              </a:rPr>
              <a:t>been better if Household listing </a:t>
            </a:r>
            <a:r>
              <a:rPr sz="1900" b="1" spc="8" dirty="0">
                <a:solidFill>
                  <a:srgbClr val="0000FF"/>
                </a:solidFill>
                <a:latin typeface="Arial"/>
                <a:cs typeface="Arial"/>
              </a:rPr>
              <a:t>was</a:t>
            </a:r>
            <a:r>
              <a:rPr sz="1900" b="1" spc="-19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900" b="1" dirty="0">
                <a:solidFill>
                  <a:srgbClr val="0000FF"/>
                </a:solidFill>
                <a:latin typeface="Arial"/>
                <a:cs typeface="Arial"/>
              </a:rPr>
              <a:t>done  during zonal</a:t>
            </a:r>
            <a:r>
              <a:rPr sz="1900" b="1" spc="-3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900" b="1" dirty="0">
                <a:solidFill>
                  <a:srgbClr val="0000FF"/>
                </a:solidFill>
                <a:latin typeface="Arial"/>
                <a:cs typeface="Arial"/>
              </a:rPr>
              <a:t>operation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6101" y="5777992"/>
            <a:ext cx="51707" cy="102420"/>
          </a:xfrm>
          <a:prstGeom prst="rect">
            <a:avLst/>
          </a:prstGeom>
        </p:spPr>
        <p:txBody>
          <a:bodyPr vert="horz" wrap="square" lIns="0" tIns="9989" rIns="0" bIns="0" rtlCol="0">
            <a:spAutoFit/>
          </a:bodyPr>
          <a:lstStyle/>
          <a:p>
            <a:pPr marL="9988">
              <a:spcBef>
                <a:spcPts val="79"/>
              </a:spcBef>
            </a:pPr>
            <a:r>
              <a:rPr sz="600" dirty="0">
                <a:solidFill>
                  <a:srgbClr val="0000FF"/>
                </a:solidFill>
                <a:latin typeface="Wingdings"/>
                <a:cs typeface="Wingdings"/>
              </a:rPr>
              <a:t></a:t>
            </a:r>
            <a:endParaRPr sz="600">
              <a:latin typeface="Wingdings"/>
              <a:cs typeface="Wingding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800" y="801948"/>
            <a:ext cx="3733801" cy="440974"/>
          </a:xfrm>
          <a:prstGeom prst="rect">
            <a:avLst/>
          </a:prstGeom>
        </p:spPr>
        <p:txBody>
          <a:bodyPr vert="horz" wrap="square" lIns="0" tIns="9989" rIns="0" bIns="0" rtlCol="0">
            <a:spAutoFit/>
          </a:bodyPr>
          <a:lstStyle/>
          <a:p>
            <a:pPr marL="9988">
              <a:spcBef>
                <a:spcPts val="79"/>
              </a:spcBef>
            </a:pPr>
            <a:r>
              <a:rPr sz="2800" b="0" spc="-4" dirty="0">
                <a:solidFill>
                  <a:srgbClr val="FF0000"/>
                </a:solidFill>
              </a:rPr>
              <a:t>C</a:t>
            </a:r>
            <a:r>
              <a:rPr sz="2800" b="0" dirty="0">
                <a:solidFill>
                  <a:srgbClr val="FF0000"/>
                </a:solidFill>
              </a:rPr>
              <a:t>o</a:t>
            </a:r>
            <a:r>
              <a:rPr sz="2800" b="0" spc="-4" dirty="0">
                <a:solidFill>
                  <a:srgbClr val="FF0000"/>
                </a:solidFill>
              </a:rPr>
              <a:t>nc</a:t>
            </a:r>
            <a:r>
              <a:rPr sz="2800" b="0" spc="4" dirty="0">
                <a:solidFill>
                  <a:srgbClr val="FF0000"/>
                </a:solidFill>
              </a:rPr>
              <a:t>l</a:t>
            </a:r>
            <a:r>
              <a:rPr sz="2800" b="0" spc="-4" dirty="0">
                <a:solidFill>
                  <a:srgbClr val="FF0000"/>
                </a:solidFill>
              </a:rPr>
              <a:t>us</a:t>
            </a:r>
            <a:r>
              <a:rPr sz="2800" b="0" spc="4" dirty="0">
                <a:solidFill>
                  <a:srgbClr val="FF0000"/>
                </a:solidFill>
              </a:rPr>
              <a:t>i</a:t>
            </a:r>
            <a:r>
              <a:rPr sz="2800" b="0" spc="-4" dirty="0">
                <a:solidFill>
                  <a:srgbClr val="FF0000"/>
                </a:solidFill>
              </a:rPr>
              <a:t>on</a:t>
            </a:r>
            <a:endParaRPr sz="2800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6800" y="1823098"/>
            <a:ext cx="7010400" cy="2392285"/>
          </a:xfrm>
          <a:prstGeom prst="rect">
            <a:avLst/>
          </a:prstGeom>
        </p:spPr>
        <p:txBody>
          <a:bodyPr vert="horz" wrap="square" lIns="0" tIns="9489" rIns="0" bIns="0" rtlCol="0">
            <a:spAutoFit/>
          </a:bodyPr>
          <a:lstStyle/>
          <a:p>
            <a:pPr marL="279668" marR="3995" indent="-269681" algn="just">
              <a:spcBef>
                <a:spcPts val="75"/>
              </a:spcBef>
              <a:buChar char="•"/>
              <a:tabLst>
                <a:tab pos="280168" algn="l"/>
              </a:tabLst>
            </a:pPr>
            <a:r>
              <a:rPr sz="2200" spc="27" dirty="0">
                <a:solidFill>
                  <a:srgbClr val="0000FF"/>
                </a:solidFill>
                <a:latin typeface="Arial"/>
                <a:cs typeface="Arial"/>
              </a:rPr>
              <a:t>Application </a:t>
            </a:r>
            <a:r>
              <a:rPr sz="2200" spc="16" dirty="0">
                <a:solidFill>
                  <a:srgbClr val="0000FF"/>
                </a:solidFill>
                <a:latin typeface="Arial"/>
                <a:cs typeface="Arial"/>
              </a:rPr>
              <a:t>of </a:t>
            </a:r>
            <a:r>
              <a:rPr sz="2200" spc="24" dirty="0">
                <a:solidFill>
                  <a:srgbClr val="0000FF"/>
                </a:solidFill>
                <a:latin typeface="Arial"/>
                <a:cs typeface="Arial"/>
              </a:rPr>
              <a:t>digital </a:t>
            </a:r>
            <a:r>
              <a:rPr sz="2200" spc="16" dirty="0">
                <a:solidFill>
                  <a:srgbClr val="0000FF"/>
                </a:solidFill>
                <a:latin typeface="Arial"/>
                <a:cs typeface="Arial"/>
              </a:rPr>
              <a:t>map </a:t>
            </a:r>
            <a:r>
              <a:rPr sz="2200" spc="12" dirty="0">
                <a:solidFill>
                  <a:srgbClr val="0000FF"/>
                </a:solidFill>
                <a:latin typeface="Arial"/>
                <a:cs typeface="Arial"/>
              </a:rPr>
              <a:t>at </a:t>
            </a:r>
            <a:r>
              <a:rPr sz="2200" spc="20" dirty="0">
                <a:solidFill>
                  <a:srgbClr val="0000FF"/>
                </a:solidFill>
                <a:latin typeface="Arial"/>
                <a:cs typeface="Arial"/>
              </a:rPr>
              <a:t>data </a:t>
            </a:r>
            <a:r>
              <a:rPr sz="2200" spc="27" dirty="0">
                <a:solidFill>
                  <a:srgbClr val="0000FF"/>
                </a:solidFill>
                <a:latin typeface="Arial"/>
                <a:cs typeface="Arial"/>
              </a:rPr>
              <a:t>collection,  </a:t>
            </a:r>
            <a:r>
              <a:rPr sz="2200" spc="35" dirty="0">
                <a:solidFill>
                  <a:srgbClr val="0000FF"/>
                </a:solidFill>
                <a:latin typeface="Arial"/>
                <a:cs typeface="Arial"/>
              </a:rPr>
              <a:t>audio-visual </a:t>
            </a:r>
            <a:r>
              <a:rPr sz="2200" spc="24" dirty="0">
                <a:solidFill>
                  <a:srgbClr val="0000FF"/>
                </a:solidFill>
                <a:latin typeface="Arial"/>
                <a:cs typeface="Arial"/>
              </a:rPr>
              <a:t>and </a:t>
            </a:r>
            <a:r>
              <a:rPr sz="2200" spc="27" dirty="0">
                <a:solidFill>
                  <a:srgbClr val="0000FF"/>
                </a:solidFill>
                <a:latin typeface="Arial"/>
                <a:cs typeface="Arial"/>
              </a:rPr>
              <a:t>small </a:t>
            </a:r>
            <a:r>
              <a:rPr sz="2200" spc="31" dirty="0">
                <a:solidFill>
                  <a:srgbClr val="0000FF"/>
                </a:solidFill>
                <a:latin typeface="Arial"/>
                <a:cs typeface="Arial"/>
              </a:rPr>
              <a:t>group training </a:t>
            </a:r>
            <a:r>
              <a:rPr sz="2200" spc="20" dirty="0">
                <a:solidFill>
                  <a:srgbClr val="0000FF"/>
                </a:solidFill>
                <a:latin typeface="Arial"/>
                <a:cs typeface="Arial"/>
              </a:rPr>
              <a:t>at </a:t>
            </a:r>
            <a:r>
              <a:rPr sz="2200" spc="24" dirty="0">
                <a:solidFill>
                  <a:srgbClr val="0000FF"/>
                </a:solidFill>
                <a:latin typeface="Arial"/>
                <a:cs typeface="Arial"/>
              </a:rPr>
              <a:t>the  </a:t>
            </a:r>
            <a:r>
              <a:rPr sz="2200" dirty="0">
                <a:solidFill>
                  <a:srgbClr val="0000FF"/>
                </a:solidFill>
                <a:latin typeface="Arial"/>
                <a:cs typeface="Arial"/>
              </a:rPr>
              <a:t>training phase and rational distribution of </a:t>
            </a:r>
            <a:r>
              <a:rPr sz="2200" spc="-4" dirty="0">
                <a:solidFill>
                  <a:srgbClr val="0000FF"/>
                </a:solidFill>
                <a:latin typeface="Arial"/>
                <a:cs typeface="Arial"/>
              </a:rPr>
              <a:t>work,  </a:t>
            </a:r>
            <a:r>
              <a:rPr sz="2200" spc="63" dirty="0">
                <a:solidFill>
                  <a:srgbClr val="0000FF"/>
                </a:solidFill>
                <a:latin typeface="Arial"/>
                <a:cs typeface="Arial"/>
              </a:rPr>
              <a:t>good </a:t>
            </a:r>
            <a:r>
              <a:rPr sz="2200" spc="71" dirty="0">
                <a:solidFill>
                  <a:srgbClr val="0000FF"/>
                </a:solidFill>
                <a:latin typeface="Arial"/>
                <a:cs typeface="Arial"/>
              </a:rPr>
              <a:t>governance </a:t>
            </a:r>
            <a:r>
              <a:rPr sz="2200" spc="39" dirty="0">
                <a:solidFill>
                  <a:srgbClr val="0000FF"/>
                </a:solidFill>
                <a:latin typeface="Arial"/>
                <a:cs typeface="Arial"/>
              </a:rPr>
              <a:t>in </a:t>
            </a:r>
            <a:r>
              <a:rPr sz="2200" spc="67" dirty="0">
                <a:solidFill>
                  <a:srgbClr val="0000FF"/>
                </a:solidFill>
                <a:latin typeface="Arial"/>
                <a:cs typeface="Arial"/>
              </a:rPr>
              <a:t>census </a:t>
            </a:r>
            <a:r>
              <a:rPr sz="2200" spc="71" dirty="0">
                <a:solidFill>
                  <a:srgbClr val="0000FF"/>
                </a:solidFill>
                <a:latin typeface="Arial"/>
                <a:cs typeface="Arial"/>
              </a:rPr>
              <a:t>operation </a:t>
            </a:r>
            <a:r>
              <a:rPr sz="2200" spc="51" dirty="0">
                <a:solidFill>
                  <a:srgbClr val="0000FF"/>
                </a:solidFill>
                <a:latin typeface="Arial"/>
                <a:cs typeface="Arial"/>
              </a:rPr>
              <a:t>and  </a:t>
            </a:r>
            <a:r>
              <a:rPr sz="2200" dirty="0">
                <a:solidFill>
                  <a:srgbClr val="0000FF"/>
                </a:solidFill>
                <a:latin typeface="Arial"/>
                <a:cs typeface="Arial"/>
              </a:rPr>
              <a:t>application of </a:t>
            </a:r>
            <a:r>
              <a:rPr sz="2200" spc="-4" dirty="0">
                <a:solidFill>
                  <a:srgbClr val="0000FF"/>
                </a:solidFill>
                <a:latin typeface="Arial"/>
                <a:cs typeface="Arial"/>
              </a:rPr>
              <a:t>ICR </a:t>
            </a:r>
            <a:r>
              <a:rPr sz="2200" dirty="0">
                <a:solidFill>
                  <a:srgbClr val="0000FF"/>
                </a:solidFill>
                <a:latin typeface="Arial"/>
                <a:cs typeface="Arial"/>
              </a:rPr>
              <a:t>technology </a:t>
            </a:r>
            <a:r>
              <a:rPr sz="2200" spc="-4" dirty="0">
                <a:solidFill>
                  <a:srgbClr val="0000FF"/>
                </a:solidFill>
                <a:latin typeface="Arial"/>
                <a:cs typeface="Arial"/>
              </a:rPr>
              <a:t>in </a:t>
            </a:r>
            <a:r>
              <a:rPr sz="2200" dirty="0">
                <a:solidFill>
                  <a:srgbClr val="0000FF"/>
                </a:solidFill>
                <a:latin typeface="Arial"/>
                <a:cs typeface="Arial"/>
              </a:rPr>
              <a:t>data capture  and data processing </a:t>
            </a:r>
            <a:r>
              <a:rPr sz="2200" spc="-4" dirty="0">
                <a:solidFill>
                  <a:srgbClr val="0000FF"/>
                </a:solidFill>
                <a:latin typeface="Arial"/>
                <a:cs typeface="Arial"/>
              </a:rPr>
              <a:t>will </a:t>
            </a:r>
            <a:r>
              <a:rPr sz="2200" dirty="0">
                <a:solidFill>
                  <a:srgbClr val="0000FF"/>
                </a:solidFill>
                <a:latin typeface="Arial"/>
                <a:cs typeface="Arial"/>
              </a:rPr>
              <a:t>hopefully end </a:t>
            </a:r>
            <a:r>
              <a:rPr sz="2200" spc="-4" dirty="0">
                <a:solidFill>
                  <a:srgbClr val="0000FF"/>
                </a:solidFill>
                <a:latin typeface="Arial"/>
                <a:cs typeface="Arial"/>
              </a:rPr>
              <a:t>up with  quality and  credible results</a:t>
            </a:r>
            <a:r>
              <a:rPr sz="2200" spc="59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200" spc="-4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endParaRPr lang="en-US" sz="2200" spc="-4" dirty="0">
              <a:solidFill>
                <a:srgbClr val="0000FF"/>
              </a:solidFill>
              <a:latin typeface="Arial"/>
              <a:cs typeface="Arial"/>
            </a:endParaRPr>
          </a:p>
          <a:p>
            <a:pPr marL="279668" marR="3995" indent="-269681" algn="just">
              <a:spcBef>
                <a:spcPts val="75"/>
              </a:spcBef>
              <a:buChar char="•"/>
              <a:tabLst>
                <a:tab pos="280168" algn="l"/>
              </a:tabLst>
            </a:pP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801948"/>
            <a:ext cx="3917677" cy="440974"/>
          </a:xfrm>
          <a:prstGeom prst="rect">
            <a:avLst/>
          </a:prstGeom>
        </p:spPr>
        <p:txBody>
          <a:bodyPr vert="horz" wrap="square" lIns="0" tIns="9989" rIns="0" bIns="0" rtlCol="0">
            <a:spAutoFit/>
          </a:bodyPr>
          <a:lstStyle/>
          <a:p>
            <a:pPr marL="9988">
              <a:spcBef>
                <a:spcPts val="79"/>
              </a:spcBef>
            </a:pPr>
            <a:r>
              <a:rPr sz="2800" b="0" dirty="0">
                <a:solidFill>
                  <a:srgbClr val="FF0000"/>
                </a:solidFill>
              </a:rPr>
              <a:t>Presentation</a:t>
            </a:r>
            <a:r>
              <a:rPr sz="2800" b="0" spc="-63" dirty="0">
                <a:solidFill>
                  <a:srgbClr val="FF0000"/>
                </a:solidFill>
              </a:rPr>
              <a:t> </a:t>
            </a:r>
            <a:r>
              <a:rPr sz="2800" b="0" dirty="0">
                <a:solidFill>
                  <a:srgbClr val="FF0000"/>
                </a:solidFill>
              </a:rPr>
              <a:t>Outline</a:t>
            </a:r>
            <a:r>
              <a:rPr lang="en-US" sz="2800" b="0" dirty="0">
                <a:solidFill>
                  <a:srgbClr val="FF0000"/>
                </a:solidFill>
              </a:rPr>
              <a:t> :</a:t>
            </a:r>
            <a:endParaRPr sz="2800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6102" y="2210748"/>
            <a:ext cx="6692898" cy="1624240"/>
          </a:xfrm>
          <a:prstGeom prst="rect">
            <a:avLst/>
          </a:prstGeom>
        </p:spPr>
        <p:txBody>
          <a:bodyPr vert="horz" wrap="square" lIns="0" tIns="76912" rIns="0" bIns="0" rtlCol="0">
            <a:spAutoFit/>
          </a:bodyPr>
          <a:lstStyle/>
          <a:p>
            <a:pPr marL="279668" indent="-269681">
              <a:spcBef>
                <a:spcPts val="606"/>
              </a:spcBef>
              <a:buChar char="•"/>
              <a:tabLst>
                <a:tab pos="279668" algn="l"/>
                <a:tab pos="280168" algn="l"/>
              </a:tabLst>
            </a:pPr>
            <a:r>
              <a:rPr sz="2200" spc="-4" dirty="0">
                <a:solidFill>
                  <a:srgbClr val="006600"/>
                </a:solidFill>
                <a:latin typeface="Arial"/>
                <a:cs typeface="Arial"/>
              </a:rPr>
              <a:t>Resume of </a:t>
            </a:r>
            <a:r>
              <a:rPr sz="2200" dirty="0">
                <a:solidFill>
                  <a:srgbClr val="006600"/>
                </a:solidFill>
                <a:latin typeface="Arial"/>
                <a:cs typeface="Arial"/>
              </a:rPr>
              <a:t>Censuses </a:t>
            </a:r>
            <a:r>
              <a:rPr sz="2200" spc="-4" dirty="0">
                <a:solidFill>
                  <a:srgbClr val="006600"/>
                </a:solidFill>
                <a:latin typeface="Arial"/>
                <a:cs typeface="Arial"/>
              </a:rPr>
              <a:t>in</a:t>
            </a:r>
            <a:r>
              <a:rPr sz="2200" spc="4" dirty="0">
                <a:solidFill>
                  <a:srgbClr val="006600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006600"/>
                </a:solidFill>
                <a:latin typeface="Arial"/>
                <a:cs typeface="Arial"/>
              </a:rPr>
              <a:t>Bangladesh</a:t>
            </a:r>
            <a:endParaRPr sz="2200" dirty="0">
              <a:latin typeface="Arial"/>
              <a:cs typeface="Arial"/>
            </a:endParaRPr>
          </a:p>
          <a:p>
            <a:pPr marL="279668" indent="-269681">
              <a:spcBef>
                <a:spcPts val="531"/>
              </a:spcBef>
              <a:buChar char="•"/>
              <a:tabLst>
                <a:tab pos="279668" algn="l"/>
                <a:tab pos="280168" algn="l"/>
              </a:tabLst>
            </a:pPr>
            <a:r>
              <a:rPr sz="2200" dirty="0">
                <a:solidFill>
                  <a:srgbClr val="006600"/>
                </a:solidFill>
                <a:latin typeface="Arial"/>
                <a:cs typeface="Arial"/>
              </a:rPr>
              <a:t>Census Activities</a:t>
            </a:r>
            <a:endParaRPr sz="2200" dirty="0">
              <a:latin typeface="Arial"/>
              <a:cs typeface="Arial"/>
            </a:endParaRPr>
          </a:p>
          <a:p>
            <a:pPr marL="279668" indent="-269681">
              <a:spcBef>
                <a:spcPts val="526"/>
              </a:spcBef>
              <a:buChar char="•"/>
              <a:tabLst>
                <a:tab pos="279668" algn="l"/>
                <a:tab pos="280168" algn="l"/>
              </a:tabLst>
            </a:pPr>
            <a:r>
              <a:rPr sz="2200" spc="-4" dirty="0">
                <a:solidFill>
                  <a:srgbClr val="006600"/>
                </a:solidFill>
                <a:latin typeface="Arial"/>
                <a:cs typeface="Arial"/>
              </a:rPr>
              <a:t>Data</a:t>
            </a:r>
            <a:r>
              <a:rPr sz="2200" spc="4" dirty="0">
                <a:solidFill>
                  <a:srgbClr val="006600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006600"/>
                </a:solidFill>
                <a:latin typeface="Arial"/>
                <a:cs typeface="Arial"/>
              </a:rPr>
              <a:t>Dissemination</a:t>
            </a:r>
            <a:endParaRPr sz="2200" dirty="0">
              <a:latin typeface="Arial"/>
              <a:cs typeface="Arial"/>
            </a:endParaRPr>
          </a:p>
          <a:p>
            <a:pPr marL="279668" indent="-269681">
              <a:spcBef>
                <a:spcPts val="526"/>
              </a:spcBef>
              <a:buChar char="•"/>
              <a:tabLst>
                <a:tab pos="279668" algn="l"/>
                <a:tab pos="280168" algn="l"/>
              </a:tabLst>
            </a:pPr>
            <a:r>
              <a:rPr sz="2200" dirty="0">
                <a:solidFill>
                  <a:srgbClr val="006600"/>
                </a:solidFill>
                <a:latin typeface="Arial"/>
                <a:cs typeface="Arial"/>
              </a:rPr>
              <a:t>Lessons</a:t>
            </a:r>
            <a:r>
              <a:rPr sz="2200" spc="-8" dirty="0">
                <a:solidFill>
                  <a:srgbClr val="006600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006600"/>
                </a:solidFill>
                <a:latin typeface="Arial"/>
                <a:cs typeface="Arial"/>
              </a:rPr>
              <a:t>learned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38552" y="5705950"/>
            <a:ext cx="146957" cy="348641"/>
          </a:xfrm>
          <a:prstGeom prst="rect">
            <a:avLst/>
          </a:prstGeom>
        </p:spPr>
        <p:txBody>
          <a:bodyPr vert="horz" wrap="square" lIns="0" tIns="9989" rIns="0" bIns="0" rtlCol="0">
            <a:spAutoFit/>
          </a:bodyPr>
          <a:lstStyle/>
          <a:p>
            <a:pPr marL="9988">
              <a:spcBef>
                <a:spcPts val="79"/>
              </a:spcBef>
            </a:pPr>
            <a:r>
              <a:rPr sz="1100" spc="4" dirty="0">
                <a:solidFill>
                  <a:srgbClr val="FFFFFF"/>
                </a:solidFill>
                <a:latin typeface="Times New Roman"/>
                <a:cs typeface="Times New Roman"/>
              </a:rPr>
              <a:t>44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86000" y="2362200"/>
            <a:ext cx="4337053" cy="1949079"/>
          </a:xfrm>
          <a:prstGeom prst="rect">
            <a:avLst/>
          </a:prstGeom>
        </p:spPr>
        <p:txBody>
          <a:bodyPr vert="horz" wrap="square" lIns="0" tIns="9989" rIns="0" bIns="0" rtlCol="0">
            <a:spAutoFit/>
          </a:bodyPr>
          <a:lstStyle/>
          <a:p>
            <a:pPr marL="9988" algn="ctr">
              <a:spcBef>
                <a:spcPts val="79"/>
              </a:spcBef>
            </a:pPr>
            <a:r>
              <a:rPr spc="-4" dirty="0"/>
              <a:t>Thank</a:t>
            </a:r>
            <a:r>
              <a:rPr spc="-59" dirty="0"/>
              <a:t> </a:t>
            </a:r>
            <a:r>
              <a:rPr dirty="0"/>
              <a:t>You</a:t>
            </a:r>
            <a:br>
              <a:rPr lang="en-US" dirty="0"/>
            </a:br>
            <a:r>
              <a:rPr lang="en-US" dirty="0"/>
              <a:t>for your Patience hearing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7348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902780" y="5705950"/>
            <a:ext cx="82096" cy="179364"/>
          </a:xfrm>
          <a:prstGeom prst="rect">
            <a:avLst/>
          </a:prstGeom>
        </p:spPr>
        <p:txBody>
          <a:bodyPr vert="horz" wrap="square" lIns="0" tIns="9989" rIns="0" bIns="0" rtlCol="0">
            <a:spAutoFit/>
          </a:bodyPr>
          <a:lstStyle/>
          <a:p>
            <a:pPr marL="9988">
              <a:spcBef>
                <a:spcPts val="79"/>
              </a:spcBef>
            </a:pPr>
            <a:r>
              <a:rPr sz="1100" dirty="0">
                <a:solidFill>
                  <a:srgbClr val="FFFFFF"/>
                </a:solidFill>
                <a:latin typeface="Times New Roman"/>
                <a:cs typeface="Times New Roman"/>
              </a:rPr>
              <a:t>4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1"/>
            <a:ext cx="7086600" cy="6854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ject 3"/>
          <p:cNvSpPr/>
          <p:nvPr/>
        </p:nvSpPr>
        <p:spPr>
          <a:xfrm>
            <a:off x="1181101" y="169627"/>
            <a:ext cx="6400800" cy="6400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1791" y="347339"/>
            <a:ext cx="5280024" cy="871861"/>
          </a:xfrm>
          <a:prstGeom prst="rect">
            <a:avLst/>
          </a:prstGeom>
        </p:spPr>
        <p:txBody>
          <a:bodyPr vert="horz" wrap="square" lIns="0" tIns="9989" rIns="0" bIns="0" rtlCol="0">
            <a:spAutoFit/>
          </a:bodyPr>
          <a:lstStyle/>
          <a:p>
            <a:pPr marL="9988">
              <a:spcBef>
                <a:spcPts val="79"/>
              </a:spcBef>
            </a:pPr>
            <a:r>
              <a:rPr sz="2800" dirty="0"/>
              <a:t>Resume </a:t>
            </a:r>
            <a:r>
              <a:rPr sz="2800" spc="-8" dirty="0"/>
              <a:t>of </a:t>
            </a:r>
            <a:r>
              <a:rPr sz="2800" dirty="0"/>
              <a:t>Census in</a:t>
            </a:r>
            <a:r>
              <a:rPr sz="2800" spc="-35" dirty="0"/>
              <a:t> </a:t>
            </a:r>
            <a:r>
              <a:rPr sz="2800" spc="-4" dirty="0"/>
              <a:t>Bangladesh</a:t>
            </a:r>
            <a:r>
              <a:rPr lang="en-US" sz="2800" spc="-4" dirty="0"/>
              <a:t> :</a:t>
            </a:r>
            <a:endParaRPr sz="2800" dirty="0"/>
          </a:p>
        </p:txBody>
      </p:sp>
      <p:sp>
        <p:nvSpPr>
          <p:cNvPr id="3" name="object 3"/>
          <p:cNvSpPr txBox="1"/>
          <p:nvPr/>
        </p:nvSpPr>
        <p:spPr>
          <a:xfrm>
            <a:off x="382815" y="1398750"/>
            <a:ext cx="6932384" cy="887250"/>
          </a:xfrm>
          <a:prstGeom prst="rect">
            <a:avLst/>
          </a:prstGeom>
        </p:spPr>
        <p:txBody>
          <a:bodyPr vert="horz" wrap="square" lIns="0" tIns="9989" rIns="0" bIns="0" rtlCol="0">
            <a:spAutoFit/>
          </a:bodyPr>
          <a:lstStyle/>
          <a:p>
            <a:pPr marL="279668" marR="3995" indent="-269681">
              <a:spcBef>
                <a:spcPts val="79"/>
              </a:spcBef>
              <a:buFont typeface="Wingdings"/>
              <a:buChar char=""/>
              <a:tabLst>
                <a:tab pos="279668" algn="l"/>
                <a:tab pos="1677011" algn="l"/>
                <a:tab pos="2578941" algn="l"/>
                <a:tab pos="2907052" algn="l"/>
                <a:tab pos="3993263" algn="l"/>
                <a:tab pos="4761354" algn="l"/>
                <a:tab pos="5062496" algn="l"/>
                <a:tab pos="6257578" algn="l"/>
              </a:tabLst>
            </a:pP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900" spc="-12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gla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900" spc="-12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reau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f	Statisti</a:t>
            </a:r>
            <a:r>
              <a:rPr sz="1900" spc="-12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s	(BB</a:t>
            </a:r>
            <a:r>
              <a:rPr sz="1900" spc="-8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)	</a:t>
            </a:r>
            <a:r>
              <a:rPr sz="1900" spc="-8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lang="en-US" sz="1900" dirty="0">
                <a:solidFill>
                  <a:srgbClr val="0000FF"/>
                </a:solidFill>
                <a:latin typeface="Arial"/>
                <a:cs typeface="Arial"/>
              </a:rPr>
              <a:t> legally 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mandated</a:t>
            </a:r>
            <a:r>
              <a:rPr lang="en-US" sz="190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to  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conduct 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population and housing</a:t>
            </a:r>
            <a:r>
              <a:rPr sz="1900" spc="79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census</a:t>
            </a:r>
            <a:endParaRPr sz="2800" dirty="0">
              <a:latin typeface="Times New Roman"/>
              <a:cs typeface="Times New Roman"/>
            </a:endParaRPr>
          </a:p>
          <a:p>
            <a:pPr marL="279668" indent="-269681">
              <a:buFont typeface="Wingdings"/>
              <a:buChar char=""/>
              <a:tabLst>
                <a:tab pos="279668" algn="l"/>
              </a:tabLst>
            </a:pPr>
            <a:r>
              <a:rPr sz="1900" spc="-4" dirty="0">
                <a:solidFill>
                  <a:srgbClr val="800000"/>
                </a:solidFill>
                <a:latin typeface="Arial"/>
                <a:cs typeface="Arial"/>
              </a:rPr>
              <a:t>Census history in </a:t>
            </a:r>
            <a:r>
              <a:rPr sz="1900" dirty="0">
                <a:solidFill>
                  <a:srgbClr val="800000"/>
                </a:solidFill>
                <a:latin typeface="Arial"/>
                <a:cs typeface="Arial"/>
              </a:rPr>
              <a:t>this</a:t>
            </a:r>
            <a:r>
              <a:rPr sz="1900" spc="24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800000"/>
                </a:solidFill>
                <a:latin typeface="Arial"/>
                <a:cs typeface="Arial"/>
              </a:rPr>
              <a:t>territory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9604" y="2590800"/>
            <a:ext cx="4813755" cy="2261985"/>
          </a:xfrm>
          <a:prstGeom prst="rect">
            <a:avLst/>
          </a:prstGeom>
        </p:spPr>
        <p:txBody>
          <a:bodyPr vert="horz" wrap="square" lIns="0" tIns="9989" rIns="0" bIns="0" rtlCol="0">
            <a:spAutoFit/>
          </a:bodyPr>
          <a:lstStyle/>
          <a:p>
            <a:pPr marL="235221" indent="-225233">
              <a:spcBef>
                <a:spcPts val="79"/>
              </a:spcBef>
              <a:buFont typeface="Wingdings"/>
              <a:buChar char=""/>
              <a:tabLst>
                <a:tab pos="235720" algn="l"/>
                <a:tab pos="2472069" algn="l"/>
                <a:tab pos="3280108" algn="l"/>
                <a:tab pos="4689439" algn="l"/>
              </a:tabLst>
            </a:pPr>
            <a:r>
              <a:rPr sz="1900" dirty="0">
                <a:solidFill>
                  <a:srgbClr val="800000"/>
                </a:solidFill>
                <a:latin typeface="Arial"/>
                <a:cs typeface="Arial"/>
              </a:rPr>
              <a:t>Pr</a:t>
            </a:r>
            <a:r>
              <a:rPr sz="1900" spc="-4" dirty="0">
                <a:solidFill>
                  <a:srgbClr val="800000"/>
                </a:solidFill>
                <a:latin typeface="Arial"/>
                <a:cs typeface="Arial"/>
              </a:rPr>
              <a:t>e</a:t>
            </a:r>
            <a:r>
              <a:rPr sz="1900" dirty="0">
                <a:solidFill>
                  <a:srgbClr val="800000"/>
                </a:solidFill>
                <a:latin typeface="Arial"/>
                <a:cs typeface="Arial"/>
              </a:rPr>
              <a:t>-</a:t>
            </a:r>
            <a:r>
              <a:rPr sz="1900" spc="-4" dirty="0">
                <a:solidFill>
                  <a:srgbClr val="800000"/>
                </a:solidFill>
                <a:latin typeface="Arial"/>
                <a:cs typeface="Arial"/>
              </a:rPr>
              <a:t>ind</a:t>
            </a:r>
            <a:r>
              <a:rPr sz="1900" dirty="0">
                <a:solidFill>
                  <a:srgbClr val="800000"/>
                </a:solidFill>
                <a:latin typeface="Arial"/>
                <a:cs typeface="Arial"/>
              </a:rPr>
              <a:t>e</a:t>
            </a:r>
            <a:r>
              <a:rPr sz="1900" spc="-4" dirty="0">
                <a:solidFill>
                  <a:srgbClr val="800000"/>
                </a:solidFill>
                <a:latin typeface="Arial"/>
                <a:cs typeface="Arial"/>
              </a:rPr>
              <a:t>pendenc</a:t>
            </a:r>
            <a:r>
              <a:rPr sz="1900" dirty="0">
                <a:solidFill>
                  <a:srgbClr val="800000"/>
                </a:solidFill>
                <a:latin typeface="Arial"/>
                <a:cs typeface="Arial"/>
              </a:rPr>
              <a:t>e:	</a:t>
            </a:r>
            <a:r>
              <a:rPr sz="1900" spc="-8" dirty="0">
                <a:solidFill>
                  <a:srgbClr val="800000"/>
                </a:solidFill>
                <a:latin typeface="Arial"/>
                <a:cs typeface="Arial"/>
              </a:rPr>
              <a:t>1872</a:t>
            </a:r>
            <a:r>
              <a:rPr sz="1900" dirty="0">
                <a:solidFill>
                  <a:srgbClr val="800000"/>
                </a:solidFill>
                <a:latin typeface="Arial"/>
                <a:cs typeface="Arial"/>
              </a:rPr>
              <a:t>,	</a:t>
            </a:r>
            <a:r>
              <a:rPr sz="1900" spc="-4" dirty="0">
                <a:solidFill>
                  <a:srgbClr val="800000"/>
                </a:solidFill>
                <a:latin typeface="Arial"/>
                <a:cs typeface="Arial"/>
              </a:rPr>
              <a:t>188</a:t>
            </a:r>
            <a:r>
              <a:rPr sz="1900" spc="4" dirty="0">
                <a:solidFill>
                  <a:srgbClr val="800000"/>
                </a:solidFill>
                <a:latin typeface="Arial"/>
                <a:cs typeface="Arial"/>
              </a:rPr>
              <a:t>1</a:t>
            </a:r>
            <a:r>
              <a:rPr sz="1900" dirty="0">
                <a:solidFill>
                  <a:srgbClr val="800000"/>
                </a:solidFill>
                <a:latin typeface="Arial"/>
                <a:cs typeface="Arial"/>
              </a:rPr>
              <a:t>,</a:t>
            </a:r>
            <a:r>
              <a:rPr sz="1900" spc="-8" dirty="0">
                <a:solidFill>
                  <a:srgbClr val="800000"/>
                </a:solidFill>
                <a:latin typeface="Arial"/>
                <a:cs typeface="Arial"/>
              </a:rPr>
              <a:t>1891</a:t>
            </a:r>
            <a:r>
              <a:rPr sz="1900" dirty="0">
                <a:solidFill>
                  <a:srgbClr val="800000"/>
                </a:solidFill>
                <a:latin typeface="Arial"/>
                <a:cs typeface="Arial"/>
              </a:rPr>
              <a:t>, </a:t>
            </a:r>
            <a:r>
              <a:rPr sz="1900" spc="-4" dirty="0">
                <a:solidFill>
                  <a:srgbClr val="800000"/>
                </a:solidFill>
                <a:latin typeface="Arial"/>
                <a:cs typeface="Arial"/>
              </a:rPr>
              <a:t>1901</a:t>
            </a:r>
            <a:r>
              <a:rPr sz="1900" dirty="0">
                <a:solidFill>
                  <a:srgbClr val="800000"/>
                </a:solidFill>
                <a:latin typeface="Arial"/>
                <a:cs typeface="Arial"/>
              </a:rPr>
              <a:t>,</a:t>
            </a:r>
            <a:r>
              <a:rPr lang="en-US" sz="1900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lang="en-US" sz="1900" spc="-8" dirty="0">
                <a:solidFill>
                  <a:srgbClr val="800000"/>
                </a:solidFill>
                <a:latin typeface="Arial"/>
                <a:cs typeface="Arial"/>
              </a:rPr>
              <a:t>1911</a:t>
            </a:r>
            <a:r>
              <a:rPr lang="en-US" sz="1900" dirty="0">
                <a:solidFill>
                  <a:srgbClr val="800000"/>
                </a:solidFill>
                <a:latin typeface="Arial"/>
                <a:cs typeface="Arial"/>
              </a:rPr>
              <a:t>, </a:t>
            </a:r>
            <a:r>
              <a:rPr sz="1900" spc="-4" dirty="0">
                <a:solidFill>
                  <a:srgbClr val="800000"/>
                </a:solidFill>
                <a:latin typeface="Arial"/>
                <a:cs typeface="Arial"/>
              </a:rPr>
              <a:t>1921, 1931, 1941,1951,</a:t>
            </a:r>
            <a:r>
              <a:rPr sz="1900" spc="39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1900" spc="-8" dirty="0">
                <a:solidFill>
                  <a:srgbClr val="800000"/>
                </a:solidFill>
                <a:latin typeface="Arial"/>
                <a:cs typeface="Arial"/>
              </a:rPr>
              <a:t>1961</a:t>
            </a:r>
            <a:endParaRPr lang="en-US" sz="1900" spc="-8" dirty="0">
              <a:solidFill>
                <a:srgbClr val="800000"/>
              </a:solidFill>
              <a:latin typeface="Arial"/>
              <a:cs typeface="Arial"/>
            </a:endParaRPr>
          </a:p>
          <a:p>
            <a:pPr marL="9988">
              <a:spcBef>
                <a:spcPts val="79"/>
              </a:spcBef>
              <a:tabLst>
                <a:tab pos="235720" algn="l"/>
                <a:tab pos="2472069" algn="l"/>
                <a:tab pos="3280108" algn="l"/>
                <a:tab pos="4689439" algn="l"/>
              </a:tabLst>
            </a:pPr>
            <a:endParaRPr sz="1900" dirty="0">
              <a:latin typeface="Arial"/>
              <a:cs typeface="Arial"/>
            </a:endParaRPr>
          </a:p>
          <a:p>
            <a:pPr marL="235221" indent="-225233">
              <a:spcBef>
                <a:spcPts val="452"/>
              </a:spcBef>
              <a:buFont typeface="Wingdings"/>
              <a:buChar char=""/>
              <a:tabLst>
                <a:tab pos="235720" algn="l"/>
              </a:tabLst>
            </a:pPr>
            <a:r>
              <a:rPr sz="1900" spc="-4" dirty="0">
                <a:solidFill>
                  <a:srgbClr val="800000"/>
                </a:solidFill>
                <a:latin typeface="Arial"/>
                <a:cs typeface="Arial"/>
              </a:rPr>
              <a:t>Post-independence: 1974, 1981, 1991,</a:t>
            </a:r>
            <a:r>
              <a:rPr sz="1900" spc="59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1900" spc="-4" dirty="0">
                <a:solidFill>
                  <a:srgbClr val="800000"/>
                </a:solidFill>
                <a:latin typeface="Arial"/>
                <a:cs typeface="Arial"/>
              </a:rPr>
              <a:t>2001</a:t>
            </a:r>
            <a:endParaRPr lang="en-US" sz="1900" spc="-4" dirty="0">
              <a:solidFill>
                <a:srgbClr val="800000"/>
              </a:solidFill>
              <a:latin typeface="Arial"/>
              <a:cs typeface="Arial"/>
            </a:endParaRPr>
          </a:p>
          <a:p>
            <a:pPr marL="9988">
              <a:spcBef>
                <a:spcPts val="452"/>
              </a:spcBef>
              <a:tabLst>
                <a:tab pos="235720" algn="l"/>
              </a:tabLst>
            </a:pPr>
            <a:endParaRPr sz="1900" dirty="0">
              <a:latin typeface="Arial"/>
              <a:cs typeface="Arial"/>
            </a:endParaRPr>
          </a:p>
          <a:p>
            <a:pPr marL="235221" indent="-225233">
              <a:spcBef>
                <a:spcPts val="456"/>
              </a:spcBef>
              <a:buFont typeface="Wingdings"/>
              <a:buChar char=""/>
              <a:tabLst>
                <a:tab pos="235720" algn="l"/>
                <a:tab pos="1994634" algn="l"/>
              </a:tabLst>
            </a:pPr>
            <a:r>
              <a:rPr lang="en-US" sz="1900" spc="-4" dirty="0">
                <a:solidFill>
                  <a:srgbClr val="800000"/>
                </a:solidFill>
                <a:latin typeface="Arial"/>
                <a:cs typeface="Arial"/>
              </a:rPr>
              <a:t>Last one </a:t>
            </a:r>
            <a:r>
              <a:rPr sz="1900" spc="-4" dirty="0">
                <a:solidFill>
                  <a:srgbClr val="800000"/>
                </a:solidFill>
                <a:latin typeface="Arial"/>
                <a:cs typeface="Arial"/>
              </a:rPr>
              <a:t>:</a:t>
            </a:r>
            <a:r>
              <a:rPr sz="1900" spc="8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lang="en-US" sz="1900" spc="-4" dirty="0">
                <a:solidFill>
                  <a:srgbClr val="800000"/>
                </a:solidFill>
                <a:latin typeface="Arial"/>
                <a:cs typeface="Arial"/>
              </a:rPr>
              <a:t>D</a:t>
            </a:r>
            <a:r>
              <a:rPr sz="1900" spc="-4" dirty="0">
                <a:solidFill>
                  <a:srgbClr val="800000"/>
                </a:solidFill>
                <a:latin typeface="Arial"/>
                <a:cs typeface="Arial"/>
              </a:rPr>
              <a:t>uring</a:t>
            </a:r>
            <a:r>
              <a:rPr lang="en-US" sz="1900" spc="-4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1900" spc="-4" dirty="0">
                <a:solidFill>
                  <a:srgbClr val="800000"/>
                </a:solidFill>
                <a:latin typeface="Arial"/>
                <a:cs typeface="Arial"/>
              </a:rPr>
              <a:t>March</a:t>
            </a:r>
            <a:r>
              <a:rPr lang="en-US" sz="1900" spc="-4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1900" spc="-4" dirty="0">
                <a:solidFill>
                  <a:srgbClr val="800000"/>
                </a:solidFill>
                <a:latin typeface="Arial"/>
                <a:cs typeface="Arial"/>
              </a:rPr>
              <a:t>15-19 </a:t>
            </a:r>
            <a:r>
              <a:rPr sz="1900" dirty="0">
                <a:solidFill>
                  <a:srgbClr val="800000"/>
                </a:solidFill>
                <a:latin typeface="Arial"/>
                <a:cs typeface="Arial"/>
              </a:rPr>
              <a:t>, </a:t>
            </a:r>
            <a:r>
              <a:rPr sz="1900" spc="-8" dirty="0">
                <a:solidFill>
                  <a:srgbClr val="800000"/>
                </a:solidFill>
                <a:latin typeface="Arial"/>
                <a:cs typeface="Arial"/>
              </a:rPr>
              <a:t>2011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2814" y="4937890"/>
            <a:ext cx="6932385" cy="1158110"/>
          </a:xfrm>
          <a:prstGeom prst="rect">
            <a:avLst/>
          </a:prstGeom>
        </p:spPr>
        <p:txBody>
          <a:bodyPr vert="horz" wrap="square" lIns="0" tIns="8990" rIns="0" bIns="0" rtlCol="0">
            <a:spAutoFit/>
          </a:bodyPr>
          <a:lstStyle/>
          <a:p>
            <a:pPr marL="279668" marR="3995" indent="-269681" algn="just">
              <a:lnSpc>
                <a:spcPct val="100299"/>
              </a:lnSpc>
              <a:spcBef>
                <a:spcPts val="71"/>
              </a:spcBef>
              <a:buFont typeface="Wingdings"/>
              <a:buChar char=""/>
              <a:tabLst>
                <a:tab pos="279668" algn="l"/>
              </a:tabLst>
            </a:pP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Population and housing 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census 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is conducted </a:t>
            </a:r>
            <a:r>
              <a:rPr sz="1900" spc="-8" dirty="0">
                <a:solidFill>
                  <a:srgbClr val="0000FF"/>
                </a:solidFill>
                <a:latin typeface="Arial"/>
                <a:cs typeface="Arial"/>
              </a:rPr>
              <a:t>in  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Bangladesh decennially 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and 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lang="en-US" sz="1900" dirty="0">
                <a:solidFill>
                  <a:srgbClr val="0000FF"/>
                </a:solidFill>
                <a:latin typeface="Arial"/>
                <a:cs typeface="Arial"/>
              </a:rPr>
              <a:t>last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one is 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fifth  census in independent</a:t>
            </a:r>
            <a:r>
              <a:rPr sz="1900" spc="43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Bangladesh</a:t>
            </a:r>
            <a:endParaRPr sz="1900" dirty="0">
              <a:latin typeface="Arial"/>
              <a:cs typeface="Arial"/>
            </a:endParaRPr>
          </a:p>
          <a:p>
            <a:pPr marR="305138" algn="r">
              <a:spcBef>
                <a:spcPts val="806"/>
              </a:spcBef>
            </a:pPr>
            <a:r>
              <a:rPr sz="1100" dirty="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r>
            <a:endParaRPr sz="11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38552" y="5705950"/>
            <a:ext cx="146957" cy="348641"/>
          </a:xfrm>
          <a:prstGeom prst="rect">
            <a:avLst/>
          </a:prstGeom>
        </p:spPr>
        <p:txBody>
          <a:bodyPr vert="horz" wrap="square" lIns="0" tIns="9989" rIns="0" bIns="0" rtlCol="0">
            <a:spAutoFit/>
          </a:bodyPr>
          <a:lstStyle/>
          <a:p>
            <a:pPr marL="9988">
              <a:spcBef>
                <a:spcPts val="79"/>
              </a:spcBef>
            </a:pPr>
            <a:r>
              <a:rPr sz="1100" spc="4" dirty="0">
                <a:solidFill>
                  <a:srgbClr val="FFFFFF"/>
                </a:solidFill>
                <a:latin typeface="Times New Roman"/>
                <a:cs typeface="Times New Roman"/>
              </a:rPr>
              <a:t>10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0600" y="728339"/>
            <a:ext cx="6553200" cy="871861"/>
          </a:xfrm>
          <a:prstGeom prst="rect">
            <a:avLst/>
          </a:prstGeom>
        </p:spPr>
        <p:txBody>
          <a:bodyPr vert="horz" wrap="square" lIns="0" tIns="9989" rIns="0" bIns="0" rtlCol="0">
            <a:spAutoFit/>
          </a:bodyPr>
          <a:lstStyle/>
          <a:p>
            <a:pPr marL="9988">
              <a:spcBef>
                <a:spcPts val="79"/>
              </a:spcBef>
            </a:pPr>
            <a:r>
              <a:rPr lang="en-US" sz="2800" spc="-4" dirty="0"/>
              <a:t>Key Consideration for Planning and management of Census operation</a:t>
            </a:r>
            <a:endParaRPr sz="2800" dirty="0"/>
          </a:p>
        </p:txBody>
      </p:sp>
      <p:sp>
        <p:nvSpPr>
          <p:cNvPr id="4" name="object 4"/>
          <p:cNvSpPr txBox="1"/>
          <p:nvPr/>
        </p:nvSpPr>
        <p:spPr>
          <a:xfrm>
            <a:off x="1066800" y="2231530"/>
            <a:ext cx="6781800" cy="2442413"/>
          </a:xfrm>
          <a:prstGeom prst="rect">
            <a:avLst/>
          </a:prstGeom>
        </p:spPr>
        <p:txBody>
          <a:bodyPr vert="horz" wrap="square" lIns="0" tIns="76912" rIns="0" bIns="0" rtlCol="0">
            <a:spAutoFit/>
          </a:bodyPr>
          <a:lstStyle/>
          <a:p>
            <a:pPr marL="279668" indent="-269681">
              <a:spcBef>
                <a:spcPts val="606"/>
              </a:spcBef>
              <a:buFont typeface="Arial"/>
              <a:buChar char="•"/>
              <a:tabLst>
                <a:tab pos="279169" algn="l"/>
                <a:tab pos="279668" algn="l"/>
              </a:tabLst>
            </a:pPr>
            <a:r>
              <a:rPr sz="2200" b="1" spc="-4" dirty="0">
                <a:solidFill>
                  <a:srgbClr val="0000FF"/>
                </a:solidFill>
                <a:latin typeface="Arial"/>
                <a:cs typeface="Arial"/>
              </a:rPr>
              <a:t>Stage 1 : Pre-census</a:t>
            </a:r>
            <a:r>
              <a:rPr sz="2200" b="1" spc="3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00FF"/>
                </a:solidFill>
                <a:latin typeface="Arial"/>
                <a:cs typeface="Arial"/>
              </a:rPr>
              <a:t>activities</a:t>
            </a:r>
            <a:endParaRPr lang="en-US" sz="2200" b="1" dirty="0">
              <a:solidFill>
                <a:srgbClr val="0000FF"/>
              </a:solidFill>
              <a:latin typeface="Arial"/>
              <a:cs typeface="Arial"/>
            </a:endParaRPr>
          </a:p>
          <a:p>
            <a:pPr marL="279668" indent="-269681">
              <a:spcBef>
                <a:spcPts val="606"/>
              </a:spcBef>
              <a:buFont typeface="Arial"/>
              <a:buChar char="•"/>
              <a:tabLst>
                <a:tab pos="279169" algn="l"/>
                <a:tab pos="279668" algn="l"/>
              </a:tabLst>
            </a:pPr>
            <a:endParaRPr sz="2200" dirty="0">
              <a:latin typeface="Arial"/>
              <a:cs typeface="Arial"/>
            </a:endParaRPr>
          </a:p>
          <a:p>
            <a:pPr marL="279668" indent="-269681">
              <a:spcBef>
                <a:spcPts val="531"/>
              </a:spcBef>
              <a:buFont typeface="Arial"/>
              <a:buChar char="•"/>
              <a:tabLst>
                <a:tab pos="279169" algn="l"/>
                <a:tab pos="279668" algn="l"/>
              </a:tabLst>
            </a:pPr>
            <a:r>
              <a:rPr sz="2200" b="1" spc="-4" dirty="0">
                <a:solidFill>
                  <a:srgbClr val="800000"/>
                </a:solidFill>
                <a:latin typeface="Arial"/>
                <a:cs typeface="Arial"/>
              </a:rPr>
              <a:t>Stage 2 : During census</a:t>
            </a:r>
            <a:r>
              <a:rPr sz="2200" b="1" spc="20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800000"/>
                </a:solidFill>
                <a:latin typeface="Arial"/>
                <a:cs typeface="Arial"/>
              </a:rPr>
              <a:t>activities</a:t>
            </a:r>
            <a:endParaRPr lang="en-US" sz="2200" b="1" dirty="0">
              <a:solidFill>
                <a:srgbClr val="800000"/>
              </a:solidFill>
              <a:latin typeface="Arial"/>
              <a:cs typeface="Arial"/>
            </a:endParaRPr>
          </a:p>
          <a:p>
            <a:pPr marL="9987">
              <a:spcBef>
                <a:spcPts val="531"/>
              </a:spcBef>
              <a:tabLst>
                <a:tab pos="279169" algn="l"/>
                <a:tab pos="279668" algn="l"/>
              </a:tabLst>
            </a:pPr>
            <a:endParaRPr sz="2200" dirty="0">
              <a:latin typeface="Arial"/>
              <a:cs typeface="Arial"/>
            </a:endParaRPr>
          </a:p>
          <a:p>
            <a:pPr marL="279668" indent="-269681">
              <a:spcBef>
                <a:spcPts val="526"/>
              </a:spcBef>
              <a:buFont typeface="Arial"/>
              <a:buChar char="•"/>
              <a:tabLst>
                <a:tab pos="279169" algn="l"/>
                <a:tab pos="279668" algn="l"/>
              </a:tabLst>
            </a:pPr>
            <a:r>
              <a:rPr sz="2200" b="1" spc="-4" dirty="0">
                <a:solidFill>
                  <a:srgbClr val="0000FF"/>
                </a:solidFill>
                <a:latin typeface="Arial"/>
                <a:cs typeface="Arial"/>
              </a:rPr>
              <a:t>Stage 3 : Post census</a:t>
            </a:r>
            <a:r>
              <a:rPr sz="2200" b="1" spc="27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00FF"/>
                </a:solidFill>
                <a:latin typeface="Arial"/>
                <a:cs typeface="Arial"/>
              </a:rPr>
              <a:t>activities</a:t>
            </a:r>
            <a:endParaRPr lang="en-US" sz="2200" b="1" dirty="0">
              <a:solidFill>
                <a:srgbClr val="0000FF"/>
              </a:solidFill>
              <a:latin typeface="Arial"/>
              <a:cs typeface="Arial"/>
            </a:endParaRPr>
          </a:p>
          <a:p>
            <a:pPr marL="9987">
              <a:spcBef>
                <a:spcPts val="526"/>
              </a:spcBef>
              <a:tabLst>
                <a:tab pos="279169" algn="l"/>
                <a:tab pos="279668" algn="l"/>
              </a:tabLst>
            </a:pP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42906" y="5705950"/>
            <a:ext cx="137887" cy="348641"/>
          </a:xfrm>
          <a:prstGeom prst="rect">
            <a:avLst/>
          </a:prstGeom>
        </p:spPr>
        <p:txBody>
          <a:bodyPr vert="horz" wrap="square" lIns="0" tIns="9989" rIns="0" bIns="0" rtlCol="0">
            <a:spAutoFit/>
          </a:bodyPr>
          <a:lstStyle/>
          <a:p>
            <a:pPr marL="9988">
              <a:spcBef>
                <a:spcPts val="79"/>
              </a:spcBef>
            </a:pPr>
            <a:r>
              <a:rPr sz="1100" spc="-35" dirty="0">
                <a:solidFill>
                  <a:srgbClr val="FFFFFF"/>
                </a:solidFill>
                <a:latin typeface="Times New Roman"/>
                <a:cs typeface="Times New Roman"/>
              </a:rPr>
              <a:t>11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70668" y="575939"/>
            <a:ext cx="4772932" cy="871861"/>
          </a:xfrm>
          <a:prstGeom prst="rect">
            <a:avLst/>
          </a:prstGeom>
        </p:spPr>
        <p:txBody>
          <a:bodyPr vert="horz" wrap="square" lIns="0" tIns="9989" rIns="0" bIns="0" rtlCol="0">
            <a:spAutoFit/>
          </a:bodyPr>
          <a:lstStyle/>
          <a:p>
            <a:pPr marL="9988">
              <a:spcBef>
                <a:spcPts val="79"/>
              </a:spcBef>
            </a:pPr>
            <a:r>
              <a:rPr sz="2800" dirty="0">
                <a:solidFill>
                  <a:srgbClr val="FF0000"/>
                </a:solidFill>
              </a:rPr>
              <a:t>Stage 1 : Pre-census</a:t>
            </a:r>
            <a:r>
              <a:rPr sz="2800" spc="-94" dirty="0">
                <a:solidFill>
                  <a:srgbClr val="FF0000"/>
                </a:solidFill>
              </a:rPr>
              <a:t> </a:t>
            </a:r>
            <a:r>
              <a:rPr sz="2800" dirty="0">
                <a:solidFill>
                  <a:srgbClr val="FF0000"/>
                </a:solidFill>
              </a:rPr>
              <a:t>Activities</a:t>
            </a:r>
            <a:r>
              <a:rPr lang="en-US" sz="2800" dirty="0">
                <a:solidFill>
                  <a:srgbClr val="FF0000"/>
                </a:solidFill>
              </a:rPr>
              <a:t> :</a:t>
            </a:r>
            <a:endParaRPr sz="2800" dirty="0">
              <a:solidFill>
                <a:srgbClr val="FF0000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7536" y="1833268"/>
            <a:ext cx="6091464" cy="3872682"/>
          </a:xfrm>
          <a:prstGeom prst="rect">
            <a:avLst/>
          </a:prstGeom>
        </p:spPr>
        <p:txBody>
          <a:bodyPr vert="horz" wrap="square" lIns="0" tIns="9989" rIns="0" bIns="0" rtlCol="0">
            <a:spAutoFit/>
          </a:bodyPr>
          <a:lstStyle/>
          <a:p>
            <a:pPr marL="423498" marR="3995" indent="-413509">
              <a:lnSpc>
                <a:spcPct val="150100"/>
              </a:lnSpc>
              <a:spcBef>
                <a:spcPts val="79"/>
              </a:spcBef>
              <a:buAutoNum type="arabicPeriod"/>
              <a:tabLst>
                <a:tab pos="422999" algn="l"/>
                <a:tab pos="423498" algn="l"/>
              </a:tabLst>
            </a:pP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Updating </a:t>
            </a:r>
            <a:r>
              <a:rPr lang="en-US" sz="1900" spc="-4" dirty="0">
                <a:solidFill>
                  <a:srgbClr val="0000FF"/>
                </a:solidFill>
                <a:latin typeface="Arial"/>
                <a:cs typeface="Arial"/>
              </a:rPr>
              <a:t>geo-codes  and formation of 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Enumeration Area (EA) and supervisor maps  </a:t>
            </a:r>
            <a:endParaRPr sz="1900" dirty="0">
              <a:latin typeface="Arial"/>
              <a:cs typeface="Arial"/>
            </a:endParaRPr>
          </a:p>
          <a:p>
            <a:pPr marL="423498" indent="-413509">
              <a:spcBef>
                <a:spcPts val="1583"/>
              </a:spcBef>
              <a:buAutoNum type="arabicPeriod"/>
              <a:tabLst>
                <a:tab pos="422999" algn="l"/>
                <a:tab pos="423498" algn="l"/>
              </a:tabLst>
            </a:pPr>
            <a:r>
              <a:rPr sz="1900" spc="-4" dirty="0">
                <a:solidFill>
                  <a:srgbClr val="003366"/>
                </a:solidFill>
                <a:latin typeface="Arial"/>
                <a:cs typeface="Arial"/>
              </a:rPr>
              <a:t>Designing and pre-testing of</a:t>
            </a:r>
            <a:r>
              <a:rPr lang="en-US" sz="1900" spc="-4" dirty="0">
                <a:solidFill>
                  <a:srgbClr val="003366"/>
                </a:solidFill>
                <a:latin typeface="Arial"/>
                <a:cs typeface="Arial"/>
              </a:rPr>
              <a:t> census</a:t>
            </a:r>
            <a:r>
              <a:rPr sz="1900" spc="47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900" spc="-4" dirty="0">
                <a:solidFill>
                  <a:srgbClr val="003366"/>
                </a:solidFill>
                <a:latin typeface="Arial"/>
                <a:cs typeface="Arial"/>
              </a:rPr>
              <a:t>questionnaire</a:t>
            </a:r>
            <a:endParaRPr sz="1900" dirty="0">
              <a:latin typeface="Arial"/>
              <a:cs typeface="Arial"/>
            </a:endParaRPr>
          </a:p>
          <a:p>
            <a:pPr marL="423498" indent="-413509">
              <a:spcBef>
                <a:spcPts val="1589"/>
              </a:spcBef>
              <a:buAutoNum type="arabicPeriod"/>
              <a:tabLst>
                <a:tab pos="422999" algn="l"/>
                <a:tab pos="423498" algn="l"/>
              </a:tabLst>
            </a:pP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Preparation of Verbatim training</a:t>
            </a:r>
            <a:r>
              <a:rPr sz="1900" spc="47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manual</a:t>
            </a:r>
            <a:endParaRPr sz="1900" dirty="0">
              <a:latin typeface="Arial"/>
              <a:cs typeface="Arial"/>
            </a:endParaRPr>
          </a:p>
          <a:p>
            <a:pPr marL="423498" indent="-413509">
              <a:spcBef>
                <a:spcPts val="1583"/>
              </a:spcBef>
              <a:buClr>
                <a:srgbClr val="0000FF"/>
              </a:buClr>
              <a:buAutoNum type="arabicPeriod"/>
              <a:tabLst>
                <a:tab pos="422999" algn="l"/>
                <a:tab pos="423498" algn="l"/>
              </a:tabLst>
            </a:pPr>
            <a:r>
              <a:rPr sz="1900" spc="-4" dirty="0">
                <a:solidFill>
                  <a:srgbClr val="660033"/>
                </a:solidFill>
                <a:latin typeface="Arial"/>
                <a:cs typeface="Arial"/>
              </a:rPr>
              <a:t>Consultation with</a:t>
            </a:r>
            <a:r>
              <a:rPr sz="1900" spc="39" dirty="0">
                <a:solidFill>
                  <a:srgbClr val="660033"/>
                </a:solidFill>
                <a:latin typeface="Arial"/>
                <a:cs typeface="Arial"/>
              </a:rPr>
              <a:t> </a:t>
            </a:r>
            <a:r>
              <a:rPr sz="1900" spc="-4" dirty="0">
                <a:solidFill>
                  <a:srgbClr val="660033"/>
                </a:solidFill>
                <a:latin typeface="Arial"/>
                <a:cs typeface="Arial"/>
              </a:rPr>
              <a:t>stakeholders</a:t>
            </a:r>
            <a:endParaRPr sz="1900" dirty="0">
              <a:latin typeface="Arial"/>
              <a:cs typeface="Arial"/>
            </a:endParaRPr>
          </a:p>
          <a:p>
            <a:pPr marL="423498" indent="-413509">
              <a:spcBef>
                <a:spcPts val="1583"/>
              </a:spcBef>
              <a:buAutoNum type="arabicPeriod"/>
              <a:tabLst>
                <a:tab pos="422999" algn="l"/>
                <a:tab pos="423498" algn="l"/>
              </a:tabLst>
            </a:pP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Formation of Census</a:t>
            </a:r>
            <a:r>
              <a:rPr sz="1900" spc="27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Committees</a:t>
            </a:r>
            <a:endParaRPr sz="1900" dirty="0">
              <a:latin typeface="Arial"/>
              <a:cs typeface="Arial"/>
            </a:endParaRPr>
          </a:p>
          <a:p>
            <a:pPr marL="423498" indent="-413509">
              <a:spcBef>
                <a:spcPts val="1589"/>
              </a:spcBef>
              <a:buAutoNum type="arabicPeriod"/>
              <a:tabLst>
                <a:tab pos="422999" algn="l"/>
                <a:tab pos="423498" algn="l"/>
              </a:tabLst>
            </a:pPr>
            <a:r>
              <a:rPr sz="1900" spc="-4" dirty="0">
                <a:latin typeface="Arial"/>
                <a:cs typeface="Arial"/>
              </a:rPr>
              <a:t>Pre-testing of Census</a:t>
            </a:r>
            <a:r>
              <a:rPr sz="1900" spc="20" dirty="0">
                <a:latin typeface="Arial"/>
                <a:cs typeface="Arial"/>
              </a:rPr>
              <a:t> </a:t>
            </a:r>
            <a:r>
              <a:rPr sz="1900" spc="-4" dirty="0">
                <a:latin typeface="Arial"/>
                <a:cs typeface="Arial"/>
              </a:rPr>
              <a:t>Questionnaire</a:t>
            </a:r>
            <a:endParaRPr sz="1900" dirty="0">
              <a:latin typeface="Arial"/>
              <a:cs typeface="Arial"/>
            </a:endParaRPr>
          </a:p>
          <a:p>
            <a:pPr marL="9988">
              <a:spcBef>
                <a:spcPts val="1583"/>
              </a:spcBef>
              <a:tabLst>
                <a:tab pos="422999" algn="l"/>
                <a:tab pos="1370374" algn="l"/>
              </a:tabLst>
            </a:pP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7	Printing	of Questionnaire with quality</a:t>
            </a:r>
            <a:r>
              <a:rPr sz="1900" spc="51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assurance</a:t>
            </a:r>
            <a:r>
              <a:rPr lang="en-US" sz="1900" spc="-4" dirty="0">
                <a:solidFill>
                  <a:srgbClr val="0000FF"/>
                </a:solidFill>
                <a:latin typeface="Arial"/>
                <a:cs typeface="Arial"/>
              </a:rPr>
              <a:t>      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2953" y="483018"/>
            <a:ext cx="5286376" cy="826199"/>
          </a:xfrm>
          <a:prstGeom prst="rect">
            <a:avLst/>
          </a:prstGeom>
        </p:spPr>
        <p:txBody>
          <a:bodyPr vert="horz" wrap="square" lIns="0" tIns="10489" rIns="0" bIns="0" rtlCol="0">
            <a:spAutoFit/>
          </a:bodyPr>
          <a:lstStyle/>
          <a:p>
            <a:pPr marL="9988">
              <a:spcBef>
                <a:spcPts val="82"/>
              </a:spcBef>
            </a:pPr>
            <a:r>
              <a:rPr sz="2500" dirty="0"/>
              <a:t>Stage 1 : </a:t>
            </a:r>
            <a:r>
              <a:rPr sz="2800" dirty="0"/>
              <a:t>Pre-census</a:t>
            </a:r>
            <a:r>
              <a:rPr sz="2500" dirty="0"/>
              <a:t> </a:t>
            </a:r>
            <a:r>
              <a:rPr sz="2500" spc="-4" dirty="0"/>
              <a:t>Activities</a:t>
            </a:r>
            <a:r>
              <a:rPr sz="2500" spc="-122" dirty="0"/>
              <a:t> </a:t>
            </a:r>
            <a:r>
              <a:rPr sz="2500" dirty="0"/>
              <a:t>(cont</a:t>
            </a:r>
            <a:r>
              <a:rPr lang="en-US" sz="2500" dirty="0"/>
              <a:t>d</a:t>
            </a:r>
            <a:r>
              <a:rPr sz="2500" dirty="0"/>
              <a:t>..)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09600" y="1713644"/>
            <a:ext cx="7086599" cy="3315556"/>
          </a:xfrm>
          <a:prstGeom prst="rect">
            <a:avLst/>
          </a:prstGeom>
        </p:spPr>
        <p:txBody>
          <a:bodyPr vert="horz" wrap="square" lIns="0" tIns="42451" rIns="0" bIns="0" rtlCol="0">
            <a:spAutoFit/>
          </a:bodyPr>
          <a:lstStyle/>
          <a:p>
            <a:pPr marL="429491" marR="3995" indent="-419502">
              <a:lnSpc>
                <a:spcPts val="2037"/>
              </a:lnSpc>
              <a:spcBef>
                <a:spcPts val="334"/>
              </a:spcBef>
              <a:buAutoNum type="arabicPeriod" startAt="8"/>
              <a:tabLst>
                <a:tab pos="429491" algn="l"/>
                <a:tab pos="429991" algn="l"/>
                <a:tab pos="1027281" algn="l"/>
                <a:tab pos="1973660" algn="l"/>
                <a:tab pos="2385670" algn="l"/>
                <a:tab pos="3407959" algn="l"/>
                <a:tab pos="4247463" algn="l"/>
                <a:tab pos="5593866" algn="l"/>
                <a:tab pos="6004878" algn="l"/>
              </a:tabLst>
            </a:pP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Pilot	Cen</a:t>
            </a:r>
            <a:r>
              <a:rPr sz="1900" spc="4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us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	for	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ver</a:t>
            </a:r>
            <a:r>
              <a:rPr sz="1900" spc="-16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fying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ove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pre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ar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tion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	for	the  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census</a:t>
            </a:r>
            <a:endParaRPr sz="1900" dirty="0">
              <a:latin typeface="Arial"/>
              <a:cs typeface="Arial"/>
            </a:endParaRPr>
          </a:p>
          <a:p>
            <a:pPr marL="429491" indent="-419502">
              <a:spcBef>
                <a:spcPts val="201"/>
              </a:spcBef>
              <a:buAutoNum type="arabicPeriod" startAt="8"/>
              <a:tabLst>
                <a:tab pos="429491" algn="l"/>
                <a:tab pos="429991" algn="l"/>
              </a:tabLst>
            </a:pPr>
            <a:r>
              <a:rPr sz="1900" spc="-4" dirty="0">
                <a:solidFill>
                  <a:srgbClr val="800000"/>
                </a:solidFill>
                <a:latin typeface="Arial"/>
                <a:cs typeface="Arial"/>
              </a:rPr>
              <a:t>Preparation of </a:t>
            </a:r>
            <a:r>
              <a:rPr sz="1900" dirty="0">
                <a:solidFill>
                  <a:srgbClr val="800000"/>
                </a:solidFill>
                <a:latin typeface="Arial"/>
                <a:cs typeface="Arial"/>
              </a:rPr>
              <a:t>enumerator </a:t>
            </a:r>
            <a:r>
              <a:rPr sz="1900" spc="-4" dirty="0">
                <a:solidFill>
                  <a:srgbClr val="800000"/>
                </a:solidFill>
                <a:latin typeface="Arial"/>
                <a:cs typeface="Arial"/>
              </a:rPr>
              <a:t>and supervisor</a:t>
            </a:r>
            <a:r>
              <a:rPr sz="1900" spc="39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1900" spc="-4" dirty="0">
                <a:solidFill>
                  <a:srgbClr val="800000"/>
                </a:solidFill>
                <a:latin typeface="Arial"/>
                <a:cs typeface="Arial"/>
              </a:rPr>
              <a:t>list</a:t>
            </a:r>
            <a:endParaRPr sz="1900" dirty="0">
              <a:latin typeface="Arial"/>
              <a:cs typeface="Arial"/>
            </a:endParaRPr>
          </a:p>
          <a:p>
            <a:pPr marL="429491" indent="-419502">
              <a:spcBef>
                <a:spcPts val="228"/>
              </a:spcBef>
              <a:buAutoNum type="arabicPeriod" startAt="8"/>
              <a:tabLst>
                <a:tab pos="429991" algn="l"/>
              </a:tabLst>
            </a:pP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Selection of training</a:t>
            </a:r>
            <a:r>
              <a:rPr sz="1900" spc="3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centers</a:t>
            </a:r>
            <a:endParaRPr sz="1900" dirty="0">
              <a:latin typeface="Arial"/>
              <a:cs typeface="Arial"/>
            </a:endParaRPr>
          </a:p>
          <a:p>
            <a:pPr marL="429491" marR="4994" indent="-419502">
              <a:lnSpc>
                <a:spcPts val="2037"/>
              </a:lnSpc>
              <a:spcBef>
                <a:spcPts val="484"/>
              </a:spcBef>
              <a:buAutoNum type="arabicPeriod" startAt="8"/>
              <a:tabLst>
                <a:tab pos="429991" algn="l"/>
                <a:tab pos="1784883" algn="l"/>
                <a:tab pos="2099511" algn="l"/>
                <a:tab pos="3493357" algn="l"/>
                <a:tab pos="4394788" algn="l"/>
                <a:tab pos="5416077" algn="l"/>
                <a:tab pos="5717220" algn="l"/>
                <a:tab pos="6177174" algn="l"/>
              </a:tabLst>
            </a:pP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Preparati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f	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au</a:t>
            </a:r>
            <a:r>
              <a:rPr sz="1900" spc="-12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io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-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visual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	t</a:t>
            </a:r>
            <a:r>
              <a:rPr sz="1900" spc="4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900" spc="-12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ning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package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900" spc="-8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900" spc="-8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	&amp;  </a:t>
            </a:r>
            <a:r>
              <a:rPr sz="1900" spc="-8" dirty="0">
                <a:solidFill>
                  <a:srgbClr val="0000FF"/>
                </a:solidFill>
                <a:latin typeface="Arial"/>
                <a:cs typeface="Arial"/>
              </a:rPr>
              <a:t>DVD</a:t>
            </a:r>
            <a:endParaRPr sz="1900" dirty="0">
              <a:latin typeface="Arial"/>
              <a:cs typeface="Arial"/>
            </a:endParaRPr>
          </a:p>
          <a:p>
            <a:pPr marL="429491" indent="-419502">
              <a:lnSpc>
                <a:spcPts val="2151"/>
              </a:lnSpc>
              <a:spcBef>
                <a:spcPts val="201"/>
              </a:spcBef>
              <a:buAutoNum type="arabicPeriod" startAt="8"/>
              <a:tabLst>
                <a:tab pos="429991" algn="l"/>
                <a:tab pos="1866287" algn="l"/>
                <a:tab pos="2262317" algn="l"/>
                <a:tab pos="3324057" algn="l"/>
                <a:tab pos="4373314" algn="l"/>
                <a:tab pos="4969107" algn="l"/>
                <a:tab pos="6139218" algn="l"/>
              </a:tabLst>
            </a:pPr>
            <a:r>
              <a:rPr sz="1900" dirty="0">
                <a:solidFill>
                  <a:srgbClr val="003366"/>
                </a:solidFill>
                <a:latin typeface="Arial"/>
                <a:cs typeface="Arial"/>
              </a:rPr>
              <a:t>Pre</a:t>
            </a:r>
            <a:r>
              <a:rPr sz="1900" spc="-8" dirty="0">
                <a:solidFill>
                  <a:srgbClr val="003366"/>
                </a:solidFill>
                <a:latin typeface="Arial"/>
                <a:cs typeface="Arial"/>
              </a:rPr>
              <a:t>p</a:t>
            </a:r>
            <a:r>
              <a:rPr sz="1900" dirty="0">
                <a:solidFill>
                  <a:srgbClr val="003366"/>
                </a:solidFill>
                <a:latin typeface="Arial"/>
                <a:cs typeface="Arial"/>
              </a:rPr>
              <a:t>aration	</a:t>
            </a:r>
            <a:r>
              <a:rPr sz="1900" spc="-4" dirty="0">
                <a:solidFill>
                  <a:srgbClr val="003366"/>
                </a:solidFill>
                <a:latin typeface="Arial"/>
                <a:cs typeface="Arial"/>
              </a:rPr>
              <a:t>o</a:t>
            </a:r>
            <a:r>
              <a:rPr sz="1900" dirty="0">
                <a:solidFill>
                  <a:srgbClr val="003366"/>
                </a:solidFill>
                <a:latin typeface="Arial"/>
                <a:cs typeface="Arial"/>
              </a:rPr>
              <a:t>f	p</a:t>
            </a:r>
            <a:r>
              <a:rPr sz="1900" spc="-8" dirty="0">
                <a:solidFill>
                  <a:srgbClr val="003366"/>
                </a:solidFill>
                <a:latin typeface="Arial"/>
                <a:cs typeface="Arial"/>
              </a:rPr>
              <a:t>u</a:t>
            </a:r>
            <a:r>
              <a:rPr sz="1900" dirty="0">
                <a:solidFill>
                  <a:srgbClr val="003366"/>
                </a:solidFill>
                <a:latin typeface="Arial"/>
                <a:cs typeface="Arial"/>
              </a:rPr>
              <a:t>blicity	mate</a:t>
            </a:r>
            <a:r>
              <a:rPr sz="1900" spc="-8" dirty="0">
                <a:solidFill>
                  <a:srgbClr val="003366"/>
                </a:solidFill>
                <a:latin typeface="Arial"/>
                <a:cs typeface="Arial"/>
              </a:rPr>
              <a:t>r</a:t>
            </a:r>
            <a:r>
              <a:rPr sz="1900" dirty="0">
                <a:solidFill>
                  <a:srgbClr val="003366"/>
                </a:solidFill>
                <a:latin typeface="Arial"/>
                <a:cs typeface="Arial"/>
              </a:rPr>
              <a:t>ial	</a:t>
            </a:r>
            <a:r>
              <a:rPr sz="1900" spc="-4" dirty="0">
                <a:solidFill>
                  <a:srgbClr val="003366"/>
                </a:solidFill>
                <a:latin typeface="Arial"/>
                <a:cs typeface="Arial"/>
              </a:rPr>
              <a:t>an</a:t>
            </a:r>
            <a:r>
              <a:rPr sz="1900" dirty="0">
                <a:solidFill>
                  <a:srgbClr val="003366"/>
                </a:solidFill>
                <a:latin typeface="Arial"/>
                <a:cs typeface="Arial"/>
              </a:rPr>
              <a:t>d	actuati</a:t>
            </a:r>
            <a:r>
              <a:rPr sz="1900" spc="-8" dirty="0">
                <a:solidFill>
                  <a:srgbClr val="003366"/>
                </a:solidFill>
                <a:latin typeface="Arial"/>
                <a:cs typeface="Arial"/>
              </a:rPr>
              <a:t>o</a:t>
            </a:r>
            <a:r>
              <a:rPr sz="1900" dirty="0">
                <a:solidFill>
                  <a:srgbClr val="003366"/>
                </a:solidFill>
                <a:latin typeface="Arial"/>
                <a:cs typeface="Arial"/>
              </a:rPr>
              <a:t>n	</a:t>
            </a:r>
            <a:r>
              <a:rPr sz="1900" spc="-4" dirty="0">
                <a:solidFill>
                  <a:srgbClr val="003366"/>
                </a:solidFill>
                <a:latin typeface="Arial"/>
                <a:cs typeface="Arial"/>
              </a:rPr>
              <a:t>of</a:t>
            </a:r>
            <a:endParaRPr sz="1900" dirty="0">
              <a:latin typeface="Arial"/>
              <a:cs typeface="Arial"/>
            </a:endParaRPr>
          </a:p>
          <a:p>
            <a:pPr marL="429491">
              <a:lnSpc>
                <a:spcPts val="2151"/>
              </a:lnSpc>
            </a:pPr>
            <a:r>
              <a:rPr sz="1900" spc="-4" dirty="0">
                <a:solidFill>
                  <a:srgbClr val="003366"/>
                </a:solidFill>
                <a:latin typeface="Arial"/>
                <a:cs typeface="Arial"/>
              </a:rPr>
              <a:t>publicity</a:t>
            </a:r>
            <a:endParaRPr sz="1900" dirty="0">
              <a:latin typeface="Arial"/>
              <a:cs typeface="Arial"/>
            </a:endParaRPr>
          </a:p>
          <a:p>
            <a:pPr marL="429491" marR="5494" indent="-419502">
              <a:lnSpc>
                <a:spcPts val="2037"/>
              </a:lnSpc>
              <a:spcBef>
                <a:spcPts val="484"/>
              </a:spcBef>
              <a:buAutoNum type="arabicPeriod" startAt="13"/>
              <a:tabLst>
                <a:tab pos="429991" algn="l"/>
                <a:tab pos="1748926" algn="l"/>
              </a:tabLst>
            </a:pP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Imparting 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training 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to 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District 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Census 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Coordinators(  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DCC)s</a:t>
            </a:r>
            <a:r>
              <a:rPr sz="1900" spc="16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and	Zonal </a:t>
            </a:r>
            <a:r>
              <a:rPr sz="1900" dirty="0">
                <a:solidFill>
                  <a:srgbClr val="0000FF"/>
                </a:solidFill>
                <a:latin typeface="Arial"/>
                <a:cs typeface="Arial"/>
              </a:rPr>
              <a:t>Officers (ZO)s.</a:t>
            </a:r>
            <a:endParaRPr sz="1900" dirty="0">
              <a:latin typeface="Arial"/>
              <a:cs typeface="Arial"/>
            </a:endParaRPr>
          </a:p>
          <a:p>
            <a:pPr marL="429491" indent="-419502">
              <a:spcBef>
                <a:spcPts val="201"/>
              </a:spcBef>
              <a:buAutoNum type="arabicPeriod" startAt="13"/>
              <a:tabLst>
                <a:tab pos="429991" algn="l"/>
              </a:tabLst>
            </a:pPr>
            <a:r>
              <a:rPr sz="1900" spc="-4" dirty="0">
                <a:solidFill>
                  <a:srgbClr val="800000"/>
                </a:solidFill>
                <a:latin typeface="Arial"/>
                <a:cs typeface="Arial"/>
              </a:rPr>
              <a:t>Packing of census</a:t>
            </a:r>
            <a:r>
              <a:rPr sz="1900" spc="16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1900" spc="-4" dirty="0">
                <a:solidFill>
                  <a:srgbClr val="800000"/>
                </a:solidFill>
                <a:latin typeface="Arial"/>
                <a:cs typeface="Arial"/>
              </a:rPr>
              <a:t>materials</a:t>
            </a:r>
            <a:endParaRPr sz="1900" dirty="0">
              <a:latin typeface="Arial"/>
              <a:cs typeface="Arial"/>
            </a:endParaRPr>
          </a:p>
          <a:p>
            <a:pPr marL="429491" indent="-419502">
              <a:spcBef>
                <a:spcPts val="228"/>
              </a:spcBef>
              <a:buAutoNum type="arabicPeriod" startAt="13"/>
              <a:tabLst>
                <a:tab pos="429991" algn="l"/>
              </a:tabLst>
            </a:pP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Distribution of census</a:t>
            </a:r>
            <a:r>
              <a:rPr sz="1900" spc="31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900" spc="-4" dirty="0">
                <a:solidFill>
                  <a:srgbClr val="0000FF"/>
                </a:solidFill>
                <a:latin typeface="Arial"/>
                <a:cs typeface="Arial"/>
              </a:rPr>
              <a:t>materials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38552" y="5705950"/>
            <a:ext cx="146957" cy="348641"/>
          </a:xfrm>
          <a:prstGeom prst="rect">
            <a:avLst/>
          </a:prstGeom>
        </p:spPr>
        <p:txBody>
          <a:bodyPr vert="horz" wrap="square" lIns="0" tIns="9989" rIns="0" bIns="0" rtlCol="0">
            <a:spAutoFit/>
          </a:bodyPr>
          <a:lstStyle/>
          <a:p>
            <a:pPr marL="9988">
              <a:spcBef>
                <a:spcPts val="79"/>
              </a:spcBef>
            </a:pPr>
            <a:r>
              <a:rPr sz="1100" spc="4" dirty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11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48807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1200" y="625826"/>
            <a:ext cx="2285999" cy="440974"/>
          </a:xfrm>
          <a:prstGeom prst="rect">
            <a:avLst/>
          </a:prstGeom>
        </p:spPr>
        <p:txBody>
          <a:bodyPr vert="horz" wrap="square" lIns="0" tIns="9989" rIns="0" bIns="0" rtlCol="0">
            <a:spAutoFit/>
          </a:bodyPr>
          <a:lstStyle/>
          <a:p>
            <a:pPr marL="9988">
              <a:spcBef>
                <a:spcPts val="79"/>
              </a:spcBef>
            </a:pPr>
            <a:r>
              <a:rPr sz="2800" b="0" dirty="0"/>
              <a:t>Mauza</a:t>
            </a:r>
            <a:r>
              <a:rPr sz="2800" b="0" spc="-71" dirty="0"/>
              <a:t> </a:t>
            </a:r>
            <a:r>
              <a:rPr sz="2800" b="0" dirty="0"/>
              <a:t>Map</a:t>
            </a:r>
            <a:endParaRPr sz="2800" dirty="0"/>
          </a:p>
        </p:txBody>
      </p:sp>
      <p:sp>
        <p:nvSpPr>
          <p:cNvPr id="3" name="object 3"/>
          <p:cNvSpPr/>
          <p:nvPr/>
        </p:nvSpPr>
        <p:spPr>
          <a:xfrm>
            <a:off x="1219201" y="1246910"/>
            <a:ext cx="6400800" cy="45027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ctr"/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4786E6925E644C82E31831AEA50057" ma:contentTypeVersion="10" ma:contentTypeDescription="Create a new document." ma:contentTypeScope="" ma:versionID="bda8ce0e01898aa871abba2e97734ef0">
  <xsd:schema xmlns:xsd="http://www.w3.org/2001/XMLSchema" xmlns:xs="http://www.w3.org/2001/XMLSchema" xmlns:p="http://schemas.microsoft.com/office/2006/metadata/properties" xmlns:ns2="3d325080-840b-4dc8-b8ab-d60714d56b57" xmlns:ns3="b588b930-5b30-4097-91f9-37623a96efd5" targetNamespace="http://schemas.microsoft.com/office/2006/metadata/properties" ma:root="true" ma:fieldsID="cbedfcf6233040d497fe9ac5b63828ef" ns2:_="" ns3:_="">
    <xsd:import namespace="3d325080-840b-4dc8-b8ab-d60714d56b57"/>
    <xsd:import namespace="b588b930-5b30-4097-91f9-37623a96efd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325080-840b-4dc8-b8ab-d60714d56b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88b930-5b30-4097-91f9-37623a96efd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908B1E-CFD7-407B-BB1A-1F239AE13F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325080-840b-4dc8-b8ab-d60714d56b57"/>
    <ds:schemaRef ds:uri="b588b930-5b30-4097-91f9-37623a96ef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61FF0E-62FA-4126-B92A-87BA586268E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DEC162F-DC3A-4059-8DA3-24B901E326C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409</TotalTime>
  <Words>1125</Words>
  <Application>Microsoft Office PowerPoint</Application>
  <PresentationFormat>On-screen Show (4:3)</PresentationFormat>
  <Paragraphs>220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Arial Narrow</vt:lpstr>
      <vt:lpstr>Calibri</vt:lpstr>
      <vt:lpstr>Times New Roman</vt:lpstr>
      <vt:lpstr>Wingdings</vt:lpstr>
      <vt:lpstr>Office Theme</vt:lpstr>
      <vt:lpstr>Key Considerations for Planning and Management of Census Operations:  Bangladesh Perspective based on   POPULATION AND HOUSING CENSUS 2011 </vt:lpstr>
      <vt:lpstr>Bangladesh Map</vt:lpstr>
      <vt:lpstr>Presentation Outline :</vt:lpstr>
      <vt:lpstr>PowerPoint Presentation</vt:lpstr>
      <vt:lpstr>Resume of Census in Bangladesh :</vt:lpstr>
      <vt:lpstr>Key Consideration for Planning and management of Census operation</vt:lpstr>
      <vt:lpstr>Stage 1 : Pre-census Activities :</vt:lpstr>
      <vt:lpstr>Stage 1 : Pre-census Activities (contd..)</vt:lpstr>
      <vt:lpstr>Mauza Map</vt:lpstr>
      <vt:lpstr>Supervisor Area Map</vt:lpstr>
      <vt:lpstr>Census Reference Period</vt:lpstr>
      <vt:lpstr>Census Publicity</vt:lpstr>
      <vt:lpstr>Census Poster :</vt:lpstr>
      <vt:lpstr>Census Form/Questionnaire 2011</vt:lpstr>
      <vt:lpstr>Make active Local Level Census Committees </vt:lpstr>
      <vt:lpstr>Motivational Campaign to the Citizen</vt:lpstr>
      <vt:lpstr>PowerPoint Presentation</vt:lpstr>
      <vt:lpstr>Stage 2 : During Census Consideration</vt:lpstr>
      <vt:lpstr>Quality Control Management :</vt:lpstr>
      <vt:lpstr>Stage 3 : Post Census Activities</vt:lpstr>
      <vt:lpstr>Technology Used</vt:lpstr>
      <vt:lpstr>PowerPoint Presentation</vt:lpstr>
      <vt:lpstr>PowerPoint Presentation</vt:lpstr>
      <vt:lpstr>Tabulation plan </vt:lpstr>
      <vt:lpstr>PowerPoint Presentation</vt:lpstr>
      <vt:lpstr>Publication of Reports</vt:lpstr>
      <vt:lpstr>New Features in the Census 2011</vt:lpstr>
      <vt:lpstr>Lesson Learned</vt:lpstr>
      <vt:lpstr>Conclusion</vt:lpstr>
      <vt:lpstr>Thank You for your Patience hearing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Country Experience :Bangladesh</dc:title>
  <dc:creator>user</dc:creator>
  <cp:lastModifiedBy>Andrea De Luka</cp:lastModifiedBy>
  <cp:revision>44</cp:revision>
  <dcterms:created xsi:type="dcterms:W3CDTF">2019-03-05T05:37:52Z</dcterms:created>
  <dcterms:modified xsi:type="dcterms:W3CDTF">2019-03-19T15:18:24Z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2012-05-17T00:00:00Z</vt:filetime>
  </property>
  <property fmtid="{D5CDD505-2E9C-101B-9397-08002B2CF9AE}" pid="3" name="Creator">
    <vt:lpwstr>pdftk 1.41 - www.pdftk.com</vt:lpwstr>
  </property>
  <property fmtid="{D5CDD505-2E9C-101B-9397-08002B2CF9AE}" pid="4" name="LastSaved">
    <vt:filetime>2019-03-05T00:00:00Z</vt:filetime>
  </property>
  <property fmtid="{D5CDD505-2E9C-101B-9397-08002B2CF9AE}" pid="5" name="ContentTypeId">
    <vt:lpwstr>0x010100154786E6925E644C82E31831AEA50057</vt:lpwstr>
  </property>
</Properties>
</file>