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notesSlides/notesSlide2.xml" ContentType="application/vnd.openxmlformats-officedocument.presentationml.notesSlide+xml"/>
  <Override PartName="/ppt/charts/chart2.xml" ContentType="application/vnd.openxmlformats-officedocument.drawingml.chart+xml"/>
  <Override PartName="/ppt/notesSlides/notesSlide3.xml" ContentType="application/vnd.openxmlformats-officedocument.presentationml.notesSlide+xml"/>
  <Override PartName="/ppt/charts/chart3.xml" ContentType="application/vnd.openxmlformats-officedocument.drawingml.chart+xml"/>
  <Override PartName="/ppt/notesSlides/notesSlide4.xml" ContentType="application/vnd.openxmlformats-officedocument.presentationml.notesSlide+xml"/>
  <Override PartName="/ppt/charts/chart4.xml" ContentType="application/vnd.openxmlformats-officedocument.drawingml.chart+xml"/>
  <Override PartName="/ppt/notesSlides/notesSlide5.xml" ContentType="application/vnd.openxmlformats-officedocument.presentationml.notesSlide+xml"/>
  <Override PartName="/ppt/charts/chart5.xml" ContentType="application/vnd.openxmlformats-officedocument.drawingml.chart+xml"/>
  <Override PartName="/ppt/notesSlides/notesSlide6.xml" ContentType="application/vnd.openxmlformats-officedocument.presentationml.notesSlide+xml"/>
  <Override PartName="/ppt/charts/chart6.xml" ContentType="application/vnd.openxmlformats-officedocument.drawingml.chart+xml"/>
  <Override PartName="/ppt/notesSlides/notesSlide7.xml" ContentType="application/vnd.openxmlformats-officedocument.presentationml.notesSlide+xml"/>
  <Override PartName="/ppt/charts/chart7.xml" ContentType="application/vnd.openxmlformats-officedocument.drawingml.chart+xml"/>
  <Override PartName="/ppt/notesSlides/notesSlide8.xml" ContentType="application/vnd.openxmlformats-officedocument.presentationml.notesSlide+xml"/>
  <Override PartName="/ppt/charts/chart8.xml" ContentType="application/vnd.openxmlformats-officedocument.drawingml.chart+xml"/>
  <Override PartName="/ppt/notesSlides/notesSlide9.xml" ContentType="application/vnd.openxmlformats-officedocument.presentationml.notesSlide+xml"/>
  <Override PartName="/ppt/charts/chart9.xml" ContentType="application/vnd.openxmlformats-officedocument.drawingml.chart+xml"/>
  <Override PartName="/ppt/notesSlides/notesSlide10.xml" ContentType="application/vnd.openxmlformats-officedocument.presentationml.notesSlide+xml"/>
  <Override PartName="/ppt/charts/chart10.xml" ContentType="application/vnd.openxmlformats-officedocument.drawingml.chart+xml"/>
  <Override PartName="/ppt/notesSlides/notesSlide11.xml" ContentType="application/vnd.openxmlformats-officedocument.presentationml.notesSlide+xml"/>
  <Override PartName="/ppt/charts/chart11.xml" ContentType="application/vnd.openxmlformats-officedocument.drawingml.chart+xml"/>
  <Override PartName="/ppt/notesSlides/notesSlide12.xml" ContentType="application/vnd.openxmlformats-officedocument.presentationml.notesSlide+xml"/>
  <Override PartName="/ppt/charts/chart12.xml" ContentType="application/vnd.openxmlformats-officedocument.drawingml.chart+xml"/>
  <Override PartName="/ppt/notesSlides/notesSlide13.xml" ContentType="application/vnd.openxmlformats-officedocument.presentationml.notesSlide+xml"/>
  <Override PartName="/ppt/charts/chart13.xml" ContentType="application/vnd.openxmlformats-officedocument.drawingml.chart+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56" r:id="rId2"/>
    <p:sldId id="304" r:id="rId3"/>
    <p:sldId id="305" r:id="rId4"/>
    <p:sldId id="306" r:id="rId5"/>
    <p:sldId id="307" r:id="rId6"/>
    <p:sldId id="257" r:id="rId7"/>
    <p:sldId id="277" r:id="rId8"/>
    <p:sldId id="266" r:id="rId9"/>
    <p:sldId id="267" r:id="rId10"/>
    <p:sldId id="268" r:id="rId11"/>
    <p:sldId id="308" r:id="rId12"/>
    <p:sldId id="309" r:id="rId13"/>
    <p:sldId id="310" r:id="rId14"/>
    <p:sldId id="269" r:id="rId15"/>
    <p:sldId id="270" r:id="rId16"/>
    <p:sldId id="271" r:id="rId17"/>
    <p:sldId id="272" r:id="rId18"/>
    <p:sldId id="273" r:id="rId19"/>
    <p:sldId id="274" r:id="rId20"/>
    <p:sldId id="275" r:id="rId21"/>
    <p:sldId id="278" r:id="rId22"/>
    <p:sldId id="311" r:id="rId23"/>
    <p:sldId id="313" r:id="rId24"/>
    <p:sldId id="314" r:id="rId25"/>
    <p:sldId id="315" r:id="rId26"/>
    <p:sldId id="276" r:id="rId27"/>
    <p:sldId id="303"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681" autoAdjust="0"/>
    <p:restoredTop sz="94660"/>
  </p:normalViewPr>
  <p:slideViewPr>
    <p:cSldViewPr snapToGrid="0">
      <p:cViewPr>
        <p:scale>
          <a:sx n="120" d="100"/>
          <a:sy n="120" d="100"/>
        </p:scale>
        <p:origin x="252"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parvi\Desktop\UNFPA\CENSUS_How%20to%20conduct\Tools%20for%20assesing%20Statistical%20Capacity_US_Census_Bureau\TASC_CENSUS_TJK_only%20census.xlsx"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file:///C:\Users\parvi\Desktop\UNFPA\CENSUS_How%20to%20conduct\Tools%20for%20assesing%20Statistical%20Capacity_US_Census_Bureau\TASC_CENSUS_TJK_only%20census.xlsx"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file:///C:\Users\parvi\Desktop\UNFPA\CENSUS_How%20to%20conduct\Tools%20for%20assesing%20Statistical%20Capacity_US_Census_Bureau\TASC_CENSUS_TJK_only%20census.xlsx"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file:///C:\Users\parvi\Desktop\UNFPA\CENSUS_How%20to%20conduct\Tools%20for%20assesing%20Statistical%20Capacity_US_Census_Bureau\TASC_CENSUS_TJK_only%20census.xlsx" TargetMode="External"/></Relationships>
</file>

<file path=ppt/charts/_rels/chart13.xml.rels><?xml version="1.0" encoding="UTF-8" standalone="yes"?>
<Relationships xmlns="http://schemas.openxmlformats.org/package/2006/relationships"><Relationship Id="rId1" Type="http://schemas.openxmlformats.org/officeDocument/2006/relationships/oleObject" Target="file:///C:\Users\Alisher\Desktop\UNFPA\ARM_Dec%2017_20_21_2018\TASC_CENSUS_TJK_only%20census.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parvi\Desktop\UNFPA\CENSUS_How%20to%20conduct\Tools%20for%20assesing%20Statistical%20Capacity_US_Census_Bureau\TASC_CENSUS_TJK_only%20census.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parvi\Desktop\UNFPA\CENSUS_How%20to%20conduct\Tools%20for%20assesing%20Statistical%20Capacity_US_Census_Bureau\TASC_CENSUS_TJK_only%20census.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parvi\Desktop\UNFPA\CENSUS_How%20to%20conduct\Tools%20for%20assesing%20Statistical%20Capacity_US_Census_Bureau\TASC_CENSUS_TJK_only%20census.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Alisher\Desktop\UNFPA\ARM_Dec%2017_20_21_2018\TASC_CENSUS_TJK_only%20census.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Users\parvi\Desktop\UNFPA\CENSUS_How%20to%20conduct\Tools%20for%20assesing%20Statistical%20Capacity_US_Census_Bureau\TASC_CENSUS_TJK_only%20census.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Users\parvi\Desktop\UNFPA\CENSUS_How%20to%20conduct\Tools%20for%20assesing%20Statistical%20Capacity_US_Census_Bureau\TASC_CENSUS_TJK_only%20census.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C:\Users\parvi\Desktop\UNFPA\CENSUS_How%20to%20conduct\Tools%20for%20assesing%20Statistical%20Capacity_US_Census_Bureau\TASC_CENSUS_TJK_only%20census.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C:\Users\parvi\Desktop\UNFPA\CENSUS_How%20to%20conduct\Tools%20for%20assesing%20Statistical%20Capacity_US_Census_Bureau\TASC_CENSUS_TJK_only%20censu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a:t>Assessing Overall Capacity</a:t>
            </a:r>
          </a:p>
        </c:rich>
      </c:tx>
      <c:overlay val="0"/>
    </c:title>
    <c:autoTitleDeleted val="0"/>
    <c:plotArea>
      <c:layout/>
      <c:barChart>
        <c:barDir val="col"/>
        <c:grouping val="clustered"/>
        <c:varyColors val="0"/>
        <c:ser>
          <c:idx val="0"/>
          <c:order val="0"/>
          <c:tx>
            <c:v>Group Scores</c:v>
          </c:tx>
          <c:invertIfNegative val="0"/>
          <c:dLbls>
            <c:dLbl>
              <c:idx val="2"/>
              <c:layout>
                <c:manualLayout>
                  <c:x val="0"/>
                  <c:y val="4.2783806185277662E-2"/>
                </c:manualLayout>
              </c:layout>
              <c:spPr>
                <a:noFill/>
                <a:ln>
                  <a:noFill/>
                </a:ln>
                <a:effectLst/>
              </c:spPr>
              <c:txPr>
                <a:bodyPr/>
                <a:lstStyle/>
                <a:p>
                  <a:pPr>
                    <a:defRPr sz="1200">
                      <a:solidFill>
                        <a:schemeClr val="bg1"/>
                      </a:solidFill>
                    </a:defRPr>
                  </a:pPr>
                  <a:endParaRPr lang="en-US"/>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2BFF-4717-87B2-D48012CFDAC3}"/>
                </c:ext>
              </c:extLst>
            </c:dLbl>
            <c:spPr>
              <a:noFill/>
              <a:ln>
                <a:noFill/>
              </a:ln>
              <a:effectLst/>
            </c:spPr>
            <c:txPr>
              <a:bodyPr/>
              <a:lstStyle/>
              <a:p>
                <a:pPr>
                  <a:defRPr>
                    <a:solidFill>
                      <a:schemeClr val="bg1"/>
                    </a:solidFill>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'Table-ModulesScore'!$B$4:$B$15</c:f>
              <c:strCache>
                <c:ptCount val="12"/>
                <c:pt idx="0">
                  <c:v>1. Institutional Capacity</c:v>
                </c:pt>
                <c:pt idx="1">
                  <c:v>2. Planning and Management</c:v>
                </c:pt>
                <c:pt idx="2">
                  <c:v>3. Mapping</c:v>
                </c:pt>
                <c:pt idx="3">
                  <c:v>4. Sampling</c:v>
                </c:pt>
                <c:pt idx="4">
                  <c:v>5. Quest. Content and Testing</c:v>
                </c:pt>
                <c:pt idx="5">
                  <c:v>6. Field Operations</c:v>
                </c:pt>
                <c:pt idx="6">
                  <c:v>7. Data Processing</c:v>
                </c:pt>
                <c:pt idx="7">
                  <c:v>8. Data Analysis and Evaulation</c:v>
                </c:pt>
                <c:pt idx="8">
                  <c:v>9. Data Dissemination</c:v>
                </c:pt>
                <c:pt idx="9">
                  <c:v>10. Publicity</c:v>
                </c:pt>
                <c:pt idx="10">
                  <c:v>11. Mobile Data Capture Summary</c:v>
                </c:pt>
                <c:pt idx="11">
                  <c:v>A. Administrative Records</c:v>
                </c:pt>
              </c:strCache>
            </c:strRef>
          </c:cat>
          <c:val>
            <c:numRef>
              <c:f>'Table-ModulesScore'!$D$4:$D$14</c:f>
              <c:numCache>
                <c:formatCode>0%</c:formatCode>
                <c:ptCount val="11"/>
                <c:pt idx="0">
                  <c:v>0.67</c:v>
                </c:pt>
                <c:pt idx="1">
                  <c:v>0.39166666666666666</c:v>
                </c:pt>
                <c:pt idx="2">
                  <c:v>4.7916666666666663E-2</c:v>
                </c:pt>
                <c:pt idx="3">
                  <c:v>0.5</c:v>
                </c:pt>
                <c:pt idx="4">
                  <c:v>0.80555555555555558</c:v>
                </c:pt>
                <c:pt idx="5">
                  <c:v>0.95833333333333326</c:v>
                </c:pt>
                <c:pt idx="6">
                  <c:v>0.50937950937950938</c:v>
                </c:pt>
                <c:pt idx="7">
                  <c:v>0.23055555555555554</c:v>
                </c:pt>
                <c:pt idx="8">
                  <c:v>0.43580586080586081</c:v>
                </c:pt>
                <c:pt idx="9">
                  <c:v>0.41319444444444442</c:v>
                </c:pt>
                <c:pt idx="10">
                  <c:v>0.5372474747474747</c:v>
                </c:pt>
              </c:numCache>
            </c:numRef>
          </c:val>
          <c:extLst>
            <c:ext xmlns:c16="http://schemas.microsoft.com/office/drawing/2014/chart" uri="{C3380CC4-5D6E-409C-BE32-E72D297353CC}">
              <c16:uniqueId val="{00000000-9784-4EA8-AD73-6C60B6DC48BA}"/>
            </c:ext>
          </c:extLst>
        </c:ser>
        <c:dLbls>
          <c:showLegendKey val="0"/>
          <c:showVal val="0"/>
          <c:showCatName val="0"/>
          <c:showSerName val="0"/>
          <c:showPercent val="0"/>
          <c:showBubbleSize val="0"/>
        </c:dLbls>
        <c:gapWidth val="45"/>
        <c:overlap val="-100"/>
        <c:axId val="192641024"/>
        <c:axId val="157422080"/>
      </c:barChart>
      <c:catAx>
        <c:axId val="192641024"/>
        <c:scaling>
          <c:orientation val="minMax"/>
        </c:scaling>
        <c:delete val="0"/>
        <c:axPos val="b"/>
        <c:numFmt formatCode="General" sourceLinked="1"/>
        <c:majorTickMark val="out"/>
        <c:minorTickMark val="none"/>
        <c:tickLblPos val="nextTo"/>
        <c:crossAx val="157422080"/>
        <c:crosses val="autoZero"/>
        <c:auto val="1"/>
        <c:lblAlgn val="ctr"/>
        <c:lblOffset val="80"/>
        <c:tickMarkSkip val="1"/>
        <c:noMultiLvlLbl val="0"/>
      </c:catAx>
      <c:valAx>
        <c:axId val="157422080"/>
        <c:scaling>
          <c:orientation val="minMax"/>
          <c:max val="1"/>
        </c:scaling>
        <c:delete val="0"/>
        <c:axPos val="l"/>
        <c:numFmt formatCode="0%" sourceLinked="1"/>
        <c:majorTickMark val="none"/>
        <c:minorTickMark val="none"/>
        <c:tickLblPos val="nextTo"/>
        <c:crossAx val="192641024"/>
        <c:crosses val="autoZero"/>
        <c:crossBetween val="between"/>
        <c:majorUnit val="0.5"/>
      </c:valAx>
    </c:plotArea>
    <c:plotVisOnly val="1"/>
    <c:dispBlanksAs val="gap"/>
    <c:showDLblsOverMax val="0"/>
  </c:chart>
  <c:txPr>
    <a:bodyPr/>
    <a:lstStyle/>
    <a:p>
      <a:pPr>
        <a:defRPr sz="1500"/>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solidFill>
                  <a:srgbClr val="002060"/>
                </a:solidFill>
              </a:defRPr>
            </a:pPr>
            <a:r>
              <a:rPr lang="en-US">
                <a:solidFill>
                  <a:srgbClr val="002060"/>
                </a:solidFill>
              </a:rPr>
              <a:t>Data Dissemination</a:t>
            </a:r>
          </a:p>
        </c:rich>
      </c:tx>
      <c:overlay val="0"/>
    </c:title>
    <c:autoTitleDeleted val="0"/>
    <c:plotArea>
      <c:layout/>
      <c:barChart>
        <c:barDir val="col"/>
        <c:grouping val="clustered"/>
        <c:varyColors val="0"/>
        <c:ser>
          <c:idx val="0"/>
          <c:order val="0"/>
          <c:invertIfNegative val="0"/>
          <c:dLbls>
            <c:spPr>
              <a:noFill/>
              <a:ln>
                <a:noFill/>
              </a:ln>
              <a:effectLst/>
            </c:sp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'Summary of Scores'!$B$83:$B$86</c:f>
              <c:strCache>
                <c:ptCount val="4"/>
                <c:pt idx="0">
                  <c:v>Human and Physical Capital</c:v>
                </c:pt>
                <c:pt idx="1">
                  <c:v>Methodological Soundness and International Standards</c:v>
                </c:pt>
                <c:pt idx="2">
                  <c:v>Quality Assurance </c:v>
                </c:pt>
                <c:pt idx="3">
                  <c:v>Written Procedures and Documentation</c:v>
                </c:pt>
              </c:strCache>
            </c:strRef>
          </c:cat>
          <c:val>
            <c:numRef>
              <c:f>'Summary of Scores'!$E$83:$E$86</c:f>
              <c:numCache>
                <c:formatCode>0%</c:formatCode>
                <c:ptCount val="4"/>
                <c:pt idx="0">
                  <c:v>0.13333333333333333</c:v>
                </c:pt>
                <c:pt idx="1">
                  <c:v>0.5</c:v>
                </c:pt>
                <c:pt idx="2">
                  <c:v>0.55555555555555558</c:v>
                </c:pt>
                <c:pt idx="3">
                  <c:v>0.5</c:v>
                </c:pt>
              </c:numCache>
            </c:numRef>
          </c:val>
          <c:extLst>
            <c:ext xmlns:c16="http://schemas.microsoft.com/office/drawing/2014/chart" uri="{C3380CC4-5D6E-409C-BE32-E72D297353CC}">
              <c16:uniqueId val="{00000000-92E2-4571-927F-E696B10D5E4E}"/>
            </c:ext>
          </c:extLst>
        </c:ser>
        <c:dLbls>
          <c:showLegendKey val="0"/>
          <c:showVal val="0"/>
          <c:showCatName val="0"/>
          <c:showSerName val="0"/>
          <c:showPercent val="0"/>
          <c:showBubbleSize val="0"/>
        </c:dLbls>
        <c:gapWidth val="150"/>
        <c:axId val="192953856"/>
        <c:axId val="182166656"/>
      </c:barChart>
      <c:catAx>
        <c:axId val="192953856"/>
        <c:scaling>
          <c:orientation val="minMax"/>
        </c:scaling>
        <c:delete val="0"/>
        <c:axPos val="b"/>
        <c:numFmt formatCode="General" sourceLinked="1"/>
        <c:majorTickMark val="none"/>
        <c:minorTickMark val="none"/>
        <c:tickLblPos val="nextTo"/>
        <c:crossAx val="182166656"/>
        <c:crosses val="autoZero"/>
        <c:auto val="1"/>
        <c:lblAlgn val="ctr"/>
        <c:lblOffset val="100"/>
        <c:noMultiLvlLbl val="0"/>
      </c:catAx>
      <c:valAx>
        <c:axId val="182166656"/>
        <c:scaling>
          <c:orientation val="minMax"/>
          <c:max val="1"/>
        </c:scaling>
        <c:delete val="0"/>
        <c:axPos val="l"/>
        <c:numFmt formatCode="0%" sourceLinked="1"/>
        <c:majorTickMark val="none"/>
        <c:minorTickMark val="none"/>
        <c:tickLblPos val="nextTo"/>
        <c:crossAx val="192953856"/>
        <c:crosses val="autoZero"/>
        <c:crossBetween val="between"/>
        <c:majorUnit val="0.5"/>
      </c:valAx>
    </c:plotArea>
    <c:plotVisOnly val="1"/>
    <c:dispBlanksAs val="gap"/>
    <c:showDLblsOverMax val="0"/>
  </c:chart>
  <c:txPr>
    <a:bodyPr/>
    <a:lstStyle/>
    <a:p>
      <a:pPr>
        <a:defRPr sz="1800">
          <a:latin typeface="Arial" panose="020B0604020202020204" pitchFamily="34" charset="0"/>
          <a:cs typeface="Arial" panose="020B0604020202020204" pitchFamily="34" charset="0"/>
        </a:defRPr>
      </a:pPr>
      <a:endParaRPr lang="en-U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solidFill>
                  <a:srgbClr val="002060"/>
                </a:solidFill>
                <a:latin typeface="Arial" panose="020B0604020202020204" pitchFamily="34" charset="0"/>
                <a:cs typeface="Arial" panose="020B0604020202020204" pitchFamily="34" charset="0"/>
              </a:defRPr>
            </a:pPr>
            <a:r>
              <a:rPr lang="en-US" dirty="0">
                <a:solidFill>
                  <a:srgbClr val="002060"/>
                </a:solidFill>
                <a:latin typeface="Arial" panose="020B0604020202020204" pitchFamily="34" charset="0"/>
                <a:cs typeface="Arial" panose="020B0604020202020204" pitchFamily="34" charset="0"/>
              </a:rPr>
              <a:t>Publicity</a:t>
            </a:r>
          </a:p>
        </c:rich>
      </c:tx>
      <c:overlay val="0"/>
    </c:title>
    <c:autoTitleDeleted val="0"/>
    <c:plotArea>
      <c:layout/>
      <c:barChart>
        <c:barDir val="col"/>
        <c:grouping val="clustered"/>
        <c:varyColors val="0"/>
        <c:ser>
          <c:idx val="0"/>
          <c:order val="0"/>
          <c:invertIfNegative val="0"/>
          <c:dLbls>
            <c:spPr>
              <a:noFill/>
            </c:spPr>
            <c:txPr>
              <a:bodyPr/>
              <a:lstStyle/>
              <a:p>
                <a:pPr>
                  <a:defRPr>
                    <a:solidFill>
                      <a:schemeClr val="bg1"/>
                    </a:solidFill>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'Summary of Scores'!$B$110:$B$113</c:f>
              <c:strCache>
                <c:ptCount val="4"/>
                <c:pt idx="0">
                  <c:v>Human and Physical Capital</c:v>
                </c:pt>
                <c:pt idx="1">
                  <c:v>Methodological Soundness and International Standards</c:v>
                </c:pt>
                <c:pt idx="2">
                  <c:v>Quality Assurance </c:v>
                </c:pt>
                <c:pt idx="3">
                  <c:v>Written Procedures and Documentation</c:v>
                </c:pt>
              </c:strCache>
            </c:strRef>
          </c:cat>
          <c:val>
            <c:numRef>
              <c:f>'Summary of Scores'!$E$92:$E$95</c:f>
              <c:numCache>
                <c:formatCode>0%</c:formatCode>
                <c:ptCount val="4"/>
                <c:pt idx="0">
                  <c:v>0.27777777777777779</c:v>
                </c:pt>
                <c:pt idx="1">
                  <c:v>0.66666666666666663</c:v>
                </c:pt>
                <c:pt idx="2">
                  <c:v>0.16666666666666666</c:v>
                </c:pt>
                <c:pt idx="3">
                  <c:v>0.33333333333333331</c:v>
                </c:pt>
              </c:numCache>
            </c:numRef>
          </c:val>
          <c:extLst>
            <c:ext xmlns:c16="http://schemas.microsoft.com/office/drawing/2014/chart" uri="{C3380CC4-5D6E-409C-BE32-E72D297353CC}">
              <c16:uniqueId val="{00000000-7CFA-4BA2-BA34-61C09A103C0F}"/>
            </c:ext>
          </c:extLst>
        </c:ser>
        <c:dLbls>
          <c:showLegendKey val="0"/>
          <c:showVal val="0"/>
          <c:showCatName val="0"/>
          <c:showSerName val="0"/>
          <c:showPercent val="0"/>
          <c:showBubbleSize val="0"/>
        </c:dLbls>
        <c:gapWidth val="150"/>
        <c:axId val="193032704"/>
        <c:axId val="182168960"/>
      </c:barChart>
      <c:catAx>
        <c:axId val="193032704"/>
        <c:scaling>
          <c:orientation val="minMax"/>
        </c:scaling>
        <c:delete val="0"/>
        <c:axPos val="b"/>
        <c:numFmt formatCode="General" sourceLinked="1"/>
        <c:majorTickMark val="none"/>
        <c:minorTickMark val="none"/>
        <c:tickLblPos val="nextTo"/>
        <c:crossAx val="182168960"/>
        <c:crosses val="autoZero"/>
        <c:auto val="1"/>
        <c:lblAlgn val="ctr"/>
        <c:lblOffset val="100"/>
        <c:noMultiLvlLbl val="0"/>
      </c:catAx>
      <c:valAx>
        <c:axId val="182168960"/>
        <c:scaling>
          <c:orientation val="minMax"/>
          <c:max val="1"/>
        </c:scaling>
        <c:delete val="0"/>
        <c:axPos val="l"/>
        <c:numFmt formatCode="0%" sourceLinked="1"/>
        <c:majorTickMark val="none"/>
        <c:minorTickMark val="none"/>
        <c:tickLblPos val="nextTo"/>
        <c:crossAx val="193032704"/>
        <c:crosses val="autoZero"/>
        <c:crossBetween val="between"/>
        <c:majorUnit val="0.5"/>
      </c:valAx>
    </c:plotArea>
    <c:plotVisOnly val="1"/>
    <c:dispBlanksAs val="gap"/>
    <c:showDLblsOverMax val="0"/>
  </c:chart>
  <c:txPr>
    <a:bodyPr/>
    <a:lstStyle/>
    <a:p>
      <a:pPr>
        <a:defRPr sz="1600"/>
      </a:pPr>
      <a:endParaRPr lang="en-US"/>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000" b="1">
                <a:solidFill>
                  <a:srgbClr val="002060"/>
                </a:solidFill>
              </a:defRPr>
            </a:pPr>
            <a:r>
              <a:rPr lang="en-US" sz="2000" b="1">
                <a:solidFill>
                  <a:srgbClr val="002060"/>
                </a:solidFill>
              </a:rPr>
              <a:t>CAPI Summary</a:t>
            </a:r>
          </a:p>
        </c:rich>
      </c:tx>
      <c:overlay val="0"/>
    </c:title>
    <c:autoTitleDeleted val="0"/>
    <c:plotArea>
      <c:layout/>
      <c:barChart>
        <c:barDir val="col"/>
        <c:grouping val="clustered"/>
        <c:varyColors val="0"/>
        <c:ser>
          <c:idx val="0"/>
          <c:order val="0"/>
          <c:invertIfNegative val="0"/>
          <c:dLbls>
            <c:spPr>
              <a:noFill/>
            </c:sp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'Summary of Scores'!$B$110:$B$113</c:f>
              <c:strCache>
                <c:ptCount val="4"/>
                <c:pt idx="0">
                  <c:v>Human and Physical Capital</c:v>
                </c:pt>
                <c:pt idx="1">
                  <c:v>Methodological Soundness and International Standards</c:v>
                </c:pt>
                <c:pt idx="2">
                  <c:v>Quality Assurance </c:v>
                </c:pt>
                <c:pt idx="3">
                  <c:v>Written Procedures and Documentation</c:v>
                </c:pt>
              </c:strCache>
            </c:strRef>
          </c:cat>
          <c:val>
            <c:numRef>
              <c:f>'Summary of Scores'!$E$101:$E$104</c:f>
              <c:numCache>
                <c:formatCode>0%</c:formatCode>
                <c:ptCount val="4"/>
                <c:pt idx="0">
                  <c:v>0.12121212121212122</c:v>
                </c:pt>
                <c:pt idx="1">
                  <c:v>0.22222222222222221</c:v>
                </c:pt>
                <c:pt idx="2">
                  <c:v>0.53333333333333333</c:v>
                </c:pt>
                <c:pt idx="3">
                  <c:v>0.44444444444444442</c:v>
                </c:pt>
              </c:numCache>
            </c:numRef>
          </c:val>
          <c:extLst>
            <c:ext xmlns:c16="http://schemas.microsoft.com/office/drawing/2014/chart" uri="{C3380CC4-5D6E-409C-BE32-E72D297353CC}">
              <c16:uniqueId val="{00000000-0440-468C-8709-07960170B76D}"/>
            </c:ext>
          </c:extLst>
        </c:ser>
        <c:dLbls>
          <c:showLegendKey val="0"/>
          <c:showVal val="0"/>
          <c:showCatName val="0"/>
          <c:showSerName val="0"/>
          <c:showPercent val="0"/>
          <c:showBubbleSize val="0"/>
        </c:dLbls>
        <c:gapWidth val="150"/>
        <c:axId val="114944000"/>
        <c:axId val="139631936"/>
      </c:barChart>
      <c:catAx>
        <c:axId val="114944000"/>
        <c:scaling>
          <c:orientation val="minMax"/>
        </c:scaling>
        <c:delete val="0"/>
        <c:axPos val="b"/>
        <c:numFmt formatCode="General" sourceLinked="1"/>
        <c:majorTickMark val="none"/>
        <c:minorTickMark val="none"/>
        <c:tickLblPos val="nextTo"/>
        <c:crossAx val="139631936"/>
        <c:crosses val="autoZero"/>
        <c:auto val="1"/>
        <c:lblAlgn val="ctr"/>
        <c:lblOffset val="100"/>
        <c:noMultiLvlLbl val="0"/>
      </c:catAx>
      <c:valAx>
        <c:axId val="139631936"/>
        <c:scaling>
          <c:orientation val="minMax"/>
          <c:max val="1"/>
        </c:scaling>
        <c:delete val="0"/>
        <c:axPos val="l"/>
        <c:numFmt formatCode="0%" sourceLinked="1"/>
        <c:majorTickMark val="none"/>
        <c:minorTickMark val="none"/>
        <c:tickLblPos val="nextTo"/>
        <c:crossAx val="114944000"/>
        <c:crosses val="autoZero"/>
        <c:crossBetween val="between"/>
        <c:majorUnit val="0.5"/>
      </c:valAx>
    </c:plotArea>
    <c:plotVisOnly val="1"/>
    <c:dispBlanksAs val="gap"/>
    <c:showDLblsOverMax val="0"/>
  </c:chart>
  <c:txPr>
    <a:bodyPr/>
    <a:lstStyle/>
    <a:p>
      <a:pPr>
        <a:defRPr sz="1600">
          <a:latin typeface="Arial" panose="020B0604020202020204" pitchFamily="34" charset="0"/>
          <a:cs typeface="Arial" panose="020B0604020202020204" pitchFamily="34" charset="0"/>
        </a:defRPr>
      </a:pPr>
      <a:endParaRPr lang="en-US"/>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a:t>Administrative Records</a:t>
            </a:r>
          </a:p>
        </c:rich>
      </c:tx>
      <c:overlay val="0"/>
    </c:title>
    <c:autoTitleDeleted val="0"/>
    <c:plotArea>
      <c:layout/>
      <c:barChart>
        <c:barDir val="col"/>
        <c:grouping val="clustered"/>
        <c:varyColors val="0"/>
        <c:ser>
          <c:idx val="0"/>
          <c:order val="0"/>
          <c:invertIfNegative val="0"/>
          <c:dLbls>
            <c:spPr>
              <a:noFill/>
            </c:spPr>
            <c:txPr>
              <a:bodyPr/>
              <a:lstStyle/>
              <a:p>
                <a:pPr>
                  <a:defRPr b="1">
                    <a:solidFill>
                      <a:schemeClr val="bg1"/>
                    </a:solidFill>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'Summary of Scores'!$B$110:$B$113</c:f>
              <c:strCache>
                <c:ptCount val="4"/>
                <c:pt idx="0">
                  <c:v>Human and Physical Capital</c:v>
                </c:pt>
                <c:pt idx="1">
                  <c:v>Methodological Soundness and International Standards</c:v>
                </c:pt>
                <c:pt idx="2">
                  <c:v>Quality Assurance </c:v>
                </c:pt>
                <c:pt idx="3">
                  <c:v>Written Procedures and Documentation</c:v>
                </c:pt>
              </c:strCache>
            </c:strRef>
          </c:cat>
          <c:val>
            <c:numRef>
              <c:f>'Summary of Scores'!$E$110:$E$113</c:f>
              <c:numCache>
                <c:formatCode>0%</c:formatCode>
                <c:ptCount val="4"/>
                <c:pt idx="0">
                  <c:v>0</c:v>
                </c:pt>
                <c:pt idx="1">
                  <c:v>0.75</c:v>
                </c:pt>
                <c:pt idx="2">
                  <c:v>0</c:v>
                </c:pt>
                <c:pt idx="3">
                  <c:v>0.33333333333333331</c:v>
                </c:pt>
              </c:numCache>
            </c:numRef>
          </c:val>
          <c:extLst>
            <c:ext xmlns:c16="http://schemas.microsoft.com/office/drawing/2014/chart" uri="{C3380CC4-5D6E-409C-BE32-E72D297353CC}">
              <c16:uniqueId val="{00000000-093C-4BED-A7D6-9B6C8F96AA90}"/>
            </c:ext>
          </c:extLst>
        </c:ser>
        <c:dLbls>
          <c:showLegendKey val="0"/>
          <c:showVal val="0"/>
          <c:showCatName val="0"/>
          <c:showSerName val="0"/>
          <c:showPercent val="0"/>
          <c:showBubbleSize val="0"/>
        </c:dLbls>
        <c:gapWidth val="150"/>
        <c:axId val="193658880"/>
        <c:axId val="192552960"/>
      </c:barChart>
      <c:catAx>
        <c:axId val="193658880"/>
        <c:scaling>
          <c:orientation val="minMax"/>
        </c:scaling>
        <c:delete val="0"/>
        <c:axPos val="b"/>
        <c:numFmt formatCode="General" sourceLinked="1"/>
        <c:majorTickMark val="none"/>
        <c:minorTickMark val="none"/>
        <c:tickLblPos val="nextTo"/>
        <c:crossAx val="192552960"/>
        <c:crosses val="autoZero"/>
        <c:auto val="1"/>
        <c:lblAlgn val="ctr"/>
        <c:lblOffset val="100"/>
        <c:noMultiLvlLbl val="0"/>
      </c:catAx>
      <c:valAx>
        <c:axId val="192552960"/>
        <c:scaling>
          <c:orientation val="minMax"/>
          <c:max val="1"/>
        </c:scaling>
        <c:delete val="0"/>
        <c:axPos val="l"/>
        <c:majorGridlines>
          <c:spPr>
            <a:ln>
              <a:noFill/>
            </a:ln>
          </c:spPr>
        </c:majorGridlines>
        <c:numFmt formatCode="0%" sourceLinked="1"/>
        <c:majorTickMark val="none"/>
        <c:minorTickMark val="none"/>
        <c:tickLblPos val="nextTo"/>
        <c:crossAx val="193658880"/>
        <c:crosses val="autoZero"/>
        <c:crossBetween val="between"/>
        <c:majorUnit val="0.5"/>
      </c:valAx>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latin typeface="Arial" panose="020B0604020202020204" pitchFamily="34" charset="0"/>
                <a:cs typeface="Arial" panose="020B0604020202020204" pitchFamily="34" charset="0"/>
              </a:defRPr>
            </a:pPr>
            <a:r>
              <a:rPr lang="en-US" dirty="0">
                <a:latin typeface="Arial" panose="020B0604020202020204" pitchFamily="34" charset="0"/>
                <a:cs typeface="Arial" panose="020B0604020202020204" pitchFamily="34" charset="0"/>
              </a:rPr>
              <a:t>Institutional Capacity</a:t>
            </a:r>
          </a:p>
        </c:rich>
      </c:tx>
      <c:layout>
        <c:manualLayout>
          <c:xMode val="edge"/>
          <c:yMode val="edge"/>
          <c:x val="0.40487158645260124"/>
          <c:y val="0.12563292054307512"/>
        </c:manualLayout>
      </c:layout>
      <c:overlay val="0"/>
    </c:title>
    <c:autoTitleDeleted val="0"/>
    <c:plotArea>
      <c:layout/>
      <c:barChart>
        <c:barDir val="col"/>
        <c:grouping val="clustered"/>
        <c:varyColors val="0"/>
        <c:ser>
          <c:idx val="0"/>
          <c:order val="0"/>
          <c:invertIfNegative val="0"/>
          <c:dPt>
            <c:idx val="0"/>
            <c:invertIfNegative val="0"/>
            <c:bubble3D val="0"/>
            <c:extLst>
              <c:ext xmlns:c16="http://schemas.microsoft.com/office/drawing/2014/chart" uri="{C3380CC4-5D6E-409C-BE32-E72D297353CC}">
                <c16:uniqueId val="{00000000-8C0A-495B-9779-102E911710C7}"/>
              </c:ext>
            </c:extLst>
          </c:dPt>
          <c:dLbls>
            <c:spPr>
              <a:noFill/>
              <a:ln>
                <a:noFill/>
              </a:ln>
              <a:effectLst/>
            </c:spPr>
            <c:txPr>
              <a:bodyPr wrap="square" lIns="38100" tIns="19050" rIns="38100" bIns="19050" anchor="ctr">
                <a:spAutoFit/>
              </a:bodyPr>
              <a:lstStyle/>
              <a:p>
                <a:pPr>
                  <a:defRPr>
                    <a:solidFill>
                      <a:schemeClr val="bg1"/>
                    </a:solidFill>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'Summary of Scores'!$B$10:$B$14</c:f>
              <c:strCache>
                <c:ptCount val="5"/>
                <c:pt idx="0">
                  <c:v>Legal Environment</c:v>
                </c:pt>
                <c:pt idx="1">
                  <c:v>Data Confidentiality and Protection</c:v>
                </c:pt>
                <c:pt idx="2">
                  <c:v>Organizational Structure</c:v>
                </c:pt>
                <c:pt idx="3">
                  <c:v>Human and Physical Capital</c:v>
                </c:pt>
                <c:pt idx="4">
                  <c:v>Stakeholder Coordination</c:v>
                </c:pt>
              </c:strCache>
            </c:strRef>
          </c:cat>
          <c:val>
            <c:numRef>
              <c:f>'Summary of Scores'!$E$10:$E$14</c:f>
              <c:numCache>
                <c:formatCode>0%</c:formatCode>
                <c:ptCount val="5"/>
                <c:pt idx="0">
                  <c:v>1</c:v>
                </c:pt>
                <c:pt idx="1">
                  <c:v>0.66666666666666663</c:v>
                </c:pt>
                <c:pt idx="2">
                  <c:v>0.46666666666666667</c:v>
                </c:pt>
                <c:pt idx="3">
                  <c:v>0.8</c:v>
                </c:pt>
                <c:pt idx="4">
                  <c:v>0.41666666666666669</c:v>
                </c:pt>
              </c:numCache>
            </c:numRef>
          </c:val>
          <c:extLst>
            <c:ext xmlns:c16="http://schemas.microsoft.com/office/drawing/2014/chart" uri="{C3380CC4-5D6E-409C-BE32-E72D297353CC}">
              <c16:uniqueId val="{00000001-8C0A-495B-9779-102E911710C7}"/>
            </c:ext>
          </c:extLst>
        </c:ser>
        <c:dLbls>
          <c:showLegendKey val="0"/>
          <c:showVal val="0"/>
          <c:showCatName val="0"/>
          <c:showSerName val="0"/>
          <c:showPercent val="0"/>
          <c:showBubbleSize val="0"/>
        </c:dLbls>
        <c:gapWidth val="150"/>
        <c:axId val="190835200"/>
        <c:axId val="157424384"/>
      </c:barChart>
      <c:catAx>
        <c:axId val="190835200"/>
        <c:scaling>
          <c:orientation val="minMax"/>
        </c:scaling>
        <c:delete val="0"/>
        <c:axPos val="b"/>
        <c:numFmt formatCode="General" sourceLinked="1"/>
        <c:majorTickMark val="out"/>
        <c:minorTickMark val="none"/>
        <c:tickLblPos val="nextTo"/>
        <c:crossAx val="157424384"/>
        <c:crosses val="autoZero"/>
        <c:auto val="1"/>
        <c:lblAlgn val="ctr"/>
        <c:lblOffset val="100"/>
        <c:noMultiLvlLbl val="0"/>
      </c:catAx>
      <c:valAx>
        <c:axId val="157424384"/>
        <c:scaling>
          <c:orientation val="minMax"/>
          <c:max val="1"/>
        </c:scaling>
        <c:delete val="0"/>
        <c:axPos val="l"/>
        <c:numFmt formatCode="0%" sourceLinked="1"/>
        <c:majorTickMark val="none"/>
        <c:minorTickMark val="none"/>
        <c:tickLblPos val="nextTo"/>
        <c:crossAx val="190835200"/>
        <c:crosses val="autoZero"/>
        <c:crossBetween val="between"/>
        <c:majorUnit val="0.5"/>
      </c:valAx>
    </c:plotArea>
    <c:plotVisOnly val="1"/>
    <c:dispBlanksAs val="gap"/>
    <c:showDLblsOverMax val="0"/>
  </c:chart>
  <c:txPr>
    <a:bodyPr/>
    <a:lstStyle/>
    <a:p>
      <a:pPr>
        <a:defRPr sz="16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Planning and Management</a:t>
            </a:r>
          </a:p>
        </c:rich>
      </c:tx>
      <c:overlay val="0"/>
    </c:title>
    <c:autoTitleDeleted val="0"/>
    <c:plotArea>
      <c:layout/>
      <c:barChart>
        <c:barDir val="col"/>
        <c:grouping val="clustered"/>
        <c:varyColors val="0"/>
        <c:ser>
          <c:idx val="0"/>
          <c:order val="0"/>
          <c:invertIfNegative val="0"/>
          <c:dLbls>
            <c:spPr>
              <a:noFill/>
              <a:ln>
                <a:noFill/>
              </a:ln>
              <a:effectLst/>
            </c:sp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'Summary of Scores'!$B$20:$B$23</c:f>
              <c:strCache>
                <c:ptCount val="4"/>
                <c:pt idx="0">
                  <c:v>Human and Physical Capital</c:v>
                </c:pt>
                <c:pt idx="1">
                  <c:v>Methodological Soundness and International Standards</c:v>
                </c:pt>
                <c:pt idx="2">
                  <c:v>Quality Assurance</c:v>
                </c:pt>
                <c:pt idx="3">
                  <c:v>Written Procedures and Documentation</c:v>
                </c:pt>
              </c:strCache>
            </c:strRef>
          </c:cat>
          <c:val>
            <c:numRef>
              <c:f>'Summary of Scores'!$E$20:$E$23</c:f>
              <c:numCache>
                <c:formatCode>0%</c:formatCode>
                <c:ptCount val="4"/>
                <c:pt idx="0">
                  <c:v>0.33333333333333331</c:v>
                </c:pt>
                <c:pt idx="1">
                  <c:v>0.33333333333333331</c:v>
                </c:pt>
                <c:pt idx="2">
                  <c:v>0.33333333333333331</c:v>
                </c:pt>
                <c:pt idx="3">
                  <c:v>0.16666666666666666</c:v>
                </c:pt>
              </c:numCache>
            </c:numRef>
          </c:val>
          <c:extLst>
            <c:ext xmlns:c16="http://schemas.microsoft.com/office/drawing/2014/chart" uri="{C3380CC4-5D6E-409C-BE32-E72D297353CC}">
              <c16:uniqueId val="{00000000-9547-425E-B075-81D614504E49}"/>
            </c:ext>
          </c:extLst>
        </c:ser>
        <c:dLbls>
          <c:showLegendKey val="0"/>
          <c:showVal val="0"/>
          <c:showCatName val="0"/>
          <c:showSerName val="0"/>
          <c:showPercent val="0"/>
          <c:showBubbleSize val="0"/>
        </c:dLbls>
        <c:gapWidth val="150"/>
        <c:axId val="190960640"/>
        <c:axId val="157500544"/>
      </c:barChart>
      <c:catAx>
        <c:axId val="190960640"/>
        <c:scaling>
          <c:orientation val="minMax"/>
        </c:scaling>
        <c:delete val="0"/>
        <c:axPos val="b"/>
        <c:numFmt formatCode="General" sourceLinked="1"/>
        <c:majorTickMark val="none"/>
        <c:minorTickMark val="none"/>
        <c:tickLblPos val="nextTo"/>
        <c:crossAx val="157500544"/>
        <c:crosses val="autoZero"/>
        <c:auto val="1"/>
        <c:lblAlgn val="ctr"/>
        <c:lblOffset val="100"/>
        <c:noMultiLvlLbl val="0"/>
      </c:catAx>
      <c:valAx>
        <c:axId val="157500544"/>
        <c:scaling>
          <c:orientation val="minMax"/>
          <c:max val="1"/>
        </c:scaling>
        <c:delete val="0"/>
        <c:axPos val="l"/>
        <c:numFmt formatCode="0%" sourceLinked="1"/>
        <c:majorTickMark val="none"/>
        <c:minorTickMark val="none"/>
        <c:tickLblPos val="nextTo"/>
        <c:crossAx val="190960640"/>
        <c:crosses val="autoZero"/>
        <c:crossBetween val="between"/>
        <c:majorUnit val="0.5"/>
      </c:valAx>
    </c:plotArea>
    <c:plotVisOnly val="1"/>
    <c:dispBlanksAs val="gap"/>
    <c:showDLblsOverMax val="0"/>
  </c:chart>
  <c:txPr>
    <a:bodyPr/>
    <a:lstStyle/>
    <a:p>
      <a:pPr>
        <a:defRPr sz="1800">
          <a:solidFill>
            <a:srgbClr val="002060"/>
          </a:solidFill>
          <a:latin typeface="Arial" panose="020B0604020202020204" pitchFamily="34" charset="0"/>
          <a:cs typeface="Arial" panose="020B0604020202020204" pitchFamily="34" charset="0"/>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solidFill>
                  <a:srgbClr val="002060"/>
                </a:solidFill>
              </a:defRPr>
            </a:pPr>
            <a:r>
              <a:rPr lang="en-US">
                <a:solidFill>
                  <a:srgbClr val="002060"/>
                </a:solidFill>
              </a:rPr>
              <a:t>Mapping</a:t>
            </a:r>
          </a:p>
        </c:rich>
      </c:tx>
      <c:overlay val="0"/>
    </c:title>
    <c:autoTitleDeleted val="0"/>
    <c:plotArea>
      <c:layout/>
      <c:barChart>
        <c:barDir val="col"/>
        <c:grouping val="clustered"/>
        <c:varyColors val="0"/>
        <c:ser>
          <c:idx val="0"/>
          <c:order val="0"/>
          <c:invertIfNegative val="0"/>
          <c:dLbls>
            <c:dLbl>
              <c:idx val="1"/>
              <c:layout>
                <c:manualLayout>
                  <c:x val="-4.8990898982272199E-17"/>
                  <c:y val="6.2569531848059495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7CC6-4A9C-BD9F-44FFD67EBF84}"/>
                </c:ext>
              </c:extLst>
            </c:dLbl>
            <c:spPr>
              <a:noFill/>
              <a:ln>
                <a:noFill/>
              </a:ln>
              <a:effectLst/>
            </c:sp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'Summary of Scores'!$B$29:$B$32</c:f>
              <c:strCache>
                <c:ptCount val="4"/>
                <c:pt idx="0">
                  <c:v>Human and Physical Capital</c:v>
                </c:pt>
                <c:pt idx="1">
                  <c:v>Methodological Soundness and International Standards</c:v>
                </c:pt>
                <c:pt idx="2">
                  <c:v>Quality Assurance</c:v>
                </c:pt>
                <c:pt idx="3">
                  <c:v>Written Procedures and Documentation</c:v>
                </c:pt>
              </c:strCache>
            </c:strRef>
          </c:cat>
          <c:val>
            <c:numRef>
              <c:f>'Summary of Scores'!$E$29:$E$32</c:f>
              <c:numCache>
                <c:formatCode>0%</c:formatCode>
                <c:ptCount val="4"/>
                <c:pt idx="0">
                  <c:v>0</c:v>
                </c:pt>
                <c:pt idx="1">
                  <c:v>6.6666666666666666E-2</c:v>
                </c:pt>
                <c:pt idx="2">
                  <c:v>0.125</c:v>
                </c:pt>
                <c:pt idx="3">
                  <c:v>0</c:v>
                </c:pt>
              </c:numCache>
            </c:numRef>
          </c:val>
          <c:extLst>
            <c:ext xmlns:c16="http://schemas.microsoft.com/office/drawing/2014/chart" uri="{C3380CC4-5D6E-409C-BE32-E72D297353CC}">
              <c16:uniqueId val="{00000000-94BE-4609-A8A3-86B7978AF9AB}"/>
            </c:ext>
          </c:extLst>
        </c:ser>
        <c:dLbls>
          <c:showLegendKey val="0"/>
          <c:showVal val="0"/>
          <c:showCatName val="0"/>
          <c:showSerName val="0"/>
          <c:showPercent val="0"/>
          <c:showBubbleSize val="0"/>
        </c:dLbls>
        <c:gapWidth val="150"/>
        <c:axId val="192428032"/>
        <c:axId val="157502848"/>
      </c:barChart>
      <c:catAx>
        <c:axId val="192428032"/>
        <c:scaling>
          <c:orientation val="minMax"/>
        </c:scaling>
        <c:delete val="0"/>
        <c:axPos val="b"/>
        <c:numFmt formatCode="General" sourceLinked="1"/>
        <c:majorTickMark val="none"/>
        <c:minorTickMark val="none"/>
        <c:tickLblPos val="nextTo"/>
        <c:txPr>
          <a:bodyPr rot="0"/>
          <a:lstStyle/>
          <a:p>
            <a:pPr>
              <a:defRPr/>
            </a:pPr>
            <a:endParaRPr lang="en-US"/>
          </a:p>
        </c:txPr>
        <c:crossAx val="157502848"/>
        <c:crosses val="autoZero"/>
        <c:auto val="1"/>
        <c:lblAlgn val="ctr"/>
        <c:lblOffset val="100"/>
        <c:noMultiLvlLbl val="0"/>
      </c:catAx>
      <c:valAx>
        <c:axId val="157502848"/>
        <c:scaling>
          <c:orientation val="minMax"/>
          <c:max val="1"/>
        </c:scaling>
        <c:delete val="0"/>
        <c:axPos val="l"/>
        <c:numFmt formatCode="0%" sourceLinked="1"/>
        <c:majorTickMark val="none"/>
        <c:minorTickMark val="none"/>
        <c:tickLblPos val="nextTo"/>
        <c:crossAx val="192428032"/>
        <c:crosses val="autoZero"/>
        <c:crossBetween val="between"/>
        <c:majorUnit val="0.5"/>
      </c:valAx>
    </c:plotArea>
    <c:plotVisOnly val="1"/>
    <c:dispBlanksAs val="gap"/>
    <c:showDLblsOverMax val="0"/>
  </c:chart>
  <c:txPr>
    <a:bodyPr/>
    <a:lstStyle/>
    <a:p>
      <a:pPr>
        <a:defRPr sz="1800">
          <a:latin typeface="Arial" panose="020B0604020202020204" pitchFamily="34" charset="0"/>
          <a:cs typeface="Arial" panose="020B0604020202020204" pitchFamily="34" charset="0"/>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Sampling</a:t>
            </a:r>
          </a:p>
        </c:rich>
      </c:tx>
      <c:overlay val="0"/>
    </c:title>
    <c:autoTitleDeleted val="0"/>
    <c:plotArea>
      <c:layout/>
      <c:barChart>
        <c:barDir val="col"/>
        <c:grouping val="clustered"/>
        <c:varyColors val="0"/>
        <c:ser>
          <c:idx val="0"/>
          <c:order val="0"/>
          <c:tx>
            <c:strRef>
              <c:f>'Summary of Scores'!$E$38:$E$41</c:f>
              <c:strCache>
                <c:ptCount val="1"/>
                <c:pt idx="0">
                  <c:v>33% 67% 0% 0%</c:v>
                </c:pt>
              </c:strCache>
            </c:strRef>
          </c:tx>
          <c:invertIfNegative val="0"/>
          <c:dLbls>
            <c:spPr>
              <a:noFill/>
              <a:ln>
                <a:noFill/>
              </a:ln>
              <a:effectLst/>
            </c:sp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'Summary of Scores'!$B$38:$B$41</c:f>
              <c:strCache>
                <c:ptCount val="4"/>
                <c:pt idx="0">
                  <c:v>Human and Physical Capital</c:v>
                </c:pt>
                <c:pt idx="1">
                  <c:v>Methodological Soundness and International Standards</c:v>
                </c:pt>
                <c:pt idx="2">
                  <c:v>Quality Assurance</c:v>
                </c:pt>
                <c:pt idx="3">
                  <c:v>Written Procedures and Documentation</c:v>
                </c:pt>
              </c:strCache>
            </c:strRef>
          </c:cat>
          <c:val>
            <c:numRef>
              <c:f>'Summary of Scores'!$E$38:$E$41</c:f>
              <c:numCache>
                <c:formatCode>0%</c:formatCode>
                <c:ptCount val="4"/>
                <c:pt idx="0">
                  <c:v>0.33333333333333331</c:v>
                </c:pt>
                <c:pt idx="1">
                  <c:v>0.66666666666666663</c:v>
                </c:pt>
                <c:pt idx="2">
                  <c:v>0</c:v>
                </c:pt>
                <c:pt idx="3">
                  <c:v>0</c:v>
                </c:pt>
              </c:numCache>
            </c:numRef>
          </c:val>
          <c:extLst>
            <c:ext xmlns:c16="http://schemas.microsoft.com/office/drawing/2014/chart" uri="{C3380CC4-5D6E-409C-BE32-E72D297353CC}">
              <c16:uniqueId val="{00000000-11E4-48B8-AC07-A9174082D294}"/>
            </c:ext>
          </c:extLst>
        </c:ser>
        <c:dLbls>
          <c:showLegendKey val="0"/>
          <c:showVal val="0"/>
          <c:showCatName val="0"/>
          <c:showSerName val="0"/>
          <c:showPercent val="0"/>
          <c:showBubbleSize val="0"/>
        </c:dLbls>
        <c:gapWidth val="150"/>
        <c:axId val="191700992"/>
        <c:axId val="157505152"/>
      </c:barChart>
      <c:catAx>
        <c:axId val="191700992"/>
        <c:scaling>
          <c:orientation val="minMax"/>
        </c:scaling>
        <c:delete val="0"/>
        <c:axPos val="b"/>
        <c:numFmt formatCode="General" sourceLinked="1"/>
        <c:majorTickMark val="none"/>
        <c:minorTickMark val="none"/>
        <c:tickLblPos val="nextTo"/>
        <c:crossAx val="157505152"/>
        <c:crosses val="autoZero"/>
        <c:auto val="1"/>
        <c:lblAlgn val="ctr"/>
        <c:lblOffset val="100"/>
        <c:noMultiLvlLbl val="0"/>
      </c:catAx>
      <c:valAx>
        <c:axId val="157505152"/>
        <c:scaling>
          <c:orientation val="minMax"/>
          <c:max val="1"/>
        </c:scaling>
        <c:delete val="0"/>
        <c:axPos val="l"/>
        <c:numFmt formatCode="0%" sourceLinked="1"/>
        <c:majorTickMark val="none"/>
        <c:minorTickMark val="none"/>
        <c:tickLblPos val="nextTo"/>
        <c:crossAx val="191700992"/>
        <c:crosses val="autoZero"/>
        <c:crossBetween val="between"/>
        <c:majorUnit val="0.5"/>
      </c:valAx>
    </c:plotArea>
    <c:plotVisOnly val="1"/>
    <c:dispBlanksAs val="gap"/>
    <c:showDLblsOverMax val="0"/>
  </c:chart>
  <c:txPr>
    <a:bodyPr/>
    <a:lstStyle/>
    <a:p>
      <a:pPr>
        <a:defRPr sz="1800">
          <a:solidFill>
            <a:srgbClr val="002060"/>
          </a:solidFill>
          <a:latin typeface="Arial" panose="020B0604020202020204" pitchFamily="34" charset="0"/>
          <a:cs typeface="Arial" panose="020B0604020202020204" pitchFamily="34" charset="0"/>
        </a:defRPr>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solidFill>
                  <a:srgbClr val="002060"/>
                </a:solidFill>
                <a:latin typeface="Arial" panose="020B0604020202020204" pitchFamily="34" charset="0"/>
                <a:cs typeface="Arial" panose="020B0604020202020204" pitchFamily="34" charset="0"/>
              </a:defRPr>
            </a:pPr>
            <a:r>
              <a:rPr lang="en-US" dirty="0">
                <a:solidFill>
                  <a:srgbClr val="002060"/>
                </a:solidFill>
                <a:latin typeface="Arial" panose="020B0604020202020204" pitchFamily="34" charset="0"/>
                <a:cs typeface="Arial" panose="020B0604020202020204" pitchFamily="34" charset="0"/>
              </a:rPr>
              <a:t>Questionnaire Content and Testing</a:t>
            </a:r>
          </a:p>
        </c:rich>
      </c:tx>
      <c:overlay val="0"/>
    </c:title>
    <c:autoTitleDeleted val="0"/>
    <c:plotArea>
      <c:layout/>
      <c:barChart>
        <c:barDir val="col"/>
        <c:grouping val="clustered"/>
        <c:varyColors val="0"/>
        <c:ser>
          <c:idx val="0"/>
          <c:order val="0"/>
          <c:invertIfNegative val="0"/>
          <c:dLbls>
            <c:spPr>
              <a:noFill/>
              <a:ln>
                <a:noFill/>
              </a:ln>
              <a:effectLst/>
            </c:spPr>
            <c:txPr>
              <a:bodyPr/>
              <a:lstStyle/>
              <a:p>
                <a:pPr>
                  <a:defRPr>
                    <a:solidFill>
                      <a:schemeClr val="bg1"/>
                    </a:solidFill>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'Summary of Scores'!$B$47:$B$50</c:f>
              <c:strCache>
                <c:ptCount val="4"/>
                <c:pt idx="0">
                  <c:v>Human and Physical Capital</c:v>
                </c:pt>
                <c:pt idx="1">
                  <c:v>Methodological Soundness and International Standards</c:v>
                </c:pt>
                <c:pt idx="2">
                  <c:v>Quality Assurance </c:v>
                </c:pt>
                <c:pt idx="3">
                  <c:v>Written Procedures and Documentation</c:v>
                </c:pt>
              </c:strCache>
            </c:strRef>
          </c:cat>
          <c:val>
            <c:numRef>
              <c:f>'Summary of Scores'!$E$47:$E$50</c:f>
              <c:numCache>
                <c:formatCode>0%</c:formatCode>
                <c:ptCount val="4"/>
                <c:pt idx="0">
                  <c:v>0.66666666666666663</c:v>
                </c:pt>
                <c:pt idx="1">
                  <c:v>0.58333333333333337</c:v>
                </c:pt>
                <c:pt idx="2">
                  <c:v>0.83333333333333337</c:v>
                </c:pt>
                <c:pt idx="3">
                  <c:v>1</c:v>
                </c:pt>
              </c:numCache>
            </c:numRef>
          </c:val>
          <c:extLst>
            <c:ext xmlns:c16="http://schemas.microsoft.com/office/drawing/2014/chart" uri="{C3380CC4-5D6E-409C-BE32-E72D297353CC}">
              <c16:uniqueId val="{00000000-4922-40E1-B24E-3DFD35967417}"/>
            </c:ext>
          </c:extLst>
        </c:ser>
        <c:dLbls>
          <c:showLegendKey val="0"/>
          <c:showVal val="0"/>
          <c:showCatName val="0"/>
          <c:showSerName val="0"/>
          <c:showPercent val="0"/>
          <c:showBubbleSize val="0"/>
        </c:dLbls>
        <c:gapWidth val="150"/>
        <c:axId val="191788544"/>
        <c:axId val="192585728"/>
      </c:barChart>
      <c:catAx>
        <c:axId val="191788544"/>
        <c:scaling>
          <c:orientation val="minMax"/>
        </c:scaling>
        <c:delete val="0"/>
        <c:axPos val="b"/>
        <c:numFmt formatCode="General" sourceLinked="1"/>
        <c:majorTickMark val="none"/>
        <c:minorTickMark val="none"/>
        <c:tickLblPos val="nextTo"/>
        <c:crossAx val="192585728"/>
        <c:crosses val="autoZero"/>
        <c:auto val="1"/>
        <c:lblAlgn val="ctr"/>
        <c:lblOffset val="100"/>
        <c:noMultiLvlLbl val="0"/>
      </c:catAx>
      <c:valAx>
        <c:axId val="192585728"/>
        <c:scaling>
          <c:orientation val="minMax"/>
          <c:max val="1"/>
        </c:scaling>
        <c:delete val="0"/>
        <c:axPos val="l"/>
        <c:numFmt formatCode="0%" sourceLinked="1"/>
        <c:majorTickMark val="none"/>
        <c:minorTickMark val="none"/>
        <c:tickLblPos val="nextTo"/>
        <c:crossAx val="191788544"/>
        <c:crosses val="autoZero"/>
        <c:crossBetween val="between"/>
        <c:majorUnit val="0.5"/>
      </c:valAx>
    </c:plotArea>
    <c:plotVisOnly val="1"/>
    <c:dispBlanksAs val="gap"/>
    <c:showDLblsOverMax val="0"/>
  </c:chart>
  <c:txPr>
    <a:bodyPr/>
    <a:lstStyle/>
    <a:p>
      <a:pPr>
        <a:defRPr sz="1600"/>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solidFill>
                  <a:srgbClr val="002060"/>
                </a:solidFill>
                <a:latin typeface="Arial" panose="020B0604020202020204" pitchFamily="34" charset="0"/>
                <a:cs typeface="Arial" panose="020B0604020202020204" pitchFamily="34" charset="0"/>
              </a:defRPr>
            </a:pPr>
            <a:r>
              <a:rPr lang="en-US">
                <a:solidFill>
                  <a:srgbClr val="002060"/>
                </a:solidFill>
                <a:latin typeface="Arial" panose="020B0604020202020204" pitchFamily="34" charset="0"/>
                <a:cs typeface="Arial" panose="020B0604020202020204" pitchFamily="34" charset="0"/>
              </a:rPr>
              <a:t>Field Operations</a:t>
            </a:r>
          </a:p>
        </c:rich>
      </c:tx>
      <c:overlay val="0"/>
    </c:title>
    <c:autoTitleDeleted val="0"/>
    <c:plotArea>
      <c:layout/>
      <c:barChart>
        <c:barDir val="col"/>
        <c:grouping val="clustered"/>
        <c:varyColors val="0"/>
        <c:ser>
          <c:idx val="0"/>
          <c:order val="0"/>
          <c:invertIfNegative val="0"/>
          <c:dLbls>
            <c:spPr>
              <a:noFill/>
              <a:ln>
                <a:noFill/>
              </a:ln>
              <a:effectLst/>
            </c:spPr>
            <c:txPr>
              <a:bodyPr wrap="square" lIns="38100" tIns="19050" rIns="38100" bIns="19050" anchor="ctr">
                <a:spAutoFit/>
              </a:bodyPr>
              <a:lstStyle/>
              <a:p>
                <a:pPr>
                  <a:defRPr>
                    <a:solidFill>
                      <a:schemeClr val="bg1"/>
                    </a:solidFill>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'Summary of Scores'!$B$56:$B$59</c:f>
              <c:strCache>
                <c:ptCount val="4"/>
                <c:pt idx="0">
                  <c:v>Human and Physical Capital</c:v>
                </c:pt>
                <c:pt idx="1">
                  <c:v>Methodological Soundness and International Standards</c:v>
                </c:pt>
                <c:pt idx="2">
                  <c:v>Quality Assurance </c:v>
                </c:pt>
                <c:pt idx="3">
                  <c:v>Written Procedures and Documentation</c:v>
                </c:pt>
              </c:strCache>
            </c:strRef>
          </c:cat>
          <c:val>
            <c:numRef>
              <c:f>'Summary of Scores'!$E$56:$E$59</c:f>
              <c:numCache>
                <c:formatCode>0%</c:formatCode>
                <c:ptCount val="4"/>
                <c:pt idx="0">
                  <c:v>0.91666666666666663</c:v>
                </c:pt>
                <c:pt idx="1">
                  <c:v>1</c:v>
                </c:pt>
                <c:pt idx="2">
                  <c:v>0.91666666666666663</c:v>
                </c:pt>
                <c:pt idx="3">
                  <c:v>1</c:v>
                </c:pt>
              </c:numCache>
            </c:numRef>
          </c:val>
          <c:extLst>
            <c:ext xmlns:c16="http://schemas.microsoft.com/office/drawing/2014/chart" uri="{C3380CC4-5D6E-409C-BE32-E72D297353CC}">
              <c16:uniqueId val="{00000000-470E-4451-9FBF-89962779FE24}"/>
            </c:ext>
          </c:extLst>
        </c:ser>
        <c:dLbls>
          <c:showLegendKey val="0"/>
          <c:showVal val="0"/>
          <c:showCatName val="0"/>
          <c:showSerName val="0"/>
          <c:showPercent val="0"/>
          <c:showBubbleSize val="0"/>
        </c:dLbls>
        <c:gapWidth val="150"/>
        <c:axId val="193370624"/>
        <c:axId val="192588032"/>
      </c:barChart>
      <c:catAx>
        <c:axId val="193370624"/>
        <c:scaling>
          <c:orientation val="minMax"/>
        </c:scaling>
        <c:delete val="0"/>
        <c:axPos val="b"/>
        <c:numFmt formatCode="General" sourceLinked="1"/>
        <c:majorTickMark val="none"/>
        <c:minorTickMark val="none"/>
        <c:tickLblPos val="nextTo"/>
        <c:crossAx val="192588032"/>
        <c:crosses val="autoZero"/>
        <c:auto val="1"/>
        <c:lblAlgn val="ctr"/>
        <c:lblOffset val="100"/>
        <c:noMultiLvlLbl val="0"/>
      </c:catAx>
      <c:valAx>
        <c:axId val="192588032"/>
        <c:scaling>
          <c:orientation val="minMax"/>
          <c:max val="1"/>
        </c:scaling>
        <c:delete val="0"/>
        <c:axPos val="l"/>
        <c:numFmt formatCode="0%" sourceLinked="1"/>
        <c:majorTickMark val="none"/>
        <c:minorTickMark val="none"/>
        <c:tickLblPos val="nextTo"/>
        <c:crossAx val="193370624"/>
        <c:crosses val="autoZero"/>
        <c:crossBetween val="between"/>
        <c:majorUnit val="0.5"/>
      </c:valAx>
    </c:plotArea>
    <c:plotVisOnly val="1"/>
    <c:dispBlanksAs val="gap"/>
    <c:showDLblsOverMax val="0"/>
  </c:chart>
  <c:txPr>
    <a:bodyPr/>
    <a:lstStyle/>
    <a:p>
      <a:pPr>
        <a:defRPr sz="1600"/>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solidFill>
                  <a:srgbClr val="002060"/>
                </a:solidFill>
                <a:latin typeface="Arial" panose="020B0604020202020204" pitchFamily="34" charset="0"/>
                <a:cs typeface="Arial" panose="020B0604020202020204" pitchFamily="34" charset="0"/>
              </a:defRPr>
            </a:pPr>
            <a:r>
              <a:rPr lang="en-US" dirty="0">
                <a:solidFill>
                  <a:srgbClr val="002060"/>
                </a:solidFill>
                <a:latin typeface="Arial" panose="020B0604020202020204" pitchFamily="34" charset="0"/>
                <a:cs typeface="Arial" panose="020B0604020202020204" pitchFamily="34" charset="0"/>
              </a:rPr>
              <a:t>Data Processing</a:t>
            </a:r>
          </a:p>
        </c:rich>
      </c:tx>
      <c:overlay val="0"/>
    </c:title>
    <c:autoTitleDeleted val="0"/>
    <c:plotArea>
      <c:layout/>
      <c:barChart>
        <c:barDir val="col"/>
        <c:grouping val="clustered"/>
        <c:varyColors val="0"/>
        <c:ser>
          <c:idx val="0"/>
          <c:order val="0"/>
          <c:invertIfNegative val="0"/>
          <c:dLbls>
            <c:spPr>
              <a:noFill/>
              <a:ln>
                <a:noFill/>
              </a:ln>
              <a:effectLst/>
            </c:spPr>
            <c:txPr>
              <a:bodyPr/>
              <a:lstStyle/>
              <a:p>
                <a:pPr>
                  <a:defRPr>
                    <a:solidFill>
                      <a:schemeClr val="bg1"/>
                    </a:solidFill>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'Summary of Scores'!$B$65:$B$68</c:f>
              <c:strCache>
                <c:ptCount val="4"/>
                <c:pt idx="0">
                  <c:v>Human and Physical Capital</c:v>
                </c:pt>
                <c:pt idx="1">
                  <c:v>Methodological Soundness and International Standards</c:v>
                </c:pt>
                <c:pt idx="2">
                  <c:v>Quality Assurance</c:v>
                </c:pt>
                <c:pt idx="3">
                  <c:v>Written Procedures and Documentation</c:v>
                </c:pt>
              </c:strCache>
            </c:strRef>
          </c:cat>
          <c:val>
            <c:numRef>
              <c:f>'Summary of Scores'!$E$65:$E$68</c:f>
              <c:numCache>
                <c:formatCode>0%</c:formatCode>
                <c:ptCount val="4"/>
                <c:pt idx="0">
                  <c:v>0.2</c:v>
                </c:pt>
                <c:pt idx="1">
                  <c:v>0.33333333333333331</c:v>
                </c:pt>
                <c:pt idx="2">
                  <c:v>0.76666666666666672</c:v>
                </c:pt>
                <c:pt idx="3">
                  <c:v>0.6</c:v>
                </c:pt>
              </c:numCache>
            </c:numRef>
          </c:val>
          <c:extLst>
            <c:ext xmlns:c16="http://schemas.microsoft.com/office/drawing/2014/chart" uri="{C3380CC4-5D6E-409C-BE32-E72D297353CC}">
              <c16:uniqueId val="{00000000-C98B-4B5B-9D29-B35F040DB4CD}"/>
            </c:ext>
          </c:extLst>
        </c:ser>
        <c:dLbls>
          <c:showLegendKey val="0"/>
          <c:showVal val="0"/>
          <c:showCatName val="0"/>
          <c:showSerName val="0"/>
          <c:showPercent val="0"/>
          <c:showBubbleSize val="0"/>
        </c:dLbls>
        <c:gapWidth val="150"/>
        <c:axId val="193130496"/>
        <c:axId val="192590336"/>
      </c:barChart>
      <c:catAx>
        <c:axId val="193130496"/>
        <c:scaling>
          <c:orientation val="minMax"/>
        </c:scaling>
        <c:delete val="0"/>
        <c:axPos val="b"/>
        <c:numFmt formatCode="General" sourceLinked="1"/>
        <c:majorTickMark val="none"/>
        <c:minorTickMark val="none"/>
        <c:tickLblPos val="nextTo"/>
        <c:crossAx val="192590336"/>
        <c:crosses val="autoZero"/>
        <c:auto val="1"/>
        <c:lblAlgn val="ctr"/>
        <c:lblOffset val="100"/>
        <c:noMultiLvlLbl val="0"/>
      </c:catAx>
      <c:valAx>
        <c:axId val="192590336"/>
        <c:scaling>
          <c:orientation val="minMax"/>
          <c:max val="1"/>
        </c:scaling>
        <c:delete val="0"/>
        <c:axPos val="l"/>
        <c:numFmt formatCode="0%" sourceLinked="1"/>
        <c:majorTickMark val="none"/>
        <c:minorTickMark val="none"/>
        <c:tickLblPos val="nextTo"/>
        <c:crossAx val="193130496"/>
        <c:crosses val="autoZero"/>
        <c:crossBetween val="between"/>
        <c:majorUnit val="0.5"/>
      </c:valAx>
    </c:plotArea>
    <c:plotVisOnly val="1"/>
    <c:dispBlanksAs val="gap"/>
    <c:showDLblsOverMax val="0"/>
  </c:chart>
  <c:txPr>
    <a:bodyPr/>
    <a:lstStyle/>
    <a:p>
      <a:pPr>
        <a:defRPr sz="1600"/>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lgn="ctr">
              <a:defRPr>
                <a:solidFill>
                  <a:srgbClr val="002060"/>
                </a:solidFill>
                <a:latin typeface="Arial" panose="020B0604020202020204" pitchFamily="34" charset="0"/>
                <a:cs typeface="Arial" panose="020B0604020202020204" pitchFamily="34" charset="0"/>
              </a:defRPr>
            </a:pPr>
            <a:r>
              <a:rPr lang="en-US" dirty="0">
                <a:solidFill>
                  <a:srgbClr val="002060"/>
                </a:solidFill>
                <a:latin typeface="Arial" panose="020B0604020202020204" pitchFamily="34" charset="0"/>
                <a:cs typeface="Arial" panose="020B0604020202020204" pitchFamily="34" charset="0"/>
              </a:rPr>
              <a:t>Data Analysis and Evaluation</a:t>
            </a:r>
          </a:p>
        </c:rich>
      </c:tx>
      <c:layout>
        <c:manualLayout>
          <c:xMode val="edge"/>
          <c:yMode val="edge"/>
          <c:x val="0.39661955703614521"/>
          <c:y val="3.607932451949783E-2"/>
        </c:manualLayout>
      </c:layout>
      <c:overlay val="0"/>
    </c:title>
    <c:autoTitleDeleted val="0"/>
    <c:plotArea>
      <c:layout/>
      <c:barChart>
        <c:barDir val="col"/>
        <c:grouping val="clustered"/>
        <c:varyColors val="0"/>
        <c:ser>
          <c:idx val="0"/>
          <c:order val="0"/>
          <c:invertIfNegative val="0"/>
          <c:dLbls>
            <c:dLbl>
              <c:idx val="1"/>
              <c:spPr>
                <a:noFill/>
                <a:ln>
                  <a:noFill/>
                </a:ln>
                <a:effectLst/>
              </c:spPr>
              <c:txPr>
                <a:bodyPr/>
                <a:lstStyle/>
                <a:p>
                  <a:pPr>
                    <a:defRPr>
                      <a:solidFill>
                        <a:schemeClr val="tx1"/>
                      </a:solidFill>
                    </a:defRPr>
                  </a:pPr>
                  <a:endParaRPr lang="en-US"/>
                </a:p>
              </c:txPr>
              <c:dLblPos val="inEnd"/>
              <c:showLegendKey val="0"/>
              <c:showVal val="1"/>
              <c:showCatName val="0"/>
              <c:showSerName val="0"/>
              <c:showPercent val="0"/>
              <c:showBubbleSize val="0"/>
              <c:extLst>
                <c:ext xmlns:c16="http://schemas.microsoft.com/office/drawing/2014/chart" uri="{C3380CC4-5D6E-409C-BE32-E72D297353CC}">
                  <c16:uniqueId val="{00000000-A2CE-4085-ADF9-0681EA8B9E0B}"/>
                </c:ext>
              </c:extLst>
            </c:dLbl>
            <c:dLbl>
              <c:idx val="3"/>
              <c:layout>
                <c:manualLayout>
                  <c:x val="0"/>
                  <c:y val="6.0561932868178965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C7EA-4F39-837A-198A9617528C}"/>
                </c:ext>
              </c:extLst>
            </c:dLbl>
            <c:spPr>
              <a:noFill/>
              <a:ln>
                <a:noFill/>
              </a:ln>
              <a:effectLst/>
            </c:spPr>
            <c:txPr>
              <a:bodyPr/>
              <a:lstStyle/>
              <a:p>
                <a:pPr>
                  <a:defRPr>
                    <a:solidFill>
                      <a:schemeClr val="bg1"/>
                    </a:solidFill>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'Summary of Scores'!$B$74:$B$77</c:f>
              <c:strCache>
                <c:ptCount val="4"/>
                <c:pt idx="0">
                  <c:v>Human and Physical Capital</c:v>
                </c:pt>
                <c:pt idx="1">
                  <c:v>Methodological Soundness and International Standards</c:v>
                </c:pt>
                <c:pt idx="2">
                  <c:v>Quality Assurance</c:v>
                </c:pt>
                <c:pt idx="3">
                  <c:v>Written Procedures and Documentation</c:v>
                </c:pt>
              </c:strCache>
            </c:strRef>
          </c:cat>
          <c:val>
            <c:numRef>
              <c:f>'Summary of Scores'!$E$74:$E$77</c:f>
              <c:numCache>
                <c:formatCode>0%</c:formatCode>
                <c:ptCount val="4"/>
                <c:pt idx="0">
                  <c:v>0.25</c:v>
                </c:pt>
                <c:pt idx="1">
                  <c:v>0</c:v>
                </c:pt>
                <c:pt idx="2">
                  <c:v>0.25</c:v>
                </c:pt>
                <c:pt idx="3">
                  <c:v>6.6666666666666666E-2</c:v>
                </c:pt>
              </c:numCache>
            </c:numRef>
          </c:val>
          <c:extLst>
            <c:ext xmlns:c16="http://schemas.microsoft.com/office/drawing/2014/chart" uri="{C3380CC4-5D6E-409C-BE32-E72D297353CC}">
              <c16:uniqueId val="{00000000-C7EA-4F39-837A-198A9617528C}"/>
            </c:ext>
          </c:extLst>
        </c:ser>
        <c:dLbls>
          <c:showLegendKey val="0"/>
          <c:showVal val="0"/>
          <c:showCatName val="0"/>
          <c:showSerName val="0"/>
          <c:showPercent val="0"/>
          <c:showBubbleSize val="0"/>
        </c:dLbls>
        <c:gapWidth val="150"/>
        <c:axId val="192808448"/>
        <c:axId val="192592640"/>
      </c:barChart>
      <c:catAx>
        <c:axId val="192808448"/>
        <c:scaling>
          <c:orientation val="minMax"/>
        </c:scaling>
        <c:delete val="0"/>
        <c:axPos val="b"/>
        <c:numFmt formatCode="General" sourceLinked="1"/>
        <c:majorTickMark val="none"/>
        <c:minorTickMark val="none"/>
        <c:tickLblPos val="nextTo"/>
        <c:crossAx val="192592640"/>
        <c:crosses val="autoZero"/>
        <c:auto val="1"/>
        <c:lblAlgn val="ctr"/>
        <c:lblOffset val="100"/>
        <c:noMultiLvlLbl val="0"/>
      </c:catAx>
      <c:valAx>
        <c:axId val="192592640"/>
        <c:scaling>
          <c:orientation val="minMax"/>
          <c:max val="1"/>
        </c:scaling>
        <c:delete val="0"/>
        <c:axPos val="l"/>
        <c:numFmt formatCode="0%" sourceLinked="1"/>
        <c:majorTickMark val="none"/>
        <c:minorTickMark val="none"/>
        <c:tickLblPos val="nextTo"/>
        <c:crossAx val="192808448"/>
        <c:crosses val="autoZero"/>
        <c:crossBetween val="between"/>
        <c:majorUnit val="0.5"/>
      </c:valAx>
    </c:plotArea>
    <c:plotVisOnly val="1"/>
    <c:dispBlanksAs val="gap"/>
    <c:showDLblsOverMax val="0"/>
  </c:chart>
  <c:txPr>
    <a:bodyPr/>
    <a:lstStyle/>
    <a:p>
      <a:pPr>
        <a:defRPr sz="16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0E36B89-1429-40A3-913B-83C544CCB0E0}" type="datetimeFigureOut">
              <a:rPr lang="en-GB" smtClean="0"/>
              <a:t>19/03/2019</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D05B7C7-68E3-40AE-AAC7-2CCB2E30DD7D}" type="slidenum">
              <a:rPr lang="en-GB" smtClean="0"/>
              <a:t>‹#›</a:t>
            </a:fld>
            <a:endParaRPr lang="en-GB"/>
          </a:p>
        </p:txBody>
      </p:sp>
    </p:spTree>
    <p:extLst>
      <p:ext uri="{BB962C8B-B14F-4D97-AF65-F5344CB8AC3E}">
        <p14:creationId xmlns:p14="http://schemas.microsoft.com/office/powerpoint/2010/main" val="26731040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3B36274-F2B9-4C45-BBB4-0EDF4CD651A7}" type="slidenum">
              <a:rPr lang="en-GB" smtClean="0"/>
              <a:t>7</a:t>
            </a:fld>
            <a:endParaRPr lang="en-GB"/>
          </a:p>
        </p:txBody>
      </p:sp>
    </p:spTree>
    <p:extLst>
      <p:ext uri="{BB962C8B-B14F-4D97-AF65-F5344CB8AC3E}">
        <p14:creationId xmlns:p14="http://schemas.microsoft.com/office/powerpoint/2010/main" val="372592837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3B36274-F2B9-4C45-BBB4-0EDF4CD651A7}" type="slidenum">
              <a:rPr lang="en-GB" smtClean="0"/>
              <a:t>19</a:t>
            </a:fld>
            <a:endParaRPr lang="en-GB"/>
          </a:p>
        </p:txBody>
      </p:sp>
    </p:spTree>
    <p:extLst>
      <p:ext uri="{BB962C8B-B14F-4D97-AF65-F5344CB8AC3E}">
        <p14:creationId xmlns:p14="http://schemas.microsoft.com/office/powerpoint/2010/main" val="38113749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3B36274-F2B9-4C45-BBB4-0EDF4CD651A7}" type="slidenum">
              <a:rPr lang="en-GB" smtClean="0"/>
              <a:t>20</a:t>
            </a:fld>
            <a:endParaRPr lang="en-GB"/>
          </a:p>
        </p:txBody>
      </p:sp>
    </p:spTree>
    <p:extLst>
      <p:ext uri="{BB962C8B-B14F-4D97-AF65-F5344CB8AC3E}">
        <p14:creationId xmlns:p14="http://schemas.microsoft.com/office/powerpoint/2010/main" val="19772881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3B36274-F2B9-4C45-BBB4-0EDF4CD651A7}" type="slidenum">
              <a:rPr lang="en-GB" smtClean="0"/>
              <a:t>21</a:t>
            </a:fld>
            <a:endParaRPr lang="en-GB"/>
          </a:p>
        </p:txBody>
      </p:sp>
    </p:spTree>
    <p:extLst>
      <p:ext uri="{BB962C8B-B14F-4D97-AF65-F5344CB8AC3E}">
        <p14:creationId xmlns:p14="http://schemas.microsoft.com/office/powerpoint/2010/main" val="123406930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accent2"/>
                </a:solidFill>
              </a:rPr>
              <a:t>Administrative Records </a:t>
            </a:r>
            <a:r>
              <a:rPr lang="en-US" dirty="0"/>
              <a:t>– measures the ability of the Agency on Statistics to use and link data from various administrative records and registers</a:t>
            </a:r>
          </a:p>
          <a:p>
            <a:endParaRPr lang="en-GB" dirty="0"/>
          </a:p>
        </p:txBody>
      </p:sp>
      <p:sp>
        <p:nvSpPr>
          <p:cNvPr id="4" name="Slide Number Placeholder 3"/>
          <p:cNvSpPr>
            <a:spLocks noGrp="1"/>
          </p:cNvSpPr>
          <p:nvPr>
            <p:ph type="sldNum" sz="quarter" idx="5"/>
          </p:nvPr>
        </p:nvSpPr>
        <p:spPr/>
        <p:txBody>
          <a:bodyPr/>
          <a:lstStyle/>
          <a:p>
            <a:fld id="{E3B36274-F2B9-4C45-BBB4-0EDF4CD651A7}" type="slidenum">
              <a:rPr lang="en-GB" smtClean="0"/>
              <a:t>26</a:t>
            </a:fld>
            <a:endParaRPr lang="en-GB"/>
          </a:p>
        </p:txBody>
      </p:sp>
    </p:spTree>
    <p:extLst>
      <p:ext uri="{BB962C8B-B14F-4D97-AF65-F5344CB8AC3E}">
        <p14:creationId xmlns:p14="http://schemas.microsoft.com/office/powerpoint/2010/main" val="319952730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3B36274-F2B9-4C45-BBB4-0EDF4CD651A7}" type="slidenum">
              <a:rPr lang="en-GB" smtClean="0"/>
              <a:t>27</a:t>
            </a:fld>
            <a:endParaRPr lang="en-GB"/>
          </a:p>
        </p:txBody>
      </p:sp>
    </p:spTree>
    <p:extLst>
      <p:ext uri="{BB962C8B-B14F-4D97-AF65-F5344CB8AC3E}">
        <p14:creationId xmlns:p14="http://schemas.microsoft.com/office/powerpoint/2010/main" val="37666473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solidFill>
                  <a:schemeClr val="accent2"/>
                </a:solidFill>
              </a:rPr>
              <a:t>Institutional Capacity </a:t>
            </a:r>
            <a:r>
              <a:rPr lang="en-US" dirty="0"/>
              <a:t>–measures overall capacity of the Agency on Statistics.</a:t>
            </a:r>
            <a:endParaRPr lang="en-GB" dirty="0"/>
          </a:p>
        </p:txBody>
      </p:sp>
      <p:sp>
        <p:nvSpPr>
          <p:cNvPr id="4" name="Slide Number Placeholder 3"/>
          <p:cNvSpPr>
            <a:spLocks noGrp="1"/>
          </p:cNvSpPr>
          <p:nvPr>
            <p:ph type="sldNum" sz="quarter" idx="5"/>
          </p:nvPr>
        </p:nvSpPr>
        <p:spPr/>
        <p:txBody>
          <a:bodyPr/>
          <a:lstStyle/>
          <a:p>
            <a:fld id="{E3B36274-F2B9-4C45-BBB4-0EDF4CD651A7}" type="slidenum">
              <a:rPr lang="en-GB" smtClean="0"/>
              <a:t>8</a:t>
            </a:fld>
            <a:endParaRPr lang="en-GB"/>
          </a:p>
        </p:txBody>
      </p:sp>
    </p:spTree>
    <p:extLst>
      <p:ext uri="{BB962C8B-B14F-4D97-AF65-F5344CB8AC3E}">
        <p14:creationId xmlns:p14="http://schemas.microsoft.com/office/powerpoint/2010/main" val="10374006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3B36274-F2B9-4C45-BBB4-0EDF4CD651A7}" type="slidenum">
              <a:rPr lang="en-GB" smtClean="0"/>
              <a:t>9</a:t>
            </a:fld>
            <a:endParaRPr lang="en-GB"/>
          </a:p>
        </p:txBody>
      </p:sp>
    </p:spTree>
    <p:extLst>
      <p:ext uri="{BB962C8B-B14F-4D97-AF65-F5344CB8AC3E}">
        <p14:creationId xmlns:p14="http://schemas.microsoft.com/office/powerpoint/2010/main" val="17519136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3B36274-F2B9-4C45-BBB4-0EDF4CD651A7}" type="slidenum">
              <a:rPr lang="en-GB" smtClean="0"/>
              <a:t>10</a:t>
            </a:fld>
            <a:endParaRPr lang="en-GB"/>
          </a:p>
        </p:txBody>
      </p:sp>
    </p:spTree>
    <p:extLst>
      <p:ext uri="{BB962C8B-B14F-4D97-AF65-F5344CB8AC3E}">
        <p14:creationId xmlns:p14="http://schemas.microsoft.com/office/powerpoint/2010/main" val="8565614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3B36274-F2B9-4C45-BBB4-0EDF4CD651A7}" type="slidenum">
              <a:rPr lang="en-GB" smtClean="0"/>
              <a:t>14</a:t>
            </a:fld>
            <a:endParaRPr lang="en-GB"/>
          </a:p>
        </p:txBody>
      </p:sp>
    </p:spTree>
    <p:extLst>
      <p:ext uri="{BB962C8B-B14F-4D97-AF65-F5344CB8AC3E}">
        <p14:creationId xmlns:p14="http://schemas.microsoft.com/office/powerpoint/2010/main" val="27610206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3B36274-F2B9-4C45-BBB4-0EDF4CD651A7}" type="slidenum">
              <a:rPr lang="en-GB" smtClean="0"/>
              <a:t>15</a:t>
            </a:fld>
            <a:endParaRPr lang="en-GB"/>
          </a:p>
        </p:txBody>
      </p:sp>
    </p:spTree>
    <p:extLst>
      <p:ext uri="{BB962C8B-B14F-4D97-AF65-F5344CB8AC3E}">
        <p14:creationId xmlns:p14="http://schemas.microsoft.com/office/powerpoint/2010/main" val="8179586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3B36274-F2B9-4C45-BBB4-0EDF4CD651A7}" type="slidenum">
              <a:rPr lang="en-GB" smtClean="0"/>
              <a:t>16</a:t>
            </a:fld>
            <a:endParaRPr lang="en-GB"/>
          </a:p>
        </p:txBody>
      </p:sp>
    </p:spTree>
    <p:extLst>
      <p:ext uri="{BB962C8B-B14F-4D97-AF65-F5344CB8AC3E}">
        <p14:creationId xmlns:p14="http://schemas.microsoft.com/office/powerpoint/2010/main" val="7635849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3B36274-F2B9-4C45-BBB4-0EDF4CD651A7}" type="slidenum">
              <a:rPr lang="en-GB" smtClean="0"/>
              <a:t>17</a:t>
            </a:fld>
            <a:endParaRPr lang="en-GB"/>
          </a:p>
        </p:txBody>
      </p:sp>
    </p:spTree>
    <p:extLst>
      <p:ext uri="{BB962C8B-B14F-4D97-AF65-F5344CB8AC3E}">
        <p14:creationId xmlns:p14="http://schemas.microsoft.com/office/powerpoint/2010/main" val="34047572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3B36274-F2B9-4C45-BBB4-0EDF4CD651A7}" type="slidenum">
              <a:rPr lang="en-GB" smtClean="0"/>
              <a:t>18</a:t>
            </a:fld>
            <a:endParaRPr lang="en-GB"/>
          </a:p>
        </p:txBody>
      </p:sp>
    </p:spTree>
    <p:extLst>
      <p:ext uri="{BB962C8B-B14F-4D97-AF65-F5344CB8AC3E}">
        <p14:creationId xmlns:p14="http://schemas.microsoft.com/office/powerpoint/2010/main" val="31613850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BA9145-E7F7-4726-9F67-62C8CA7B356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79521F42-6F12-4170-B5AC-7175120F822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477C72E8-909F-402C-8EFD-3CE5C6352D9B}"/>
              </a:ext>
            </a:extLst>
          </p:cNvPr>
          <p:cNvSpPr>
            <a:spLocks noGrp="1"/>
          </p:cNvSpPr>
          <p:nvPr>
            <p:ph type="dt" sz="half" idx="10"/>
          </p:nvPr>
        </p:nvSpPr>
        <p:spPr/>
        <p:txBody>
          <a:bodyPr/>
          <a:lstStyle/>
          <a:p>
            <a:fld id="{02ED4524-1640-4CB1-AC5A-D76B4E1655AE}" type="datetimeFigureOut">
              <a:rPr lang="en-GB" smtClean="0"/>
              <a:t>19/03/2019</a:t>
            </a:fld>
            <a:endParaRPr lang="en-GB"/>
          </a:p>
        </p:txBody>
      </p:sp>
      <p:sp>
        <p:nvSpPr>
          <p:cNvPr id="5" name="Footer Placeholder 4">
            <a:extLst>
              <a:ext uri="{FF2B5EF4-FFF2-40B4-BE49-F238E27FC236}">
                <a16:creationId xmlns:a16="http://schemas.microsoft.com/office/drawing/2014/main" id="{6376DB35-CA59-4402-931A-45FE2DCF227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681A0B5-D406-4149-BB10-9066E650CAFA}"/>
              </a:ext>
            </a:extLst>
          </p:cNvPr>
          <p:cNvSpPr>
            <a:spLocks noGrp="1"/>
          </p:cNvSpPr>
          <p:nvPr>
            <p:ph type="sldNum" sz="quarter" idx="12"/>
          </p:nvPr>
        </p:nvSpPr>
        <p:spPr/>
        <p:txBody>
          <a:bodyPr/>
          <a:lstStyle/>
          <a:p>
            <a:fld id="{191427AE-60C7-4A86-9796-AA7F68802979}" type="slidenum">
              <a:rPr lang="en-GB" smtClean="0"/>
              <a:t>‹#›</a:t>
            </a:fld>
            <a:endParaRPr lang="en-GB"/>
          </a:p>
        </p:txBody>
      </p:sp>
    </p:spTree>
    <p:extLst>
      <p:ext uri="{BB962C8B-B14F-4D97-AF65-F5344CB8AC3E}">
        <p14:creationId xmlns:p14="http://schemas.microsoft.com/office/powerpoint/2010/main" val="37322578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CB5AE9-B041-49F1-BF2F-58C0914EF45C}"/>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C431DA60-94C3-4171-9A0F-3B46FF59D34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04FA371-F1ED-4693-9E7B-101523A54825}"/>
              </a:ext>
            </a:extLst>
          </p:cNvPr>
          <p:cNvSpPr>
            <a:spLocks noGrp="1"/>
          </p:cNvSpPr>
          <p:nvPr>
            <p:ph type="dt" sz="half" idx="10"/>
          </p:nvPr>
        </p:nvSpPr>
        <p:spPr/>
        <p:txBody>
          <a:bodyPr/>
          <a:lstStyle/>
          <a:p>
            <a:fld id="{02ED4524-1640-4CB1-AC5A-D76B4E1655AE}" type="datetimeFigureOut">
              <a:rPr lang="en-GB" smtClean="0"/>
              <a:t>19/03/2019</a:t>
            </a:fld>
            <a:endParaRPr lang="en-GB"/>
          </a:p>
        </p:txBody>
      </p:sp>
      <p:sp>
        <p:nvSpPr>
          <p:cNvPr id="5" name="Footer Placeholder 4">
            <a:extLst>
              <a:ext uri="{FF2B5EF4-FFF2-40B4-BE49-F238E27FC236}">
                <a16:creationId xmlns:a16="http://schemas.microsoft.com/office/drawing/2014/main" id="{482536B7-BFF6-4EF9-B0D6-81DAF4B5D96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4E1029B-33CB-40E8-B63F-80B36B82BDC2}"/>
              </a:ext>
            </a:extLst>
          </p:cNvPr>
          <p:cNvSpPr>
            <a:spLocks noGrp="1"/>
          </p:cNvSpPr>
          <p:nvPr>
            <p:ph type="sldNum" sz="quarter" idx="12"/>
          </p:nvPr>
        </p:nvSpPr>
        <p:spPr/>
        <p:txBody>
          <a:bodyPr/>
          <a:lstStyle/>
          <a:p>
            <a:fld id="{191427AE-60C7-4A86-9796-AA7F68802979}" type="slidenum">
              <a:rPr lang="en-GB" smtClean="0"/>
              <a:t>‹#›</a:t>
            </a:fld>
            <a:endParaRPr lang="en-GB"/>
          </a:p>
        </p:txBody>
      </p:sp>
    </p:spTree>
    <p:extLst>
      <p:ext uri="{BB962C8B-B14F-4D97-AF65-F5344CB8AC3E}">
        <p14:creationId xmlns:p14="http://schemas.microsoft.com/office/powerpoint/2010/main" val="38323525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4C43E83-4300-452A-9DBB-2E8D6152D63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16069C0-D8AE-47EB-9A97-21CF05071E48}"/>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252B6F1-1F41-48A9-BE2D-46291B2F4347}"/>
              </a:ext>
            </a:extLst>
          </p:cNvPr>
          <p:cNvSpPr>
            <a:spLocks noGrp="1"/>
          </p:cNvSpPr>
          <p:nvPr>
            <p:ph type="dt" sz="half" idx="10"/>
          </p:nvPr>
        </p:nvSpPr>
        <p:spPr/>
        <p:txBody>
          <a:bodyPr/>
          <a:lstStyle/>
          <a:p>
            <a:fld id="{02ED4524-1640-4CB1-AC5A-D76B4E1655AE}" type="datetimeFigureOut">
              <a:rPr lang="en-GB" smtClean="0"/>
              <a:t>19/03/2019</a:t>
            </a:fld>
            <a:endParaRPr lang="en-GB"/>
          </a:p>
        </p:txBody>
      </p:sp>
      <p:sp>
        <p:nvSpPr>
          <p:cNvPr id="5" name="Footer Placeholder 4">
            <a:extLst>
              <a:ext uri="{FF2B5EF4-FFF2-40B4-BE49-F238E27FC236}">
                <a16:creationId xmlns:a16="http://schemas.microsoft.com/office/drawing/2014/main" id="{002F1AD8-4D4D-4EFA-B01C-FDD45555620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218B230-7AC8-4D31-B147-A65DB05D3B82}"/>
              </a:ext>
            </a:extLst>
          </p:cNvPr>
          <p:cNvSpPr>
            <a:spLocks noGrp="1"/>
          </p:cNvSpPr>
          <p:nvPr>
            <p:ph type="sldNum" sz="quarter" idx="12"/>
          </p:nvPr>
        </p:nvSpPr>
        <p:spPr/>
        <p:txBody>
          <a:bodyPr/>
          <a:lstStyle/>
          <a:p>
            <a:fld id="{191427AE-60C7-4A86-9796-AA7F68802979}" type="slidenum">
              <a:rPr lang="en-GB" smtClean="0"/>
              <a:t>‹#›</a:t>
            </a:fld>
            <a:endParaRPr lang="en-GB"/>
          </a:p>
        </p:txBody>
      </p:sp>
    </p:spTree>
    <p:extLst>
      <p:ext uri="{BB962C8B-B14F-4D97-AF65-F5344CB8AC3E}">
        <p14:creationId xmlns:p14="http://schemas.microsoft.com/office/powerpoint/2010/main" val="3138511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F68347-03AD-4469-9C8A-FFA0E5E37A1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C140519-0279-4F1A-B03C-EB9BD4CBF86E}"/>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FF13C73-568D-435A-9A94-39BC2EFFB448}"/>
              </a:ext>
            </a:extLst>
          </p:cNvPr>
          <p:cNvSpPr>
            <a:spLocks noGrp="1"/>
          </p:cNvSpPr>
          <p:nvPr>
            <p:ph type="dt" sz="half" idx="10"/>
          </p:nvPr>
        </p:nvSpPr>
        <p:spPr/>
        <p:txBody>
          <a:bodyPr/>
          <a:lstStyle/>
          <a:p>
            <a:fld id="{02ED4524-1640-4CB1-AC5A-D76B4E1655AE}" type="datetimeFigureOut">
              <a:rPr lang="en-GB" smtClean="0"/>
              <a:t>19/03/2019</a:t>
            </a:fld>
            <a:endParaRPr lang="en-GB"/>
          </a:p>
        </p:txBody>
      </p:sp>
      <p:sp>
        <p:nvSpPr>
          <p:cNvPr id="5" name="Footer Placeholder 4">
            <a:extLst>
              <a:ext uri="{FF2B5EF4-FFF2-40B4-BE49-F238E27FC236}">
                <a16:creationId xmlns:a16="http://schemas.microsoft.com/office/drawing/2014/main" id="{035B7283-8930-4FDA-A734-0F59CEDF4DA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794C848-616D-4EEA-9468-43698B9FCF3E}"/>
              </a:ext>
            </a:extLst>
          </p:cNvPr>
          <p:cNvSpPr>
            <a:spLocks noGrp="1"/>
          </p:cNvSpPr>
          <p:nvPr>
            <p:ph type="sldNum" sz="quarter" idx="12"/>
          </p:nvPr>
        </p:nvSpPr>
        <p:spPr/>
        <p:txBody>
          <a:bodyPr/>
          <a:lstStyle/>
          <a:p>
            <a:fld id="{191427AE-60C7-4A86-9796-AA7F68802979}" type="slidenum">
              <a:rPr lang="en-GB" smtClean="0"/>
              <a:t>‹#›</a:t>
            </a:fld>
            <a:endParaRPr lang="en-GB"/>
          </a:p>
        </p:txBody>
      </p:sp>
    </p:spTree>
    <p:extLst>
      <p:ext uri="{BB962C8B-B14F-4D97-AF65-F5344CB8AC3E}">
        <p14:creationId xmlns:p14="http://schemas.microsoft.com/office/powerpoint/2010/main" val="2316663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2DB14F-D69A-459A-A83C-7DA1E83EB2E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653F8058-C9CE-4E76-8088-EF531307A0A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571A5B6E-9130-4209-831B-874127DFFF4E}"/>
              </a:ext>
            </a:extLst>
          </p:cNvPr>
          <p:cNvSpPr>
            <a:spLocks noGrp="1"/>
          </p:cNvSpPr>
          <p:nvPr>
            <p:ph type="dt" sz="half" idx="10"/>
          </p:nvPr>
        </p:nvSpPr>
        <p:spPr/>
        <p:txBody>
          <a:bodyPr/>
          <a:lstStyle/>
          <a:p>
            <a:fld id="{02ED4524-1640-4CB1-AC5A-D76B4E1655AE}" type="datetimeFigureOut">
              <a:rPr lang="en-GB" smtClean="0"/>
              <a:t>19/03/2019</a:t>
            </a:fld>
            <a:endParaRPr lang="en-GB"/>
          </a:p>
        </p:txBody>
      </p:sp>
      <p:sp>
        <p:nvSpPr>
          <p:cNvPr id="5" name="Footer Placeholder 4">
            <a:extLst>
              <a:ext uri="{FF2B5EF4-FFF2-40B4-BE49-F238E27FC236}">
                <a16:creationId xmlns:a16="http://schemas.microsoft.com/office/drawing/2014/main" id="{EBE3E09E-02C4-49CE-BB96-F1BA19F2B5B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188DCA9-A480-40E9-848E-490A60C3D072}"/>
              </a:ext>
            </a:extLst>
          </p:cNvPr>
          <p:cNvSpPr>
            <a:spLocks noGrp="1"/>
          </p:cNvSpPr>
          <p:nvPr>
            <p:ph type="sldNum" sz="quarter" idx="12"/>
          </p:nvPr>
        </p:nvSpPr>
        <p:spPr/>
        <p:txBody>
          <a:bodyPr/>
          <a:lstStyle/>
          <a:p>
            <a:fld id="{191427AE-60C7-4A86-9796-AA7F68802979}" type="slidenum">
              <a:rPr lang="en-GB" smtClean="0"/>
              <a:t>‹#›</a:t>
            </a:fld>
            <a:endParaRPr lang="en-GB"/>
          </a:p>
        </p:txBody>
      </p:sp>
    </p:spTree>
    <p:extLst>
      <p:ext uri="{BB962C8B-B14F-4D97-AF65-F5344CB8AC3E}">
        <p14:creationId xmlns:p14="http://schemas.microsoft.com/office/powerpoint/2010/main" val="26047300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0C0D0C-CD87-49E5-A722-229F60A45D9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01F7D95-77B8-43CA-B0C0-876244126284}"/>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E1BE0C57-FEA5-490F-AB54-1C6D49160774}"/>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3C19F8DF-E995-46CB-B76B-AE4AB573886A}"/>
              </a:ext>
            </a:extLst>
          </p:cNvPr>
          <p:cNvSpPr>
            <a:spLocks noGrp="1"/>
          </p:cNvSpPr>
          <p:nvPr>
            <p:ph type="dt" sz="half" idx="10"/>
          </p:nvPr>
        </p:nvSpPr>
        <p:spPr/>
        <p:txBody>
          <a:bodyPr/>
          <a:lstStyle/>
          <a:p>
            <a:fld id="{02ED4524-1640-4CB1-AC5A-D76B4E1655AE}" type="datetimeFigureOut">
              <a:rPr lang="en-GB" smtClean="0"/>
              <a:t>19/03/2019</a:t>
            </a:fld>
            <a:endParaRPr lang="en-GB"/>
          </a:p>
        </p:txBody>
      </p:sp>
      <p:sp>
        <p:nvSpPr>
          <p:cNvPr id="6" name="Footer Placeholder 5">
            <a:extLst>
              <a:ext uri="{FF2B5EF4-FFF2-40B4-BE49-F238E27FC236}">
                <a16:creationId xmlns:a16="http://schemas.microsoft.com/office/drawing/2014/main" id="{19812BB6-1002-4C1F-B771-62B80D07690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F033A74-9AEB-4C44-B852-10359E1C92E9}"/>
              </a:ext>
            </a:extLst>
          </p:cNvPr>
          <p:cNvSpPr>
            <a:spLocks noGrp="1"/>
          </p:cNvSpPr>
          <p:nvPr>
            <p:ph type="sldNum" sz="quarter" idx="12"/>
          </p:nvPr>
        </p:nvSpPr>
        <p:spPr/>
        <p:txBody>
          <a:bodyPr/>
          <a:lstStyle/>
          <a:p>
            <a:fld id="{191427AE-60C7-4A86-9796-AA7F68802979}" type="slidenum">
              <a:rPr lang="en-GB" smtClean="0"/>
              <a:t>‹#›</a:t>
            </a:fld>
            <a:endParaRPr lang="en-GB"/>
          </a:p>
        </p:txBody>
      </p:sp>
    </p:spTree>
    <p:extLst>
      <p:ext uri="{BB962C8B-B14F-4D97-AF65-F5344CB8AC3E}">
        <p14:creationId xmlns:p14="http://schemas.microsoft.com/office/powerpoint/2010/main" val="39304441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B6CA66-A639-4738-8B3C-8FF7F1A55F7F}"/>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675FD40-5939-46DD-B68E-C5069C32780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7EDDA9D6-7EB2-4557-B33E-9F616CD9DD0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212BB05D-356D-4DC5-85F1-93FAC8EA115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5679802F-EB6E-4699-BC5F-45DC4202E8BD}"/>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737E6689-5DA6-4BD6-A358-C3CB52A52738}"/>
              </a:ext>
            </a:extLst>
          </p:cNvPr>
          <p:cNvSpPr>
            <a:spLocks noGrp="1"/>
          </p:cNvSpPr>
          <p:nvPr>
            <p:ph type="dt" sz="half" idx="10"/>
          </p:nvPr>
        </p:nvSpPr>
        <p:spPr/>
        <p:txBody>
          <a:bodyPr/>
          <a:lstStyle/>
          <a:p>
            <a:fld id="{02ED4524-1640-4CB1-AC5A-D76B4E1655AE}" type="datetimeFigureOut">
              <a:rPr lang="en-GB" smtClean="0"/>
              <a:t>19/03/2019</a:t>
            </a:fld>
            <a:endParaRPr lang="en-GB"/>
          </a:p>
        </p:txBody>
      </p:sp>
      <p:sp>
        <p:nvSpPr>
          <p:cNvPr id="8" name="Footer Placeholder 7">
            <a:extLst>
              <a:ext uri="{FF2B5EF4-FFF2-40B4-BE49-F238E27FC236}">
                <a16:creationId xmlns:a16="http://schemas.microsoft.com/office/drawing/2014/main" id="{A41D4B08-3E7C-43D8-8206-EE14F12F0A1C}"/>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F8C0AD71-ED42-498F-9A35-DD7A8DC81D4E}"/>
              </a:ext>
            </a:extLst>
          </p:cNvPr>
          <p:cNvSpPr>
            <a:spLocks noGrp="1"/>
          </p:cNvSpPr>
          <p:nvPr>
            <p:ph type="sldNum" sz="quarter" idx="12"/>
          </p:nvPr>
        </p:nvSpPr>
        <p:spPr/>
        <p:txBody>
          <a:bodyPr/>
          <a:lstStyle/>
          <a:p>
            <a:fld id="{191427AE-60C7-4A86-9796-AA7F68802979}" type="slidenum">
              <a:rPr lang="en-GB" smtClean="0"/>
              <a:t>‹#›</a:t>
            </a:fld>
            <a:endParaRPr lang="en-GB"/>
          </a:p>
        </p:txBody>
      </p:sp>
    </p:spTree>
    <p:extLst>
      <p:ext uri="{BB962C8B-B14F-4D97-AF65-F5344CB8AC3E}">
        <p14:creationId xmlns:p14="http://schemas.microsoft.com/office/powerpoint/2010/main" val="14170610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AAB6DE-D492-42D5-A1E7-F217730ABBB3}"/>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E9FBECEE-3F70-4C91-9494-847CBB0CD776}"/>
              </a:ext>
            </a:extLst>
          </p:cNvPr>
          <p:cNvSpPr>
            <a:spLocks noGrp="1"/>
          </p:cNvSpPr>
          <p:nvPr>
            <p:ph type="dt" sz="half" idx="10"/>
          </p:nvPr>
        </p:nvSpPr>
        <p:spPr/>
        <p:txBody>
          <a:bodyPr/>
          <a:lstStyle/>
          <a:p>
            <a:fld id="{02ED4524-1640-4CB1-AC5A-D76B4E1655AE}" type="datetimeFigureOut">
              <a:rPr lang="en-GB" smtClean="0"/>
              <a:t>19/03/2019</a:t>
            </a:fld>
            <a:endParaRPr lang="en-GB"/>
          </a:p>
        </p:txBody>
      </p:sp>
      <p:sp>
        <p:nvSpPr>
          <p:cNvPr id="4" name="Footer Placeholder 3">
            <a:extLst>
              <a:ext uri="{FF2B5EF4-FFF2-40B4-BE49-F238E27FC236}">
                <a16:creationId xmlns:a16="http://schemas.microsoft.com/office/drawing/2014/main" id="{9E926DB9-A3D4-4118-83B4-E5D2809BABD9}"/>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6672BD53-5B05-44C6-A0E0-09036135D226}"/>
              </a:ext>
            </a:extLst>
          </p:cNvPr>
          <p:cNvSpPr>
            <a:spLocks noGrp="1"/>
          </p:cNvSpPr>
          <p:nvPr>
            <p:ph type="sldNum" sz="quarter" idx="12"/>
          </p:nvPr>
        </p:nvSpPr>
        <p:spPr/>
        <p:txBody>
          <a:bodyPr/>
          <a:lstStyle/>
          <a:p>
            <a:fld id="{191427AE-60C7-4A86-9796-AA7F68802979}" type="slidenum">
              <a:rPr lang="en-GB" smtClean="0"/>
              <a:t>‹#›</a:t>
            </a:fld>
            <a:endParaRPr lang="en-GB"/>
          </a:p>
        </p:txBody>
      </p:sp>
    </p:spTree>
    <p:extLst>
      <p:ext uri="{BB962C8B-B14F-4D97-AF65-F5344CB8AC3E}">
        <p14:creationId xmlns:p14="http://schemas.microsoft.com/office/powerpoint/2010/main" val="27387975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69F82F4-F91F-4037-85B4-EF6EFF92F890}"/>
              </a:ext>
            </a:extLst>
          </p:cNvPr>
          <p:cNvSpPr>
            <a:spLocks noGrp="1"/>
          </p:cNvSpPr>
          <p:nvPr>
            <p:ph type="dt" sz="half" idx="10"/>
          </p:nvPr>
        </p:nvSpPr>
        <p:spPr/>
        <p:txBody>
          <a:bodyPr/>
          <a:lstStyle/>
          <a:p>
            <a:fld id="{02ED4524-1640-4CB1-AC5A-D76B4E1655AE}" type="datetimeFigureOut">
              <a:rPr lang="en-GB" smtClean="0"/>
              <a:t>19/03/2019</a:t>
            </a:fld>
            <a:endParaRPr lang="en-GB"/>
          </a:p>
        </p:txBody>
      </p:sp>
      <p:sp>
        <p:nvSpPr>
          <p:cNvPr id="3" name="Footer Placeholder 2">
            <a:extLst>
              <a:ext uri="{FF2B5EF4-FFF2-40B4-BE49-F238E27FC236}">
                <a16:creationId xmlns:a16="http://schemas.microsoft.com/office/drawing/2014/main" id="{BD114FCE-5CCF-4C3E-8DB1-04C3E9A30B57}"/>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525100C4-8861-440D-A3EF-16DDBF2D49DC}"/>
              </a:ext>
            </a:extLst>
          </p:cNvPr>
          <p:cNvSpPr>
            <a:spLocks noGrp="1"/>
          </p:cNvSpPr>
          <p:nvPr>
            <p:ph type="sldNum" sz="quarter" idx="12"/>
          </p:nvPr>
        </p:nvSpPr>
        <p:spPr/>
        <p:txBody>
          <a:bodyPr/>
          <a:lstStyle/>
          <a:p>
            <a:fld id="{191427AE-60C7-4A86-9796-AA7F68802979}" type="slidenum">
              <a:rPr lang="en-GB" smtClean="0"/>
              <a:t>‹#›</a:t>
            </a:fld>
            <a:endParaRPr lang="en-GB"/>
          </a:p>
        </p:txBody>
      </p:sp>
    </p:spTree>
    <p:extLst>
      <p:ext uri="{BB962C8B-B14F-4D97-AF65-F5344CB8AC3E}">
        <p14:creationId xmlns:p14="http://schemas.microsoft.com/office/powerpoint/2010/main" val="8356994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28B9B9-1753-4ADB-AC5B-A7C231F7D3A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163083D9-C2AB-45D3-89D4-24B5F9DA553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9BF65862-00C2-41A4-BDB8-079C00102FE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B6C6C32-63D3-423B-AA01-7126A0CDC025}"/>
              </a:ext>
            </a:extLst>
          </p:cNvPr>
          <p:cNvSpPr>
            <a:spLocks noGrp="1"/>
          </p:cNvSpPr>
          <p:nvPr>
            <p:ph type="dt" sz="half" idx="10"/>
          </p:nvPr>
        </p:nvSpPr>
        <p:spPr/>
        <p:txBody>
          <a:bodyPr/>
          <a:lstStyle/>
          <a:p>
            <a:fld id="{02ED4524-1640-4CB1-AC5A-D76B4E1655AE}" type="datetimeFigureOut">
              <a:rPr lang="en-GB" smtClean="0"/>
              <a:t>19/03/2019</a:t>
            </a:fld>
            <a:endParaRPr lang="en-GB"/>
          </a:p>
        </p:txBody>
      </p:sp>
      <p:sp>
        <p:nvSpPr>
          <p:cNvPr id="6" name="Footer Placeholder 5">
            <a:extLst>
              <a:ext uri="{FF2B5EF4-FFF2-40B4-BE49-F238E27FC236}">
                <a16:creationId xmlns:a16="http://schemas.microsoft.com/office/drawing/2014/main" id="{6830F52D-B554-4614-91E2-C4FA0568F50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733F6B1-197C-4D74-8077-1A9BC35B66DD}"/>
              </a:ext>
            </a:extLst>
          </p:cNvPr>
          <p:cNvSpPr>
            <a:spLocks noGrp="1"/>
          </p:cNvSpPr>
          <p:nvPr>
            <p:ph type="sldNum" sz="quarter" idx="12"/>
          </p:nvPr>
        </p:nvSpPr>
        <p:spPr/>
        <p:txBody>
          <a:bodyPr/>
          <a:lstStyle/>
          <a:p>
            <a:fld id="{191427AE-60C7-4A86-9796-AA7F68802979}" type="slidenum">
              <a:rPr lang="en-GB" smtClean="0"/>
              <a:t>‹#›</a:t>
            </a:fld>
            <a:endParaRPr lang="en-GB"/>
          </a:p>
        </p:txBody>
      </p:sp>
    </p:spTree>
    <p:extLst>
      <p:ext uri="{BB962C8B-B14F-4D97-AF65-F5344CB8AC3E}">
        <p14:creationId xmlns:p14="http://schemas.microsoft.com/office/powerpoint/2010/main" val="24783338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4D0974-08E6-43AF-95BF-DAC8AE25753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25FC540F-CEB3-4433-9C1C-A81D47D4C07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343212EB-219E-4421-95AA-25C5F508FDC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19A0BD7-2E64-40B1-B2F7-43EA4FE0C0DE}"/>
              </a:ext>
            </a:extLst>
          </p:cNvPr>
          <p:cNvSpPr>
            <a:spLocks noGrp="1"/>
          </p:cNvSpPr>
          <p:nvPr>
            <p:ph type="dt" sz="half" idx="10"/>
          </p:nvPr>
        </p:nvSpPr>
        <p:spPr/>
        <p:txBody>
          <a:bodyPr/>
          <a:lstStyle/>
          <a:p>
            <a:fld id="{02ED4524-1640-4CB1-AC5A-D76B4E1655AE}" type="datetimeFigureOut">
              <a:rPr lang="en-GB" smtClean="0"/>
              <a:t>19/03/2019</a:t>
            </a:fld>
            <a:endParaRPr lang="en-GB"/>
          </a:p>
        </p:txBody>
      </p:sp>
      <p:sp>
        <p:nvSpPr>
          <p:cNvPr id="6" name="Footer Placeholder 5">
            <a:extLst>
              <a:ext uri="{FF2B5EF4-FFF2-40B4-BE49-F238E27FC236}">
                <a16:creationId xmlns:a16="http://schemas.microsoft.com/office/drawing/2014/main" id="{5AAB93B2-E50A-4180-A213-DDDA6C2FB34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9E42083-F844-454E-AC5C-6D055ECB3BD1}"/>
              </a:ext>
            </a:extLst>
          </p:cNvPr>
          <p:cNvSpPr>
            <a:spLocks noGrp="1"/>
          </p:cNvSpPr>
          <p:nvPr>
            <p:ph type="sldNum" sz="quarter" idx="12"/>
          </p:nvPr>
        </p:nvSpPr>
        <p:spPr/>
        <p:txBody>
          <a:bodyPr/>
          <a:lstStyle/>
          <a:p>
            <a:fld id="{191427AE-60C7-4A86-9796-AA7F68802979}" type="slidenum">
              <a:rPr lang="en-GB" smtClean="0"/>
              <a:t>‹#›</a:t>
            </a:fld>
            <a:endParaRPr lang="en-GB"/>
          </a:p>
        </p:txBody>
      </p:sp>
    </p:spTree>
    <p:extLst>
      <p:ext uri="{BB962C8B-B14F-4D97-AF65-F5344CB8AC3E}">
        <p14:creationId xmlns:p14="http://schemas.microsoft.com/office/powerpoint/2010/main" val="20621258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13F0FFE-0BBB-4640-8B5C-606D8756529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4D39274-BBC1-498D-8927-A3EE4A5EB7A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52E26F1-6850-47A6-8C0B-90BB9CDFAB6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ED4524-1640-4CB1-AC5A-D76B4E1655AE}" type="datetimeFigureOut">
              <a:rPr lang="en-GB" smtClean="0"/>
              <a:t>19/03/2019</a:t>
            </a:fld>
            <a:endParaRPr lang="en-GB"/>
          </a:p>
        </p:txBody>
      </p:sp>
      <p:sp>
        <p:nvSpPr>
          <p:cNvPr id="5" name="Footer Placeholder 4">
            <a:extLst>
              <a:ext uri="{FF2B5EF4-FFF2-40B4-BE49-F238E27FC236}">
                <a16:creationId xmlns:a16="http://schemas.microsoft.com/office/drawing/2014/main" id="{57A403F7-6ACD-49BB-AD68-8FD2F0F57BC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6DE1CA48-4FD4-40BD-94B6-05751AD6F5E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91427AE-60C7-4A86-9796-AA7F68802979}" type="slidenum">
              <a:rPr lang="en-GB" smtClean="0"/>
              <a:t>‹#›</a:t>
            </a:fld>
            <a:endParaRPr lang="en-GB"/>
          </a:p>
        </p:txBody>
      </p:sp>
    </p:spTree>
    <p:extLst>
      <p:ext uri="{BB962C8B-B14F-4D97-AF65-F5344CB8AC3E}">
        <p14:creationId xmlns:p14="http://schemas.microsoft.com/office/powerpoint/2010/main" val="14857813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57372E-F164-4227-8B28-B1FFD1192907}"/>
              </a:ext>
            </a:extLst>
          </p:cNvPr>
          <p:cNvSpPr>
            <a:spLocks noGrp="1"/>
          </p:cNvSpPr>
          <p:nvPr>
            <p:ph type="ctrTitle"/>
          </p:nvPr>
        </p:nvSpPr>
        <p:spPr>
          <a:xfrm>
            <a:off x="1524000" y="3011117"/>
            <a:ext cx="9144000" cy="1355750"/>
          </a:xfrm>
        </p:spPr>
        <p:txBody>
          <a:bodyPr>
            <a:noAutofit/>
          </a:bodyPr>
          <a:lstStyle/>
          <a:p>
            <a:r>
              <a:rPr lang="en-US" sz="2800" b="1" dirty="0">
                <a:solidFill>
                  <a:srgbClr val="002060"/>
                </a:solidFill>
                <a:latin typeface="Arial" panose="020B0604020202020204" pitchFamily="34" charset="0"/>
                <a:cs typeface="Arial" panose="020B0604020202020204" pitchFamily="34" charset="0"/>
              </a:rPr>
              <a:t>ASSESSING CAPACITY OF THE AGENCY ON STATISTICS OF TAJIKISTAN TO CONDUCT 2020 PHC</a:t>
            </a:r>
            <a:endParaRPr lang="en-GB" sz="2800" b="1" dirty="0">
              <a:solidFill>
                <a:srgbClr val="002060"/>
              </a:solidFill>
              <a:latin typeface="Arial" panose="020B0604020202020204" pitchFamily="34" charset="0"/>
              <a:cs typeface="Arial" panose="020B0604020202020204" pitchFamily="34" charset="0"/>
            </a:endParaRPr>
          </a:p>
        </p:txBody>
      </p:sp>
      <p:sp>
        <p:nvSpPr>
          <p:cNvPr id="3" name="Subtitle 2">
            <a:extLst>
              <a:ext uri="{FF2B5EF4-FFF2-40B4-BE49-F238E27FC236}">
                <a16:creationId xmlns:a16="http://schemas.microsoft.com/office/drawing/2014/main" id="{15AF1E3D-A34D-43A5-9C1F-21411401845F}"/>
              </a:ext>
            </a:extLst>
          </p:cNvPr>
          <p:cNvSpPr>
            <a:spLocks noGrp="1"/>
          </p:cNvSpPr>
          <p:nvPr>
            <p:ph type="subTitle" idx="1"/>
          </p:nvPr>
        </p:nvSpPr>
        <p:spPr>
          <a:xfrm>
            <a:off x="1524000" y="4373823"/>
            <a:ext cx="9144000" cy="1074803"/>
          </a:xfrm>
        </p:spPr>
        <p:txBody>
          <a:bodyPr>
            <a:normAutofit fontScale="92500" lnSpcReduction="10000"/>
          </a:bodyPr>
          <a:lstStyle/>
          <a:p>
            <a:r>
              <a:rPr lang="en-US" sz="2000" b="1" dirty="0">
                <a:solidFill>
                  <a:srgbClr val="002060"/>
                </a:solidFill>
                <a:latin typeface="Arial" panose="020B0604020202020204" pitchFamily="34" charset="0"/>
                <a:cs typeface="Arial" panose="020B0604020202020204" pitchFamily="34" charset="0"/>
              </a:rPr>
              <a:t>Dr. Parviz KHAKIMOV</a:t>
            </a:r>
            <a:r>
              <a:rPr lang="en-US" sz="2000" dirty="0">
                <a:solidFill>
                  <a:srgbClr val="002060"/>
                </a:solidFill>
                <a:latin typeface="Arial" panose="020B0604020202020204" pitchFamily="34" charset="0"/>
                <a:cs typeface="Arial" panose="020B0604020202020204" pitchFamily="34" charset="0"/>
              </a:rPr>
              <a:t>,</a:t>
            </a:r>
          </a:p>
          <a:p>
            <a:r>
              <a:rPr lang="en-US" sz="2000" dirty="0">
                <a:solidFill>
                  <a:srgbClr val="002060"/>
                </a:solidFill>
                <a:latin typeface="Arial" panose="020B0604020202020204" pitchFamily="34" charset="0"/>
                <a:cs typeface="Arial" panose="020B0604020202020204" pitchFamily="34" charset="0"/>
              </a:rPr>
              <a:t>Program Analyst on Population and Development,</a:t>
            </a:r>
          </a:p>
          <a:p>
            <a:r>
              <a:rPr lang="en-US" sz="2000" dirty="0">
                <a:solidFill>
                  <a:srgbClr val="002060"/>
                </a:solidFill>
                <a:latin typeface="Arial" panose="020B0604020202020204" pitchFamily="34" charset="0"/>
                <a:cs typeface="Arial" panose="020B0604020202020204" pitchFamily="34" charset="0"/>
              </a:rPr>
              <a:t>UNFPA CO in Tajikistan</a:t>
            </a:r>
          </a:p>
          <a:p>
            <a:pPr algn="l"/>
            <a:endParaRPr lang="en-GB" sz="2000" dirty="0"/>
          </a:p>
        </p:txBody>
      </p:sp>
      <p:sp>
        <p:nvSpPr>
          <p:cNvPr id="13" name="Freeform 20">
            <a:extLst>
              <a:ext uri="{FF2B5EF4-FFF2-40B4-BE49-F238E27FC236}">
                <a16:creationId xmlns:a16="http://schemas.microsoft.com/office/drawing/2014/main" id="{B5128750-6DE7-4BD7-B6DD-399E90474D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22758"/>
            <a:ext cx="4522796" cy="2919017"/>
          </a:xfrm>
          <a:custGeom>
            <a:avLst/>
            <a:gdLst>
              <a:gd name="connsiteX0" fmla="*/ 0 w 4522796"/>
              <a:gd name="connsiteY0" fmla="*/ 2919017 h 2919017"/>
              <a:gd name="connsiteX1" fmla="*/ 4522796 w 4522796"/>
              <a:gd name="connsiteY1" fmla="*/ 2919017 h 2919017"/>
              <a:gd name="connsiteX2" fmla="*/ 3170909 w 4522796"/>
              <a:gd name="connsiteY2" fmla="*/ 0 h 2919017"/>
              <a:gd name="connsiteX3" fmla="*/ 0 w 4522796"/>
              <a:gd name="connsiteY3" fmla="*/ 0 h 2919017"/>
            </a:gdLst>
            <a:ahLst/>
            <a:cxnLst>
              <a:cxn ang="0">
                <a:pos x="connsiteX0" y="connsiteY0"/>
              </a:cxn>
              <a:cxn ang="0">
                <a:pos x="connsiteX1" y="connsiteY1"/>
              </a:cxn>
              <a:cxn ang="0">
                <a:pos x="connsiteX2" y="connsiteY2"/>
              </a:cxn>
              <a:cxn ang="0">
                <a:pos x="connsiteX3" y="connsiteY3"/>
              </a:cxn>
            </a:cxnLst>
            <a:rect l="l" t="t" r="r" b="b"/>
            <a:pathLst>
              <a:path w="4522796" h="2919017">
                <a:moveTo>
                  <a:pt x="0" y="2919017"/>
                </a:moveTo>
                <a:lnTo>
                  <a:pt x="4522796" y="2919017"/>
                </a:lnTo>
                <a:lnTo>
                  <a:pt x="3170909" y="0"/>
                </a:lnTo>
                <a:lnTo>
                  <a:pt x="0" y="0"/>
                </a:lnTo>
                <a:close/>
              </a:path>
            </a:pathLst>
          </a:cu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b="1"/>
          </a:p>
        </p:txBody>
      </p:sp>
      <p:pic>
        <p:nvPicPr>
          <p:cNvPr id="4" name="Google Shape;106;p25" descr="A close up of a logo&#10;&#10;Description automatically generated">
            <a:extLst>
              <a:ext uri="{FF2B5EF4-FFF2-40B4-BE49-F238E27FC236}">
                <a16:creationId xmlns:a16="http://schemas.microsoft.com/office/drawing/2014/main" id="{5890483A-829A-48BD-9D1C-65004F59F68D}"/>
              </a:ext>
            </a:extLst>
          </p:cNvPr>
          <p:cNvPicPr preferRelativeResize="0"/>
          <p:nvPr/>
        </p:nvPicPr>
        <p:blipFill>
          <a:blip r:embed="rId2">
            <a:extLst/>
          </a:blip>
          <a:stretch>
            <a:fillRect/>
          </a:stretch>
        </p:blipFill>
        <p:spPr>
          <a:xfrm>
            <a:off x="6330101" y="468981"/>
            <a:ext cx="1659944" cy="2427278"/>
          </a:xfrm>
          <a:prstGeom prst="rect">
            <a:avLst/>
          </a:prstGeom>
          <a:noFill/>
        </p:spPr>
      </p:pic>
      <p:pic>
        <p:nvPicPr>
          <p:cNvPr id="8" name="Picture 3" descr="UNFPA-logo-90EF604891-seeklogo.com.gif">
            <a:extLst>
              <a:ext uri="{FF2B5EF4-FFF2-40B4-BE49-F238E27FC236}">
                <a16:creationId xmlns:a16="http://schemas.microsoft.com/office/drawing/2014/main" id="{6BA3CBAE-D036-4087-A948-DA327D0E8BE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10086" y="459042"/>
            <a:ext cx="2427278" cy="242727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Freeform 12">
            <a:extLst>
              <a:ext uri="{FF2B5EF4-FFF2-40B4-BE49-F238E27FC236}">
                <a16:creationId xmlns:a16="http://schemas.microsoft.com/office/drawing/2014/main" id="{07BA6415-1CCB-4FE4-8D1D-DE0505D993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266810" y="5448626"/>
            <a:ext cx="5925190" cy="1409374"/>
          </a:xfrm>
          <a:custGeom>
            <a:avLst/>
            <a:gdLst>
              <a:gd name="connsiteX0" fmla="*/ 652725 w 5925190"/>
              <a:gd name="connsiteY0" fmla="*/ 0 h 1409374"/>
              <a:gd name="connsiteX1" fmla="*/ 5925190 w 5925190"/>
              <a:gd name="connsiteY1" fmla="*/ 0 h 1409374"/>
              <a:gd name="connsiteX2" fmla="*/ 5925190 w 5925190"/>
              <a:gd name="connsiteY2" fmla="*/ 1409374 h 1409374"/>
              <a:gd name="connsiteX3" fmla="*/ 0 w 5925190"/>
              <a:gd name="connsiteY3" fmla="*/ 1409374 h 1409374"/>
            </a:gdLst>
            <a:ahLst/>
            <a:cxnLst>
              <a:cxn ang="0">
                <a:pos x="connsiteX0" y="connsiteY0"/>
              </a:cxn>
              <a:cxn ang="0">
                <a:pos x="connsiteX1" y="connsiteY1"/>
              </a:cxn>
              <a:cxn ang="0">
                <a:pos x="connsiteX2" y="connsiteY2"/>
              </a:cxn>
              <a:cxn ang="0">
                <a:pos x="connsiteX3" y="connsiteY3"/>
              </a:cxn>
            </a:cxnLst>
            <a:rect l="l" t="t" r="r" b="b"/>
            <a:pathLst>
              <a:path w="5925190" h="1409374">
                <a:moveTo>
                  <a:pt x="652725" y="0"/>
                </a:moveTo>
                <a:lnTo>
                  <a:pt x="5925190" y="0"/>
                </a:lnTo>
                <a:lnTo>
                  <a:pt x="5925190" y="1409374"/>
                </a:lnTo>
                <a:lnTo>
                  <a:pt x="0" y="1409374"/>
                </a:lnTo>
                <a:close/>
              </a:path>
            </a:pathLst>
          </a:custGeom>
          <a:solidFill>
            <a:srgbClr val="4A4A4A"/>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7" name="Freeform 22">
            <a:extLst>
              <a:ext uri="{FF2B5EF4-FFF2-40B4-BE49-F238E27FC236}">
                <a16:creationId xmlns:a16="http://schemas.microsoft.com/office/drawing/2014/main" id="{CA1B373B-0DE9-4AE4-A839-26F801A340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5448626"/>
            <a:ext cx="6754821" cy="1409374"/>
          </a:xfrm>
          <a:custGeom>
            <a:avLst/>
            <a:gdLst>
              <a:gd name="connsiteX0" fmla="*/ 0 w 6754821"/>
              <a:gd name="connsiteY0" fmla="*/ 0 h 1409374"/>
              <a:gd name="connsiteX1" fmla="*/ 6754821 w 6754821"/>
              <a:gd name="connsiteY1" fmla="*/ 0 h 1409374"/>
              <a:gd name="connsiteX2" fmla="*/ 6102096 w 6754821"/>
              <a:gd name="connsiteY2" fmla="*/ 1409374 h 1409374"/>
              <a:gd name="connsiteX3" fmla="*/ 0 w 6754821"/>
              <a:gd name="connsiteY3" fmla="*/ 1409374 h 1409374"/>
            </a:gdLst>
            <a:ahLst/>
            <a:cxnLst>
              <a:cxn ang="0">
                <a:pos x="connsiteX0" y="connsiteY0"/>
              </a:cxn>
              <a:cxn ang="0">
                <a:pos x="connsiteX1" y="connsiteY1"/>
              </a:cxn>
              <a:cxn ang="0">
                <a:pos x="connsiteX2" y="connsiteY2"/>
              </a:cxn>
              <a:cxn ang="0">
                <a:pos x="connsiteX3" y="connsiteY3"/>
              </a:cxn>
            </a:cxnLst>
            <a:rect l="l" t="t" r="r" b="b"/>
            <a:pathLst>
              <a:path w="6754821" h="1409374">
                <a:moveTo>
                  <a:pt x="0" y="0"/>
                </a:moveTo>
                <a:lnTo>
                  <a:pt x="6754821" y="0"/>
                </a:lnTo>
                <a:lnTo>
                  <a:pt x="6102096" y="1409374"/>
                </a:lnTo>
                <a:lnTo>
                  <a:pt x="0" y="1409374"/>
                </a:lnTo>
                <a:close/>
              </a:path>
            </a:pathLst>
          </a:custGeom>
          <a:solidFill>
            <a:srgbClr val="898989">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247971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536859" y="208722"/>
            <a:ext cx="9601200" cy="913572"/>
          </a:xfrm>
        </p:spPr>
        <p:txBody>
          <a:bodyPr>
            <a:normAutofit/>
          </a:bodyPr>
          <a:lstStyle/>
          <a:p>
            <a:pPr algn="ctr"/>
            <a:r>
              <a:rPr lang="en-US" sz="3200" b="1" dirty="0">
                <a:solidFill>
                  <a:srgbClr val="002060"/>
                </a:solidFill>
                <a:latin typeface="Arial" panose="020B0604020202020204" pitchFamily="34" charset="0"/>
                <a:cs typeface="Arial" panose="020B0604020202020204" pitchFamily="34" charset="0"/>
              </a:rPr>
              <a:t>4. Mapping</a:t>
            </a:r>
          </a:p>
        </p:txBody>
      </p:sp>
      <p:graphicFrame>
        <p:nvGraphicFramePr>
          <p:cNvPr id="6" name="Chart 5">
            <a:extLst>
              <a:ext uri="{FF2B5EF4-FFF2-40B4-BE49-F238E27FC236}">
                <a16:creationId xmlns:a16="http://schemas.microsoft.com/office/drawing/2014/main" id="{00000000-0008-0000-1100-0000AA800000}"/>
              </a:ext>
            </a:extLst>
          </p:cNvPr>
          <p:cNvGraphicFramePr>
            <a:graphicFrameLocks/>
          </p:cNvGraphicFramePr>
          <p:nvPr>
            <p:extLst>
              <p:ext uri="{D42A27DB-BD31-4B8C-83A1-F6EECF244321}">
                <p14:modId xmlns:p14="http://schemas.microsoft.com/office/powerpoint/2010/main" val="1025351323"/>
              </p:ext>
            </p:extLst>
          </p:nvPr>
        </p:nvGraphicFramePr>
        <p:xfrm>
          <a:off x="1271464" y="1268760"/>
          <a:ext cx="9505057" cy="525658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8860680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A19725-AA93-41E4-B17F-BCA4FEC2E1D8}"/>
              </a:ext>
            </a:extLst>
          </p:cNvPr>
          <p:cNvSpPr>
            <a:spLocks noGrp="1"/>
          </p:cNvSpPr>
          <p:nvPr>
            <p:ph type="title"/>
          </p:nvPr>
        </p:nvSpPr>
        <p:spPr>
          <a:xfrm>
            <a:off x="838200" y="365125"/>
            <a:ext cx="10515600" cy="708301"/>
          </a:xfrm>
        </p:spPr>
        <p:txBody>
          <a:bodyPr>
            <a:normAutofit/>
          </a:bodyPr>
          <a:lstStyle/>
          <a:p>
            <a:pPr algn="ctr"/>
            <a:r>
              <a:rPr lang="en-GB" sz="3200" b="1" dirty="0">
                <a:solidFill>
                  <a:srgbClr val="002060"/>
                </a:solidFill>
                <a:latin typeface="Arial" panose="020B0604020202020204" pitchFamily="34" charset="0"/>
                <a:cs typeface="Arial" panose="020B0604020202020204" pitchFamily="34" charset="0"/>
              </a:rPr>
              <a:t>Mapping</a:t>
            </a:r>
          </a:p>
        </p:txBody>
      </p:sp>
      <p:sp>
        <p:nvSpPr>
          <p:cNvPr id="3" name="Content Placeholder 2">
            <a:extLst>
              <a:ext uri="{FF2B5EF4-FFF2-40B4-BE49-F238E27FC236}">
                <a16:creationId xmlns:a16="http://schemas.microsoft.com/office/drawing/2014/main" id="{FB6F8B7B-A2D5-428D-B8DF-23DDC1975A48}"/>
              </a:ext>
            </a:extLst>
          </p:cNvPr>
          <p:cNvSpPr>
            <a:spLocks noGrp="1"/>
          </p:cNvSpPr>
          <p:nvPr>
            <p:ph idx="1"/>
          </p:nvPr>
        </p:nvSpPr>
        <p:spPr>
          <a:xfrm>
            <a:off x="838200" y="894522"/>
            <a:ext cx="10515600" cy="5598353"/>
          </a:xfrm>
        </p:spPr>
        <p:txBody>
          <a:bodyPr>
            <a:normAutofit fontScale="92500" lnSpcReduction="20000"/>
          </a:bodyPr>
          <a:lstStyle/>
          <a:p>
            <a:pPr marL="0" indent="0">
              <a:lnSpc>
                <a:spcPct val="120000"/>
              </a:lnSpc>
              <a:spcBef>
                <a:spcPts val="0"/>
              </a:spcBef>
              <a:buNone/>
            </a:pPr>
            <a:r>
              <a:rPr lang="en-GB" sz="2400" dirty="0">
                <a:solidFill>
                  <a:srgbClr val="002060"/>
                </a:solidFill>
                <a:latin typeface="Arial" panose="020B0604020202020204" pitchFamily="34" charset="0"/>
                <a:cs typeface="Arial" panose="020B0604020202020204" pitchFamily="34" charset="0"/>
              </a:rPr>
              <a:t>To strengthen the capacity on using map for PHC the following steps need to be taken: </a:t>
            </a:r>
          </a:p>
          <a:p>
            <a:pPr marL="0" lvl="0" indent="0" algn="just">
              <a:lnSpc>
                <a:spcPct val="120000"/>
              </a:lnSpc>
              <a:spcBef>
                <a:spcPts val="0"/>
              </a:spcBef>
              <a:buNone/>
            </a:pPr>
            <a:r>
              <a:rPr lang="en-GB" sz="2400" dirty="0">
                <a:solidFill>
                  <a:srgbClr val="002060"/>
                </a:solidFill>
                <a:latin typeface="Arial" panose="020B0604020202020204" pitchFamily="34" charset="0"/>
                <a:cs typeface="Arial" panose="020B0604020202020204" pitchFamily="34" charset="0"/>
              </a:rPr>
              <a:t>The AS should works with Land Committee, Geodesy and Cadastre and any other national mapping agencies to obtain spatial data (such as topography, roads, legal boundaries) to avoid duplication of effort.</a:t>
            </a:r>
          </a:p>
          <a:p>
            <a:pPr marL="0" lvl="0" indent="0" algn="just">
              <a:lnSpc>
                <a:spcPct val="120000"/>
              </a:lnSpc>
              <a:spcBef>
                <a:spcPts val="0"/>
              </a:spcBef>
              <a:buNone/>
            </a:pPr>
            <a:r>
              <a:rPr lang="en-GB" sz="2400" dirty="0">
                <a:solidFill>
                  <a:srgbClr val="002060"/>
                </a:solidFill>
                <a:latin typeface="Arial" panose="020B0604020202020204" pitchFamily="34" charset="0"/>
                <a:cs typeface="Arial" panose="020B0604020202020204" pitchFamily="34" charset="0"/>
              </a:rPr>
              <a:t>AS should established mapping unit within Census Department and organized a training or hire the experienced staff in uses of Geographic Information Systems (GIS), including: </a:t>
            </a:r>
          </a:p>
          <a:p>
            <a:pPr lvl="0" algn="just">
              <a:lnSpc>
                <a:spcPct val="120000"/>
              </a:lnSpc>
              <a:spcBef>
                <a:spcPts val="0"/>
              </a:spcBef>
            </a:pPr>
            <a:r>
              <a:rPr lang="en-GB" sz="2400" dirty="0">
                <a:solidFill>
                  <a:srgbClr val="002060"/>
                </a:solidFill>
                <a:latin typeface="Arial" panose="020B0604020202020204" pitchFamily="34" charset="0"/>
                <a:cs typeface="Arial" panose="020B0604020202020204" pitchFamily="34" charset="0"/>
              </a:rPr>
              <a:t>collection, preparation, use, and publication of maps and management of geospatial data for census/survey purposes; </a:t>
            </a:r>
          </a:p>
          <a:p>
            <a:pPr lvl="0" algn="just">
              <a:lnSpc>
                <a:spcPct val="120000"/>
              </a:lnSpc>
              <a:spcBef>
                <a:spcPts val="0"/>
              </a:spcBef>
            </a:pPr>
            <a:r>
              <a:rPr lang="en-GB" sz="2400" dirty="0">
                <a:solidFill>
                  <a:srgbClr val="002060"/>
                </a:solidFill>
                <a:latin typeface="Arial" panose="020B0604020202020204" pitchFamily="34" charset="0"/>
                <a:cs typeface="Arial" panose="020B0604020202020204" pitchFamily="34" charset="0"/>
              </a:rPr>
              <a:t>creating thematic maps to highlight a specific topic; </a:t>
            </a:r>
          </a:p>
          <a:p>
            <a:pPr lvl="0" algn="just">
              <a:lnSpc>
                <a:spcPct val="120000"/>
              </a:lnSpc>
              <a:spcBef>
                <a:spcPts val="0"/>
              </a:spcBef>
            </a:pPr>
            <a:r>
              <a:rPr lang="en-GB" sz="2400" dirty="0">
                <a:solidFill>
                  <a:srgbClr val="002060"/>
                </a:solidFill>
                <a:latin typeface="Arial" panose="020B0604020202020204" pitchFamily="34" charset="0"/>
                <a:cs typeface="Arial" panose="020B0604020202020204" pitchFamily="34" charset="0"/>
              </a:rPr>
              <a:t>implementation and basic technology requirements; </a:t>
            </a:r>
          </a:p>
          <a:p>
            <a:pPr lvl="0" algn="just">
              <a:lnSpc>
                <a:spcPct val="120000"/>
              </a:lnSpc>
              <a:spcBef>
                <a:spcPts val="0"/>
              </a:spcBef>
            </a:pPr>
            <a:r>
              <a:rPr lang="en-GB" sz="2400" dirty="0">
                <a:solidFill>
                  <a:srgbClr val="002060"/>
                </a:solidFill>
                <a:latin typeface="Arial" panose="020B0604020202020204" pitchFamily="34" charset="0"/>
                <a:cs typeface="Arial" panose="020B0604020202020204" pitchFamily="34" charset="0"/>
              </a:rPr>
              <a:t>database development and management; </a:t>
            </a:r>
          </a:p>
          <a:p>
            <a:pPr lvl="0" algn="just">
              <a:lnSpc>
                <a:spcPct val="120000"/>
              </a:lnSpc>
              <a:spcBef>
                <a:spcPts val="0"/>
              </a:spcBef>
            </a:pPr>
            <a:r>
              <a:rPr lang="en-GB" sz="2400" dirty="0">
                <a:solidFill>
                  <a:srgbClr val="002060"/>
                </a:solidFill>
                <a:latin typeface="Arial" panose="020B0604020202020204" pitchFamily="34" charset="0"/>
                <a:cs typeface="Arial" panose="020B0604020202020204" pitchFamily="34" charset="0"/>
              </a:rPr>
              <a:t>freely data dissemination through AS website (e.g., shapefiles, geodatabases, KML) all geospatial datasets of administrative/statistical geography; </a:t>
            </a:r>
          </a:p>
          <a:p>
            <a:pPr lvl="0" algn="just">
              <a:lnSpc>
                <a:spcPct val="120000"/>
              </a:lnSpc>
              <a:spcBef>
                <a:spcPts val="0"/>
              </a:spcBef>
            </a:pPr>
            <a:r>
              <a:rPr lang="en-GB" sz="2400" dirty="0">
                <a:solidFill>
                  <a:srgbClr val="002060"/>
                </a:solidFill>
                <a:latin typeface="Arial" panose="020B0604020202020204" pitchFamily="34" charset="0"/>
                <a:cs typeface="Arial" panose="020B0604020202020204" pitchFamily="34" charset="0"/>
              </a:rPr>
              <a:t>produce maps using GIS software for enumeration; </a:t>
            </a:r>
          </a:p>
          <a:p>
            <a:endParaRPr lang="en-GB" dirty="0">
              <a:solidFill>
                <a:srgbClr val="002060"/>
              </a:solidFill>
            </a:endParaRPr>
          </a:p>
        </p:txBody>
      </p:sp>
    </p:spTree>
    <p:extLst>
      <p:ext uri="{BB962C8B-B14F-4D97-AF65-F5344CB8AC3E}">
        <p14:creationId xmlns:p14="http://schemas.microsoft.com/office/powerpoint/2010/main" val="28792601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A19725-AA93-41E4-B17F-BCA4FEC2E1D8}"/>
              </a:ext>
            </a:extLst>
          </p:cNvPr>
          <p:cNvSpPr>
            <a:spLocks noGrp="1"/>
          </p:cNvSpPr>
          <p:nvPr>
            <p:ph type="title"/>
          </p:nvPr>
        </p:nvSpPr>
        <p:spPr>
          <a:xfrm>
            <a:off x="838200" y="116647"/>
            <a:ext cx="10515600" cy="708301"/>
          </a:xfrm>
        </p:spPr>
        <p:txBody>
          <a:bodyPr>
            <a:normAutofit/>
          </a:bodyPr>
          <a:lstStyle/>
          <a:p>
            <a:pPr algn="ctr"/>
            <a:r>
              <a:rPr lang="en-GB" sz="3200" b="1" dirty="0">
                <a:solidFill>
                  <a:srgbClr val="002060"/>
                </a:solidFill>
                <a:latin typeface="Arial" panose="020B0604020202020204" pitchFamily="34" charset="0"/>
                <a:cs typeface="Arial" panose="020B0604020202020204" pitchFamily="34" charset="0"/>
              </a:rPr>
              <a:t>Mapping</a:t>
            </a:r>
          </a:p>
        </p:txBody>
      </p:sp>
      <p:sp>
        <p:nvSpPr>
          <p:cNvPr id="3" name="Content Placeholder 2">
            <a:extLst>
              <a:ext uri="{FF2B5EF4-FFF2-40B4-BE49-F238E27FC236}">
                <a16:creationId xmlns:a16="http://schemas.microsoft.com/office/drawing/2014/main" id="{FB6F8B7B-A2D5-428D-B8DF-23DDC1975A48}"/>
              </a:ext>
            </a:extLst>
          </p:cNvPr>
          <p:cNvSpPr>
            <a:spLocks noGrp="1"/>
          </p:cNvSpPr>
          <p:nvPr>
            <p:ph idx="1"/>
          </p:nvPr>
        </p:nvSpPr>
        <p:spPr>
          <a:xfrm>
            <a:off x="838200" y="824948"/>
            <a:ext cx="10515600" cy="5598353"/>
          </a:xfrm>
        </p:spPr>
        <p:txBody>
          <a:bodyPr>
            <a:noAutofit/>
          </a:bodyPr>
          <a:lstStyle/>
          <a:p>
            <a:pPr lvl="0" algn="just">
              <a:lnSpc>
                <a:spcPct val="100000"/>
              </a:lnSpc>
              <a:spcBef>
                <a:spcPts val="0"/>
              </a:spcBef>
            </a:pPr>
            <a:r>
              <a:rPr lang="en-GB" sz="2000" dirty="0">
                <a:solidFill>
                  <a:srgbClr val="002060"/>
                </a:solidFill>
                <a:latin typeface="Arial" panose="020B0604020202020204" pitchFamily="34" charset="0"/>
                <a:cs typeface="Arial" panose="020B0604020202020204" pitchFamily="34" charset="0"/>
              </a:rPr>
              <a:t>thorough review of map dissemination products before they are publicly released (data accuracy, correct positioning, clarity of map elements, etc.); </a:t>
            </a:r>
          </a:p>
          <a:p>
            <a:pPr lvl="0" algn="just">
              <a:lnSpc>
                <a:spcPct val="100000"/>
              </a:lnSpc>
              <a:spcBef>
                <a:spcPts val="0"/>
              </a:spcBef>
            </a:pPr>
            <a:r>
              <a:rPr lang="en-GB" sz="2000" dirty="0">
                <a:solidFill>
                  <a:srgbClr val="002060"/>
                </a:solidFill>
                <a:latin typeface="Arial" panose="020B0604020202020204" pitchFamily="34" charset="0"/>
                <a:cs typeface="Arial" panose="020B0604020202020204" pitchFamily="34" charset="0"/>
              </a:rPr>
              <a:t>GPS-verified national datasets uses for census/survey operations (e.g., road network, housing location points, or landmarks); </a:t>
            </a:r>
          </a:p>
          <a:p>
            <a:pPr lvl="0" algn="just">
              <a:lnSpc>
                <a:spcPct val="100000"/>
              </a:lnSpc>
              <a:spcBef>
                <a:spcPts val="0"/>
              </a:spcBef>
            </a:pPr>
            <a:r>
              <a:rPr lang="en-GB" sz="2000" dirty="0">
                <a:solidFill>
                  <a:srgbClr val="002060"/>
                </a:solidFill>
                <a:latin typeface="Arial" panose="020B0604020202020204" pitchFamily="34" charset="0"/>
                <a:cs typeface="Arial" panose="020B0604020202020204" pitchFamily="34" charset="0"/>
              </a:rPr>
              <a:t>digitization and integration of digitized data from different sources; </a:t>
            </a:r>
          </a:p>
          <a:p>
            <a:pPr lvl="0" algn="just">
              <a:lnSpc>
                <a:spcPct val="100000"/>
              </a:lnSpc>
              <a:spcBef>
                <a:spcPts val="0"/>
              </a:spcBef>
            </a:pPr>
            <a:r>
              <a:rPr lang="en-GB" sz="2000" dirty="0">
                <a:solidFill>
                  <a:srgbClr val="002060"/>
                </a:solidFill>
                <a:latin typeface="Arial" panose="020B0604020202020204" pitchFamily="34" charset="0"/>
                <a:cs typeface="Arial" panose="020B0604020202020204" pitchFamily="34" charset="0"/>
              </a:rPr>
              <a:t>updates spatial data to reflect changes in administrative boundaries and re-delineate statistical areas; </a:t>
            </a:r>
          </a:p>
          <a:p>
            <a:pPr lvl="0" algn="just">
              <a:lnSpc>
                <a:spcPct val="100000"/>
              </a:lnSpc>
              <a:spcBef>
                <a:spcPts val="0"/>
              </a:spcBef>
            </a:pPr>
            <a:r>
              <a:rPr lang="en-GB" sz="2000" dirty="0">
                <a:solidFill>
                  <a:srgbClr val="002060"/>
                </a:solidFill>
                <a:latin typeface="Arial" panose="020B0604020202020204" pitchFamily="34" charset="0"/>
                <a:cs typeface="Arial" panose="020B0604020202020204" pitchFamily="34" charset="0"/>
              </a:rPr>
              <a:t>developing enumeration area maps to facilitate enumerator orientation meaning that they are legible, scaled appropriately, have clear and unambiguous boundaries, and are designed so that an enumerator can canvass the entire area in the time allotted; </a:t>
            </a:r>
          </a:p>
          <a:p>
            <a:pPr lvl="0" algn="just">
              <a:lnSpc>
                <a:spcPct val="100000"/>
              </a:lnSpc>
              <a:spcBef>
                <a:spcPts val="0"/>
              </a:spcBef>
            </a:pPr>
            <a:r>
              <a:rPr lang="en-GB" sz="2000" dirty="0">
                <a:solidFill>
                  <a:srgbClr val="002060"/>
                </a:solidFill>
                <a:latin typeface="Arial" panose="020B0604020202020204" pitchFamily="34" charset="0"/>
                <a:cs typeface="Arial" panose="020B0604020202020204" pitchFamily="34" charset="0"/>
              </a:rPr>
              <a:t>if available, use of satellite or aerial imagery to verify physical features (housing units, roads, rivers) and boundaries;</a:t>
            </a:r>
          </a:p>
          <a:p>
            <a:pPr lvl="0">
              <a:lnSpc>
                <a:spcPct val="100000"/>
              </a:lnSpc>
              <a:spcBef>
                <a:spcPts val="0"/>
              </a:spcBef>
            </a:pPr>
            <a:r>
              <a:rPr lang="en-GB" sz="2000" dirty="0">
                <a:solidFill>
                  <a:srgbClr val="002060"/>
                </a:solidFill>
                <a:latin typeface="Arial" panose="020B0604020202020204" pitchFamily="34" charset="0"/>
                <a:cs typeface="Arial" panose="020B0604020202020204" pitchFamily="34" charset="0"/>
              </a:rPr>
              <a:t>verify pertinent spatial data (e.g., boundaries, housing units, structures) in the field prior to enumeration; (xiv) instruction of enumerators to note errors, inconsistencies, or updates in their EAs and the update the spatial database after verification; </a:t>
            </a:r>
          </a:p>
          <a:p>
            <a:pPr lvl="0">
              <a:lnSpc>
                <a:spcPct val="100000"/>
              </a:lnSpc>
              <a:spcBef>
                <a:spcPts val="0"/>
              </a:spcBef>
            </a:pPr>
            <a:r>
              <a:rPr lang="en-GB" sz="2000" dirty="0">
                <a:solidFill>
                  <a:srgbClr val="002060"/>
                </a:solidFill>
                <a:latin typeface="Arial" panose="020B0604020202020204" pitchFamily="34" charset="0"/>
                <a:cs typeface="Arial" panose="020B0604020202020204" pitchFamily="34" charset="0"/>
              </a:rPr>
              <a:t>prepare formal training materials for field staff detailing how to read maps, how to use maps during enumeration, and how to correct map errors; </a:t>
            </a:r>
          </a:p>
          <a:p>
            <a:pPr lvl="0">
              <a:lnSpc>
                <a:spcPct val="100000"/>
              </a:lnSpc>
              <a:spcBef>
                <a:spcPts val="0"/>
              </a:spcBef>
            </a:pPr>
            <a:r>
              <a:rPr lang="en-GB" sz="2000" dirty="0">
                <a:solidFill>
                  <a:srgbClr val="002060"/>
                </a:solidFill>
                <a:latin typeface="Arial" panose="020B0604020202020204" pitchFamily="34" charset="0"/>
                <a:cs typeface="Arial" panose="020B0604020202020204" pitchFamily="34" charset="0"/>
              </a:rPr>
              <a:t>produce or manage the delivery of reference and thematic maps via the AS website using multiple formats, including interactive web maps and static map products. </a:t>
            </a:r>
          </a:p>
          <a:p>
            <a:pPr algn="just">
              <a:lnSpc>
                <a:spcPct val="100000"/>
              </a:lnSpc>
              <a:spcBef>
                <a:spcPts val="0"/>
              </a:spcBef>
            </a:pPr>
            <a:endParaRPr lang="en-GB" sz="2000" dirty="0">
              <a:solidFill>
                <a:srgbClr val="00206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816610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A19725-AA93-41E4-B17F-BCA4FEC2E1D8}"/>
              </a:ext>
            </a:extLst>
          </p:cNvPr>
          <p:cNvSpPr>
            <a:spLocks noGrp="1"/>
          </p:cNvSpPr>
          <p:nvPr>
            <p:ph type="title"/>
          </p:nvPr>
        </p:nvSpPr>
        <p:spPr>
          <a:xfrm>
            <a:off x="838200" y="116647"/>
            <a:ext cx="10515600" cy="708301"/>
          </a:xfrm>
        </p:spPr>
        <p:txBody>
          <a:bodyPr>
            <a:normAutofit/>
          </a:bodyPr>
          <a:lstStyle/>
          <a:p>
            <a:pPr algn="ctr"/>
            <a:r>
              <a:rPr lang="en-GB" sz="3200" b="1" dirty="0">
                <a:solidFill>
                  <a:srgbClr val="002060"/>
                </a:solidFill>
                <a:latin typeface="Arial" panose="020B0604020202020204" pitchFamily="34" charset="0"/>
                <a:cs typeface="Arial" panose="020B0604020202020204" pitchFamily="34" charset="0"/>
              </a:rPr>
              <a:t>Mapping</a:t>
            </a:r>
          </a:p>
        </p:txBody>
      </p:sp>
      <p:sp>
        <p:nvSpPr>
          <p:cNvPr id="3" name="Content Placeholder 2">
            <a:extLst>
              <a:ext uri="{FF2B5EF4-FFF2-40B4-BE49-F238E27FC236}">
                <a16:creationId xmlns:a16="http://schemas.microsoft.com/office/drawing/2014/main" id="{FB6F8B7B-A2D5-428D-B8DF-23DDC1975A48}"/>
              </a:ext>
            </a:extLst>
          </p:cNvPr>
          <p:cNvSpPr>
            <a:spLocks noGrp="1"/>
          </p:cNvSpPr>
          <p:nvPr>
            <p:ph idx="1"/>
          </p:nvPr>
        </p:nvSpPr>
        <p:spPr>
          <a:xfrm>
            <a:off x="838200" y="824948"/>
            <a:ext cx="10515600" cy="5598353"/>
          </a:xfrm>
        </p:spPr>
        <p:txBody>
          <a:bodyPr>
            <a:noAutofit/>
          </a:bodyPr>
          <a:lstStyle/>
          <a:p>
            <a:pPr marL="0" lvl="0" indent="0">
              <a:lnSpc>
                <a:spcPct val="100000"/>
              </a:lnSpc>
              <a:spcBef>
                <a:spcPts val="0"/>
              </a:spcBef>
              <a:buNone/>
            </a:pPr>
            <a:r>
              <a:rPr lang="en-GB" sz="2000" dirty="0">
                <a:solidFill>
                  <a:srgbClr val="002060"/>
                </a:solidFill>
                <a:latin typeface="Arial" panose="020B0604020202020204" pitchFamily="34" charset="0"/>
                <a:cs typeface="Arial" panose="020B0604020202020204" pitchFamily="34" charset="0"/>
              </a:rPr>
              <a:t>Mapping unit has a formal plan inventories should kept of geospatial products, including:</a:t>
            </a:r>
          </a:p>
          <a:p>
            <a:pPr marL="536575" lvl="0">
              <a:lnSpc>
                <a:spcPct val="100000"/>
              </a:lnSpc>
              <a:spcBef>
                <a:spcPts val="0"/>
              </a:spcBef>
            </a:pPr>
            <a:r>
              <a:rPr lang="en-GB" sz="2000" dirty="0">
                <a:solidFill>
                  <a:srgbClr val="002060"/>
                </a:solidFill>
                <a:latin typeface="Arial" panose="020B0604020202020204" pitchFamily="34" charset="0"/>
                <a:cs typeface="Arial" panose="020B0604020202020204" pitchFamily="34" charset="0"/>
              </a:rPr>
              <a:t>GIS databases;</a:t>
            </a:r>
          </a:p>
          <a:p>
            <a:pPr marL="536575" lvl="0">
              <a:lnSpc>
                <a:spcPct val="100000"/>
              </a:lnSpc>
              <a:spcBef>
                <a:spcPts val="0"/>
              </a:spcBef>
            </a:pPr>
            <a:r>
              <a:rPr lang="en-GB" sz="2000" dirty="0">
                <a:solidFill>
                  <a:srgbClr val="002060"/>
                </a:solidFill>
                <a:latin typeface="Arial" panose="020B0604020202020204" pitchFamily="34" charset="0"/>
                <a:cs typeface="Arial" panose="020B0604020202020204" pitchFamily="34" charset="0"/>
              </a:rPr>
              <a:t>Datasets; </a:t>
            </a:r>
          </a:p>
          <a:p>
            <a:pPr marL="536575" lvl="0">
              <a:lnSpc>
                <a:spcPct val="100000"/>
              </a:lnSpc>
              <a:spcBef>
                <a:spcPts val="0"/>
              </a:spcBef>
            </a:pPr>
            <a:r>
              <a:rPr lang="en-GB" sz="2000" dirty="0">
                <a:solidFill>
                  <a:srgbClr val="002060"/>
                </a:solidFill>
                <a:latin typeface="Arial" panose="020B0604020202020204" pitchFamily="34" charset="0"/>
                <a:cs typeface="Arial" panose="020B0604020202020204" pitchFamily="34" charset="0"/>
              </a:rPr>
              <a:t>map products an covering the entire census/survey mapping process, including review of existing maps and data;</a:t>
            </a:r>
          </a:p>
          <a:p>
            <a:pPr marL="536575" lvl="0">
              <a:lnSpc>
                <a:spcPct val="100000"/>
              </a:lnSpc>
              <a:spcBef>
                <a:spcPts val="0"/>
              </a:spcBef>
            </a:pPr>
            <a:r>
              <a:rPr lang="en-GB" sz="2000" dirty="0">
                <a:solidFill>
                  <a:srgbClr val="002060"/>
                </a:solidFill>
                <a:latin typeface="Arial" panose="020B0604020202020204" pitchFamily="34" charset="0"/>
                <a:cs typeface="Arial" panose="020B0604020202020204" pitchFamily="34" charset="0"/>
              </a:rPr>
              <a:t>interaction with other government mapping offices;</a:t>
            </a:r>
          </a:p>
          <a:p>
            <a:pPr marL="536575" lvl="0">
              <a:lnSpc>
                <a:spcPct val="100000"/>
              </a:lnSpc>
              <a:spcBef>
                <a:spcPts val="0"/>
              </a:spcBef>
            </a:pPr>
            <a:r>
              <a:rPr lang="en-GB" sz="2000" dirty="0">
                <a:solidFill>
                  <a:srgbClr val="002060"/>
                </a:solidFill>
                <a:latin typeface="Arial" panose="020B0604020202020204" pitchFamily="34" charset="0"/>
                <a:cs typeface="Arial" panose="020B0604020202020204" pitchFamily="34" charset="0"/>
              </a:rPr>
              <a:t>digitizing;</a:t>
            </a:r>
          </a:p>
          <a:p>
            <a:pPr marL="536575" lvl="0">
              <a:lnSpc>
                <a:spcPct val="100000"/>
              </a:lnSpc>
              <a:spcBef>
                <a:spcPts val="0"/>
              </a:spcBef>
            </a:pPr>
            <a:r>
              <a:rPr lang="en-GB" sz="2000" dirty="0">
                <a:solidFill>
                  <a:srgbClr val="002060"/>
                </a:solidFill>
                <a:latin typeface="Arial" panose="020B0604020202020204" pitchFamily="34" charset="0"/>
                <a:cs typeface="Arial" panose="020B0604020202020204" pitchFamily="34" charset="0"/>
              </a:rPr>
              <a:t>fieldwork; </a:t>
            </a:r>
          </a:p>
          <a:p>
            <a:pPr marL="536575" lvl="0">
              <a:lnSpc>
                <a:spcPct val="100000"/>
              </a:lnSpc>
              <a:spcBef>
                <a:spcPts val="0"/>
              </a:spcBef>
            </a:pPr>
            <a:r>
              <a:rPr lang="en-GB" sz="2000" dirty="0">
                <a:solidFill>
                  <a:srgbClr val="002060"/>
                </a:solidFill>
                <a:latin typeface="Arial" panose="020B0604020202020204" pitchFamily="34" charset="0"/>
                <a:cs typeface="Arial" panose="020B0604020202020204" pitchFamily="34" charset="0"/>
              </a:rPr>
              <a:t>map correction and revision;</a:t>
            </a:r>
          </a:p>
          <a:p>
            <a:pPr marL="536575" lvl="0">
              <a:lnSpc>
                <a:spcPct val="100000"/>
              </a:lnSpc>
              <a:spcBef>
                <a:spcPts val="0"/>
              </a:spcBef>
            </a:pPr>
            <a:r>
              <a:rPr lang="en-GB" sz="2000" dirty="0">
                <a:solidFill>
                  <a:srgbClr val="002060"/>
                </a:solidFill>
                <a:latin typeface="Arial" panose="020B0604020202020204" pitchFamily="34" charset="0"/>
                <a:cs typeface="Arial" panose="020B0604020202020204" pitchFamily="34" charset="0"/>
              </a:rPr>
              <a:t>map production.</a:t>
            </a:r>
          </a:p>
          <a:p>
            <a:pPr marL="0" lvl="0" indent="0">
              <a:lnSpc>
                <a:spcPct val="100000"/>
              </a:lnSpc>
              <a:spcBef>
                <a:spcPts val="0"/>
              </a:spcBef>
              <a:buNone/>
            </a:pPr>
            <a:r>
              <a:rPr lang="en-GB" sz="2000" dirty="0">
                <a:solidFill>
                  <a:srgbClr val="002060"/>
                </a:solidFill>
                <a:latin typeface="Arial" panose="020B0604020202020204" pitchFamily="34" charset="0"/>
                <a:cs typeface="Arial" panose="020B0604020202020204" pitchFamily="34" charset="0"/>
              </a:rPr>
              <a:t>Mapping staff should have hardware (e.g., computers, plotters, or servers) and software that are up to date, sufficient to complete required tasks, and adequately supported by SCS IT staff;</a:t>
            </a:r>
          </a:p>
          <a:p>
            <a:pPr marL="0" lvl="0" indent="0">
              <a:lnSpc>
                <a:spcPct val="100000"/>
              </a:lnSpc>
              <a:spcBef>
                <a:spcPts val="0"/>
              </a:spcBef>
              <a:buNone/>
            </a:pPr>
            <a:r>
              <a:rPr lang="en-GB" sz="2000" dirty="0">
                <a:solidFill>
                  <a:srgbClr val="002060"/>
                </a:solidFill>
                <a:latin typeface="Arial" panose="020B0604020202020204" pitchFamily="34" charset="0"/>
                <a:cs typeface="Arial" panose="020B0604020202020204" pitchFamily="34" charset="0"/>
              </a:rPr>
              <a:t>GIS data sets and databases should documented with standardized metadata that includes data sources, authors, production methods, and dates of production.</a:t>
            </a:r>
          </a:p>
          <a:p>
            <a:pPr algn="just">
              <a:lnSpc>
                <a:spcPct val="100000"/>
              </a:lnSpc>
              <a:spcBef>
                <a:spcPts val="0"/>
              </a:spcBef>
            </a:pPr>
            <a:endParaRPr lang="en-GB" sz="2000" dirty="0">
              <a:solidFill>
                <a:srgbClr val="00206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309644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536859" y="198782"/>
            <a:ext cx="9601200" cy="923511"/>
          </a:xfrm>
        </p:spPr>
        <p:txBody>
          <a:bodyPr>
            <a:normAutofit/>
          </a:bodyPr>
          <a:lstStyle/>
          <a:p>
            <a:pPr algn="ctr"/>
            <a:r>
              <a:rPr lang="en-US" sz="3200" b="1" dirty="0">
                <a:solidFill>
                  <a:srgbClr val="002060"/>
                </a:solidFill>
                <a:latin typeface="Arial" panose="020B0604020202020204" pitchFamily="34" charset="0"/>
                <a:cs typeface="Arial" panose="020B0604020202020204" pitchFamily="34" charset="0"/>
              </a:rPr>
              <a:t>5. Sampling</a:t>
            </a:r>
          </a:p>
        </p:txBody>
      </p:sp>
      <p:graphicFrame>
        <p:nvGraphicFramePr>
          <p:cNvPr id="4" name="Chart 3">
            <a:extLst>
              <a:ext uri="{FF2B5EF4-FFF2-40B4-BE49-F238E27FC236}">
                <a16:creationId xmlns:a16="http://schemas.microsoft.com/office/drawing/2014/main" id="{00000000-0008-0000-1100-0000AB800000}"/>
              </a:ext>
            </a:extLst>
          </p:cNvPr>
          <p:cNvGraphicFramePr>
            <a:graphicFrameLocks/>
          </p:cNvGraphicFramePr>
          <p:nvPr>
            <p:extLst>
              <p:ext uri="{D42A27DB-BD31-4B8C-83A1-F6EECF244321}">
                <p14:modId xmlns:p14="http://schemas.microsoft.com/office/powerpoint/2010/main" val="1018431285"/>
              </p:ext>
            </p:extLst>
          </p:nvPr>
        </p:nvGraphicFramePr>
        <p:xfrm>
          <a:off x="1487488" y="1340768"/>
          <a:ext cx="8856984" cy="475252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9579304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524002" y="143689"/>
            <a:ext cx="9601200" cy="1143000"/>
          </a:xfrm>
        </p:spPr>
        <p:txBody>
          <a:bodyPr>
            <a:noAutofit/>
          </a:bodyPr>
          <a:lstStyle/>
          <a:p>
            <a:pPr algn="ctr"/>
            <a:br>
              <a:rPr lang="en-US" sz="3200" b="1" dirty="0">
                <a:solidFill>
                  <a:srgbClr val="002060"/>
                </a:solidFill>
                <a:latin typeface="Arial" panose="020B0604020202020204" pitchFamily="34" charset="0"/>
                <a:cs typeface="Arial" panose="020B0604020202020204" pitchFamily="34" charset="0"/>
              </a:rPr>
            </a:br>
            <a:r>
              <a:rPr lang="en-US" sz="3200" b="1" dirty="0">
                <a:solidFill>
                  <a:srgbClr val="002060"/>
                </a:solidFill>
                <a:latin typeface="Arial" panose="020B0604020202020204" pitchFamily="34" charset="0"/>
                <a:cs typeface="Arial" panose="020B0604020202020204" pitchFamily="34" charset="0"/>
              </a:rPr>
              <a:t>6. Questionnaire Content and Testing</a:t>
            </a:r>
            <a:br>
              <a:rPr lang="en-US" sz="3200" b="1" dirty="0">
                <a:solidFill>
                  <a:srgbClr val="002060"/>
                </a:solidFill>
                <a:latin typeface="Arial" panose="020B0604020202020204" pitchFamily="34" charset="0"/>
                <a:cs typeface="Arial" panose="020B0604020202020204" pitchFamily="34" charset="0"/>
              </a:rPr>
            </a:br>
            <a:endParaRPr lang="en-US" sz="3200" b="1" dirty="0">
              <a:solidFill>
                <a:srgbClr val="002060"/>
              </a:solidFill>
              <a:latin typeface="Arial" panose="020B0604020202020204" pitchFamily="34" charset="0"/>
              <a:cs typeface="Arial" panose="020B0604020202020204" pitchFamily="34" charset="0"/>
            </a:endParaRPr>
          </a:p>
        </p:txBody>
      </p:sp>
      <p:graphicFrame>
        <p:nvGraphicFramePr>
          <p:cNvPr id="4" name="Chart 3">
            <a:extLst>
              <a:ext uri="{FF2B5EF4-FFF2-40B4-BE49-F238E27FC236}">
                <a16:creationId xmlns:a16="http://schemas.microsoft.com/office/drawing/2014/main" id="{00000000-0008-0000-1100-0000AC800000}"/>
              </a:ext>
            </a:extLst>
          </p:cNvPr>
          <p:cNvGraphicFramePr>
            <a:graphicFrameLocks/>
          </p:cNvGraphicFramePr>
          <p:nvPr>
            <p:extLst>
              <p:ext uri="{D42A27DB-BD31-4B8C-83A1-F6EECF244321}">
                <p14:modId xmlns:p14="http://schemas.microsoft.com/office/powerpoint/2010/main" val="1336518932"/>
              </p:ext>
            </p:extLst>
          </p:nvPr>
        </p:nvGraphicFramePr>
        <p:xfrm>
          <a:off x="1199456" y="1286689"/>
          <a:ext cx="9925746" cy="518457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3633617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524002" y="280323"/>
            <a:ext cx="9601200" cy="789732"/>
          </a:xfrm>
        </p:spPr>
        <p:txBody>
          <a:bodyPr>
            <a:noAutofit/>
          </a:bodyPr>
          <a:lstStyle/>
          <a:p>
            <a:pPr algn="ctr"/>
            <a:br>
              <a:rPr lang="en-US" sz="3200" b="1" dirty="0">
                <a:solidFill>
                  <a:srgbClr val="002060"/>
                </a:solidFill>
                <a:latin typeface="Arial" panose="020B0604020202020204" pitchFamily="34" charset="0"/>
                <a:cs typeface="Arial" panose="020B0604020202020204" pitchFamily="34" charset="0"/>
              </a:rPr>
            </a:br>
            <a:r>
              <a:rPr lang="en-US" sz="3200" b="1" dirty="0">
                <a:solidFill>
                  <a:srgbClr val="002060"/>
                </a:solidFill>
                <a:latin typeface="Arial" panose="020B0604020202020204" pitchFamily="34" charset="0"/>
                <a:cs typeface="Arial" panose="020B0604020202020204" pitchFamily="34" charset="0"/>
              </a:rPr>
              <a:t>7. Field Operations</a:t>
            </a:r>
            <a:br>
              <a:rPr lang="en-US" sz="3200" b="1" dirty="0">
                <a:solidFill>
                  <a:srgbClr val="002060"/>
                </a:solidFill>
                <a:latin typeface="Arial" panose="020B0604020202020204" pitchFamily="34" charset="0"/>
                <a:cs typeface="Arial" panose="020B0604020202020204" pitchFamily="34" charset="0"/>
              </a:rPr>
            </a:br>
            <a:endParaRPr lang="en-US" sz="3200" b="1" dirty="0">
              <a:solidFill>
                <a:srgbClr val="002060"/>
              </a:solidFill>
              <a:latin typeface="Arial" panose="020B0604020202020204" pitchFamily="34" charset="0"/>
              <a:cs typeface="Arial" panose="020B0604020202020204" pitchFamily="34" charset="0"/>
            </a:endParaRPr>
          </a:p>
        </p:txBody>
      </p:sp>
      <p:graphicFrame>
        <p:nvGraphicFramePr>
          <p:cNvPr id="6" name="Chart 5">
            <a:extLst>
              <a:ext uri="{FF2B5EF4-FFF2-40B4-BE49-F238E27FC236}">
                <a16:creationId xmlns:a16="http://schemas.microsoft.com/office/drawing/2014/main" id="{00000000-0008-0000-1100-0000AD800000}"/>
              </a:ext>
            </a:extLst>
          </p:cNvPr>
          <p:cNvGraphicFramePr>
            <a:graphicFrameLocks/>
          </p:cNvGraphicFramePr>
          <p:nvPr>
            <p:extLst>
              <p:ext uri="{D42A27DB-BD31-4B8C-83A1-F6EECF244321}">
                <p14:modId xmlns:p14="http://schemas.microsoft.com/office/powerpoint/2010/main" val="2913657591"/>
              </p:ext>
            </p:extLst>
          </p:nvPr>
        </p:nvGraphicFramePr>
        <p:xfrm>
          <a:off x="911424" y="1177077"/>
          <a:ext cx="10213778" cy="54006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097659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524002" y="143689"/>
            <a:ext cx="9601200" cy="810468"/>
          </a:xfrm>
        </p:spPr>
        <p:txBody>
          <a:bodyPr>
            <a:noAutofit/>
          </a:bodyPr>
          <a:lstStyle/>
          <a:p>
            <a:pPr algn="ctr"/>
            <a:br>
              <a:rPr lang="en-US" sz="3200" b="1" dirty="0">
                <a:solidFill>
                  <a:srgbClr val="002060"/>
                </a:solidFill>
                <a:latin typeface="Arial" panose="020B0604020202020204" pitchFamily="34" charset="0"/>
                <a:cs typeface="Arial" panose="020B0604020202020204" pitchFamily="34" charset="0"/>
              </a:rPr>
            </a:br>
            <a:r>
              <a:rPr lang="en-US" sz="3200" b="1" dirty="0">
                <a:solidFill>
                  <a:srgbClr val="002060"/>
                </a:solidFill>
                <a:latin typeface="Arial" panose="020B0604020202020204" pitchFamily="34" charset="0"/>
                <a:cs typeface="Arial" panose="020B0604020202020204" pitchFamily="34" charset="0"/>
              </a:rPr>
              <a:t>8. Data Processing</a:t>
            </a:r>
            <a:br>
              <a:rPr lang="en-US" sz="3200" b="1" dirty="0">
                <a:solidFill>
                  <a:srgbClr val="002060"/>
                </a:solidFill>
                <a:latin typeface="Arial" panose="020B0604020202020204" pitchFamily="34" charset="0"/>
                <a:cs typeface="Arial" panose="020B0604020202020204" pitchFamily="34" charset="0"/>
              </a:rPr>
            </a:br>
            <a:endParaRPr lang="en-US" sz="3200" b="1" dirty="0">
              <a:solidFill>
                <a:srgbClr val="002060"/>
              </a:solidFill>
              <a:latin typeface="Arial" panose="020B0604020202020204" pitchFamily="34" charset="0"/>
              <a:cs typeface="Arial" panose="020B0604020202020204" pitchFamily="34" charset="0"/>
            </a:endParaRPr>
          </a:p>
        </p:txBody>
      </p:sp>
      <p:graphicFrame>
        <p:nvGraphicFramePr>
          <p:cNvPr id="4" name="Chart 3">
            <a:extLst>
              <a:ext uri="{FF2B5EF4-FFF2-40B4-BE49-F238E27FC236}">
                <a16:creationId xmlns:a16="http://schemas.microsoft.com/office/drawing/2014/main" id="{00000000-0008-0000-1100-0000AE800000}"/>
              </a:ext>
            </a:extLst>
          </p:cNvPr>
          <p:cNvGraphicFramePr>
            <a:graphicFrameLocks/>
          </p:cNvGraphicFramePr>
          <p:nvPr>
            <p:extLst>
              <p:ext uri="{D42A27DB-BD31-4B8C-83A1-F6EECF244321}">
                <p14:modId xmlns:p14="http://schemas.microsoft.com/office/powerpoint/2010/main" val="2207627084"/>
              </p:ext>
            </p:extLst>
          </p:nvPr>
        </p:nvGraphicFramePr>
        <p:xfrm>
          <a:off x="1271465" y="1052736"/>
          <a:ext cx="9937104" cy="525658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6966410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561780" y="129208"/>
            <a:ext cx="9601200" cy="786814"/>
          </a:xfrm>
        </p:spPr>
        <p:txBody>
          <a:bodyPr>
            <a:noAutofit/>
          </a:bodyPr>
          <a:lstStyle/>
          <a:p>
            <a:pPr algn="ctr"/>
            <a:br>
              <a:rPr lang="en-US" sz="3200" b="1" dirty="0">
                <a:solidFill>
                  <a:srgbClr val="002060"/>
                </a:solidFill>
                <a:latin typeface="Arial" panose="020B0604020202020204" pitchFamily="34" charset="0"/>
                <a:cs typeface="Arial" panose="020B0604020202020204" pitchFamily="34" charset="0"/>
              </a:rPr>
            </a:br>
            <a:r>
              <a:rPr lang="en-US" sz="3200" b="1" dirty="0">
                <a:solidFill>
                  <a:srgbClr val="002060"/>
                </a:solidFill>
                <a:latin typeface="Arial" panose="020B0604020202020204" pitchFamily="34" charset="0"/>
                <a:cs typeface="Arial" panose="020B0604020202020204" pitchFamily="34" charset="0"/>
              </a:rPr>
              <a:t>9. Data Analysis &amp; Evaluation</a:t>
            </a:r>
            <a:br>
              <a:rPr lang="en-US" sz="3200" b="1" dirty="0">
                <a:solidFill>
                  <a:srgbClr val="002060"/>
                </a:solidFill>
                <a:latin typeface="Arial" panose="020B0604020202020204" pitchFamily="34" charset="0"/>
                <a:cs typeface="Arial" panose="020B0604020202020204" pitchFamily="34" charset="0"/>
              </a:rPr>
            </a:br>
            <a:endParaRPr lang="en-US" sz="3200" b="1" dirty="0">
              <a:solidFill>
                <a:srgbClr val="002060"/>
              </a:solidFill>
              <a:latin typeface="Arial" panose="020B0604020202020204" pitchFamily="34" charset="0"/>
              <a:cs typeface="Arial" panose="020B0604020202020204" pitchFamily="34" charset="0"/>
            </a:endParaRPr>
          </a:p>
        </p:txBody>
      </p:sp>
      <p:graphicFrame>
        <p:nvGraphicFramePr>
          <p:cNvPr id="4" name="Chart 3">
            <a:extLst>
              <a:ext uri="{FF2B5EF4-FFF2-40B4-BE49-F238E27FC236}">
                <a16:creationId xmlns:a16="http://schemas.microsoft.com/office/drawing/2014/main" id="{00000000-0008-0000-1100-0000AF800000}"/>
              </a:ext>
            </a:extLst>
          </p:cNvPr>
          <p:cNvGraphicFramePr>
            <a:graphicFrameLocks/>
          </p:cNvGraphicFramePr>
          <p:nvPr>
            <p:extLst>
              <p:ext uri="{D42A27DB-BD31-4B8C-83A1-F6EECF244321}">
                <p14:modId xmlns:p14="http://schemas.microsoft.com/office/powerpoint/2010/main" val="3040614301"/>
              </p:ext>
            </p:extLst>
          </p:nvPr>
        </p:nvGraphicFramePr>
        <p:xfrm>
          <a:off x="1372176" y="1124744"/>
          <a:ext cx="9980408" cy="511256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9068613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524002" y="143689"/>
            <a:ext cx="9601200" cy="661381"/>
          </a:xfrm>
        </p:spPr>
        <p:txBody>
          <a:bodyPr>
            <a:noAutofit/>
          </a:bodyPr>
          <a:lstStyle/>
          <a:p>
            <a:pPr algn="ctr"/>
            <a:br>
              <a:rPr lang="en-US" sz="3200" b="1" dirty="0">
                <a:solidFill>
                  <a:srgbClr val="002060"/>
                </a:solidFill>
                <a:latin typeface="Arial" panose="020B0604020202020204" pitchFamily="34" charset="0"/>
                <a:cs typeface="Arial" panose="020B0604020202020204" pitchFamily="34" charset="0"/>
              </a:rPr>
            </a:br>
            <a:r>
              <a:rPr lang="en-US" sz="3200" b="1" dirty="0">
                <a:solidFill>
                  <a:srgbClr val="002060"/>
                </a:solidFill>
                <a:latin typeface="Arial" panose="020B0604020202020204" pitchFamily="34" charset="0"/>
                <a:cs typeface="Arial" panose="020B0604020202020204" pitchFamily="34" charset="0"/>
              </a:rPr>
              <a:t>10. Data Dissemination</a:t>
            </a:r>
            <a:br>
              <a:rPr lang="en-US" sz="3200" b="1" dirty="0">
                <a:solidFill>
                  <a:srgbClr val="002060"/>
                </a:solidFill>
                <a:latin typeface="Arial" panose="020B0604020202020204" pitchFamily="34" charset="0"/>
                <a:cs typeface="Arial" panose="020B0604020202020204" pitchFamily="34" charset="0"/>
              </a:rPr>
            </a:br>
            <a:endParaRPr lang="en-US" sz="3200" b="1" dirty="0">
              <a:solidFill>
                <a:srgbClr val="002060"/>
              </a:solidFill>
              <a:latin typeface="Arial" panose="020B0604020202020204" pitchFamily="34" charset="0"/>
              <a:cs typeface="Arial" panose="020B0604020202020204" pitchFamily="34" charset="0"/>
            </a:endParaRPr>
          </a:p>
        </p:txBody>
      </p:sp>
      <p:graphicFrame>
        <p:nvGraphicFramePr>
          <p:cNvPr id="4" name="Chart 3">
            <a:extLst>
              <a:ext uri="{FF2B5EF4-FFF2-40B4-BE49-F238E27FC236}">
                <a16:creationId xmlns:a16="http://schemas.microsoft.com/office/drawing/2014/main" id="{00000000-0008-0000-1100-0000B0800000}"/>
              </a:ext>
            </a:extLst>
          </p:cNvPr>
          <p:cNvGraphicFramePr>
            <a:graphicFrameLocks/>
          </p:cNvGraphicFramePr>
          <p:nvPr>
            <p:extLst>
              <p:ext uri="{D42A27DB-BD31-4B8C-83A1-F6EECF244321}">
                <p14:modId xmlns:p14="http://schemas.microsoft.com/office/powerpoint/2010/main" val="2540386854"/>
              </p:ext>
            </p:extLst>
          </p:nvPr>
        </p:nvGraphicFramePr>
        <p:xfrm>
          <a:off x="1393441" y="1124744"/>
          <a:ext cx="9887135" cy="532859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278924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B29670-C863-4310-B59B-E5955ACAC58B}"/>
              </a:ext>
            </a:extLst>
          </p:cNvPr>
          <p:cNvSpPr>
            <a:spLocks noGrp="1"/>
          </p:cNvSpPr>
          <p:nvPr>
            <p:ph type="title"/>
          </p:nvPr>
        </p:nvSpPr>
        <p:spPr>
          <a:xfrm>
            <a:off x="838200" y="365125"/>
            <a:ext cx="10515600" cy="529397"/>
          </a:xfrm>
        </p:spPr>
        <p:txBody>
          <a:bodyPr>
            <a:normAutofit fontScale="90000"/>
          </a:bodyPr>
          <a:lstStyle/>
          <a:p>
            <a:pPr algn="ctr"/>
            <a:br>
              <a:rPr lang="en-GB" sz="3600" b="1" dirty="0">
                <a:solidFill>
                  <a:srgbClr val="002060"/>
                </a:solidFill>
                <a:latin typeface="Arial" panose="020B0604020202020204" pitchFamily="34" charset="0"/>
                <a:cs typeface="Arial" panose="020B0604020202020204" pitchFamily="34" charset="0"/>
              </a:rPr>
            </a:br>
            <a:r>
              <a:rPr lang="en-GB" sz="3600" b="1" dirty="0">
                <a:solidFill>
                  <a:srgbClr val="002060"/>
                </a:solidFill>
                <a:latin typeface="Arial" panose="020B0604020202020204" pitchFamily="34" charset="0"/>
                <a:cs typeface="Arial" panose="020B0604020202020204" pitchFamily="34" charset="0"/>
              </a:rPr>
              <a:t>OBJECTIVE OF THE ASSESSMENT</a:t>
            </a:r>
            <a:br>
              <a:rPr lang="en-GB" sz="3600" b="1" dirty="0">
                <a:solidFill>
                  <a:srgbClr val="002060"/>
                </a:solidFill>
                <a:latin typeface="Arial" panose="020B0604020202020204" pitchFamily="34" charset="0"/>
                <a:cs typeface="Arial" panose="020B0604020202020204" pitchFamily="34" charset="0"/>
              </a:rPr>
            </a:br>
            <a:endParaRPr lang="en-GB" sz="3600" dirty="0">
              <a:solidFill>
                <a:srgbClr val="002060"/>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5C752E66-96D2-4A6D-B2E6-8C90B3C40AE7}"/>
              </a:ext>
            </a:extLst>
          </p:cNvPr>
          <p:cNvSpPr>
            <a:spLocks noGrp="1"/>
          </p:cNvSpPr>
          <p:nvPr>
            <p:ph idx="1"/>
          </p:nvPr>
        </p:nvSpPr>
        <p:spPr>
          <a:xfrm>
            <a:off x="738810" y="1358486"/>
            <a:ext cx="10515600" cy="4351338"/>
          </a:xfrm>
        </p:spPr>
        <p:txBody>
          <a:bodyPr>
            <a:normAutofit/>
          </a:bodyPr>
          <a:lstStyle/>
          <a:p>
            <a:pPr marL="0" indent="0">
              <a:buNone/>
            </a:pPr>
            <a:r>
              <a:rPr lang="en-GB" dirty="0">
                <a:solidFill>
                  <a:srgbClr val="002060"/>
                </a:solidFill>
                <a:latin typeface="Arial" panose="020B0604020202020204" pitchFamily="34" charset="0"/>
                <a:cs typeface="Arial" panose="020B0604020202020204" pitchFamily="34" charset="0"/>
              </a:rPr>
              <a:t>The objective of the assessment are three folds:</a:t>
            </a:r>
          </a:p>
          <a:p>
            <a:pPr marL="715963" indent="-407988">
              <a:lnSpc>
                <a:spcPct val="150000"/>
              </a:lnSpc>
              <a:spcBef>
                <a:spcPts val="600"/>
              </a:spcBef>
              <a:spcAft>
                <a:spcPts val="600"/>
              </a:spcAft>
            </a:pPr>
            <a:r>
              <a:rPr lang="en-GB" dirty="0">
                <a:solidFill>
                  <a:srgbClr val="002060"/>
                </a:solidFill>
                <a:latin typeface="Arial" panose="020B0604020202020204" pitchFamily="34" charset="0"/>
                <a:cs typeface="Arial" panose="020B0604020202020204" pitchFamily="34" charset="0"/>
              </a:rPr>
              <a:t>to define internal/existed capacities that can be replicate for PHC;</a:t>
            </a:r>
          </a:p>
          <a:p>
            <a:pPr marL="715963" indent="-407988">
              <a:lnSpc>
                <a:spcPct val="150000"/>
              </a:lnSpc>
              <a:spcBef>
                <a:spcPts val="600"/>
              </a:spcBef>
              <a:spcAft>
                <a:spcPts val="600"/>
              </a:spcAft>
            </a:pPr>
            <a:r>
              <a:rPr lang="en-GB" dirty="0">
                <a:solidFill>
                  <a:srgbClr val="002060"/>
                </a:solidFill>
                <a:latin typeface="Arial" panose="020B0604020202020204" pitchFamily="34" charset="0"/>
                <a:cs typeface="Arial" panose="020B0604020202020204" pitchFamily="34" charset="0"/>
              </a:rPr>
              <a:t>to define the areas of further support/assistance;</a:t>
            </a:r>
          </a:p>
          <a:p>
            <a:pPr marL="715963" indent="-407988">
              <a:lnSpc>
                <a:spcPct val="150000"/>
              </a:lnSpc>
              <a:spcBef>
                <a:spcPts val="600"/>
              </a:spcBef>
              <a:spcAft>
                <a:spcPts val="600"/>
              </a:spcAft>
            </a:pPr>
            <a:r>
              <a:rPr lang="en-GB" dirty="0">
                <a:solidFill>
                  <a:srgbClr val="002060"/>
                </a:solidFill>
                <a:latin typeface="Arial" panose="020B0604020202020204" pitchFamily="34" charset="0"/>
                <a:cs typeface="Arial" panose="020B0604020202020204" pitchFamily="34" charset="0"/>
              </a:rPr>
              <a:t>to develop an action plan in this stage.</a:t>
            </a:r>
          </a:p>
          <a:p>
            <a:endParaRPr lang="en-GB" dirty="0">
              <a:solidFill>
                <a:srgbClr val="00206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304649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524002" y="143689"/>
            <a:ext cx="9601200" cy="750833"/>
          </a:xfrm>
        </p:spPr>
        <p:txBody>
          <a:bodyPr>
            <a:normAutofit fontScale="90000"/>
          </a:bodyPr>
          <a:lstStyle/>
          <a:p>
            <a:pPr algn="ctr"/>
            <a:br>
              <a:rPr lang="en-US" b="1" dirty="0">
                <a:solidFill>
                  <a:srgbClr val="002060"/>
                </a:solidFill>
                <a:latin typeface="Arial" panose="020B0604020202020204" pitchFamily="34" charset="0"/>
                <a:cs typeface="Arial" panose="020B0604020202020204" pitchFamily="34" charset="0"/>
              </a:rPr>
            </a:br>
            <a:r>
              <a:rPr lang="en-US" b="1" dirty="0">
                <a:solidFill>
                  <a:srgbClr val="002060"/>
                </a:solidFill>
                <a:latin typeface="Arial" panose="020B0604020202020204" pitchFamily="34" charset="0"/>
                <a:cs typeface="Arial" panose="020B0604020202020204" pitchFamily="34" charset="0"/>
              </a:rPr>
              <a:t>11. Publicity</a:t>
            </a:r>
            <a:br>
              <a:rPr lang="en-US" b="1" dirty="0">
                <a:solidFill>
                  <a:srgbClr val="002060"/>
                </a:solidFill>
                <a:latin typeface="Arial" panose="020B0604020202020204" pitchFamily="34" charset="0"/>
                <a:cs typeface="Arial" panose="020B0604020202020204" pitchFamily="34" charset="0"/>
              </a:rPr>
            </a:br>
            <a:endParaRPr lang="en-US" b="1" dirty="0">
              <a:solidFill>
                <a:srgbClr val="002060"/>
              </a:solidFill>
              <a:latin typeface="Arial" panose="020B0604020202020204" pitchFamily="34" charset="0"/>
              <a:cs typeface="Arial" panose="020B0604020202020204" pitchFamily="34" charset="0"/>
            </a:endParaRPr>
          </a:p>
        </p:txBody>
      </p:sp>
      <p:graphicFrame>
        <p:nvGraphicFramePr>
          <p:cNvPr id="4" name="Chart 3">
            <a:extLst>
              <a:ext uri="{FF2B5EF4-FFF2-40B4-BE49-F238E27FC236}">
                <a16:creationId xmlns:a16="http://schemas.microsoft.com/office/drawing/2014/main" id="{00000000-0008-0000-1100-00000A000000}"/>
              </a:ext>
            </a:extLst>
          </p:cNvPr>
          <p:cNvGraphicFramePr>
            <a:graphicFrameLocks/>
          </p:cNvGraphicFramePr>
          <p:nvPr>
            <p:extLst>
              <p:ext uri="{D42A27DB-BD31-4B8C-83A1-F6EECF244321}">
                <p14:modId xmlns:p14="http://schemas.microsoft.com/office/powerpoint/2010/main" val="2220021636"/>
              </p:ext>
            </p:extLst>
          </p:nvPr>
        </p:nvGraphicFramePr>
        <p:xfrm>
          <a:off x="1271464" y="1124744"/>
          <a:ext cx="10081120" cy="54006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4281451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524002" y="133749"/>
            <a:ext cx="9601200" cy="1143000"/>
          </a:xfrm>
        </p:spPr>
        <p:txBody>
          <a:bodyPr>
            <a:noAutofit/>
          </a:bodyPr>
          <a:lstStyle/>
          <a:p>
            <a:pPr algn="ctr"/>
            <a:br>
              <a:rPr lang="en-US" sz="3200" b="1">
                <a:solidFill>
                  <a:srgbClr val="002060"/>
                </a:solidFill>
                <a:latin typeface="Arial" panose="020B0604020202020204" pitchFamily="34" charset="0"/>
                <a:cs typeface="Arial" panose="020B0604020202020204" pitchFamily="34" charset="0"/>
              </a:rPr>
            </a:br>
            <a:r>
              <a:rPr lang="en-US" sz="3200" b="1">
                <a:solidFill>
                  <a:srgbClr val="002060"/>
                </a:solidFill>
                <a:latin typeface="Arial" panose="020B0604020202020204" pitchFamily="34" charset="0"/>
                <a:cs typeface="Arial" panose="020B0604020202020204" pitchFamily="34" charset="0"/>
              </a:rPr>
              <a:t>12. Mobile Data Capture</a:t>
            </a:r>
            <a:br>
              <a:rPr lang="en-US" sz="3200" b="1">
                <a:solidFill>
                  <a:srgbClr val="002060"/>
                </a:solidFill>
                <a:latin typeface="Arial" panose="020B0604020202020204" pitchFamily="34" charset="0"/>
                <a:cs typeface="Arial" panose="020B0604020202020204" pitchFamily="34" charset="0"/>
              </a:rPr>
            </a:br>
            <a:endParaRPr lang="en-US" sz="3200" b="1" dirty="0">
              <a:solidFill>
                <a:srgbClr val="002060"/>
              </a:solidFill>
              <a:latin typeface="Arial" panose="020B0604020202020204" pitchFamily="34" charset="0"/>
              <a:cs typeface="Arial" panose="020B0604020202020204" pitchFamily="34" charset="0"/>
            </a:endParaRPr>
          </a:p>
        </p:txBody>
      </p:sp>
      <p:graphicFrame>
        <p:nvGraphicFramePr>
          <p:cNvPr id="9" name="Chart 8">
            <a:extLst>
              <a:ext uri="{FF2B5EF4-FFF2-40B4-BE49-F238E27FC236}">
                <a16:creationId xmlns:a16="http://schemas.microsoft.com/office/drawing/2014/main" id="{00000000-0008-0000-1100-00000C000000}"/>
              </a:ext>
            </a:extLst>
          </p:cNvPr>
          <p:cNvGraphicFramePr>
            <a:graphicFrameLocks/>
          </p:cNvGraphicFramePr>
          <p:nvPr>
            <p:extLst>
              <p:ext uri="{D42A27DB-BD31-4B8C-83A1-F6EECF244321}">
                <p14:modId xmlns:p14="http://schemas.microsoft.com/office/powerpoint/2010/main" val="4223255424"/>
              </p:ext>
            </p:extLst>
          </p:nvPr>
        </p:nvGraphicFramePr>
        <p:xfrm>
          <a:off x="1524002" y="1276749"/>
          <a:ext cx="8514520" cy="470660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8721906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A19725-AA93-41E4-B17F-BCA4FEC2E1D8}"/>
              </a:ext>
            </a:extLst>
          </p:cNvPr>
          <p:cNvSpPr>
            <a:spLocks noGrp="1"/>
          </p:cNvSpPr>
          <p:nvPr>
            <p:ph type="title"/>
          </p:nvPr>
        </p:nvSpPr>
        <p:spPr>
          <a:xfrm>
            <a:off x="838200" y="116647"/>
            <a:ext cx="10515600" cy="708301"/>
          </a:xfrm>
        </p:spPr>
        <p:txBody>
          <a:bodyPr>
            <a:normAutofit/>
          </a:bodyPr>
          <a:lstStyle/>
          <a:p>
            <a:pPr algn="ctr"/>
            <a:r>
              <a:rPr lang="en-GB" sz="3200" b="1" dirty="0">
                <a:solidFill>
                  <a:srgbClr val="002060"/>
                </a:solidFill>
                <a:latin typeface="Arial" panose="020B0604020202020204" pitchFamily="34" charset="0"/>
                <a:cs typeface="Arial" panose="020B0604020202020204" pitchFamily="34" charset="0"/>
              </a:rPr>
              <a:t>Mobile Data Capture</a:t>
            </a:r>
          </a:p>
        </p:txBody>
      </p:sp>
      <p:sp>
        <p:nvSpPr>
          <p:cNvPr id="3" name="Content Placeholder 2">
            <a:extLst>
              <a:ext uri="{FF2B5EF4-FFF2-40B4-BE49-F238E27FC236}">
                <a16:creationId xmlns:a16="http://schemas.microsoft.com/office/drawing/2014/main" id="{FB6F8B7B-A2D5-428D-B8DF-23DDC1975A48}"/>
              </a:ext>
            </a:extLst>
          </p:cNvPr>
          <p:cNvSpPr>
            <a:spLocks noGrp="1"/>
          </p:cNvSpPr>
          <p:nvPr>
            <p:ph idx="1"/>
          </p:nvPr>
        </p:nvSpPr>
        <p:spPr>
          <a:xfrm>
            <a:off x="838200" y="824948"/>
            <a:ext cx="10515600" cy="5598353"/>
          </a:xfrm>
        </p:spPr>
        <p:txBody>
          <a:bodyPr>
            <a:noAutofit/>
          </a:bodyPr>
          <a:lstStyle/>
          <a:p>
            <a:pPr marL="0" indent="0" algn="just">
              <a:lnSpc>
                <a:spcPct val="100000"/>
              </a:lnSpc>
              <a:spcBef>
                <a:spcPts val="0"/>
              </a:spcBef>
              <a:buNone/>
            </a:pPr>
            <a:r>
              <a:rPr lang="en-GB" sz="2000" dirty="0">
                <a:solidFill>
                  <a:srgbClr val="002060"/>
                </a:solidFill>
                <a:latin typeface="Arial" panose="020B0604020202020204" pitchFamily="34" charset="0"/>
                <a:cs typeface="Arial" panose="020B0604020202020204" pitchFamily="34" charset="0"/>
              </a:rPr>
              <a:t>The capacity of the SCS to employ mobile data capture is weak </a:t>
            </a:r>
          </a:p>
          <a:p>
            <a:pPr lvl="0"/>
            <a:r>
              <a:rPr lang="en-GB" sz="2000" dirty="0">
                <a:solidFill>
                  <a:srgbClr val="002060"/>
                </a:solidFill>
                <a:latin typeface="Arial" panose="020B0604020202020204" pitchFamily="34" charset="0"/>
                <a:cs typeface="Arial" panose="020B0604020202020204" pitchFamily="34" charset="0"/>
              </a:rPr>
              <a:t>For PHC should procedures in place for what to do, when questionnaires and/or mobile devices are lost or stolen. Backup questionnaires and/or mobile devices should available throughout the country to avoid delays;</a:t>
            </a:r>
          </a:p>
          <a:p>
            <a:pPr lvl="0"/>
            <a:r>
              <a:rPr lang="en-GB" sz="2000" dirty="0">
                <a:solidFill>
                  <a:srgbClr val="002060"/>
                </a:solidFill>
                <a:latin typeface="Arial" panose="020B0604020202020204" pitchFamily="34" charset="0"/>
                <a:cs typeface="Arial" panose="020B0604020202020204" pitchFamily="34" charset="0"/>
              </a:rPr>
              <a:t>a multi-disciplinary working group should establish that includes experts in design, field operations, and programming and analysis that make joint decisions;</a:t>
            </a:r>
          </a:p>
          <a:p>
            <a:pPr lvl="0"/>
            <a:r>
              <a:rPr lang="en-GB" sz="2000" dirty="0">
                <a:solidFill>
                  <a:srgbClr val="002060"/>
                </a:solidFill>
                <a:latin typeface="Arial" panose="020B0604020202020204" pitchFamily="34" charset="0"/>
                <a:cs typeface="Arial" panose="020B0604020202020204" pitchFamily="34" charset="0"/>
              </a:rPr>
              <a:t>a multi-disciplinary working group should evaluate the advantages and disadvantages of using mobile data capture;</a:t>
            </a:r>
          </a:p>
          <a:p>
            <a:pPr lvl="0"/>
            <a:r>
              <a:rPr lang="en-GB" sz="2000" dirty="0">
                <a:solidFill>
                  <a:srgbClr val="002060"/>
                </a:solidFill>
                <a:latin typeface="Arial" panose="020B0604020202020204" pitchFamily="34" charset="0"/>
                <a:cs typeface="Arial" panose="020B0604020202020204" pitchFamily="34" charset="0"/>
              </a:rPr>
              <a:t>a multi-disciplinary working group should evaluate the infrastructure and resource requirements of such a system and the readiness of the SCS to deliver such a system given constraints (time, budget, scope);</a:t>
            </a:r>
          </a:p>
          <a:p>
            <a:pPr lvl="0"/>
            <a:r>
              <a:rPr lang="en-GB" sz="2000" dirty="0">
                <a:solidFill>
                  <a:srgbClr val="002060"/>
                </a:solidFill>
                <a:latin typeface="Arial" panose="020B0604020202020204" pitchFamily="34" charset="0"/>
                <a:cs typeface="Arial" panose="020B0604020202020204" pitchFamily="34" charset="0"/>
              </a:rPr>
              <a:t>SCS can program devices with access to imagery and vector map data;</a:t>
            </a:r>
          </a:p>
          <a:p>
            <a:pPr lvl="0"/>
            <a:r>
              <a:rPr lang="en-GB" sz="2000" dirty="0">
                <a:solidFill>
                  <a:srgbClr val="002060"/>
                </a:solidFill>
                <a:latin typeface="Arial" panose="020B0604020202020204" pitchFamily="34" charset="0"/>
                <a:cs typeface="Arial" panose="020B0604020202020204" pitchFamily="34" charset="0"/>
              </a:rPr>
              <a:t>edits can be made to census geography in the field and stored in the same format as the centralized data;</a:t>
            </a:r>
          </a:p>
          <a:p>
            <a:pPr algn="just">
              <a:lnSpc>
                <a:spcPct val="100000"/>
              </a:lnSpc>
              <a:spcBef>
                <a:spcPts val="0"/>
              </a:spcBef>
            </a:pPr>
            <a:endParaRPr lang="en-GB" sz="2000" dirty="0">
              <a:solidFill>
                <a:srgbClr val="00206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1219416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A19725-AA93-41E4-B17F-BCA4FEC2E1D8}"/>
              </a:ext>
            </a:extLst>
          </p:cNvPr>
          <p:cNvSpPr>
            <a:spLocks noGrp="1"/>
          </p:cNvSpPr>
          <p:nvPr>
            <p:ph type="title"/>
          </p:nvPr>
        </p:nvSpPr>
        <p:spPr>
          <a:xfrm>
            <a:off x="838200" y="116647"/>
            <a:ext cx="10515600" cy="708301"/>
          </a:xfrm>
        </p:spPr>
        <p:txBody>
          <a:bodyPr>
            <a:normAutofit/>
          </a:bodyPr>
          <a:lstStyle/>
          <a:p>
            <a:pPr algn="ctr"/>
            <a:r>
              <a:rPr lang="en-GB" sz="3200" b="1" dirty="0">
                <a:solidFill>
                  <a:srgbClr val="002060"/>
                </a:solidFill>
                <a:latin typeface="Arial" panose="020B0604020202020204" pitchFamily="34" charset="0"/>
                <a:cs typeface="Arial" panose="020B0604020202020204" pitchFamily="34" charset="0"/>
              </a:rPr>
              <a:t>Mobile Data Capture</a:t>
            </a:r>
          </a:p>
        </p:txBody>
      </p:sp>
      <p:sp>
        <p:nvSpPr>
          <p:cNvPr id="3" name="Content Placeholder 2">
            <a:extLst>
              <a:ext uri="{FF2B5EF4-FFF2-40B4-BE49-F238E27FC236}">
                <a16:creationId xmlns:a16="http://schemas.microsoft.com/office/drawing/2014/main" id="{FB6F8B7B-A2D5-428D-B8DF-23DDC1975A48}"/>
              </a:ext>
            </a:extLst>
          </p:cNvPr>
          <p:cNvSpPr>
            <a:spLocks noGrp="1"/>
          </p:cNvSpPr>
          <p:nvPr>
            <p:ph idx="1"/>
          </p:nvPr>
        </p:nvSpPr>
        <p:spPr>
          <a:xfrm>
            <a:off x="838200" y="824948"/>
            <a:ext cx="10515600" cy="5598353"/>
          </a:xfrm>
        </p:spPr>
        <p:txBody>
          <a:bodyPr>
            <a:noAutofit/>
          </a:bodyPr>
          <a:lstStyle/>
          <a:p>
            <a:pPr lvl="0">
              <a:lnSpc>
                <a:spcPct val="100000"/>
              </a:lnSpc>
              <a:spcBef>
                <a:spcPts val="600"/>
              </a:spcBef>
              <a:spcAft>
                <a:spcPts val="600"/>
              </a:spcAft>
            </a:pPr>
            <a:r>
              <a:rPr lang="en-GB" sz="2000" dirty="0">
                <a:solidFill>
                  <a:srgbClr val="002060"/>
                </a:solidFill>
                <a:latin typeface="Arial" panose="020B0604020202020204" pitchFamily="34" charset="0"/>
                <a:cs typeface="Arial" panose="020B0604020202020204" pitchFamily="34" charset="0"/>
              </a:rPr>
              <a:t>the enumeration universe should be populate programmatically based on the centralized data captured during the housing unit listing operation and quality assurance is an integrated part of the listing software control system;</a:t>
            </a:r>
          </a:p>
          <a:p>
            <a:pPr lvl="0">
              <a:lnSpc>
                <a:spcPct val="100000"/>
              </a:lnSpc>
              <a:spcBef>
                <a:spcPts val="600"/>
              </a:spcBef>
              <a:spcAft>
                <a:spcPts val="600"/>
              </a:spcAft>
            </a:pPr>
            <a:r>
              <a:rPr lang="en-GB" sz="2000" dirty="0">
                <a:solidFill>
                  <a:srgbClr val="002060"/>
                </a:solidFill>
                <a:latin typeface="Arial" panose="020B0604020202020204" pitchFamily="34" charset="0"/>
                <a:cs typeface="Arial" panose="020B0604020202020204" pitchFamily="34" charset="0"/>
              </a:rPr>
              <a:t>the SCS should have the resources to design and deploy a digital data storage and transmission system that protects data security to best practice standards;</a:t>
            </a:r>
          </a:p>
          <a:p>
            <a:pPr lvl="0">
              <a:lnSpc>
                <a:spcPct val="100000"/>
              </a:lnSpc>
              <a:spcBef>
                <a:spcPts val="600"/>
              </a:spcBef>
              <a:spcAft>
                <a:spcPts val="600"/>
              </a:spcAft>
            </a:pPr>
            <a:r>
              <a:rPr lang="en-GB" sz="2000" dirty="0">
                <a:solidFill>
                  <a:srgbClr val="002060"/>
                </a:solidFill>
                <a:latin typeface="Arial" panose="020B0604020202020204" pitchFamily="34" charset="0"/>
                <a:cs typeface="Arial" panose="020B0604020202020204" pitchFamily="34" charset="0"/>
              </a:rPr>
              <a:t>SCS centrally stores and integrates the captured spatial data with subsequent census or survey operations for address/housing unit listing; </a:t>
            </a:r>
          </a:p>
          <a:p>
            <a:pPr lvl="0">
              <a:lnSpc>
                <a:spcPct val="100000"/>
              </a:lnSpc>
              <a:spcBef>
                <a:spcPts val="600"/>
              </a:spcBef>
              <a:spcAft>
                <a:spcPts val="600"/>
              </a:spcAft>
            </a:pPr>
            <a:r>
              <a:rPr lang="en-GB" sz="2000" dirty="0">
                <a:solidFill>
                  <a:srgbClr val="002060"/>
                </a:solidFill>
                <a:latin typeface="Arial" panose="020B0604020202020204" pitchFamily="34" charset="0"/>
                <a:cs typeface="Arial" panose="020B0604020202020204" pitchFamily="34" charset="0"/>
              </a:rPr>
              <a:t>a digital system should create by the SCS that links the enumerator to the device and to the enumeration area. The system allows for reassignment;</a:t>
            </a:r>
          </a:p>
          <a:p>
            <a:pPr lvl="0">
              <a:lnSpc>
                <a:spcPct val="100000"/>
              </a:lnSpc>
              <a:spcBef>
                <a:spcPts val="600"/>
              </a:spcBef>
              <a:spcAft>
                <a:spcPts val="600"/>
              </a:spcAft>
            </a:pPr>
            <a:r>
              <a:rPr lang="en-GB" sz="2000" dirty="0">
                <a:solidFill>
                  <a:srgbClr val="002060"/>
                </a:solidFill>
                <a:latin typeface="Arial" panose="020B0604020202020204" pitchFamily="34" charset="0"/>
                <a:cs typeface="Arial" panose="020B0604020202020204" pitchFamily="34" charset="0"/>
              </a:rPr>
              <a:t>testing should be done to simulate data transmission and load-testing (simulating the amount of data that could be downloaded to a server at one time).</a:t>
            </a:r>
          </a:p>
          <a:p>
            <a:pPr>
              <a:lnSpc>
                <a:spcPct val="100000"/>
              </a:lnSpc>
              <a:spcBef>
                <a:spcPts val="600"/>
              </a:spcBef>
              <a:spcAft>
                <a:spcPts val="600"/>
              </a:spcAft>
            </a:pPr>
            <a:r>
              <a:rPr lang="en-GB" sz="2000" dirty="0">
                <a:solidFill>
                  <a:srgbClr val="002060"/>
                </a:solidFill>
                <a:latin typeface="Arial" panose="020B0604020202020204" pitchFamily="34" charset="0"/>
                <a:cs typeface="Arial" panose="020B0604020202020204" pitchFamily="34" charset="0"/>
              </a:rPr>
              <a:t>A system should be in place that monitors data capture rates, evaluating performance against benchmarks and directing corrective action if benchmarks are not met;</a:t>
            </a:r>
          </a:p>
          <a:p>
            <a:pPr lvl="0">
              <a:lnSpc>
                <a:spcPct val="100000"/>
              </a:lnSpc>
              <a:spcBef>
                <a:spcPts val="600"/>
              </a:spcBef>
              <a:spcAft>
                <a:spcPts val="600"/>
              </a:spcAft>
            </a:pPr>
            <a:endParaRPr lang="en-GB" sz="2000" dirty="0">
              <a:solidFill>
                <a:srgbClr val="002060"/>
              </a:solidFill>
              <a:latin typeface="Arial" panose="020B0604020202020204" pitchFamily="34" charset="0"/>
              <a:cs typeface="Arial" panose="020B0604020202020204" pitchFamily="34" charset="0"/>
            </a:endParaRPr>
          </a:p>
          <a:p>
            <a:pPr algn="just">
              <a:lnSpc>
                <a:spcPct val="100000"/>
              </a:lnSpc>
              <a:spcBef>
                <a:spcPts val="600"/>
              </a:spcBef>
              <a:spcAft>
                <a:spcPts val="600"/>
              </a:spcAft>
            </a:pPr>
            <a:endParaRPr lang="en-GB" sz="2000" dirty="0">
              <a:solidFill>
                <a:srgbClr val="00206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2011063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A19725-AA93-41E4-B17F-BCA4FEC2E1D8}"/>
              </a:ext>
            </a:extLst>
          </p:cNvPr>
          <p:cNvSpPr>
            <a:spLocks noGrp="1"/>
          </p:cNvSpPr>
          <p:nvPr>
            <p:ph type="title"/>
          </p:nvPr>
        </p:nvSpPr>
        <p:spPr>
          <a:xfrm>
            <a:off x="838200" y="116647"/>
            <a:ext cx="10515600" cy="708301"/>
          </a:xfrm>
        </p:spPr>
        <p:txBody>
          <a:bodyPr>
            <a:normAutofit/>
          </a:bodyPr>
          <a:lstStyle/>
          <a:p>
            <a:pPr algn="ctr"/>
            <a:r>
              <a:rPr lang="en-GB" sz="3200" b="1" dirty="0">
                <a:solidFill>
                  <a:srgbClr val="002060"/>
                </a:solidFill>
                <a:latin typeface="Arial" panose="020B0604020202020204" pitchFamily="34" charset="0"/>
                <a:cs typeface="Arial" panose="020B0604020202020204" pitchFamily="34" charset="0"/>
              </a:rPr>
              <a:t>Mobile Data Capture</a:t>
            </a:r>
          </a:p>
        </p:txBody>
      </p:sp>
      <p:sp>
        <p:nvSpPr>
          <p:cNvPr id="3" name="Content Placeholder 2">
            <a:extLst>
              <a:ext uri="{FF2B5EF4-FFF2-40B4-BE49-F238E27FC236}">
                <a16:creationId xmlns:a16="http://schemas.microsoft.com/office/drawing/2014/main" id="{FB6F8B7B-A2D5-428D-B8DF-23DDC1975A48}"/>
              </a:ext>
            </a:extLst>
          </p:cNvPr>
          <p:cNvSpPr>
            <a:spLocks noGrp="1"/>
          </p:cNvSpPr>
          <p:nvPr>
            <p:ph idx="1"/>
          </p:nvPr>
        </p:nvSpPr>
        <p:spPr>
          <a:xfrm>
            <a:off x="838200" y="824948"/>
            <a:ext cx="10515600" cy="5598353"/>
          </a:xfrm>
        </p:spPr>
        <p:txBody>
          <a:bodyPr>
            <a:noAutofit/>
          </a:bodyPr>
          <a:lstStyle/>
          <a:p>
            <a:pPr marL="0" lvl="0" indent="0">
              <a:buNone/>
            </a:pPr>
            <a:r>
              <a:rPr lang="en-GB" sz="2000" dirty="0">
                <a:solidFill>
                  <a:srgbClr val="002060"/>
                </a:solidFill>
                <a:latin typeface="Arial" panose="020B0604020202020204" pitchFamily="34" charset="0"/>
                <a:cs typeface="Arial" panose="020B0604020202020204" pitchFamily="34" charset="0"/>
              </a:rPr>
              <a:t>A system for verifying data capture activity should be in place and the process should be responsive to feedback based on verification:</a:t>
            </a:r>
          </a:p>
          <a:p>
            <a:pPr lvl="0"/>
            <a:r>
              <a:rPr lang="en-GB" sz="2000" dirty="0">
                <a:solidFill>
                  <a:srgbClr val="002060"/>
                </a:solidFill>
                <a:latin typeface="Arial" panose="020B0604020202020204" pitchFamily="34" charset="0"/>
                <a:cs typeface="Arial" panose="020B0604020202020204" pitchFamily="34" charset="0"/>
              </a:rPr>
              <a:t>KEYING: keying operator progress is monitored for accuracy; </a:t>
            </a:r>
          </a:p>
          <a:p>
            <a:pPr lvl="0"/>
            <a:r>
              <a:rPr lang="en-GB" sz="2000" dirty="0">
                <a:solidFill>
                  <a:srgbClr val="002060"/>
                </a:solidFill>
                <a:latin typeface="Arial" panose="020B0604020202020204" pitchFamily="34" charset="0"/>
                <a:cs typeface="Arial" panose="020B0604020202020204" pitchFamily="34" charset="0"/>
              </a:rPr>
              <a:t>SCANNING: OMR and OCR accuracy are sampled, supplemental keying by operators verified for accuracy; </a:t>
            </a:r>
          </a:p>
          <a:p>
            <a:pPr lvl="0"/>
            <a:r>
              <a:rPr lang="en-GB" sz="2000" dirty="0">
                <a:solidFill>
                  <a:srgbClr val="002060"/>
                </a:solidFill>
                <a:latin typeface="Arial" panose="020B0604020202020204" pitchFamily="34" charset="0"/>
                <a:cs typeface="Arial" panose="020B0604020202020204" pitchFamily="34" charset="0"/>
              </a:rPr>
              <a:t>MOBILE DATA CAPTURE: operational control system includes simultaneous data verification</a:t>
            </a:r>
          </a:p>
          <a:p>
            <a:pPr marL="0" lvl="0" indent="0">
              <a:buNone/>
            </a:pPr>
            <a:r>
              <a:rPr lang="en-GB" sz="2000" dirty="0">
                <a:solidFill>
                  <a:srgbClr val="002060"/>
                </a:solidFill>
                <a:latin typeface="Arial" panose="020B0604020202020204" pitchFamily="34" charset="0"/>
                <a:cs typeface="Arial" panose="020B0604020202020204" pitchFamily="34" charset="0"/>
              </a:rPr>
              <a:t>SCS permanent staff should has following expertise for all steps of the data capture system:</a:t>
            </a:r>
          </a:p>
          <a:p>
            <a:pPr lvl="0"/>
            <a:r>
              <a:rPr lang="en-GB" sz="2000" dirty="0">
                <a:solidFill>
                  <a:srgbClr val="002060"/>
                </a:solidFill>
                <a:latin typeface="Arial" panose="020B0604020202020204" pitchFamily="34" charset="0"/>
                <a:cs typeface="Arial" panose="020B0604020202020204" pitchFamily="34" charset="0"/>
              </a:rPr>
              <a:t>KEYING: 1) create a data entry program, 2) program skip patterns and range and consistency checks; </a:t>
            </a:r>
          </a:p>
          <a:p>
            <a:pPr lvl="0"/>
            <a:r>
              <a:rPr lang="en-GB" sz="2000" dirty="0">
                <a:solidFill>
                  <a:srgbClr val="002060"/>
                </a:solidFill>
                <a:latin typeface="Arial" panose="020B0604020202020204" pitchFamily="34" charset="0"/>
                <a:cs typeface="Arial" panose="020B0604020202020204" pitchFamily="34" charset="0"/>
              </a:rPr>
              <a:t>SCANNING: 1) design a form that meets the specifications of the scanning system; 2) set and monitor quality assurance standards for printing; 3) create a program that can capture the data from the form; </a:t>
            </a:r>
          </a:p>
          <a:p>
            <a:pPr lvl="0"/>
            <a:r>
              <a:rPr lang="en-GB" sz="2000" dirty="0">
                <a:solidFill>
                  <a:srgbClr val="002060"/>
                </a:solidFill>
                <a:latin typeface="Arial" panose="020B0604020202020204" pitchFamily="34" charset="0"/>
                <a:cs typeface="Arial" panose="020B0604020202020204" pitchFamily="34" charset="0"/>
              </a:rPr>
              <a:t>MOBILE DATA CAPTURE: 1) create a program that enables field data capture 2) create a program that manages assignments and data transfer, 3) incorporate maps.</a:t>
            </a:r>
          </a:p>
          <a:p>
            <a:pPr lvl="0">
              <a:lnSpc>
                <a:spcPct val="100000"/>
              </a:lnSpc>
              <a:spcBef>
                <a:spcPts val="600"/>
              </a:spcBef>
              <a:spcAft>
                <a:spcPts val="600"/>
              </a:spcAft>
            </a:pPr>
            <a:endParaRPr lang="en-GB" sz="2000" dirty="0">
              <a:solidFill>
                <a:srgbClr val="002060"/>
              </a:solidFill>
              <a:latin typeface="Arial" panose="020B0604020202020204" pitchFamily="34" charset="0"/>
              <a:cs typeface="Arial" panose="020B0604020202020204" pitchFamily="34" charset="0"/>
            </a:endParaRPr>
          </a:p>
          <a:p>
            <a:pPr algn="just">
              <a:lnSpc>
                <a:spcPct val="100000"/>
              </a:lnSpc>
              <a:spcBef>
                <a:spcPts val="600"/>
              </a:spcBef>
              <a:spcAft>
                <a:spcPts val="600"/>
              </a:spcAft>
            </a:pPr>
            <a:endParaRPr lang="en-GB" sz="2000" dirty="0">
              <a:solidFill>
                <a:srgbClr val="00206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373552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A19725-AA93-41E4-B17F-BCA4FEC2E1D8}"/>
              </a:ext>
            </a:extLst>
          </p:cNvPr>
          <p:cNvSpPr>
            <a:spLocks noGrp="1"/>
          </p:cNvSpPr>
          <p:nvPr>
            <p:ph type="title"/>
          </p:nvPr>
        </p:nvSpPr>
        <p:spPr>
          <a:xfrm>
            <a:off x="838200" y="0"/>
            <a:ext cx="10515600" cy="708301"/>
          </a:xfrm>
        </p:spPr>
        <p:txBody>
          <a:bodyPr>
            <a:normAutofit/>
          </a:bodyPr>
          <a:lstStyle/>
          <a:p>
            <a:pPr algn="ctr"/>
            <a:r>
              <a:rPr lang="en-GB" sz="3200" b="1" dirty="0">
                <a:solidFill>
                  <a:srgbClr val="002060"/>
                </a:solidFill>
                <a:latin typeface="Arial" panose="020B0604020202020204" pitchFamily="34" charset="0"/>
                <a:cs typeface="Arial" panose="020B0604020202020204" pitchFamily="34" charset="0"/>
              </a:rPr>
              <a:t>Mobile Data Capture</a:t>
            </a:r>
          </a:p>
        </p:txBody>
      </p:sp>
      <p:sp>
        <p:nvSpPr>
          <p:cNvPr id="3" name="Content Placeholder 2">
            <a:extLst>
              <a:ext uri="{FF2B5EF4-FFF2-40B4-BE49-F238E27FC236}">
                <a16:creationId xmlns:a16="http://schemas.microsoft.com/office/drawing/2014/main" id="{FB6F8B7B-A2D5-428D-B8DF-23DDC1975A48}"/>
              </a:ext>
            </a:extLst>
          </p:cNvPr>
          <p:cNvSpPr>
            <a:spLocks noGrp="1"/>
          </p:cNvSpPr>
          <p:nvPr>
            <p:ph idx="1"/>
          </p:nvPr>
        </p:nvSpPr>
        <p:spPr>
          <a:xfrm>
            <a:off x="907774" y="470797"/>
            <a:ext cx="10515600" cy="5598353"/>
          </a:xfrm>
        </p:spPr>
        <p:txBody>
          <a:bodyPr>
            <a:noAutofit/>
          </a:bodyPr>
          <a:lstStyle/>
          <a:p>
            <a:pPr marL="0" lvl="0" indent="0">
              <a:buNone/>
            </a:pPr>
            <a:r>
              <a:rPr lang="en-GB" sz="2000" dirty="0">
                <a:solidFill>
                  <a:srgbClr val="002060"/>
                </a:solidFill>
                <a:latin typeface="Arial" panose="020B0604020202020204" pitchFamily="34" charset="0"/>
                <a:cs typeface="Arial" panose="020B0604020202020204" pitchFamily="34" charset="0"/>
              </a:rPr>
              <a:t>Questionnaires should designed and tested in accordance with the data capture system chosen:</a:t>
            </a:r>
          </a:p>
          <a:p>
            <a:pPr lvl="0"/>
            <a:r>
              <a:rPr lang="en-GB" sz="2000" dirty="0">
                <a:solidFill>
                  <a:srgbClr val="002060"/>
                </a:solidFill>
                <a:latin typeface="Arial" panose="020B0604020202020204" pitchFamily="34" charset="0"/>
                <a:cs typeface="Arial" panose="020B0604020202020204" pitchFamily="34" charset="0"/>
              </a:rPr>
              <a:t>KEYING: 1) designed for </a:t>
            </a:r>
            <a:r>
              <a:rPr lang="en-GB" sz="2000" dirty="0" err="1">
                <a:solidFill>
                  <a:srgbClr val="002060"/>
                </a:solidFill>
                <a:latin typeface="Arial" panose="020B0604020202020204" pitchFamily="34" charset="0"/>
                <a:cs typeface="Arial" panose="020B0604020202020204" pitchFamily="34" charset="0"/>
              </a:rPr>
              <a:t>keyer</a:t>
            </a:r>
            <a:r>
              <a:rPr lang="en-GB" sz="2000" dirty="0">
                <a:solidFill>
                  <a:srgbClr val="002060"/>
                </a:solidFill>
                <a:latin typeface="Arial" panose="020B0604020202020204" pitchFamily="34" charset="0"/>
                <a:cs typeface="Arial" panose="020B0604020202020204" pitchFamily="34" charset="0"/>
              </a:rPr>
              <a:t> speed and accuracy, 2) minimized page flipping;</a:t>
            </a:r>
          </a:p>
          <a:p>
            <a:pPr lvl="0"/>
            <a:r>
              <a:rPr lang="en-GB" sz="2000" dirty="0">
                <a:solidFill>
                  <a:srgbClr val="002060"/>
                </a:solidFill>
                <a:latin typeface="Arial" panose="020B0604020202020204" pitchFamily="34" charset="0"/>
                <a:cs typeface="Arial" panose="020B0604020202020204" pitchFamily="34" charset="0"/>
              </a:rPr>
              <a:t>SCANNING: 1) tested for handwriting clarity and darkness, 2) accuracy is checked for character recognition, 3) formatted for accurate scanning; </a:t>
            </a:r>
          </a:p>
          <a:p>
            <a:pPr lvl="0"/>
            <a:r>
              <a:rPr lang="en-GB" sz="2000" dirty="0">
                <a:solidFill>
                  <a:srgbClr val="002060"/>
                </a:solidFill>
                <a:latin typeface="Arial" panose="020B0604020202020204" pitchFamily="34" charset="0"/>
                <a:cs typeface="Arial" panose="020B0604020202020204" pitchFamily="34" charset="0"/>
              </a:rPr>
              <a:t>MOBILE DATA CAPTURE: 1) taken advantage of easier inclusion of skip patterns or filter questions, 2) conducted content usability testing, 3) conducted device usability testing</a:t>
            </a:r>
          </a:p>
          <a:p>
            <a:pPr marL="0" lvl="0" indent="0">
              <a:buNone/>
            </a:pPr>
            <a:r>
              <a:rPr lang="en-GB" sz="2000" dirty="0">
                <a:solidFill>
                  <a:srgbClr val="002060"/>
                </a:solidFill>
                <a:latin typeface="Arial" panose="020B0604020202020204" pitchFamily="34" charset="0"/>
                <a:cs typeface="Arial" panose="020B0604020202020204" pitchFamily="34" charset="0"/>
              </a:rPr>
              <a:t>Enumerator training should include aspects specific to the data processing system used:</a:t>
            </a:r>
          </a:p>
          <a:p>
            <a:pPr lvl="0"/>
            <a:r>
              <a:rPr lang="en-GB" sz="2000" dirty="0">
                <a:solidFill>
                  <a:srgbClr val="002060"/>
                </a:solidFill>
                <a:latin typeface="Arial" panose="020B0604020202020204" pitchFamily="34" charset="0"/>
                <a:cs typeface="Arial" panose="020B0604020202020204" pitchFamily="34" charset="0"/>
              </a:rPr>
              <a:t>KEYING: 1) handwriting practice; </a:t>
            </a:r>
          </a:p>
          <a:p>
            <a:pPr lvl="0"/>
            <a:r>
              <a:rPr lang="en-GB" sz="2000" dirty="0">
                <a:solidFill>
                  <a:srgbClr val="002060"/>
                </a:solidFill>
                <a:latin typeface="Arial" panose="020B0604020202020204" pitchFamily="34" charset="0"/>
                <a:cs typeface="Arial" panose="020B0604020202020204" pitchFamily="34" charset="0"/>
              </a:rPr>
              <a:t>SCANNING: 1) handwriting practice, 2) using appropriate writing instrument, 3) handling of questionnaires; </a:t>
            </a:r>
          </a:p>
          <a:p>
            <a:pPr lvl="0"/>
            <a:r>
              <a:rPr lang="en-GB" sz="2000" dirty="0">
                <a:solidFill>
                  <a:srgbClr val="002060"/>
                </a:solidFill>
                <a:latin typeface="Arial" panose="020B0604020202020204" pitchFamily="34" charset="0"/>
                <a:cs typeface="Arial" panose="020B0604020202020204" pitchFamily="34" charset="0"/>
              </a:rPr>
              <a:t>MOBILE DATA CAPTURE: 1) how and how often to charge the device; 2) how to fill out the questionnaire and use the map; 3) how and how often to transmit data, and; 4) troubleshooting.</a:t>
            </a:r>
          </a:p>
          <a:p>
            <a:pPr marL="0" lvl="0" indent="0">
              <a:buNone/>
            </a:pPr>
            <a:r>
              <a:rPr lang="en-GB" sz="2000" dirty="0">
                <a:solidFill>
                  <a:srgbClr val="002060"/>
                </a:solidFill>
                <a:latin typeface="Arial" panose="020B0604020202020204" pitchFamily="34" charset="0"/>
                <a:cs typeface="Arial" panose="020B0604020202020204" pitchFamily="34" charset="0"/>
              </a:rPr>
              <a:t>Most advanced data archival and data processing software and hardware need to be used for PHC;</a:t>
            </a:r>
          </a:p>
          <a:p>
            <a:pPr marL="0" lvl="0" indent="0">
              <a:buNone/>
            </a:pPr>
            <a:r>
              <a:rPr lang="en-GB" sz="2000" dirty="0">
                <a:solidFill>
                  <a:srgbClr val="002060"/>
                </a:solidFill>
                <a:latin typeface="Arial" panose="020B0604020202020204" pitchFamily="34" charset="0"/>
                <a:cs typeface="Arial" panose="020B0604020202020204" pitchFamily="34" charset="0"/>
              </a:rPr>
              <a:t>Change control and version management procedures should be used when developing requirement and specifications for hardware and software and it should be systematic.</a:t>
            </a:r>
          </a:p>
          <a:p>
            <a:pPr lvl="0"/>
            <a:endParaRPr lang="en-GB" sz="2000" dirty="0">
              <a:solidFill>
                <a:srgbClr val="002060"/>
              </a:solidFill>
              <a:latin typeface="Arial" panose="020B0604020202020204" pitchFamily="34" charset="0"/>
              <a:cs typeface="Arial" panose="020B0604020202020204" pitchFamily="34" charset="0"/>
            </a:endParaRPr>
          </a:p>
          <a:p>
            <a:pPr lvl="0">
              <a:lnSpc>
                <a:spcPct val="100000"/>
              </a:lnSpc>
              <a:spcBef>
                <a:spcPts val="600"/>
              </a:spcBef>
              <a:spcAft>
                <a:spcPts val="600"/>
              </a:spcAft>
            </a:pPr>
            <a:endParaRPr lang="en-GB" sz="2000" dirty="0">
              <a:solidFill>
                <a:srgbClr val="002060"/>
              </a:solidFill>
              <a:latin typeface="Arial" panose="020B0604020202020204" pitchFamily="34" charset="0"/>
              <a:cs typeface="Arial" panose="020B0604020202020204" pitchFamily="34" charset="0"/>
            </a:endParaRPr>
          </a:p>
          <a:p>
            <a:pPr algn="just">
              <a:lnSpc>
                <a:spcPct val="100000"/>
              </a:lnSpc>
              <a:spcBef>
                <a:spcPts val="600"/>
              </a:spcBef>
              <a:spcAft>
                <a:spcPts val="600"/>
              </a:spcAft>
            </a:pPr>
            <a:endParaRPr lang="en-GB" sz="2000" dirty="0">
              <a:solidFill>
                <a:srgbClr val="00206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942158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524002" y="143689"/>
            <a:ext cx="9601200" cy="765031"/>
          </a:xfrm>
        </p:spPr>
        <p:txBody>
          <a:bodyPr>
            <a:noAutofit/>
          </a:bodyPr>
          <a:lstStyle/>
          <a:p>
            <a:pPr algn="ctr"/>
            <a:br>
              <a:rPr lang="en-US" sz="3200" dirty="0">
                <a:solidFill>
                  <a:srgbClr val="002060"/>
                </a:solidFill>
                <a:latin typeface="Arial" panose="020B0604020202020204" pitchFamily="34" charset="0"/>
                <a:cs typeface="Arial" panose="020B0604020202020204" pitchFamily="34" charset="0"/>
              </a:rPr>
            </a:br>
            <a:r>
              <a:rPr lang="en-US" sz="3200" dirty="0">
                <a:solidFill>
                  <a:srgbClr val="002060"/>
                </a:solidFill>
                <a:latin typeface="Arial" panose="020B0604020202020204" pitchFamily="34" charset="0"/>
                <a:cs typeface="Arial" panose="020B0604020202020204" pitchFamily="34" charset="0"/>
              </a:rPr>
              <a:t>13. Administrative Records</a:t>
            </a:r>
            <a:br>
              <a:rPr lang="en-US" sz="3200" dirty="0">
                <a:solidFill>
                  <a:srgbClr val="002060"/>
                </a:solidFill>
                <a:latin typeface="Arial" panose="020B0604020202020204" pitchFamily="34" charset="0"/>
                <a:cs typeface="Arial" panose="020B0604020202020204" pitchFamily="34" charset="0"/>
              </a:rPr>
            </a:br>
            <a:endParaRPr lang="en-US" sz="3200" dirty="0">
              <a:solidFill>
                <a:srgbClr val="002060"/>
              </a:solidFill>
              <a:latin typeface="Arial" panose="020B0604020202020204" pitchFamily="34" charset="0"/>
              <a:cs typeface="Arial" panose="020B0604020202020204" pitchFamily="34" charset="0"/>
            </a:endParaRPr>
          </a:p>
        </p:txBody>
      </p:sp>
      <p:graphicFrame>
        <p:nvGraphicFramePr>
          <p:cNvPr id="4" name="Chart 3">
            <a:extLst>
              <a:ext uri="{FF2B5EF4-FFF2-40B4-BE49-F238E27FC236}">
                <a16:creationId xmlns:a16="http://schemas.microsoft.com/office/drawing/2014/main" id="{00000000-0008-0000-1100-00000B000000}"/>
              </a:ext>
            </a:extLst>
          </p:cNvPr>
          <p:cNvGraphicFramePr>
            <a:graphicFrameLocks/>
          </p:cNvGraphicFramePr>
          <p:nvPr>
            <p:extLst/>
          </p:nvPr>
        </p:nvGraphicFramePr>
        <p:xfrm>
          <a:off x="1775520" y="1412776"/>
          <a:ext cx="8424936" cy="453650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68312682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7488" y="2852936"/>
            <a:ext cx="9601200" cy="792088"/>
          </a:xfrm>
        </p:spPr>
        <p:txBody>
          <a:bodyPr>
            <a:normAutofit/>
          </a:bodyPr>
          <a:lstStyle/>
          <a:p>
            <a:pPr algn="ctr"/>
            <a:r>
              <a:rPr lang="en-US" b="1" dirty="0"/>
              <a:t>THANK YOU!</a:t>
            </a:r>
            <a:endParaRPr lang="en-US" sz="2700" dirty="0"/>
          </a:p>
        </p:txBody>
      </p:sp>
    </p:spTree>
    <p:extLst>
      <p:ext uri="{BB962C8B-B14F-4D97-AF65-F5344CB8AC3E}">
        <p14:creationId xmlns:p14="http://schemas.microsoft.com/office/powerpoint/2010/main" val="4825226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B29670-C863-4310-B59B-E5955ACAC58B}"/>
              </a:ext>
            </a:extLst>
          </p:cNvPr>
          <p:cNvSpPr>
            <a:spLocks noGrp="1"/>
          </p:cNvSpPr>
          <p:nvPr>
            <p:ph type="title"/>
          </p:nvPr>
        </p:nvSpPr>
        <p:spPr>
          <a:xfrm>
            <a:off x="838200" y="365125"/>
            <a:ext cx="10515600" cy="529397"/>
          </a:xfrm>
        </p:spPr>
        <p:txBody>
          <a:bodyPr>
            <a:normAutofit fontScale="90000"/>
          </a:bodyPr>
          <a:lstStyle/>
          <a:p>
            <a:pPr algn="ctr"/>
            <a:br>
              <a:rPr lang="en-GB" sz="3600" b="1" dirty="0">
                <a:solidFill>
                  <a:srgbClr val="002060"/>
                </a:solidFill>
                <a:latin typeface="Arial" panose="020B0604020202020204" pitchFamily="34" charset="0"/>
                <a:cs typeface="Arial" panose="020B0604020202020204" pitchFamily="34" charset="0"/>
              </a:rPr>
            </a:br>
            <a:r>
              <a:rPr lang="en-GB" sz="3600" b="1" dirty="0">
                <a:solidFill>
                  <a:srgbClr val="002060"/>
                </a:solidFill>
                <a:latin typeface="Arial" panose="020B0604020202020204" pitchFamily="34" charset="0"/>
                <a:cs typeface="Arial" panose="020B0604020202020204" pitchFamily="34" charset="0"/>
              </a:rPr>
              <a:t>AN APPROACH</a:t>
            </a:r>
            <a:br>
              <a:rPr lang="en-GB" sz="3600" b="1" dirty="0">
                <a:solidFill>
                  <a:srgbClr val="002060"/>
                </a:solidFill>
                <a:latin typeface="Arial" panose="020B0604020202020204" pitchFamily="34" charset="0"/>
                <a:cs typeface="Arial" panose="020B0604020202020204" pitchFamily="34" charset="0"/>
              </a:rPr>
            </a:br>
            <a:endParaRPr lang="en-GB" sz="3600" dirty="0">
              <a:solidFill>
                <a:srgbClr val="002060"/>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5C752E66-96D2-4A6D-B2E6-8C90B3C40AE7}"/>
              </a:ext>
            </a:extLst>
          </p:cNvPr>
          <p:cNvSpPr>
            <a:spLocks noGrp="1"/>
          </p:cNvSpPr>
          <p:nvPr>
            <p:ph idx="1"/>
          </p:nvPr>
        </p:nvSpPr>
        <p:spPr>
          <a:xfrm>
            <a:off x="718931" y="1110007"/>
            <a:ext cx="10515600" cy="5022435"/>
          </a:xfrm>
        </p:spPr>
        <p:txBody>
          <a:bodyPr>
            <a:normAutofit lnSpcReduction="10000"/>
          </a:bodyPr>
          <a:lstStyle/>
          <a:p>
            <a:pPr marL="0" indent="0" algn="just">
              <a:lnSpc>
                <a:spcPct val="110000"/>
              </a:lnSpc>
              <a:spcBef>
                <a:spcPts val="600"/>
              </a:spcBef>
              <a:spcAft>
                <a:spcPts val="600"/>
              </a:spcAft>
              <a:buNone/>
            </a:pPr>
            <a:r>
              <a:rPr lang="en-US" sz="2400" dirty="0">
                <a:solidFill>
                  <a:srgbClr val="002060"/>
                </a:solidFill>
                <a:latin typeface="Arial" panose="020B0604020202020204" pitchFamily="34" charset="0"/>
                <a:cs typeface="Arial" panose="020B0604020202020204" pitchFamily="34" charset="0"/>
              </a:rPr>
              <a:t>T</a:t>
            </a:r>
            <a:r>
              <a:rPr lang="en-GB" sz="2400" dirty="0">
                <a:solidFill>
                  <a:srgbClr val="002060"/>
                </a:solidFill>
                <a:latin typeface="Arial" panose="020B0604020202020204" pitchFamily="34" charset="0"/>
                <a:cs typeface="Arial" panose="020B0604020202020204" pitchFamily="34" charset="0"/>
              </a:rPr>
              <a:t>he U.S. Census Bureau’s Tool for Assessing Statistical Capacity (TASC) are employed with the aim to provide a quantitative measure of the capacity of Agency on Statistics under the President  (AS) of the Republic of Tajikistan to conduct 2020 PHC.</a:t>
            </a:r>
          </a:p>
          <a:p>
            <a:pPr marL="0" indent="0" algn="just">
              <a:buNone/>
            </a:pPr>
            <a:r>
              <a:rPr lang="en-US" sz="2200" dirty="0">
                <a:solidFill>
                  <a:srgbClr val="002060"/>
                </a:solidFill>
                <a:latin typeface="Arial" panose="020B0604020202020204" pitchFamily="34" charset="0"/>
                <a:cs typeface="Arial" panose="020B0604020202020204" pitchFamily="34" charset="0"/>
              </a:rPr>
              <a:t>Each of the operational modules is divided into four subsections, except Institutional Capacity and Administrative Records modules:</a:t>
            </a:r>
            <a:endParaRPr lang="en-GB" sz="2200" dirty="0">
              <a:solidFill>
                <a:srgbClr val="002060"/>
              </a:solidFill>
              <a:latin typeface="Arial" panose="020B0604020202020204" pitchFamily="34" charset="0"/>
              <a:cs typeface="Arial" panose="020B0604020202020204" pitchFamily="34" charset="0"/>
            </a:endParaRPr>
          </a:p>
          <a:p>
            <a:pPr marL="536575" lvl="0">
              <a:lnSpc>
                <a:spcPct val="100000"/>
              </a:lnSpc>
              <a:spcBef>
                <a:spcPts val="1200"/>
              </a:spcBef>
              <a:spcAft>
                <a:spcPts val="1200"/>
              </a:spcAft>
            </a:pPr>
            <a:r>
              <a:rPr lang="en-US" sz="2200" dirty="0">
                <a:solidFill>
                  <a:srgbClr val="002060"/>
                </a:solidFill>
                <a:latin typeface="Arial" panose="020B0604020202020204" pitchFamily="34" charset="0"/>
                <a:cs typeface="Arial" panose="020B0604020202020204" pitchFamily="34" charset="0"/>
              </a:rPr>
              <a:t>Human and physical capital; </a:t>
            </a:r>
            <a:endParaRPr lang="en-GB" sz="2200" dirty="0">
              <a:solidFill>
                <a:srgbClr val="002060"/>
              </a:solidFill>
              <a:latin typeface="Arial" panose="020B0604020202020204" pitchFamily="34" charset="0"/>
              <a:cs typeface="Arial" panose="020B0604020202020204" pitchFamily="34" charset="0"/>
            </a:endParaRPr>
          </a:p>
          <a:p>
            <a:pPr marL="536575" lvl="0">
              <a:lnSpc>
                <a:spcPct val="100000"/>
              </a:lnSpc>
              <a:spcBef>
                <a:spcPts val="1200"/>
              </a:spcBef>
              <a:spcAft>
                <a:spcPts val="1200"/>
              </a:spcAft>
            </a:pPr>
            <a:r>
              <a:rPr lang="en-US" sz="2200" dirty="0">
                <a:solidFill>
                  <a:srgbClr val="002060"/>
                </a:solidFill>
                <a:latin typeface="Arial" panose="020B0604020202020204" pitchFamily="34" charset="0"/>
                <a:cs typeface="Arial" panose="020B0604020202020204" pitchFamily="34" charset="0"/>
              </a:rPr>
              <a:t>Methodological soundness and international standards; </a:t>
            </a:r>
            <a:endParaRPr lang="en-GB" sz="2200" dirty="0">
              <a:solidFill>
                <a:srgbClr val="002060"/>
              </a:solidFill>
              <a:latin typeface="Arial" panose="020B0604020202020204" pitchFamily="34" charset="0"/>
              <a:cs typeface="Arial" panose="020B0604020202020204" pitchFamily="34" charset="0"/>
            </a:endParaRPr>
          </a:p>
          <a:p>
            <a:pPr marL="536575" lvl="0">
              <a:lnSpc>
                <a:spcPct val="100000"/>
              </a:lnSpc>
              <a:spcBef>
                <a:spcPts val="1200"/>
              </a:spcBef>
              <a:spcAft>
                <a:spcPts val="1200"/>
              </a:spcAft>
            </a:pPr>
            <a:r>
              <a:rPr lang="en-US" sz="2200" dirty="0">
                <a:solidFill>
                  <a:srgbClr val="002060"/>
                </a:solidFill>
                <a:latin typeface="Arial" panose="020B0604020202020204" pitchFamily="34" charset="0"/>
                <a:cs typeface="Arial" panose="020B0604020202020204" pitchFamily="34" charset="0"/>
              </a:rPr>
              <a:t>Quality assurance;</a:t>
            </a:r>
            <a:endParaRPr lang="en-GB" sz="2200" dirty="0">
              <a:solidFill>
                <a:srgbClr val="002060"/>
              </a:solidFill>
              <a:latin typeface="Arial" panose="020B0604020202020204" pitchFamily="34" charset="0"/>
              <a:cs typeface="Arial" panose="020B0604020202020204" pitchFamily="34" charset="0"/>
            </a:endParaRPr>
          </a:p>
          <a:p>
            <a:pPr marL="536575" lvl="0">
              <a:lnSpc>
                <a:spcPct val="100000"/>
              </a:lnSpc>
              <a:spcBef>
                <a:spcPts val="1200"/>
              </a:spcBef>
              <a:spcAft>
                <a:spcPts val="1200"/>
              </a:spcAft>
            </a:pPr>
            <a:r>
              <a:rPr lang="en-US" sz="2200" dirty="0">
                <a:solidFill>
                  <a:srgbClr val="002060"/>
                </a:solidFill>
                <a:latin typeface="Arial" panose="020B0604020202020204" pitchFamily="34" charset="0"/>
                <a:cs typeface="Arial" panose="020B0604020202020204" pitchFamily="34" charset="0"/>
              </a:rPr>
              <a:t>Written procedures and documentation. </a:t>
            </a:r>
            <a:endParaRPr lang="en-GB" sz="2200" dirty="0">
              <a:solidFill>
                <a:srgbClr val="002060"/>
              </a:solidFill>
              <a:latin typeface="Arial" panose="020B0604020202020204" pitchFamily="34" charset="0"/>
              <a:cs typeface="Arial" panose="020B0604020202020204" pitchFamily="34" charset="0"/>
            </a:endParaRPr>
          </a:p>
          <a:p>
            <a:endParaRPr lang="en-GB" dirty="0">
              <a:solidFill>
                <a:srgbClr val="00206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60068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B29670-C863-4310-B59B-E5955ACAC58B}"/>
              </a:ext>
            </a:extLst>
          </p:cNvPr>
          <p:cNvSpPr>
            <a:spLocks noGrp="1"/>
          </p:cNvSpPr>
          <p:nvPr>
            <p:ph type="title"/>
          </p:nvPr>
        </p:nvSpPr>
        <p:spPr>
          <a:xfrm>
            <a:off x="838200" y="365125"/>
            <a:ext cx="10515600" cy="529397"/>
          </a:xfrm>
        </p:spPr>
        <p:txBody>
          <a:bodyPr>
            <a:normAutofit fontScale="90000"/>
          </a:bodyPr>
          <a:lstStyle/>
          <a:p>
            <a:pPr algn="ctr"/>
            <a:br>
              <a:rPr lang="en-GB" sz="3600" b="1" dirty="0">
                <a:solidFill>
                  <a:srgbClr val="002060"/>
                </a:solidFill>
                <a:latin typeface="Arial" panose="020B0604020202020204" pitchFamily="34" charset="0"/>
                <a:cs typeface="Arial" panose="020B0604020202020204" pitchFamily="34" charset="0"/>
              </a:rPr>
            </a:br>
            <a:r>
              <a:rPr lang="en-GB" sz="3600" b="1" dirty="0">
                <a:solidFill>
                  <a:srgbClr val="002060"/>
                </a:solidFill>
                <a:latin typeface="Arial" panose="020B0604020202020204" pitchFamily="34" charset="0"/>
                <a:cs typeface="Arial" panose="020B0604020202020204" pitchFamily="34" charset="0"/>
              </a:rPr>
              <a:t>AN APPROACH</a:t>
            </a:r>
            <a:br>
              <a:rPr lang="en-GB" sz="3600" b="1" dirty="0">
                <a:solidFill>
                  <a:srgbClr val="002060"/>
                </a:solidFill>
                <a:latin typeface="Arial" panose="020B0604020202020204" pitchFamily="34" charset="0"/>
                <a:cs typeface="Arial" panose="020B0604020202020204" pitchFamily="34" charset="0"/>
              </a:rPr>
            </a:br>
            <a:endParaRPr lang="en-GB" sz="3600" dirty="0">
              <a:solidFill>
                <a:srgbClr val="002060"/>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5C752E66-96D2-4A6D-B2E6-8C90B3C40AE7}"/>
              </a:ext>
            </a:extLst>
          </p:cNvPr>
          <p:cNvSpPr>
            <a:spLocks noGrp="1"/>
          </p:cNvSpPr>
          <p:nvPr>
            <p:ph idx="1"/>
          </p:nvPr>
        </p:nvSpPr>
        <p:spPr>
          <a:xfrm>
            <a:off x="718931" y="1110007"/>
            <a:ext cx="10515600" cy="5022435"/>
          </a:xfrm>
        </p:spPr>
        <p:txBody>
          <a:bodyPr>
            <a:normAutofit/>
          </a:bodyPr>
          <a:lstStyle/>
          <a:p>
            <a:pPr marL="0" indent="0">
              <a:buNone/>
            </a:pPr>
            <a:r>
              <a:rPr lang="en-US" dirty="0">
                <a:solidFill>
                  <a:srgbClr val="002060"/>
                </a:solidFill>
                <a:latin typeface="Arial" panose="020B0604020202020204" pitchFamily="34" charset="0"/>
                <a:cs typeface="Arial" panose="020B0604020202020204" pitchFamily="34" charset="0"/>
              </a:rPr>
              <a:t>The Institutional Capacity module asks questions concerning:</a:t>
            </a:r>
            <a:endParaRPr lang="en-GB" dirty="0">
              <a:solidFill>
                <a:srgbClr val="002060"/>
              </a:solidFill>
              <a:latin typeface="Arial" panose="020B0604020202020204" pitchFamily="34" charset="0"/>
              <a:cs typeface="Arial" panose="020B0604020202020204" pitchFamily="34" charset="0"/>
            </a:endParaRPr>
          </a:p>
          <a:p>
            <a:pPr lvl="1">
              <a:lnSpc>
                <a:spcPct val="100000"/>
              </a:lnSpc>
              <a:spcBef>
                <a:spcPts val="1200"/>
              </a:spcBef>
              <a:spcAft>
                <a:spcPts val="1200"/>
              </a:spcAft>
            </a:pPr>
            <a:r>
              <a:rPr lang="en-US" dirty="0">
                <a:solidFill>
                  <a:srgbClr val="002060"/>
                </a:solidFill>
                <a:latin typeface="Arial" panose="020B0604020202020204" pitchFamily="34" charset="0"/>
                <a:cs typeface="Arial" panose="020B0604020202020204" pitchFamily="34" charset="0"/>
              </a:rPr>
              <a:t>Legal Environment;</a:t>
            </a:r>
            <a:endParaRPr lang="en-GB" dirty="0">
              <a:solidFill>
                <a:srgbClr val="002060"/>
              </a:solidFill>
              <a:latin typeface="Arial" panose="020B0604020202020204" pitchFamily="34" charset="0"/>
              <a:cs typeface="Arial" panose="020B0604020202020204" pitchFamily="34" charset="0"/>
            </a:endParaRPr>
          </a:p>
          <a:p>
            <a:pPr lvl="1">
              <a:lnSpc>
                <a:spcPct val="100000"/>
              </a:lnSpc>
              <a:spcBef>
                <a:spcPts val="1200"/>
              </a:spcBef>
              <a:spcAft>
                <a:spcPts val="1200"/>
              </a:spcAft>
            </a:pPr>
            <a:r>
              <a:rPr lang="en-US" dirty="0">
                <a:solidFill>
                  <a:srgbClr val="002060"/>
                </a:solidFill>
                <a:latin typeface="Arial" panose="020B0604020202020204" pitchFamily="34" charset="0"/>
                <a:cs typeface="Arial" panose="020B0604020202020204" pitchFamily="34" charset="0"/>
              </a:rPr>
              <a:t>Data confidentiality &amp; Protection;</a:t>
            </a:r>
            <a:endParaRPr lang="en-GB" dirty="0">
              <a:solidFill>
                <a:srgbClr val="002060"/>
              </a:solidFill>
              <a:latin typeface="Arial" panose="020B0604020202020204" pitchFamily="34" charset="0"/>
              <a:cs typeface="Arial" panose="020B0604020202020204" pitchFamily="34" charset="0"/>
            </a:endParaRPr>
          </a:p>
          <a:p>
            <a:pPr lvl="1">
              <a:lnSpc>
                <a:spcPct val="100000"/>
              </a:lnSpc>
              <a:spcBef>
                <a:spcPts val="1200"/>
              </a:spcBef>
              <a:spcAft>
                <a:spcPts val="1200"/>
              </a:spcAft>
            </a:pPr>
            <a:r>
              <a:rPr lang="en-US" dirty="0">
                <a:solidFill>
                  <a:srgbClr val="002060"/>
                </a:solidFill>
                <a:latin typeface="Arial" panose="020B0604020202020204" pitchFamily="34" charset="0"/>
                <a:cs typeface="Arial" panose="020B0604020202020204" pitchFamily="34" charset="0"/>
              </a:rPr>
              <a:t>Organizational Structure;</a:t>
            </a:r>
            <a:endParaRPr lang="en-GB" dirty="0">
              <a:solidFill>
                <a:srgbClr val="002060"/>
              </a:solidFill>
              <a:latin typeface="Arial" panose="020B0604020202020204" pitchFamily="34" charset="0"/>
              <a:cs typeface="Arial" panose="020B0604020202020204" pitchFamily="34" charset="0"/>
            </a:endParaRPr>
          </a:p>
          <a:p>
            <a:pPr lvl="1">
              <a:lnSpc>
                <a:spcPct val="100000"/>
              </a:lnSpc>
              <a:spcBef>
                <a:spcPts val="1200"/>
              </a:spcBef>
              <a:spcAft>
                <a:spcPts val="1200"/>
              </a:spcAft>
            </a:pPr>
            <a:r>
              <a:rPr lang="en-US" dirty="0">
                <a:solidFill>
                  <a:srgbClr val="002060"/>
                </a:solidFill>
                <a:latin typeface="Arial" panose="020B0604020202020204" pitchFamily="34" charset="0"/>
                <a:cs typeface="Arial" panose="020B0604020202020204" pitchFamily="34" charset="0"/>
              </a:rPr>
              <a:t>Human and Physical Capital;</a:t>
            </a:r>
            <a:endParaRPr lang="en-GB" dirty="0">
              <a:solidFill>
                <a:srgbClr val="002060"/>
              </a:solidFill>
              <a:latin typeface="Arial" panose="020B0604020202020204" pitchFamily="34" charset="0"/>
              <a:cs typeface="Arial" panose="020B0604020202020204" pitchFamily="34" charset="0"/>
            </a:endParaRPr>
          </a:p>
          <a:p>
            <a:pPr lvl="1">
              <a:lnSpc>
                <a:spcPct val="100000"/>
              </a:lnSpc>
              <a:spcBef>
                <a:spcPts val="1200"/>
              </a:spcBef>
              <a:spcAft>
                <a:spcPts val="1200"/>
              </a:spcAft>
            </a:pPr>
            <a:r>
              <a:rPr lang="en-US" dirty="0">
                <a:solidFill>
                  <a:srgbClr val="002060"/>
                </a:solidFill>
                <a:latin typeface="Arial" panose="020B0604020202020204" pitchFamily="34" charset="0"/>
                <a:cs typeface="Arial" panose="020B0604020202020204" pitchFamily="34" charset="0"/>
              </a:rPr>
              <a:t>Stakeholders Coordination.</a:t>
            </a:r>
            <a:endParaRPr lang="en-GB" dirty="0">
              <a:solidFill>
                <a:srgbClr val="002060"/>
              </a:solidFill>
              <a:latin typeface="Arial" panose="020B0604020202020204" pitchFamily="34" charset="0"/>
              <a:cs typeface="Arial" panose="020B0604020202020204" pitchFamily="34" charset="0"/>
            </a:endParaRPr>
          </a:p>
          <a:p>
            <a:endParaRPr lang="en-GB" dirty="0">
              <a:solidFill>
                <a:srgbClr val="00206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371752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B29670-C863-4310-B59B-E5955ACAC58B}"/>
              </a:ext>
            </a:extLst>
          </p:cNvPr>
          <p:cNvSpPr>
            <a:spLocks noGrp="1"/>
          </p:cNvSpPr>
          <p:nvPr>
            <p:ph type="title"/>
          </p:nvPr>
        </p:nvSpPr>
        <p:spPr>
          <a:xfrm>
            <a:off x="838200" y="365125"/>
            <a:ext cx="10515600" cy="529397"/>
          </a:xfrm>
        </p:spPr>
        <p:txBody>
          <a:bodyPr>
            <a:normAutofit fontScale="90000"/>
          </a:bodyPr>
          <a:lstStyle/>
          <a:p>
            <a:pPr algn="ctr"/>
            <a:br>
              <a:rPr lang="en-GB" sz="3600" b="1" dirty="0">
                <a:solidFill>
                  <a:srgbClr val="002060"/>
                </a:solidFill>
                <a:latin typeface="Arial" panose="020B0604020202020204" pitchFamily="34" charset="0"/>
                <a:cs typeface="Arial" panose="020B0604020202020204" pitchFamily="34" charset="0"/>
              </a:rPr>
            </a:br>
            <a:r>
              <a:rPr lang="en-GB" sz="3600" b="1" dirty="0">
                <a:solidFill>
                  <a:srgbClr val="002060"/>
                </a:solidFill>
                <a:latin typeface="Arial" panose="020B0604020202020204" pitchFamily="34" charset="0"/>
                <a:cs typeface="Arial" panose="020B0604020202020204" pitchFamily="34" charset="0"/>
              </a:rPr>
              <a:t>AN APPROACH</a:t>
            </a:r>
            <a:br>
              <a:rPr lang="en-GB" sz="3600" b="1" dirty="0">
                <a:solidFill>
                  <a:srgbClr val="002060"/>
                </a:solidFill>
                <a:latin typeface="Arial" panose="020B0604020202020204" pitchFamily="34" charset="0"/>
                <a:cs typeface="Arial" panose="020B0604020202020204" pitchFamily="34" charset="0"/>
              </a:rPr>
            </a:br>
            <a:endParaRPr lang="en-GB" sz="3600" dirty="0">
              <a:solidFill>
                <a:srgbClr val="002060"/>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5C752E66-96D2-4A6D-B2E6-8C90B3C40AE7}"/>
              </a:ext>
            </a:extLst>
          </p:cNvPr>
          <p:cNvSpPr>
            <a:spLocks noGrp="1"/>
          </p:cNvSpPr>
          <p:nvPr>
            <p:ph idx="1"/>
          </p:nvPr>
        </p:nvSpPr>
        <p:spPr>
          <a:xfrm>
            <a:off x="718931" y="1110007"/>
            <a:ext cx="10515600" cy="5022435"/>
          </a:xfrm>
        </p:spPr>
        <p:txBody>
          <a:bodyPr>
            <a:normAutofit/>
          </a:bodyPr>
          <a:lstStyle/>
          <a:p>
            <a:pPr marL="0" indent="0">
              <a:buNone/>
            </a:pPr>
            <a:r>
              <a:rPr lang="en-US" dirty="0">
                <a:solidFill>
                  <a:srgbClr val="002060"/>
                </a:solidFill>
                <a:latin typeface="Arial" panose="020B0604020202020204" pitchFamily="34" charset="0"/>
                <a:cs typeface="Arial" panose="020B0604020202020204" pitchFamily="34" charset="0"/>
              </a:rPr>
              <a:t>The Administrative Records module asks questions concerning:</a:t>
            </a:r>
            <a:endParaRPr lang="en-GB" dirty="0">
              <a:solidFill>
                <a:srgbClr val="002060"/>
              </a:solidFill>
              <a:latin typeface="Arial" panose="020B0604020202020204" pitchFamily="34" charset="0"/>
              <a:cs typeface="Arial" panose="020B0604020202020204" pitchFamily="34" charset="0"/>
            </a:endParaRPr>
          </a:p>
          <a:p>
            <a:pPr lvl="1">
              <a:lnSpc>
                <a:spcPct val="100000"/>
              </a:lnSpc>
              <a:spcBef>
                <a:spcPts val="1200"/>
              </a:spcBef>
              <a:spcAft>
                <a:spcPts val="1200"/>
              </a:spcAft>
            </a:pPr>
            <a:r>
              <a:rPr lang="en-US" dirty="0">
                <a:solidFill>
                  <a:srgbClr val="002060"/>
                </a:solidFill>
                <a:latin typeface="Arial" panose="020B0604020202020204" pitchFamily="34" charset="0"/>
                <a:cs typeface="Arial" panose="020B0604020202020204" pitchFamily="34" charset="0"/>
              </a:rPr>
              <a:t>The legal basis for the use of administrative records;</a:t>
            </a:r>
            <a:endParaRPr lang="en-GB" dirty="0">
              <a:solidFill>
                <a:srgbClr val="002060"/>
              </a:solidFill>
              <a:latin typeface="Arial" panose="020B0604020202020204" pitchFamily="34" charset="0"/>
              <a:cs typeface="Arial" panose="020B0604020202020204" pitchFamily="34" charset="0"/>
            </a:endParaRPr>
          </a:p>
          <a:p>
            <a:pPr lvl="1">
              <a:lnSpc>
                <a:spcPct val="100000"/>
              </a:lnSpc>
              <a:spcBef>
                <a:spcPts val="1200"/>
              </a:spcBef>
              <a:spcAft>
                <a:spcPts val="1200"/>
              </a:spcAft>
            </a:pPr>
            <a:r>
              <a:rPr lang="en-US" dirty="0">
                <a:solidFill>
                  <a:srgbClr val="002060"/>
                </a:solidFill>
                <a:latin typeface="Arial" panose="020B0604020202020204" pitchFamily="34" charset="0"/>
                <a:cs typeface="Arial" panose="020B0604020202020204" pitchFamily="34" charset="0"/>
              </a:rPr>
              <a:t>The skills of staff to link records;</a:t>
            </a:r>
            <a:endParaRPr lang="en-GB" dirty="0">
              <a:solidFill>
                <a:srgbClr val="002060"/>
              </a:solidFill>
              <a:latin typeface="Arial" panose="020B0604020202020204" pitchFamily="34" charset="0"/>
              <a:cs typeface="Arial" panose="020B0604020202020204" pitchFamily="34" charset="0"/>
            </a:endParaRPr>
          </a:p>
          <a:p>
            <a:pPr lvl="1">
              <a:lnSpc>
                <a:spcPct val="100000"/>
              </a:lnSpc>
              <a:spcBef>
                <a:spcPts val="1200"/>
              </a:spcBef>
              <a:spcAft>
                <a:spcPts val="1200"/>
              </a:spcAft>
            </a:pPr>
            <a:r>
              <a:rPr lang="en-US" dirty="0">
                <a:solidFill>
                  <a:srgbClr val="002060"/>
                </a:solidFill>
                <a:latin typeface="Arial" panose="020B0604020202020204" pitchFamily="34" charset="0"/>
                <a:cs typeface="Arial" panose="020B0604020202020204" pitchFamily="34" charset="0"/>
              </a:rPr>
              <a:t>The harmonization of concepts and definitions between the various registers;</a:t>
            </a:r>
            <a:endParaRPr lang="en-GB" dirty="0">
              <a:solidFill>
                <a:srgbClr val="002060"/>
              </a:solidFill>
              <a:latin typeface="Arial" panose="020B0604020202020204" pitchFamily="34" charset="0"/>
              <a:cs typeface="Arial" panose="020B0604020202020204" pitchFamily="34" charset="0"/>
            </a:endParaRPr>
          </a:p>
          <a:p>
            <a:pPr lvl="1">
              <a:lnSpc>
                <a:spcPct val="100000"/>
              </a:lnSpc>
              <a:spcBef>
                <a:spcPts val="1200"/>
              </a:spcBef>
              <a:spcAft>
                <a:spcPts val="1200"/>
              </a:spcAft>
            </a:pPr>
            <a:r>
              <a:rPr lang="en-US" dirty="0">
                <a:solidFill>
                  <a:srgbClr val="002060"/>
                </a:solidFill>
                <a:latin typeface="Arial" panose="020B0604020202020204" pitchFamily="34" charset="0"/>
                <a:cs typeface="Arial" panose="020B0604020202020204" pitchFamily="34" charset="0"/>
              </a:rPr>
              <a:t>Availability and use of metadata in linkages.</a:t>
            </a:r>
            <a:endParaRPr lang="en-GB" dirty="0">
              <a:solidFill>
                <a:srgbClr val="002060"/>
              </a:solidFill>
              <a:latin typeface="Arial" panose="020B0604020202020204" pitchFamily="34" charset="0"/>
              <a:cs typeface="Arial" panose="020B0604020202020204" pitchFamily="34" charset="0"/>
            </a:endParaRPr>
          </a:p>
          <a:p>
            <a:endParaRPr lang="en-GB" dirty="0">
              <a:solidFill>
                <a:srgbClr val="00206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820115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2">
            <a:extLst>
              <a:ext uri="{FF2B5EF4-FFF2-40B4-BE49-F238E27FC236}">
                <a16:creationId xmlns:a16="http://schemas.microsoft.com/office/drawing/2014/main" id="{B05904E9-BD75-4F84-B959-DC5E3B8EA9F7}"/>
              </a:ext>
            </a:extLst>
          </p:cNvPr>
          <p:cNvSpPr>
            <a:spLocks noGrp="1"/>
          </p:cNvSpPr>
          <p:nvPr>
            <p:ph type="title"/>
          </p:nvPr>
        </p:nvSpPr>
        <p:spPr>
          <a:xfrm>
            <a:off x="1295400" y="183975"/>
            <a:ext cx="9601200" cy="710547"/>
          </a:xfrm>
        </p:spPr>
        <p:txBody>
          <a:bodyPr/>
          <a:lstStyle/>
          <a:p>
            <a:pPr algn="ctr"/>
            <a:r>
              <a:rPr lang="en-US" b="1" dirty="0">
                <a:solidFill>
                  <a:srgbClr val="002060"/>
                </a:solidFill>
              </a:rPr>
              <a:t>OUTLINE</a:t>
            </a:r>
          </a:p>
        </p:txBody>
      </p:sp>
      <p:sp>
        <p:nvSpPr>
          <p:cNvPr id="5" name="Content Placeholder 13">
            <a:extLst>
              <a:ext uri="{FF2B5EF4-FFF2-40B4-BE49-F238E27FC236}">
                <a16:creationId xmlns:a16="http://schemas.microsoft.com/office/drawing/2014/main" id="{1AF4F01F-4A75-444F-BCBA-433BFF140625}"/>
              </a:ext>
            </a:extLst>
          </p:cNvPr>
          <p:cNvSpPr>
            <a:spLocks noGrp="1"/>
          </p:cNvSpPr>
          <p:nvPr>
            <p:ph idx="1"/>
          </p:nvPr>
        </p:nvSpPr>
        <p:spPr>
          <a:xfrm>
            <a:off x="838200" y="809179"/>
            <a:ext cx="10515600" cy="5864846"/>
          </a:xfrm>
        </p:spPr>
        <p:txBody>
          <a:bodyPr>
            <a:noAutofit/>
          </a:bodyPr>
          <a:lstStyle/>
          <a:p>
            <a:pPr marL="514350" indent="-514350">
              <a:lnSpc>
                <a:spcPct val="100000"/>
              </a:lnSpc>
              <a:spcBef>
                <a:spcPts val="600"/>
              </a:spcBef>
              <a:spcAft>
                <a:spcPts val="600"/>
              </a:spcAft>
              <a:buFont typeface="Arial" charset="0"/>
              <a:buAutoNum type="arabicPeriod"/>
              <a:defRPr/>
            </a:pPr>
            <a:r>
              <a:rPr lang="en-US" sz="2000" dirty="0">
                <a:solidFill>
                  <a:srgbClr val="002060"/>
                </a:solidFill>
                <a:latin typeface="Arial" panose="020B0604020202020204" pitchFamily="34" charset="0"/>
                <a:cs typeface="Arial" panose="020B0604020202020204" pitchFamily="34" charset="0"/>
              </a:rPr>
              <a:t>Overall Capacity</a:t>
            </a:r>
          </a:p>
          <a:p>
            <a:pPr marL="514350" indent="-514350">
              <a:lnSpc>
                <a:spcPct val="100000"/>
              </a:lnSpc>
              <a:spcBef>
                <a:spcPts val="600"/>
              </a:spcBef>
              <a:spcAft>
                <a:spcPts val="600"/>
              </a:spcAft>
              <a:buFont typeface="Arial" charset="0"/>
              <a:buAutoNum type="arabicPeriod"/>
              <a:defRPr/>
            </a:pPr>
            <a:r>
              <a:rPr lang="en-US" sz="2000" dirty="0">
                <a:solidFill>
                  <a:srgbClr val="002060"/>
                </a:solidFill>
                <a:latin typeface="Arial" panose="020B0604020202020204" pitchFamily="34" charset="0"/>
                <a:cs typeface="Arial" panose="020B0604020202020204" pitchFamily="34" charset="0"/>
              </a:rPr>
              <a:t>Institutional Capacity</a:t>
            </a:r>
          </a:p>
          <a:p>
            <a:pPr marL="514350" indent="-514350">
              <a:lnSpc>
                <a:spcPct val="100000"/>
              </a:lnSpc>
              <a:spcBef>
                <a:spcPts val="600"/>
              </a:spcBef>
              <a:spcAft>
                <a:spcPts val="600"/>
              </a:spcAft>
              <a:buFont typeface="Arial" charset="0"/>
              <a:buAutoNum type="arabicPeriod"/>
              <a:defRPr/>
            </a:pPr>
            <a:r>
              <a:rPr lang="en-US" sz="2000" dirty="0">
                <a:solidFill>
                  <a:srgbClr val="002060"/>
                </a:solidFill>
                <a:latin typeface="Arial" panose="020B0604020202020204" pitchFamily="34" charset="0"/>
                <a:cs typeface="Arial" panose="020B0604020202020204" pitchFamily="34" charset="0"/>
              </a:rPr>
              <a:t>Planning and Managing</a:t>
            </a:r>
          </a:p>
          <a:p>
            <a:pPr marL="514350" indent="-514350">
              <a:lnSpc>
                <a:spcPct val="100000"/>
              </a:lnSpc>
              <a:spcBef>
                <a:spcPts val="600"/>
              </a:spcBef>
              <a:spcAft>
                <a:spcPts val="600"/>
              </a:spcAft>
              <a:buFont typeface="Arial" charset="0"/>
              <a:buAutoNum type="arabicPeriod"/>
              <a:defRPr/>
            </a:pPr>
            <a:r>
              <a:rPr lang="en-US" sz="2000" dirty="0">
                <a:solidFill>
                  <a:srgbClr val="002060"/>
                </a:solidFill>
                <a:latin typeface="Arial" panose="020B0604020202020204" pitchFamily="34" charset="0"/>
                <a:cs typeface="Arial" panose="020B0604020202020204" pitchFamily="34" charset="0"/>
              </a:rPr>
              <a:t>Mapping</a:t>
            </a:r>
          </a:p>
          <a:p>
            <a:pPr marL="514350" indent="-514350">
              <a:lnSpc>
                <a:spcPct val="100000"/>
              </a:lnSpc>
              <a:spcBef>
                <a:spcPts val="600"/>
              </a:spcBef>
              <a:spcAft>
                <a:spcPts val="600"/>
              </a:spcAft>
              <a:buFont typeface="Arial" charset="0"/>
              <a:buAutoNum type="arabicPeriod"/>
              <a:defRPr/>
            </a:pPr>
            <a:r>
              <a:rPr lang="en-US" sz="2000" dirty="0">
                <a:solidFill>
                  <a:srgbClr val="002060"/>
                </a:solidFill>
                <a:latin typeface="Arial" panose="020B0604020202020204" pitchFamily="34" charset="0"/>
                <a:cs typeface="Arial" panose="020B0604020202020204" pitchFamily="34" charset="0"/>
              </a:rPr>
              <a:t>Sampling</a:t>
            </a:r>
          </a:p>
          <a:p>
            <a:pPr marL="514350" indent="-514350">
              <a:lnSpc>
                <a:spcPct val="100000"/>
              </a:lnSpc>
              <a:spcBef>
                <a:spcPts val="600"/>
              </a:spcBef>
              <a:spcAft>
                <a:spcPts val="600"/>
              </a:spcAft>
              <a:buFont typeface="Arial" charset="0"/>
              <a:buAutoNum type="arabicPeriod"/>
              <a:defRPr/>
            </a:pPr>
            <a:r>
              <a:rPr lang="en-US" sz="2000" dirty="0">
                <a:solidFill>
                  <a:srgbClr val="002060"/>
                </a:solidFill>
                <a:latin typeface="Arial" panose="020B0604020202020204" pitchFamily="34" charset="0"/>
                <a:cs typeface="Arial" panose="020B0604020202020204" pitchFamily="34" charset="0"/>
              </a:rPr>
              <a:t>Questionnaire Content and Testing</a:t>
            </a:r>
          </a:p>
          <a:p>
            <a:pPr marL="514350" indent="-514350">
              <a:lnSpc>
                <a:spcPct val="100000"/>
              </a:lnSpc>
              <a:spcBef>
                <a:spcPts val="600"/>
              </a:spcBef>
              <a:spcAft>
                <a:spcPts val="600"/>
              </a:spcAft>
              <a:buFont typeface="Arial" charset="0"/>
              <a:buAutoNum type="arabicPeriod"/>
              <a:defRPr/>
            </a:pPr>
            <a:r>
              <a:rPr lang="en-US" sz="2000" dirty="0">
                <a:solidFill>
                  <a:srgbClr val="002060"/>
                </a:solidFill>
                <a:latin typeface="Arial" panose="020B0604020202020204" pitchFamily="34" charset="0"/>
                <a:cs typeface="Arial" panose="020B0604020202020204" pitchFamily="34" charset="0"/>
              </a:rPr>
              <a:t>Field Operations </a:t>
            </a:r>
          </a:p>
          <a:p>
            <a:pPr marL="514350" indent="-514350">
              <a:lnSpc>
                <a:spcPct val="100000"/>
              </a:lnSpc>
              <a:spcBef>
                <a:spcPts val="600"/>
              </a:spcBef>
              <a:spcAft>
                <a:spcPts val="600"/>
              </a:spcAft>
              <a:buFont typeface="Arial" charset="0"/>
              <a:buAutoNum type="arabicPeriod"/>
              <a:defRPr/>
            </a:pPr>
            <a:r>
              <a:rPr lang="en-US" sz="2000" dirty="0">
                <a:solidFill>
                  <a:srgbClr val="002060"/>
                </a:solidFill>
                <a:latin typeface="Arial" panose="020B0604020202020204" pitchFamily="34" charset="0"/>
                <a:cs typeface="Arial" panose="020B0604020202020204" pitchFamily="34" charset="0"/>
              </a:rPr>
              <a:t>Data Processing </a:t>
            </a:r>
          </a:p>
          <a:p>
            <a:pPr marL="514350" indent="-514350">
              <a:lnSpc>
                <a:spcPct val="100000"/>
              </a:lnSpc>
              <a:spcBef>
                <a:spcPts val="600"/>
              </a:spcBef>
              <a:spcAft>
                <a:spcPts val="600"/>
              </a:spcAft>
              <a:buFont typeface="Arial" charset="0"/>
              <a:buAutoNum type="arabicPeriod"/>
              <a:defRPr/>
            </a:pPr>
            <a:r>
              <a:rPr lang="en-US" sz="2000" dirty="0">
                <a:solidFill>
                  <a:srgbClr val="002060"/>
                </a:solidFill>
                <a:latin typeface="Arial" panose="020B0604020202020204" pitchFamily="34" charset="0"/>
                <a:cs typeface="Arial" panose="020B0604020202020204" pitchFamily="34" charset="0"/>
              </a:rPr>
              <a:t>Data Analysis and Evaluation</a:t>
            </a:r>
          </a:p>
          <a:p>
            <a:pPr marL="514350" indent="-514350">
              <a:lnSpc>
                <a:spcPct val="100000"/>
              </a:lnSpc>
              <a:spcBef>
                <a:spcPts val="600"/>
              </a:spcBef>
              <a:spcAft>
                <a:spcPts val="600"/>
              </a:spcAft>
              <a:buFont typeface="Arial" charset="0"/>
              <a:buAutoNum type="arabicPeriod"/>
              <a:defRPr/>
            </a:pPr>
            <a:r>
              <a:rPr lang="en-US" sz="2000" dirty="0">
                <a:solidFill>
                  <a:srgbClr val="002060"/>
                </a:solidFill>
                <a:latin typeface="Arial" panose="020B0604020202020204" pitchFamily="34" charset="0"/>
                <a:cs typeface="Arial" panose="020B0604020202020204" pitchFamily="34" charset="0"/>
              </a:rPr>
              <a:t>Data Dissemination</a:t>
            </a:r>
          </a:p>
          <a:p>
            <a:pPr marL="514350" indent="-514350">
              <a:lnSpc>
                <a:spcPct val="100000"/>
              </a:lnSpc>
              <a:spcBef>
                <a:spcPts val="600"/>
              </a:spcBef>
              <a:spcAft>
                <a:spcPts val="600"/>
              </a:spcAft>
              <a:buFont typeface="Arial" charset="0"/>
              <a:buAutoNum type="arabicPeriod"/>
              <a:defRPr/>
            </a:pPr>
            <a:r>
              <a:rPr lang="en-US" sz="2000" dirty="0">
                <a:solidFill>
                  <a:srgbClr val="002060"/>
                </a:solidFill>
                <a:latin typeface="Arial" panose="020B0604020202020204" pitchFamily="34" charset="0"/>
                <a:cs typeface="Arial" panose="020B0604020202020204" pitchFamily="34" charset="0"/>
              </a:rPr>
              <a:t>Publicity</a:t>
            </a:r>
          </a:p>
          <a:p>
            <a:pPr marL="514350" indent="-514350">
              <a:lnSpc>
                <a:spcPct val="100000"/>
              </a:lnSpc>
              <a:spcBef>
                <a:spcPts val="600"/>
              </a:spcBef>
              <a:spcAft>
                <a:spcPts val="600"/>
              </a:spcAft>
              <a:buFont typeface="Arial" charset="0"/>
              <a:buAutoNum type="arabicPeriod"/>
              <a:defRPr/>
            </a:pPr>
            <a:r>
              <a:rPr lang="en-US" sz="2000" dirty="0">
                <a:solidFill>
                  <a:srgbClr val="002060"/>
                </a:solidFill>
                <a:latin typeface="Arial" panose="020B0604020202020204" pitchFamily="34" charset="0"/>
                <a:cs typeface="Arial" panose="020B0604020202020204" pitchFamily="34" charset="0"/>
              </a:rPr>
              <a:t>Mobile Data Capture</a:t>
            </a:r>
          </a:p>
          <a:p>
            <a:pPr marL="514350" indent="-514350">
              <a:lnSpc>
                <a:spcPct val="100000"/>
              </a:lnSpc>
              <a:spcBef>
                <a:spcPts val="600"/>
              </a:spcBef>
              <a:spcAft>
                <a:spcPts val="600"/>
              </a:spcAft>
              <a:buFont typeface="Arial" charset="0"/>
              <a:buAutoNum type="arabicPeriod"/>
              <a:defRPr/>
            </a:pPr>
            <a:r>
              <a:rPr lang="en-US" sz="2000" dirty="0">
                <a:solidFill>
                  <a:srgbClr val="002060"/>
                </a:solidFill>
                <a:latin typeface="Arial" panose="020B0604020202020204" pitchFamily="34" charset="0"/>
                <a:cs typeface="Arial" panose="020B0604020202020204" pitchFamily="34" charset="0"/>
              </a:rPr>
              <a:t>Administrative Records</a:t>
            </a:r>
          </a:p>
        </p:txBody>
      </p:sp>
    </p:spTree>
    <p:extLst>
      <p:ext uri="{BB962C8B-B14F-4D97-AF65-F5344CB8AC3E}">
        <p14:creationId xmlns:p14="http://schemas.microsoft.com/office/powerpoint/2010/main" val="29657903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524002" y="143689"/>
            <a:ext cx="9601200" cy="909859"/>
          </a:xfrm>
        </p:spPr>
        <p:txBody>
          <a:bodyPr>
            <a:noAutofit/>
          </a:bodyPr>
          <a:lstStyle/>
          <a:p>
            <a:pPr algn="ctr"/>
            <a:br>
              <a:rPr lang="en-US" sz="3200" b="1" dirty="0">
                <a:solidFill>
                  <a:srgbClr val="002060"/>
                </a:solidFill>
              </a:rPr>
            </a:br>
            <a:r>
              <a:rPr lang="en-US" sz="3200" b="1" dirty="0">
                <a:solidFill>
                  <a:srgbClr val="002060"/>
                </a:solidFill>
              </a:rPr>
              <a:t>1. Overall Capacity of the AS on 2020 PHC</a:t>
            </a:r>
            <a:br>
              <a:rPr lang="en-US" sz="3200" b="1" dirty="0">
                <a:solidFill>
                  <a:srgbClr val="002060"/>
                </a:solidFill>
              </a:rPr>
            </a:br>
            <a:endParaRPr lang="en-US" sz="3200" b="1" dirty="0">
              <a:solidFill>
                <a:srgbClr val="002060"/>
              </a:solidFill>
            </a:endParaRPr>
          </a:p>
        </p:txBody>
      </p:sp>
      <p:graphicFrame>
        <p:nvGraphicFramePr>
          <p:cNvPr id="4" name="Chart 3">
            <a:extLst>
              <a:ext uri="{FF2B5EF4-FFF2-40B4-BE49-F238E27FC236}">
                <a16:creationId xmlns:a16="http://schemas.microsoft.com/office/drawing/2014/main" id="{00000000-0008-0000-0F00-000002000000}"/>
              </a:ext>
            </a:extLst>
          </p:cNvPr>
          <p:cNvGraphicFramePr>
            <a:graphicFrameLocks/>
          </p:cNvGraphicFramePr>
          <p:nvPr>
            <p:extLst>
              <p:ext uri="{D42A27DB-BD31-4B8C-83A1-F6EECF244321}">
                <p14:modId xmlns:p14="http://schemas.microsoft.com/office/powerpoint/2010/main" val="463875645"/>
              </p:ext>
            </p:extLst>
          </p:nvPr>
        </p:nvGraphicFramePr>
        <p:xfrm>
          <a:off x="876333" y="1053548"/>
          <a:ext cx="10081120" cy="547260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8016240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536859" y="178904"/>
            <a:ext cx="9601200" cy="943390"/>
          </a:xfrm>
        </p:spPr>
        <p:txBody>
          <a:bodyPr>
            <a:normAutofit/>
          </a:bodyPr>
          <a:lstStyle/>
          <a:p>
            <a:pPr algn="ctr"/>
            <a:r>
              <a:rPr lang="en-US" sz="3600" b="1" dirty="0">
                <a:solidFill>
                  <a:srgbClr val="002060"/>
                </a:solidFill>
              </a:rPr>
              <a:t>2. Institutional Capacity</a:t>
            </a:r>
          </a:p>
        </p:txBody>
      </p:sp>
      <p:graphicFrame>
        <p:nvGraphicFramePr>
          <p:cNvPr id="4" name="Chart 3">
            <a:extLst>
              <a:ext uri="{FF2B5EF4-FFF2-40B4-BE49-F238E27FC236}">
                <a16:creationId xmlns:a16="http://schemas.microsoft.com/office/drawing/2014/main" id="{00000000-0008-0000-1000-000002000000}"/>
              </a:ext>
            </a:extLst>
          </p:cNvPr>
          <p:cNvGraphicFramePr>
            <a:graphicFrameLocks/>
          </p:cNvGraphicFramePr>
          <p:nvPr>
            <p:extLst>
              <p:ext uri="{D42A27DB-BD31-4B8C-83A1-F6EECF244321}">
                <p14:modId xmlns:p14="http://schemas.microsoft.com/office/powerpoint/2010/main" val="1795637709"/>
              </p:ext>
            </p:extLst>
          </p:nvPr>
        </p:nvGraphicFramePr>
        <p:xfrm>
          <a:off x="695400" y="990667"/>
          <a:ext cx="10585176" cy="525658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2733551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536859" y="-20706"/>
            <a:ext cx="9601200" cy="1143000"/>
          </a:xfrm>
        </p:spPr>
        <p:txBody>
          <a:bodyPr>
            <a:normAutofit/>
          </a:bodyPr>
          <a:lstStyle/>
          <a:p>
            <a:pPr algn="ctr"/>
            <a:r>
              <a:rPr lang="en-US" sz="3200" dirty="0">
                <a:solidFill>
                  <a:srgbClr val="002060"/>
                </a:solidFill>
                <a:latin typeface="Arial" panose="020B0604020202020204" pitchFamily="34" charset="0"/>
                <a:cs typeface="Arial" panose="020B0604020202020204" pitchFamily="34" charset="0"/>
              </a:rPr>
              <a:t>3. Planning and Managing</a:t>
            </a:r>
          </a:p>
        </p:txBody>
      </p:sp>
      <p:graphicFrame>
        <p:nvGraphicFramePr>
          <p:cNvPr id="5" name="Chart 4">
            <a:extLst>
              <a:ext uri="{FF2B5EF4-FFF2-40B4-BE49-F238E27FC236}">
                <a16:creationId xmlns:a16="http://schemas.microsoft.com/office/drawing/2014/main" id="{00000000-0008-0000-1100-0000A9800000}"/>
              </a:ext>
            </a:extLst>
          </p:cNvPr>
          <p:cNvGraphicFramePr>
            <a:graphicFrameLocks/>
          </p:cNvGraphicFramePr>
          <p:nvPr>
            <p:extLst>
              <p:ext uri="{D42A27DB-BD31-4B8C-83A1-F6EECF244321}">
                <p14:modId xmlns:p14="http://schemas.microsoft.com/office/powerpoint/2010/main" val="1603666853"/>
              </p:ext>
            </p:extLst>
          </p:nvPr>
        </p:nvGraphicFramePr>
        <p:xfrm>
          <a:off x="1271464" y="1268760"/>
          <a:ext cx="9601200" cy="504056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2937464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75</TotalTime>
  <Words>1595</Words>
  <Application>Microsoft Office PowerPoint</Application>
  <PresentationFormat>Widescreen</PresentationFormat>
  <Paragraphs>155</Paragraphs>
  <Slides>27</Slides>
  <Notes>14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27</vt:i4>
      </vt:variant>
    </vt:vector>
  </HeadingPairs>
  <TitlesOfParts>
    <vt:vector size="31" baseType="lpstr">
      <vt:lpstr>Arial</vt:lpstr>
      <vt:lpstr>Calibri</vt:lpstr>
      <vt:lpstr>Calibri Light</vt:lpstr>
      <vt:lpstr>Office Theme</vt:lpstr>
      <vt:lpstr>ASSESSING CAPACITY OF THE AGENCY ON STATISTICS OF TAJIKISTAN TO CONDUCT 2020 PHC</vt:lpstr>
      <vt:lpstr> OBJECTIVE OF THE ASSESSMENT </vt:lpstr>
      <vt:lpstr> AN APPROACH </vt:lpstr>
      <vt:lpstr> AN APPROACH </vt:lpstr>
      <vt:lpstr> AN APPROACH </vt:lpstr>
      <vt:lpstr>OUTLINE</vt:lpstr>
      <vt:lpstr> 1. Overall Capacity of the AS on 2020 PHC </vt:lpstr>
      <vt:lpstr>2. Institutional Capacity</vt:lpstr>
      <vt:lpstr>3. Planning and Managing</vt:lpstr>
      <vt:lpstr>4. Mapping</vt:lpstr>
      <vt:lpstr>Mapping</vt:lpstr>
      <vt:lpstr>Mapping</vt:lpstr>
      <vt:lpstr>Mapping</vt:lpstr>
      <vt:lpstr>5. Sampling</vt:lpstr>
      <vt:lpstr> 6. Questionnaire Content and Testing </vt:lpstr>
      <vt:lpstr> 7. Field Operations </vt:lpstr>
      <vt:lpstr> 8. Data Processing </vt:lpstr>
      <vt:lpstr> 9. Data Analysis &amp; Evaluation </vt:lpstr>
      <vt:lpstr> 10. Data Dissemination </vt:lpstr>
      <vt:lpstr> 11. Publicity </vt:lpstr>
      <vt:lpstr> 12. Mobile Data Capture </vt:lpstr>
      <vt:lpstr>Mobile Data Capture</vt:lpstr>
      <vt:lpstr>Mobile Data Capture</vt:lpstr>
      <vt:lpstr>Mobile Data Capture</vt:lpstr>
      <vt:lpstr>Mobile Data Capture</vt:lpstr>
      <vt:lpstr> 13. Administrative Records </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Parviz Khakimov</dc:creator>
  <cp:lastModifiedBy>Andrea De Luka</cp:lastModifiedBy>
  <cp:revision>13</cp:revision>
  <dcterms:created xsi:type="dcterms:W3CDTF">2019-03-12T06:06:57Z</dcterms:created>
  <dcterms:modified xsi:type="dcterms:W3CDTF">2019-03-19T14:27:16Z</dcterms:modified>
</cp:coreProperties>
</file>