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6" r:id="rId5"/>
  </p:sldMasterIdLst>
  <p:notesMasterIdLst>
    <p:notesMasterId r:id="rId36"/>
  </p:notesMasterIdLst>
  <p:handoutMasterIdLst>
    <p:handoutMasterId r:id="rId37"/>
  </p:handoutMasterIdLst>
  <p:sldIdLst>
    <p:sldId id="256" r:id="rId6"/>
    <p:sldId id="293" r:id="rId7"/>
    <p:sldId id="295" r:id="rId8"/>
    <p:sldId id="296" r:id="rId9"/>
    <p:sldId id="297" r:id="rId10"/>
    <p:sldId id="316" r:id="rId11"/>
    <p:sldId id="317" r:id="rId12"/>
    <p:sldId id="298" r:id="rId13"/>
    <p:sldId id="321" r:id="rId14"/>
    <p:sldId id="303" r:id="rId15"/>
    <p:sldId id="324" r:id="rId16"/>
    <p:sldId id="325" r:id="rId17"/>
    <p:sldId id="327" r:id="rId18"/>
    <p:sldId id="320" r:id="rId19"/>
    <p:sldId id="299" r:id="rId20"/>
    <p:sldId id="300" r:id="rId21"/>
    <p:sldId id="302" r:id="rId22"/>
    <p:sldId id="319" r:id="rId23"/>
    <p:sldId id="304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01" r:id="rId35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366FF"/>
    <a:srgbClr val="0000FF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42E5EF-3814-4800-A0A0-6698E464789A}" v="122" dt="2019-03-11T13:32:12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8225" autoAdjust="0"/>
  </p:normalViewPr>
  <p:slideViewPr>
    <p:cSldViewPr>
      <p:cViewPr>
        <p:scale>
          <a:sx n="120" d="100"/>
          <a:sy n="120" d="100"/>
        </p:scale>
        <p:origin x="1398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djanmrkic@outlook.com" userId="dea68a7d195108c8" providerId="LiveId" clId="{F742E5EF-3814-4800-A0A0-6698E464789A}"/>
    <pc:docChg chg="custSel delSld modSld">
      <pc:chgData name="srdjanmrkic@outlook.com" userId="dea68a7d195108c8" providerId="LiveId" clId="{F742E5EF-3814-4800-A0A0-6698E464789A}" dt="2019-03-11T13:32:12.490" v="121" actId="20577"/>
      <pc:docMkLst>
        <pc:docMk/>
      </pc:docMkLst>
      <pc:sldChg chg="modSp">
        <pc:chgData name="srdjanmrkic@outlook.com" userId="dea68a7d195108c8" providerId="LiveId" clId="{F742E5EF-3814-4800-A0A0-6698E464789A}" dt="2019-03-11T13:32:12.490" v="121" actId="20577"/>
        <pc:sldMkLst>
          <pc:docMk/>
          <pc:sldMk cId="0" sldId="301"/>
        </pc:sldMkLst>
        <pc:spChg chg="mod">
          <ac:chgData name="srdjanmrkic@outlook.com" userId="dea68a7d195108c8" providerId="LiveId" clId="{F742E5EF-3814-4800-A0A0-6698E464789A}" dt="2019-03-11T13:32:03.852" v="115" actId="20577"/>
          <ac:spMkLst>
            <pc:docMk/>
            <pc:sldMk cId="0" sldId="301"/>
            <ac:spMk id="4" creationId="{45E7DAD1-0338-427D-81ED-7FAF90D53D44}"/>
          </ac:spMkLst>
        </pc:spChg>
        <pc:spChg chg="mod">
          <ac:chgData name="srdjanmrkic@outlook.com" userId="dea68a7d195108c8" providerId="LiveId" clId="{F742E5EF-3814-4800-A0A0-6698E464789A}" dt="2019-03-11T13:32:12.490" v="121" actId="20577"/>
          <ac:spMkLst>
            <pc:docMk/>
            <pc:sldMk cId="0" sldId="301"/>
            <ac:spMk id="35842" creationId="{9F4A81DE-CD2B-4F1C-9433-FFE272426818}"/>
          </ac:spMkLst>
        </pc:spChg>
      </pc:sldChg>
      <pc:sldChg chg="modSp">
        <pc:chgData name="srdjanmrkic@outlook.com" userId="dea68a7d195108c8" providerId="LiveId" clId="{F742E5EF-3814-4800-A0A0-6698E464789A}" dt="2019-03-11T13:30:13.908" v="28" actId="6549"/>
        <pc:sldMkLst>
          <pc:docMk/>
          <pc:sldMk cId="0" sldId="311"/>
        </pc:sldMkLst>
        <pc:spChg chg="mod">
          <ac:chgData name="srdjanmrkic@outlook.com" userId="dea68a7d195108c8" providerId="LiveId" clId="{F742E5EF-3814-4800-A0A0-6698E464789A}" dt="2019-03-11T13:30:13.908" v="28" actId="6549"/>
          <ac:spMkLst>
            <pc:docMk/>
            <pc:sldMk cId="0" sldId="311"/>
            <ac:spMk id="30724" creationId="{ED2B6B73-2C88-4B5A-BE28-A5D8D3659677}"/>
          </ac:spMkLst>
        </pc:spChg>
      </pc:sldChg>
      <pc:sldChg chg="modSp">
        <pc:chgData name="srdjanmrkic@outlook.com" userId="dea68a7d195108c8" providerId="LiveId" clId="{F742E5EF-3814-4800-A0A0-6698E464789A}" dt="2019-03-11T13:30:38.106" v="34" actId="20577"/>
        <pc:sldMkLst>
          <pc:docMk/>
          <pc:sldMk cId="0" sldId="312"/>
        </pc:sldMkLst>
        <pc:spChg chg="mod">
          <ac:chgData name="srdjanmrkic@outlook.com" userId="dea68a7d195108c8" providerId="LiveId" clId="{F742E5EF-3814-4800-A0A0-6698E464789A}" dt="2019-03-11T13:30:38.106" v="34" actId="20577"/>
          <ac:spMkLst>
            <pc:docMk/>
            <pc:sldMk cId="0" sldId="312"/>
            <ac:spMk id="6" creationId="{9FA14386-A380-494A-83C1-C03FFA873429}"/>
          </ac:spMkLst>
        </pc:spChg>
      </pc:sldChg>
      <pc:sldChg chg="modSp">
        <pc:chgData name="srdjanmrkic@outlook.com" userId="dea68a7d195108c8" providerId="LiveId" clId="{F742E5EF-3814-4800-A0A0-6698E464789A}" dt="2019-03-11T13:30:48.260" v="39" actId="6549"/>
        <pc:sldMkLst>
          <pc:docMk/>
          <pc:sldMk cId="0" sldId="313"/>
        </pc:sldMkLst>
        <pc:spChg chg="mod">
          <ac:chgData name="srdjanmrkic@outlook.com" userId="dea68a7d195108c8" providerId="LiveId" clId="{F742E5EF-3814-4800-A0A0-6698E464789A}" dt="2019-03-11T13:30:48.260" v="39" actId="6549"/>
          <ac:spMkLst>
            <pc:docMk/>
            <pc:sldMk cId="0" sldId="313"/>
            <ac:spMk id="6" creationId="{4878AA08-A7FD-41E8-B7F7-190706D7D4D6}"/>
          </ac:spMkLst>
        </pc:spChg>
      </pc:sldChg>
      <pc:sldChg chg="modSp">
        <pc:chgData name="srdjanmrkic@outlook.com" userId="dea68a7d195108c8" providerId="LiveId" clId="{F742E5EF-3814-4800-A0A0-6698E464789A}" dt="2019-03-11T13:30:58.960" v="44" actId="6549"/>
        <pc:sldMkLst>
          <pc:docMk/>
          <pc:sldMk cId="0" sldId="314"/>
        </pc:sldMkLst>
        <pc:spChg chg="mod">
          <ac:chgData name="srdjanmrkic@outlook.com" userId="dea68a7d195108c8" providerId="LiveId" clId="{F742E5EF-3814-4800-A0A0-6698E464789A}" dt="2019-03-11T13:30:58.960" v="44" actId="6549"/>
          <ac:spMkLst>
            <pc:docMk/>
            <pc:sldMk cId="0" sldId="314"/>
            <ac:spMk id="6" creationId="{215F2331-7562-4B8A-9CB5-B66D157F48BA}"/>
          </ac:spMkLst>
        </pc:spChg>
      </pc:sldChg>
      <pc:sldChg chg="modSp">
        <pc:chgData name="srdjanmrkic@outlook.com" userId="dea68a7d195108c8" providerId="LiveId" clId="{F742E5EF-3814-4800-A0A0-6698E464789A}" dt="2019-03-11T13:31:26.844" v="75" actId="6549"/>
        <pc:sldMkLst>
          <pc:docMk/>
          <pc:sldMk cId="0" sldId="315"/>
        </pc:sldMkLst>
        <pc:spChg chg="mod">
          <ac:chgData name="srdjanmrkic@outlook.com" userId="dea68a7d195108c8" providerId="LiveId" clId="{F742E5EF-3814-4800-A0A0-6698E464789A}" dt="2019-03-11T13:31:26.844" v="75" actId="6549"/>
          <ac:spMkLst>
            <pc:docMk/>
            <pc:sldMk cId="0" sldId="315"/>
            <ac:spMk id="34820" creationId="{83E613B2-442C-40C0-90DA-04830A67BD43}"/>
          </ac:spMkLst>
        </pc:spChg>
      </pc:sldChg>
      <pc:sldChg chg="del">
        <pc:chgData name="srdjanmrkic@outlook.com" userId="dea68a7d195108c8" providerId="LiveId" clId="{F742E5EF-3814-4800-A0A0-6698E464789A}" dt="2019-03-11T13:28:43.210" v="0" actId="2696"/>
        <pc:sldMkLst>
          <pc:docMk/>
          <pc:sldMk cId="0" sldId="32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Percentage of countries by obstacles faced in the use of new technologies during the 2010 census round (%)</a:t>
            </a:r>
          </a:p>
        </c:rich>
      </c:tx>
      <c:layout>
        <c:manualLayout>
          <c:xMode val="edge"/>
          <c:yMode val="edge"/>
          <c:x val="6.0082180569464773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538841622607755"/>
          <c:w val="0.59371178106518785"/>
          <c:h val="0.53263335327411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Sheet4!$T$11</c:f>
              <c:strCache>
                <c:ptCount val="1"/>
                <c:pt idx="0">
                  <c:v>Financial resources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Sheet4!$U$9:$AA$10</c:f>
              <c:strCache>
                <c:ptCount val="7"/>
                <c:pt idx="0">
                  <c:v>Total </c:v>
                </c:pt>
                <c:pt idx="1">
                  <c:v>Africa</c:v>
                </c:pt>
                <c:pt idx="2">
                  <c:v>Asia</c:v>
                </c:pt>
                <c:pt idx="3">
                  <c:v>Europe</c:v>
                </c:pt>
                <c:pt idx="4">
                  <c:v>Ocenia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Sheet4!$U$11:$AA$11</c:f>
              <c:numCache>
                <c:formatCode>General</c:formatCode>
                <c:ptCount val="7"/>
                <c:pt idx="0">
                  <c:v>33.299999999999997</c:v>
                </c:pt>
                <c:pt idx="1">
                  <c:v>37</c:v>
                </c:pt>
                <c:pt idx="2">
                  <c:v>38.700000000000003</c:v>
                </c:pt>
                <c:pt idx="3">
                  <c:v>25</c:v>
                </c:pt>
                <c:pt idx="4">
                  <c:v>42.9</c:v>
                </c:pt>
                <c:pt idx="5">
                  <c:v>27.8</c:v>
                </c:pt>
                <c:pt idx="6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F1-4746-85FB-307E86BAF77D}"/>
            </c:ext>
          </c:extLst>
        </c:ser>
        <c:ser>
          <c:idx val="1"/>
          <c:order val="1"/>
          <c:tx>
            <c:strRef>
              <c:f>Sheet4!$T$12</c:f>
              <c:strCache>
                <c:ptCount val="1"/>
                <c:pt idx="0">
                  <c:v>Staff resources/expertise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Sheet4!$U$9:$AA$10</c:f>
              <c:strCache>
                <c:ptCount val="7"/>
                <c:pt idx="0">
                  <c:v>Total </c:v>
                </c:pt>
                <c:pt idx="1">
                  <c:v>Africa</c:v>
                </c:pt>
                <c:pt idx="2">
                  <c:v>Asia</c:v>
                </c:pt>
                <c:pt idx="3">
                  <c:v>Europe</c:v>
                </c:pt>
                <c:pt idx="4">
                  <c:v>Ocenia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Sheet4!$U$12:$AA$12</c:f>
              <c:numCache>
                <c:formatCode>General</c:formatCode>
                <c:ptCount val="7"/>
                <c:pt idx="0">
                  <c:v>51.6</c:v>
                </c:pt>
                <c:pt idx="1">
                  <c:v>48.2</c:v>
                </c:pt>
                <c:pt idx="2">
                  <c:v>67.7</c:v>
                </c:pt>
                <c:pt idx="3">
                  <c:v>36.1</c:v>
                </c:pt>
                <c:pt idx="4">
                  <c:v>42.9</c:v>
                </c:pt>
                <c:pt idx="5">
                  <c:v>66.7</c:v>
                </c:pt>
                <c:pt idx="6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F1-4746-85FB-307E86BAF77D}"/>
            </c:ext>
          </c:extLst>
        </c:ser>
        <c:ser>
          <c:idx val="2"/>
          <c:order val="2"/>
          <c:tx>
            <c:strRef>
              <c:f>Sheet4!$T$13</c:f>
              <c:strCache>
                <c:ptCount val="1"/>
                <c:pt idx="0">
                  <c:v>Process reengineering/infrastructure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Sheet4!$U$9:$AA$10</c:f>
              <c:strCache>
                <c:ptCount val="7"/>
                <c:pt idx="0">
                  <c:v>Total </c:v>
                </c:pt>
                <c:pt idx="1">
                  <c:v>Africa</c:v>
                </c:pt>
                <c:pt idx="2">
                  <c:v>Asia</c:v>
                </c:pt>
                <c:pt idx="3">
                  <c:v>Europe</c:v>
                </c:pt>
                <c:pt idx="4">
                  <c:v>Ocenia</c:v>
                </c:pt>
                <c:pt idx="5">
                  <c:v>North America</c:v>
                </c:pt>
                <c:pt idx="6">
                  <c:v>South America</c:v>
                </c:pt>
              </c:strCache>
            </c:strRef>
          </c:cat>
          <c:val>
            <c:numRef>
              <c:f>Sheet4!$U$13:$AA$13</c:f>
              <c:numCache>
                <c:formatCode>General</c:formatCode>
                <c:ptCount val="7"/>
                <c:pt idx="0">
                  <c:v>26.2</c:v>
                </c:pt>
                <c:pt idx="1">
                  <c:v>25.9</c:v>
                </c:pt>
                <c:pt idx="2">
                  <c:v>16.100000000000001</c:v>
                </c:pt>
                <c:pt idx="3">
                  <c:v>36.1</c:v>
                </c:pt>
                <c:pt idx="4">
                  <c:v>14.3</c:v>
                </c:pt>
                <c:pt idx="5">
                  <c:v>16.7</c:v>
                </c:pt>
                <c:pt idx="6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F1-4746-85FB-307E86BAF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231744"/>
        <c:axId val="175233280"/>
      </c:barChart>
      <c:catAx>
        <c:axId val="17523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5233280"/>
        <c:crosses val="autoZero"/>
        <c:auto val="1"/>
        <c:lblAlgn val="ctr"/>
        <c:lblOffset val="100"/>
        <c:noMultiLvlLbl val="0"/>
      </c:catAx>
      <c:valAx>
        <c:axId val="175233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523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13679396088316"/>
          <c:y val="0.18364324807432117"/>
          <c:w val="0.1881194327595129"/>
          <c:h val="0.6014943470473007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0.39252</cdr:x>
      <cdr:y>0.8566</cdr:y>
    </cdr:from>
    <cdr:to>
      <cdr:x>1</cdr:x>
      <cdr:y>1</cdr:y>
    </cdr:to>
    <cdr:sp macro="" textlink="">
      <cdr:nvSpPr>
        <cdr:cNvPr id="3" name="TextBox 5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3024335" y="3584966"/>
          <a:ext cx="4680520" cy="6001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 dirty="0">
              <a:solidFill>
                <a:schemeClr val="tx1"/>
              </a:solidFill>
            </a:rPr>
            <a:t>Source: UNSD survey conducted in 2012</a:t>
          </a:r>
        </a:p>
        <a:p xmlns:a="http://schemas.openxmlformats.org/drawingml/2006/main">
          <a:r>
            <a:rPr lang="en-US" sz="1100" i="1" dirty="0">
              <a:solidFill>
                <a:schemeClr val="tx1"/>
              </a:solidFill>
            </a:rPr>
            <a:t>126 countries responded </a:t>
          </a:r>
        </a:p>
        <a:p xmlns:a="http://schemas.openxmlformats.org/drawingml/2006/main">
          <a:endParaRPr lang="en-GB" sz="1100" i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75AF8EC-18F9-4074-8D3F-D99D3BFA24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1EDDBAC-5C16-4579-8E4B-746D3C4BC7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86B6EDF4-FDF3-4D1D-A632-B1920EBB77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A65CDDE-528E-4904-B04A-D68E7C5527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9FA86D94-803B-4A99-AF5D-0721B7370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>
            <a:extLst>
              <a:ext uri="{FF2B5EF4-FFF2-40B4-BE49-F238E27FC236}">
                <a16:creationId xmlns:a16="http://schemas.microsoft.com/office/drawing/2014/main" id="{442255DD-E3C7-4906-A53C-182CB4903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67" name="AutoShape 2">
            <a:extLst>
              <a:ext uri="{FF2B5EF4-FFF2-40B4-BE49-F238E27FC236}">
                <a16:creationId xmlns:a16="http://schemas.microsoft.com/office/drawing/2014/main" id="{8F02F743-B63B-4601-BAC7-C398EE366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5353E52-13DE-410E-B894-C599036432E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6737254-4D50-4A16-9996-58F938B89D1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64D079FC-D9A4-4E19-BB28-A9BCBF12F7A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6913"/>
            <a:ext cx="4643437" cy="34829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BCE3066-3471-4C7B-A868-D059A287C3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018B1BE-9B96-4414-BE3F-AF7989EE2FA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1B7DC6D-AB15-4952-9B2F-2D482FCABA7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ECB0082-A782-4D54-9D32-D2059367DD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29BD981A-990A-4F07-B757-1C55E807D5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974A05-E104-4AB2-BC1F-2B455EC0A9E8}" type="slidenum">
              <a:rPr lang="en-US" altLang="en-US">
                <a:latin typeface="Arial" panose="020B0604020202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6F12DD4A-8AF3-4A58-ACE9-D568864FE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D75227F8-D5E0-4344-8C50-8CCBFA12D27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5463" cy="42783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32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89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47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66700"/>
            <a:ext cx="2000250" cy="522605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66700"/>
            <a:ext cx="5853112" cy="5226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68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0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8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14400"/>
            <a:ext cx="7997825" cy="6032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73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907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DD122-4394-4AE7-8D08-0C935269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0877-026A-42B2-8745-FFBCBFDBB049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6BD4-3D9A-439C-929E-BFE07975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0FA49-9F52-4DD1-A22A-7BB1C313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9FA3E-ABAE-4CA6-9A4B-F442F5C39D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945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22222-A0EE-4E4F-BF18-1A5D414D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ABC7-D37D-4DB2-AEC1-57994306B617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1272-1620-43B1-8F9D-988E3BF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6CA2-600D-4E20-98FE-A4C85ADA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328FB-D78F-4FFC-A395-40E5775213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54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7904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22933-4E18-4629-90AD-3376BB7E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5C71-F4C3-47C9-BE6B-E6CD1A74F27C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CD97-BF53-4A9C-A1B7-EC81BBCC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611F-3C68-42B8-9876-BEDCEB59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7072-7E50-4993-A8AA-6F9ED57579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426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602752-7B28-40F6-AD9C-8528F641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54CD-4C31-4BC9-9FD9-C0CE994A9FD8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BB101-4210-4D1C-A94F-FE76329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A81650-5C66-484F-BBA5-9A0A5E39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EAA-695E-40CF-B72A-677ACCAC4C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99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A1CF0E-20C4-470A-861C-8F3414B0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44E6-A288-4093-A1E2-B09951951B14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0CB349-54C2-46EA-8A9D-45E37D32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CE2DBB-E91C-4B7B-ADEC-4914DD25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A625-D655-448D-A4D9-38704371A5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356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3CAB851-5556-4B4F-9C7B-EBFF1EA2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B914-8616-423E-BBE0-50F593C16B21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216439-D333-40EB-9E10-A2503CEB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BB1091-31A3-4C25-8E90-3F295EA3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BEDC-E615-4597-A95B-E71288E98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66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3FDE64-FBB5-4F4A-8387-C7B38963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3C4F-624D-4843-84F5-26FB4638B9FD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AFD0BC-AC36-4281-A95F-E70FA9F6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D482FA-3F80-4FD5-AF20-FD1F35C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2B997-70D1-41F7-AF24-A00D353096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369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DA5FC6-000E-4CED-95F3-4785AD75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410E-8DF2-45A5-97FC-95763D1ACA38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D3C8F9-7188-4421-9BAF-3E1DF885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A44AC-F9F3-4EE3-83AD-03BE47C1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CF4B-ECDA-475D-A1A0-AF924BD417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064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99C641-1774-4903-86A0-AAA75D99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31428-0574-48C8-9C91-0AECB761ABD6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963788-211D-4CE2-A63F-BBC6B70B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32C8D6-20A5-47E6-A2DB-2523DBF8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F940-21A0-42BE-B54C-C1FC63344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547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B96FE-24DE-407C-8FAF-11456681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D0E3-1566-4149-BB8C-4A2ED628BA97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0F09-CC80-4F73-9912-2B6E387E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82EE5-82AD-4F1E-B091-2FFBA3AA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805E-C648-43B0-8859-1B3B71040A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549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7AE03-EA31-4D2E-BD3B-A894A147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EF22-3617-4E9D-AF4D-87512F2ECE07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CAEDD-9112-4486-99C4-FB2E7A80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E31CF-367E-4A73-833F-C1B71F65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DB6-7BC3-4D93-96CF-C9B77DF8C0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51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44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2713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78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7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4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91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5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0397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8F49CED-C3F6-4E86-ACDE-4A6AD0B96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66700"/>
            <a:ext cx="799782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02B0377-6C08-4169-9FDC-1FA78F2C9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7825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2807E3F8-24BC-4814-AA11-4EE628E13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67400"/>
            <a:ext cx="7924800" cy="1588"/>
          </a:xfrm>
          <a:prstGeom prst="line">
            <a:avLst/>
          </a:prstGeom>
          <a:noFill/>
          <a:ln w="324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4">
            <a:extLst>
              <a:ext uri="{FF2B5EF4-FFF2-40B4-BE49-F238E27FC236}">
                <a16:creationId xmlns:a16="http://schemas.microsoft.com/office/drawing/2014/main" id="{2C33FB86-9C29-4D71-8226-D2EF60985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Line 5">
            <a:extLst>
              <a:ext uri="{FF2B5EF4-FFF2-40B4-BE49-F238E27FC236}">
                <a16:creationId xmlns:a16="http://schemas.microsoft.com/office/drawing/2014/main" id="{711654C2-EE8F-4834-BD64-6F44DB2BF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7924800" cy="1588"/>
          </a:xfrm>
          <a:prstGeom prst="line">
            <a:avLst/>
          </a:prstGeom>
          <a:noFill/>
          <a:ln w="324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Rectangle 1">
            <a:extLst>
              <a:ext uri="{FF2B5EF4-FFF2-40B4-BE49-F238E27FC236}">
                <a16:creationId xmlns:a16="http://schemas.microsoft.com/office/drawing/2014/main" id="{B625B014-2930-4A66-9503-CCC1DDAD78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59488"/>
            <a:ext cx="792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SzPct val="100000"/>
            </a:pPr>
            <a:r>
              <a:rPr lang="en-US" altLang="en-US" sz="1200" b="1" dirty="0">
                <a:solidFill>
                  <a:srgbClr val="0070C0"/>
                </a:solidFill>
                <a:cs typeface="Arial" panose="020B0604020202020204" pitchFamily="34" charset="0"/>
              </a:rPr>
              <a:t>Regional Workshop on the 2020 World </a:t>
            </a:r>
            <a:r>
              <a:rPr lang="en-US" altLang="en-US" sz="1200" b="1" dirty="0" err="1">
                <a:solidFill>
                  <a:srgbClr val="0070C0"/>
                </a:solidFill>
                <a:cs typeface="Arial" panose="020B0604020202020204" pitchFamily="34" charset="0"/>
              </a:rPr>
              <a:t>Programme</a:t>
            </a:r>
            <a:r>
              <a:rPr lang="en-US" altLang="en-US" sz="1200" b="1" dirty="0">
                <a:solidFill>
                  <a:srgbClr val="0070C0"/>
                </a:solidFill>
                <a:cs typeface="Arial" panose="020B0604020202020204" pitchFamily="34" charset="0"/>
              </a:rPr>
              <a:t> on Population and Housing Censuses: International standards and contemporary technologies</a:t>
            </a:r>
          </a:p>
          <a:p>
            <a:pPr algn="ctr" eaLnBrk="1" hangingPunct="1">
              <a:buSzPct val="100000"/>
            </a:pPr>
            <a:r>
              <a:rPr lang="en-US" altLang="en-US" sz="1200" b="1" dirty="0">
                <a:solidFill>
                  <a:srgbClr val="0070C0"/>
                </a:solidFill>
                <a:cs typeface="Arial" panose="020B0604020202020204" pitchFamily="34" charset="0"/>
              </a:rPr>
              <a:t>Ankara, Turkey, 12-15 March 2019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D26849B-680F-403F-B917-7BDD7E867A5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158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j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n-ea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n-ea"/>
        </a:defRPr>
      </a:lvl5pPr>
      <a:lvl6pPr marL="25146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6pPr>
      <a:lvl7pPr marL="29718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7pPr>
      <a:lvl8pPr marL="3429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8pPr>
      <a:lvl9pPr marL="3886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D4BD2A4-A76A-461D-B2D8-EB19250A39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DFB4B5F-8BB5-41F3-BEBD-F2B782B4FB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67942-068A-4697-91E0-79B028AEF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E2EE2A20-4A50-435C-8744-48560022E8AA}" type="datetimeFigureOut">
              <a:rPr lang="en-GB" altLang="en-US"/>
              <a:pPr>
                <a:defRPr/>
              </a:pPr>
              <a:t>19/03/2019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70C0-1B34-4323-88B8-20860926A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BA60-265F-483F-94FF-E70967AE6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2A1114A0-F1F5-42D0-A3B7-9DAA1C9C7D4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19649B-CBA9-4DBE-9619-9EA01B4AC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7543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chemeClr val="tx1"/>
                </a:solidFill>
              </a:rPr>
              <a:t>United Nations Statistics Division Programme in Support of the 2020 Round of Population and Housing Censuses</a:t>
            </a:r>
            <a:endParaRPr lang="en-US" altLang="en-US" sz="200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solidFill>
                  <a:schemeClr val="tx1"/>
                </a:solidFill>
              </a:rPr>
              <a:t>Session 2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solidFill>
                  <a:schemeClr val="tx1"/>
                </a:solidFill>
              </a:rPr>
              <a:t>Srdjan Mrkić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solidFill>
                  <a:schemeClr val="tx1"/>
                </a:solidFill>
              </a:rPr>
              <a:t>United Nations Statistics Division</a:t>
            </a:r>
            <a:endParaRPr lang="en-GB" altLang="en-US" sz="1600" b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GB" altLang="en-US">
              <a:solidFill>
                <a:schemeClr val="bg1"/>
              </a:solidFill>
            </a:endParaRPr>
          </a:p>
          <a:p>
            <a:pPr algn="ctr" eaLnBrk="1" hangingPunct="1">
              <a:spcBef>
                <a:spcPts val="700"/>
              </a:spcBef>
            </a:pPr>
            <a:endParaRPr lang="en-GB" altLang="en-US" sz="2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algn="r" eaLnBrk="1" hangingPunct="1">
              <a:spcBef>
                <a:spcPts val="700"/>
              </a:spcBef>
            </a:pPr>
            <a:endParaRPr lang="en-GB" altLang="en-US" sz="28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697DCC72-8203-4FA8-BBCB-6D85C1AA0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104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10">
            <a:extLst>
              <a:ext uri="{FF2B5EF4-FFF2-40B4-BE49-F238E27FC236}">
                <a16:creationId xmlns:a16="http://schemas.microsoft.com/office/drawing/2014/main" id="{10ECFCF2-BA11-4DAE-8DC1-97490DFD7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rgbClr val="000090"/>
                </a:solidFill>
              </a:rPr>
              <a:t>Practices in 2010 round and plans for 2020 round</a:t>
            </a:r>
            <a:endParaRPr lang="en-GB" altLang="en-US" sz="1800">
              <a:solidFill>
                <a:srgbClr val="00009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D41EE-9B7F-40E2-B6EC-D599E11A66F3}"/>
              </a:ext>
            </a:extLst>
          </p:cNvPr>
          <p:cNvSpPr txBox="1"/>
          <p:nvPr/>
        </p:nvSpPr>
        <p:spPr>
          <a:xfrm>
            <a:off x="714345" y="2373726"/>
            <a:ext cx="400110" cy="166487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Verdana"/>
                <a:ea typeface="+mn-ea"/>
              </a:rPr>
              <a:t>Multi-methods</a:t>
            </a:r>
            <a:endParaRPr lang="en-GB" sz="1400" dirty="0">
              <a:solidFill>
                <a:srgbClr val="000000"/>
              </a:solidFill>
              <a:latin typeface="Verdana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11A6F1-0A94-4CEB-979D-6984A811FBFB}"/>
              </a:ext>
            </a:extLst>
          </p:cNvPr>
          <p:cNvSpPr txBox="1"/>
          <p:nvPr/>
        </p:nvSpPr>
        <p:spPr>
          <a:xfrm>
            <a:off x="714345" y="4048125"/>
            <a:ext cx="553998" cy="105727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Verdana"/>
                <a:ea typeface="+mn-ea"/>
              </a:rPr>
              <a:t>One method</a:t>
            </a:r>
            <a:endParaRPr lang="en-GB" sz="1200" b="1" dirty="0">
              <a:solidFill>
                <a:srgbClr val="000000"/>
              </a:solidFill>
              <a:latin typeface="Verdana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>
            <a:extLst>
              <a:ext uri="{FF2B5EF4-FFF2-40B4-BE49-F238E27FC236}">
                <a16:creationId xmlns:a16="http://schemas.microsoft.com/office/drawing/2014/main" id="{E2CDB526-F184-469E-9DA5-CF14C3106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857250"/>
            <a:ext cx="7997825" cy="679450"/>
          </a:xfrm>
        </p:spPr>
        <p:txBody>
          <a:bodyPr/>
          <a:lstStyle/>
          <a:p>
            <a:r>
              <a:rPr lang="en-US" altLang="en-US" sz="1800"/>
              <a:t>Use of CAPI in 2010 and plans for 2020</a:t>
            </a:r>
            <a:endParaRPr lang="en-GB" altLang="en-US" sz="1800"/>
          </a:p>
        </p:txBody>
      </p:sp>
      <p:graphicFrame>
        <p:nvGraphicFramePr>
          <p:cNvPr id="15363" name="Chart 5">
            <a:extLst>
              <a:ext uri="{FF2B5EF4-FFF2-40B4-BE49-F238E27FC236}">
                <a16:creationId xmlns:a16="http://schemas.microsoft.com/office/drawing/2014/main" id="{E9077EC6-191C-4B98-8AEC-5923E36F7376}"/>
              </a:ext>
            </a:extLst>
          </p:cNvPr>
          <p:cNvGraphicFramePr>
            <a:graphicFrameLocks/>
          </p:cNvGraphicFramePr>
          <p:nvPr/>
        </p:nvGraphicFramePr>
        <p:xfrm>
          <a:off x="481013" y="1628775"/>
          <a:ext cx="6578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6584251" imgH="4041998" progId="Excel.Chart.8">
                  <p:embed/>
                </p:oleObj>
              </mc:Choice>
              <mc:Fallback>
                <p:oleObj name="Chart" r:id="rId3" imgW="6584251" imgH="4041998" progId="Excel.Chart.8">
                  <p:embed/>
                  <p:pic>
                    <p:nvPicPr>
                      <p:cNvPr id="15363" name="Chart 5">
                        <a:extLst>
                          <a:ext uri="{FF2B5EF4-FFF2-40B4-BE49-F238E27FC236}">
                            <a16:creationId xmlns:a16="http://schemas.microsoft.com/office/drawing/2014/main" id="{E9077EC6-191C-4B98-8AEC-5923E36F737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628775"/>
                        <a:ext cx="65786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Box 4">
            <a:extLst>
              <a:ext uri="{FF2B5EF4-FFF2-40B4-BE49-F238E27FC236}">
                <a16:creationId xmlns:a16="http://schemas.microsoft.com/office/drawing/2014/main" id="{3A73F07A-064A-4E89-8D03-9C894F7A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075" y="4343400"/>
            <a:ext cx="1277938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1200" i="1">
                <a:solidFill>
                  <a:srgbClr val="0066FF"/>
                </a:solidFill>
              </a:rPr>
              <a:t>Source:  2016 UNSD survey- 123 countries responded </a:t>
            </a:r>
            <a:endParaRPr lang="en-GB" altLang="en-US" sz="1200" i="1">
              <a:solidFill>
                <a:srgbClr val="0066FF"/>
              </a:solidFill>
            </a:endParaRPr>
          </a:p>
        </p:txBody>
      </p:sp>
      <p:sp>
        <p:nvSpPr>
          <p:cNvPr id="15365" name="TextBox 7">
            <a:extLst>
              <a:ext uri="{FF2B5EF4-FFF2-40B4-BE49-F238E27FC236}">
                <a16:creationId xmlns:a16="http://schemas.microsoft.com/office/drawing/2014/main" id="{16D15911-56D2-4831-AEB2-F775AF14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75275"/>
            <a:ext cx="1085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solidFill>
                  <a:srgbClr val="305F98"/>
                </a:solidFill>
                <a:latin typeface="Arial Narrow" panose="020B0606020202030204" pitchFamily="34" charset="0"/>
              </a:rPr>
              <a:t>responded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>
                <a16:creationId xmlns:a16="http://schemas.microsoft.com/office/drawing/2014/main" id="{2776CA2F-69DF-45A1-A7E2-B90F4D781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857250"/>
            <a:ext cx="7997825" cy="679450"/>
          </a:xfrm>
        </p:spPr>
        <p:txBody>
          <a:bodyPr/>
          <a:lstStyle/>
          <a:p>
            <a:r>
              <a:rPr lang="en-US" altLang="en-US" sz="1800"/>
              <a:t>Use of Internet in 2010 and plans for 2020</a:t>
            </a:r>
            <a:endParaRPr lang="en-GB" altLang="en-US" sz="1800"/>
          </a:p>
        </p:txBody>
      </p:sp>
      <p:graphicFrame>
        <p:nvGraphicFramePr>
          <p:cNvPr id="16387" name="Chart 3">
            <a:extLst>
              <a:ext uri="{FF2B5EF4-FFF2-40B4-BE49-F238E27FC236}">
                <a16:creationId xmlns:a16="http://schemas.microsoft.com/office/drawing/2014/main" id="{1E7BF3AF-CC30-477E-B95F-5ECCE369AF32}"/>
              </a:ext>
            </a:extLst>
          </p:cNvPr>
          <p:cNvGraphicFramePr>
            <a:graphicFrameLocks/>
          </p:cNvGraphicFramePr>
          <p:nvPr/>
        </p:nvGraphicFramePr>
        <p:xfrm>
          <a:off x="544513" y="1909763"/>
          <a:ext cx="6719887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3" imgW="6724471" imgH="3731075" progId="Excel.Chart.8">
                  <p:embed/>
                </p:oleObj>
              </mc:Choice>
              <mc:Fallback>
                <p:oleObj name="Chart" r:id="rId3" imgW="6724471" imgH="3731075" progId="Excel.Chart.8">
                  <p:embed/>
                  <p:pic>
                    <p:nvPicPr>
                      <p:cNvPr id="16387" name="Chart 3">
                        <a:extLst>
                          <a:ext uri="{FF2B5EF4-FFF2-40B4-BE49-F238E27FC236}">
                            <a16:creationId xmlns:a16="http://schemas.microsoft.com/office/drawing/2014/main" id="{1E7BF3AF-CC30-477E-B95F-5ECCE369AF3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909763"/>
                        <a:ext cx="6719887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Box 4">
            <a:extLst>
              <a:ext uri="{FF2B5EF4-FFF2-40B4-BE49-F238E27FC236}">
                <a16:creationId xmlns:a16="http://schemas.microsoft.com/office/drawing/2014/main" id="{746A95F2-50BF-4066-8C07-1CB04189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88" y="4762500"/>
            <a:ext cx="1263650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1200" i="1">
                <a:solidFill>
                  <a:srgbClr val="0066FF"/>
                </a:solidFill>
              </a:rPr>
              <a:t>Source:  2016 UNSD survey- 123 countries responded </a:t>
            </a:r>
            <a:endParaRPr lang="en-GB" altLang="en-US" sz="1200" i="1">
              <a:solidFill>
                <a:srgbClr val="0066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3BA3C3-DA6E-4A49-A3E5-92F2F23B3051}"/>
              </a:ext>
            </a:extLst>
          </p:cNvPr>
          <p:cNvSpPr txBox="1"/>
          <p:nvPr/>
        </p:nvSpPr>
        <p:spPr>
          <a:xfrm>
            <a:off x="1600200" y="5343525"/>
            <a:ext cx="1084263" cy="20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responded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extLst>
              <a:ext uri="{FF2B5EF4-FFF2-40B4-BE49-F238E27FC236}">
                <a16:creationId xmlns:a16="http://schemas.microsoft.com/office/drawing/2014/main" id="{49058517-7408-4C6D-92B2-159E3371F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857250"/>
            <a:ext cx="7997825" cy="679450"/>
          </a:xfrm>
        </p:spPr>
        <p:txBody>
          <a:bodyPr/>
          <a:lstStyle/>
          <a:p>
            <a:r>
              <a:rPr lang="en-US" altLang="en-US" sz="1800"/>
              <a:t>Lessons learnt in 2010</a:t>
            </a:r>
            <a:endParaRPr lang="en-GB" altLang="en-US" sz="1800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F0C36E80-A576-4D5F-B9D2-A5F3AF083627}"/>
              </a:ext>
            </a:extLst>
          </p:cNvPr>
          <p:cNvGraphicFramePr>
            <a:graphicFrameLocks/>
          </p:cNvGraphicFramePr>
          <p:nvPr/>
        </p:nvGraphicFramePr>
        <p:xfrm>
          <a:off x="611560" y="1498229"/>
          <a:ext cx="7999040" cy="429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5A48E9E-9F23-4876-AC65-946472D0D681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089025"/>
          <a:ext cx="7929563" cy="4999038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83">
                <a:tc gridSpan="6"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 Census Rounds          </a:t>
                      </a: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1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Before 1990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1990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2000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2010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2020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1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Mapping</a:t>
                      </a:r>
                      <a:endParaRPr kumimoji="0" lang="en-GB" altLang="en-US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Sketch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Digital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Sketch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Digital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Sketch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Digital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Georeferenced data 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Sketch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96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Enumeration</a:t>
                      </a:r>
                      <a:endParaRPr kumimoji="0" lang="en-GB" altLang="en-US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questionnaire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questionnaire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Electronic questionnaire – Internet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questionnaire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Electronic questionnaire – Internet, hand-held devices and telephone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Real-time monitoring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questionnaire 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 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120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Data Processing</a:t>
                      </a:r>
                      <a:endParaRPr kumimoji="0" lang="en-GB" altLang="en-US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Manual data   capture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Optical data capture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Manual data   capture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Optical data capture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Manual data   capture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Optical data capture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Automatic data capture 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(Internet and hand-held devices)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Web-based manual data capture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Manual data capture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12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Dissemination</a:t>
                      </a:r>
                      <a:endParaRPr kumimoji="0" lang="en-GB" altLang="en-US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publication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publications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Online / digital publications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Online interactive databases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Digital publications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Paper publications</a:t>
                      </a:r>
                      <a:endParaRPr kumimoji="0" lang="en-GB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504" name="Rectangle 10">
            <a:extLst>
              <a:ext uri="{FF2B5EF4-FFF2-40B4-BE49-F238E27FC236}">
                <a16:creationId xmlns:a16="http://schemas.microsoft.com/office/drawing/2014/main" id="{B9BA1B95-AF1D-4934-B686-C70216B9B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1725" y="433388"/>
            <a:ext cx="3952875" cy="679450"/>
          </a:xfrm>
        </p:spPr>
        <p:txBody>
          <a:bodyPr/>
          <a:lstStyle/>
          <a:p>
            <a:r>
              <a:rPr lang="en-GB" altLang="en-US" sz="1800"/>
              <a:t>Trends in the use of technology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>
            <a:extLst>
              <a:ext uri="{FF2B5EF4-FFF2-40B4-BE49-F238E27FC236}">
                <a16:creationId xmlns:a16="http://schemas.microsoft.com/office/drawing/2014/main" id="{DB720605-8CCD-451C-866A-7B2CE2A6C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2010 Round</a:t>
            </a:r>
            <a:endParaRPr lang="en-GB" altLang="en-US" sz="1800"/>
          </a:p>
        </p:txBody>
      </p:sp>
      <p:sp>
        <p:nvSpPr>
          <p:cNvPr id="20483" name="Rectangle 11">
            <a:extLst>
              <a:ext uri="{FF2B5EF4-FFF2-40B4-BE49-F238E27FC236}">
                <a16:creationId xmlns:a16="http://schemas.microsoft.com/office/drawing/2014/main" id="{050B22B0-65E8-450F-8179-D2F36B71E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8288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</a:rPr>
              <a:t>Challenges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Census costs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Timeliness in releasing data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Public perception and cooperation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Low response rates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Managing the outsourcing of census operations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>
                <a:solidFill>
                  <a:schemeClr val="tx1"/>
                </a:solidFill>
                <a:latin typeface="Arial" panose="020B0604020202020204" pitchFamily="34" charset="0"/>
              </a:rPr>
              <a:t>Inadequate and insufficient exploitation of census statistics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>
            <a:extLst>
              <a:ext uri="{FF2B5EF4-FFF2-40B4-BE49-F238E27FC236}">
                <a16:creationId xmlns:a16="http://schemas.microsoft.com/office/drawing/2014/main" id="{54EC10E8-7E8C-4D36-A817-65E0A5485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2020 Round</a:t>
            </a:r>
            <a:endParaRPr lang="en-GB" altLang="en-US" sz="180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472728-F4F9-4ED8-8013-3FC65D2D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812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UNSD mandate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700" kern="0" dirty="0"/>
              <a:t>Developing and promoting methodological framework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700" kern="0" dirty="0"/>
              <a:t>Monitoring the implementation of the 2020 Programme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700" kern="0" dirty="0"/>
              <a:t>Reporting on the implementation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700" kern="0" dirty="0"/>
              <a:t>Provide support to national capacities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>
            <a:extLst>
              <a:ext uri="{FF2B5EF4-FFF2-40B4-BE49-F238E27FC236}">
                <a16:creationId xmlns:a16="http://schemas.microsoft.com/office/drawing/2014/main" id="{6D3F1022-1E78-4BF5-BC17-6052649A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UNSD Methodological framework</a:t>
            </a:r>
            <a:endParaRPr lang="en-GB" altLang="en-US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55676-C406-4698-9056-039166A2B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20" y="990600"/>
            <a:ext cx="7611979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>
            <a:extLst>
              <a:ext uri="{FF2B5EF4-FFF2-40B4-BE49-F238E27FC236}">
                <a16:creationId xmlns:a16="http://schemas.microsoft.com/office/drawing/2014/main" id="{65E13ACD-594C-4FAA-BD2F-5ADD2409A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/>
              <a:t>Principles and recommendations</a:t>
            </a:r>
            <a:endParaRPr lang="en-GB" altLang="en-US" sz="1800"/>
          </a:p>
        </p:txBody>
      </p:sp>
      <p:sp>
        <p:nvSpPr>
          <p:cNvPr id="23555" name="Rectangle 11">
            <a:extLst>
              <a:ext uri="{FF2B5EF4-FFF2-40B4-BE49-F238E27FC236}">
                <a16:creationId xmlns:a16="http://schemas.microsoft.com/office/drawing/2014/main" id="{8A19C664-4D23-47E8-B2C4-9886617A1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9978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United Nations Statistical Commission established in 1946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Developing international standards for official statistics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In the field of population and housing censuses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Population Census Methods (1949)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National Population Censuses (1958)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General Principles for a Housing Census (1958)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the 1970 Population Censuses (1969)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Population and Housing Censuses 	(1980)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Population and Housing Censuses,  Revision 1 (1998)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Population and Housing Censuses, Revision 2 (2008)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Verdana" panose="020B0604030504040204" pitchFamily="34" charset="0"/>
              </a:rPr>
              <a:t>Principles and Recommendations for Population and Housing Censuses, Revision 3 (2015)</a:t>
            </a:r>
          </a:p>
          <a:p>
            <a:pPr lvl="1" eaLnBrk="1" hangingPunct="1"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3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>
            <a:extLst>
              <a:ext uri="{FF2B5EF4-FFF2-40B4-BE49-F238E27FC236}">
                <a16:creationId xmlns:a16="http://schemas.microsoft.com/office/drawing/2014/main" id="{2AECE712-15BE-4AAB-88C0-2F312018A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9978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Four parts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Essential features and census methodology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Definitions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Essential features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Census methodology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Planning, organization and management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Strategic objectives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Legal basis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Use of technology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Quality assurance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Census operations activities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Census infrastructure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Mapping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Data processing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Dissemination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Population and housing census topics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en-US" altLang="en-US" sz="1900" b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en-US" sz="150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200" b="0">
              <a:solidFill>
                <a:schemeClr val="tx1"/>
              </a:solidFill>
            </a:endParaRPr>
          </a:p>
        </p:txBody>
      </p:sp>
      <p:sp>
        <p:nvSpPr>
          <p:cNvPr id="24579" name="Rectangle 10">
            <a:extLst>
              <a:ext uri="{FF2B5EF4-FFF2-40B4-BE49-F238E27FC236}">
                <a16:creationId xmlns:a16="http://schemas.microsoft.com/office/drawing/2014/main" id="{61D46EBA-3379-4B69-8E21-5461521E7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Principles and Recommendations, Revision 3</a:t>
            </a:r>
            <a:endParaRPr lang="en-GB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>
            <a:extLst>
              <a:ext uri="{FF2B5EF4-FFF2-40B4-BE49-F238E27FC236}">
                <a16:creationId xmlns:a16="http://schemas.microsoft.com/office/drawing/2014/main" id="{1670AB72-8090-4267-9C7C-2507C9D8F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Resolution</a:t>
            </a:r>
            <a:endParaRPr lang="en-GB" altLang="en-US" sz="1600"/>
          </a:p>
        </p:txBody>
      </p:sp>
      <p:sp>
        <p:nvSpPr>
          <p:cNvPr id="4099" name="Rectangle 11">
            <a:extLst>
              <a:ext uri="{FF2B5EF4-FFF2-40B4-BE49-F238E27FC236}">
                <a16:creationId xmlns:a16="http://schemas.microsoft.com/office/drawing/2014/main" id="{25CD1D09-7C3E-492D-A2B9-33C5D9584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7997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UN Statistical Commission endorsed the draft Resolution on 2020 World Population and Housing Census Programme and submitted it to the Economic and Social Council of the United Nations for adoption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900" b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On 10 June 2015 ECOSOC adopted the Resolution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en-US" altLang="en-US" sz="1500" b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en-US" sz="150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>
            <a:extLst>
              <a:ext uri="{FF2B5EF4-FFF2-40B4-BE49-F238E27FC236}">
                <a16:creationId xmlns:a16="http://schemas.microsoft.com/office/drawing/2014/main" id="{1068CF72-7E86-436B-97C0-58CBC6D1E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Handbook on the Management of Population and Housing Censuses, Revision 2</a:t>
            </a:r>
          </a:p>
        </p:txBody>
      </p:sp>
      <p:sp>
        <p:nvSpPr>
          <p:cNvPr id="25603" name="Rectangle 11">
            <a:extLst>
              <a:ext uri="{FF2B5EF4-FFF2-40B4-BE49-F238E27FC236}">
                <a16:creationId xmlns:a16="http://schemas.microsoft.com/office/drawing/2014/main" id="{250D0052-0023-4C69-B467-9B7AFD043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1524000"/>
            <a:ext cx="7997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600" b="0">
                <a:solidFill>
                  <a:schemeClr val="tx1"/>
                </a:solidFill>
              </a:rPr>
              <a:t>Based on the </a:t>
            </a:r>
            <a:r>
              <a:rPr lang="en-US" altLang="en-US" sz="1600" b="0" i="1">
                <a:solidFill>
                  <a:schemeClr val="tx1"/>
                </a:solidFill>
              </a:rPr>
              <a:t>Principles and Recommendations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600" b="0" i="1">
                <a:solidFill>
                  <a:schemeClr val="tx1"/>
                </a:solidFill>
              </a:rPr>
              <a:t>Handbook on the Management of Population and Housing Censuses, Revision 2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600" b="0">
                <a:solidFill>
                  <a:schemeClr val="tx1"/>
                </a:solidFill>
              </a:rPr>
              <a:t>Eight chapters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I</a:t>
            </a:r>
            <a:r>
              <a:rPr lang="en-US" altLang="en-US" sz="1800">
                <a:solidFill>
                  <a:schemeClr val="tx1"/>
                </a:solidFill>
              </a:rPr>
              <a:t>. Essential characteristics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II. </a:t>
            </a:r>
            <a:r>
              <a:rPr lang="en-US" altLang="en-US" sz="1800">
                <a:solidFill>
                  <a:schemeClr val="tx1"/>
                </a:solidFill>
              </a:rPr>
              <a:t>Planning, organization and administration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Overall census planning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Plans for enumeration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Administrative organization and management structure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Census legislation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Census calendar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User consultation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Communication and publicity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Financial management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Procurement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Contracting out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Use of technology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Documentation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Quality assurance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en-US" altLang="en-US" sz="150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>
            <a:extLst>
              <a:ext uri="{FF2B5EF4-FFF2-40B4-BE49-F238E27FC236}">
                <a16:creationId xmlns:a16="http://schemas.microsoft.com/office/drawing/2014/main" id="{4362D3BE-453C-4E94-B754-42A9B8C7E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Handbook - continued</a:t>
            </a:r>
            <a:endParaRPr lang="en-GB" altLang="en-US" sz="1800"/>
          </a:p>
        </p:txBody>
      </p:sp>
      <p:sp>
        <p:nvSpPr>
          <p:cNvPr id="26627" name="Rectangle 11">
            <a:extLst>
              <a:ext uri="{FF2B5EF4-FFF2-40B4-BE49-F238E27FC236}">
                <a16:creationId xmlns:a16="http://schemas.microsoft.com/office/drawing/2014/main" id="{E525570A-8619-4BA7-8EC0-57C47C773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21336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III. Pre-enumeration operations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Mapping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Questionnaire content and design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Testing and evaluating census questions and procedures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Instruction manual preparation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Recruitment and payment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Field staff training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Logistics for census materials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en-US" altLang="en-US" sz="1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IV. Field enumeration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Enumeration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Monitoring and management of field enumeration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Quality assurance for field enumeration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Type of technology for field enumeration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>
            <a:extLst>
              <a:ext uri="{FF2B5EF4-FFF2-40B4-BE49-F238E27FC236}">
                <a16:creationId xmlns:a16="http://schemas.microsoft.com/office/drawing/2014/main" id="{CD971DB4-2169-45EE-8DE4-77A39AD9F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Handbook - continued</a:t>
            </a:r>
            <a:endParaRPr lang="en-GB" altLang="en-US" sz="1800"/>
          </a:p>
        </p:txBody>
      </p:sp>
      <p:sp>
        <p:nvSpPr>
          <p:cNvPr id="27651" name="Rectangle 11">
            <a:extLst>
              <a:ext uri="{FF2B5EF4-FFF2-40B4-BE49-F238E27FC236}">
                <a16:creationId xmlns:a16="http://schemas.microsoft.com/office/drawing/2014/main" id="{1E252E87-CA73-4891-897F-7D88938F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812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V. Data processing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Processing strategies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Location of processing centers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Establishing the workforce structure and recruiting staff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Processing operations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Technology issues for processing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Quality assurance for data processing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VI. Census products, dissemination and utilization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Dissemination strategy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User consultation process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Broad product strategy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Product development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Product dissemination and promotion for utilization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>
            <a:extLst>
              <a:ext uri="{FF2B5EF4-FFF2-40B4-BE49-F238E27FC236}">
                <a16:creationId xmlns:a16="http://schemas.microsoft.com/office/drawing/2014/main" id="{9F18A8B5-B1AA-4DC3-A85F-85CF31FFB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Handbook - continued</a:t>
            </a:r>
            <a:endParaRPr lang="en-GB" altLang="en-US" sz="1800"/>
          </a:p>
        </p:txBody>
      </p:sp>
      <p:sp>
        <p:nvSpPr>
          <p:cNvPr id="28675" name="Rectangle 11">
            <a:extLst>
              <a:ext uri="{FF2B5EF4-FFF2-40B4-BE49-F238E27FC236}">
                <a16:creationId xmlns:a16="http://schemas.microsoft.com/office/drawing/2014/main" id="{EB227042-F6F2-404C-B52C-D71888953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812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VII. Evaluation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Planning and implementation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Basic measurements of overall quality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Methods of evaluation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Communicating data quality issues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VIII. Documentation and archiving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Documentation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Archiving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Digital preservation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300">
                <a:solidFill>
                  <a:schemeClr val="tx1"/>
                </a:solidFill>
                <a:latin typeface="Arial" panose="020B0604020202020204" pitchFamily="34" charset="0"/>
              </a:rPr>
              <a:t>Digital migration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>
            <a:extLst>
              <a:ext uri="{FF2B5EF4-FFF2-40B4-BE49-F238E27FC236}">
                <a16:creationId xmlns:a16="http://schemas.microsoft.com/office/drawing/2014/main" id="{7BC6B604-A196-4E91-9E7A-820F524F3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Guidelines on the use of electronic data collection technologies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9FA83D6-9098-4B66-8D54-49B41824D5F8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EF5B2023-AF78-4BF6-9B54-1EBFB15A74F6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699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469900" indent="-4699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858838" indent="-469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tx1"/>
                </a:solidFill>
              </a:rPr>
              <a:t>It aims to </a:t>
            </a:r>
            <a:r>
              <a:rPr lang="en-GB" altLang="en-US" sz="1800">
                <a:solidFill>
                  <a:schemeClr val="tx1"/>
                </a:solidFill>
              </a:rPr>
              <a:t>serve as a reference for:</a:t>
            </a: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Courier New" panose="02070309020205020404" pitchFamily="49" charset="0"/>
              <a:buNone/>
            </a:pPr>
            <a:endParaRPr lang="en-GB" altLang="en-US" sz="1800">
              <a:solidFill>
                <a:schemeClr val="tx1"/>
              </a:solidFill>
            </a:endParaRP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1300">
                <a:solidFill>
                  <a:schemeClr val="tx1"/>
                </a:solidFill>
              </a:rPr>
              <a:t>Identification of  key factors for making sound decision on the use of electronic data  collection technologies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1300">
                <a:solidFill>
                  <a:schemeClr val="tx1"/>
                </a:solidFill>
              </a:rPr>
              <a:t>Strengthening  national capacity for effective adoption of the selected technology 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1300">
                <a:solidFill>
                  <a:schemeClr val="tx1"/>
                </a:solidFill>
              </a:rPr>
              <a:t>Designing census processes with the use of hand-held devices and/or Internet 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GB" altLang="en-US" sz="1300">
                <a:solidFill>
                  <a:schemeClr val="tx1"/>
                </a:solidFill>
              </a:rPr>
              <a:t>Developing strategies for maximizing the benefits from this investment</a:t>
            </a: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Pct val="128000"/>
              <a:buFont typeface="Courier New" panose="02070309020205020404" pitchFamily="49" charset="0"/>
              <a:buNone/>
            </a:pPr>
            <a:endParaRPr lang="en-US" altLang="en-US" sz="1800">
              <a:solidFill>
                <a:srgbClr val="000090"/>
              </a:solidFill>
            </a:endParaRPr>
          </a:p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None/>
            </a:pPr>
            <a:endParaRPr lang="en-US" altLang="en-US" sz="1800" b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b="0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b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1" indent="0" defTabSz="914400">
              <a:spcBef>
                <a:spcPct val="20000"/>
              </a:spcBef>
              <a:buClr>
                <a:srgbClr val="CC0000"/>
              </a:buClr>
              <a:buSzTx/>
              <a:buFontTx/>
              <a:buNone/>
            </a:pPr>
            <a:endParaRPr lang="en-US" altLang="en-US" sz="1700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lvl="1" indent="0" defTabSz="914400">
              <a:spcBef>
                <a:spcPct val="20000"/>
              </a:spcBef>
              <a:buClr>
                <a:srgbClr val="CC0000"/>
              </a:buClr>
              <a:buSzTx/>
              <a:buFontTx/>
              <a:buNone/>
            </a:pPr>
            <a:endParaRPr lang="en-GB" altLang="en-US" sz="180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>
            <a:extLst>
              <a:ext uri="{FF2B5EF4-FFF2-40B4-BE49-F238E27FC236}">
                <a16:creationId xmlns:a16="http://schemas.microsoft.com/office/drawing/2014/main" id="{17633BE8-413A-44D7-BFE5-46B8A412B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Guidelines on the use of electronic data collection technologies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C6391B8-F956-45F8-8979-016D6767C34D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ED2B6B73-2C88-4B5A-BE28-A5D8D3659677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69900" indent="-4699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66775" indent="-4699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</a:rPr>
              <a:t>The guidelines elaborate on: </a:t>
            </a:r>
          </a:p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</a:pP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      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Verdana" panose="020B0604030504040204" pitchFamily="34" charset="0"/>
              </a:rPr>
              <a:t>(the content prepared through the global technical meeting in Dec 2016) </a:t>
            </a:r>
          </a:p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</a:pPr>
            <a:endParaRPr lang="en-US" altLang="en-US" sz="14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008000"/>
                </a:solidFill>
              </a:rPr>
              <a:t>Overview of data collection methods</a:t>
            </a:r>
            <a:r>
              <a:rPr lang="en-US" altLang="en-US" sz="1600" b="1" dirty="0">
                <a:solidFill>
                  <a:schemeClr val="tx1"/>
                </a:solidFill>
              </a:rPr>
              <a:t> </a:t>
            </a:r>
            <a:r>
              <a:rPr lang="en-US" altLang="en-US" sz="1600" dirty="0">
                <a:solidFill>
                  <a:schemeClr val="tx1"/>
                </a:solidFill>
              </a:rPr>
              <a:t>including multi-mode data collection approaches</a:t>
            </a: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008000"/>
                </a:solidFill>
              </a:rPr>
              <a:t>Decision-making in adoption of electronic data collection technologies</a:t>
            </a: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Courier New" panose="02070309020205020404" pitchFamily="49" charset="0"/>
              <a:buChar char="­"/>
            </a:pPr>
            <a:r>
              <a:rPr lang="en-US" altLang="en-US" sz="1600" dirty="0">
                <a:solidFill>
                  <a:schemeClr val="tx1"/>
                </a:solidFill>
              </a:rPr>
              <a:t>Key determinants: institutional, technological, economic, social/cultural factors</a:t>
            </a: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Tx/>
              <a:buFont typeface="Courier New" panose="02070309020205020404" pitchFamily="49" charset="0"/>
              <a:buChar char="­"/>
            </a:pPr>
            <a:r>
              <a:rPr lang="en-US" altLang="en-US" sz="1600" dirty="0">
                <a:solidFill>
                  <a:schemeClr val="tx1"/>
                </a:solidFill>
              </a:rPr>
              <a:t>Information required for decision making (cost estimates, benefits, risks, timetable, plans for reuse/disposition, success criteria, assumptions, etc.)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>
            <a:extLst>
              <a:ext uri="{FF2B5EF4-FFF2-40B4-BE49-F238E27FC236}">
                <a16:creationId xmlns:a16="http://schemas.microsoft.com/office/drawing/2014/main" id="{E67AA7FD-346D-474F-A92F-226241D5C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Guidelines on the use of electronic data collection technologies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272958C-9C3B-4955-BF27-4DDFCF5E29B1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A14386-A380-494A-83C1-C03FFA873429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0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o"/>
              <a:defRPr>
                <a:solidFill>
                  <a:schemeClr val="hlink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Courier New" pitchFamily="49" charset="0"/>
              <a:buChar char="­"/>
              <a:defRPr sz="1600">
                <a:solidFill>
                  <a:schemeClr val="hlink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400">
                <a:solidFill>
                  <a:schemeClr val="hlink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69900" lvl="1" indent="-469900" defTabSz="91440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The guidelines  discuss: </a:t>
            </a:r>
          </a:p>
          <a:p>
            <a:pPr lvl="1" defTabSz="914400">
              <a:buClr>
                <a:srgbClr val="CC0000"/>
              </a:buClr>
              <a:defRPr/>
            </a:pPr>
            <a:r>
              <a:rPr lang="en-US" sz="1600" b="1" kern="0" dirty="0">
                <a:solidFill>
                  <a:srgbClr val="008000"/>
                </a:solidFill>
                <a:latin typeface="Verdana"/>
              </a:rPr>
              <a:t>Planning and preparation considerations</a:t>
            </a:r>
            <a:r>
              <a:rPr lang="en-US" sz="1600" kern="0" dirty="0">
                <a:solidFill>
                  <a:schemeClr val="tx1"/>
                </a:solidFill>
                <a:latin typeface="Verdana"/>
              </a:rPr>
              <a:t>	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Institutional capacity development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IT acquisition management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IT systems development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Use of geospatial technology for census preparation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Supportive systems- Call center, MIS,..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Testing IT systems and processes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Contingency planning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Information and system security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9517C5E-FC29-4B8B-B951-8F306BAC7373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78AA08-A7FD-41E8-B7F7-190706D7D4D6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0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o"/>
              <a:defRPr>
                <a:solidFill>
                  <a:schemeClr val="hlink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Courier New" pitchFamily="49" charset="0"/>
              <a:buChar char="­"/>
              <a:defRPr sz="1600">
                <a:solidFill>
                  <a:schemeClr val="hlink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400">
                <a:solidFill>
                  <a:schemeClr val="hlink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69900" lvl="1" indent="-469900" defTabSz="91440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The guidelines discuss </a:t>
            </a:r>
            <a:r>
              <a:rPr lang="en-US" kern="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</a:p>
          <a:p>
            <a:pPr lvl="1" defTabSz="914400">
              <a:buClr>
                <a:srgbClr val="CC000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b="1" kern="0" dirty="0">
                <a:solidFill>
                  <a:schemeClr val="accent5">
                    <a:lumMod val="50000"/>
                  </a:schemeClr>
                </a:solidFill>
                <a:latin typeface="Verdana"/>
              </a:rPr>
              <a:t>Data collection with handheld devices 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Important features of handheld devices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Data collection application (essential features, design and performance considerations, etc.)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Data transmission and security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Use of geospatial technology during enumeration 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Testing data collection applications and systems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Field operation, management and monitoring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Reuse/disposition of devices</a:t>
            </a:r>
          </a:p>
        </p:txBody>
      </p:sp>
      <p:sp>
        <p:nvSpPr>
          <p:cNvPr id="32772" name="Rectangle 10">
            <a:extLst>
              <a:ext uri="{FF2B5EF4-FFF2-40B4-BE49-F238E27FC236}">
                <a16:creationId xmlns:a16="http://schemas.microsoft.com/office/drawing/2014/main" id="{93CE9182-C62D-4AB0-BD11-DC4935F86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857250"/>
            <a:ext cx="79978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solidFill>
                  <a:schemeClr val="tx1"/>
                </a:solidFill>
                <a:latin typeface="Verdana" panose="020B0604030504040204" pitchFamily="34" charset="0"/>
              </a:rPr>
              <a:t>Guidelines on the use of electronic data collection technologies </a:t>
            </a:r>
            <a:endParaRPr lang="en-GB" altLang="en-US" sz="1800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>
            <a:extLst>
              <a:ext uri="{FF2B5EF4-FFF2-40B4-BE49-F238E27FC236}">
                <a16:creationId xmlns:a16="http://schemas.microsoft.com/office/drawing/2014/main" id="{DF5AA424-FDAB-4846-899A-345DFD2AA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Guidelines on the use of electronic data collection technologies </a:t>
            </a:r>
            <a:endParaRPr lang="en-GB" altLang="en-US" sz="1800">
              <a:solidFill>
                <a:srgbClr val="000090"/>
              </a:solidFill>
            </a:endParaRP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7C454C4-BB88-4AC7-9D4D-E0F55E975541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5F2331-7562-4B8A-9CB5-B66D157F48BA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0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o"/>
              <a:defRPr>
                <a:solidFill>
                  <a:schemeClr val="hlink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Courier New" pitchFamily="49" charset="0"/>
              <a:buChar char="­"/>
              <a:defRPr sz="1600">
                <a:solidFill>
                  <a:schemeClr val="hlink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400">
                <a:solidFill>
                  <a:schemeClr val="hlink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69900" lvl="1" indent="-469900" defTabSz="91440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The guidelines discuss : </a:t>
            </a:r>
          </a:p>
          <a:p>
            <a:pPr lvl="1" defTabSz="914400">
              <a:buClr>
                <a:srgbClr val="CC000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b="1" kern="0" dirty="0">
                <a:solidFill>
                  <a:srgbClr val="00B050"/>
                </a:solidFill>
                <a:latin typeface="Verdana"/>
              </a:rPr>
              <a:t>Data collection with Internet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Benefits – cost, quality, respondent burden, improving coverage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Requirements for adoption – high literacy, internet access, public trust, quality of address frame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Data collection application and portal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Implementation approaches- choice among other modes, sole initial means to respond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Identification of respondents (unique access code)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Management and monitoring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Security</a:t>
            </a:r>
          </a:p>
          <a:p>
            <a:pPr lvl="2" defTabSz="914400">
              <a:buClr>
                <a:srgbClr val="CC0000"/>
              </a:buClr>
              <a:defRPr/>
            </a:pPr>
            <a:r>
              <a:rPr lang="en-US" kern="0" dirty="0">
                <a:solidFill>
                  <a:schemeClr val="tx1"/>
                </a:solidFill>
                <a:latin typeface="Verdana"/>
              </a:rPr>
              <a:t>Support to respondents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>
            <a:extLst>
              <a:ext uri="{FF2B5EF4-FFF2-40B4-BE49-F238E27FC236}">
                <a16:creationId xmlns:a16="http://schemas.microsoft.com/office/drawing/2014/main" id="{11BF6151-0268-469F-91CA-C1AD9230A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Guidelines on the use of electronic data collection technologies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E4781EC-540A-486F-BA25-ED61E19A15A6}"/>
              </a:ext>
            </a:extLst>
          </p:cNvPr>
          <p:cNvSpPr txBox="1">
            <a:spLocks/>
          </p:cNvSpPr>
          <p:nvPr/>
        </p:nvSpPr>
        <p:spPr bwMode="auto">
          <a:xfrm>
            <a:off x="566738" y="1524000"/>
            <a:ext cx="8001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699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lvl="1" indent="0" defTabSz="914400">
              <a:spcBef>
                <a:spcPct val="20000"/>
              </a:spcBef>
              <a:buClr>
                <a:srgbClr val="CC0000"/>
              </a:buClr>
              <a:buSzTx/>
            </a:pPr>
            <a:endParaRPr lang="en-US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lvl="1" indent="0" defTabSz="914400">
              <a:spcBef>
                <a:spcPct val="20000"/>
              </a:spcBef>
              <a:buClr>
                <a:srgbClr val="CC0000"/>
              </a:buClr>
              <a:buSzTx/>
            </a:pPr>
            <a:endParaRPr lang="en-GB" altLang="en-US" sz="1800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83E613B2-442C-40C0-90DA-04830A67BD43}"/>
              </a:ext>
            </a:extLst>
          </p:cNvPr>
          <p:cNvSpPr txBox="1">
            <a:spLocks/>
          </p:cNvSpPr>
          <p:nvPr/>
        </p:nvSpPr>
        <p:spPr bwMode="auto">
          <a:xfrm>
            <a:off x="566738" y="1752600"/>
            <a:ext cx="8001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469900" indent="-4699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858838" indent="-469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Verdana" panose="020B0604030504040204" pitchFamily="34" charset="0"/>
              </a:rPr>
              <a:t>Collaborative approach for drafting the guidelines with the participation of countries and international organizations  </a:t>
            </a:r>
          </a:p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  <a:latin typeface="Verdana" panose="020B0604030504040204" pitchFamily="34" charset="0"/>
              </a:rPr>
              <a:t>Current version in front of you</a:t>
            </a:r>
          </a:p>
          <a:p>
            <a:pPr lvl="1" defTabSz="914400">
              <a:spcBef>
                <a:spcPct val="20000"/>
              </a:spcBef>
              <a:buClr>
                <a:srgbClr val="CC0000"/>
              </a:buClr>
              <a:buSzTx/>
            </a:pPr>
            <a:endParaRPr lang="en-US" altLang="en-US" sz="16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 defTabSz="914400">
              <a:spcBef>
                <a:spcPct val="20000"/>
              </a:spcBef>
              <a:buClr>
                <a:srgbClr val="CC0000"/>
              </a:buClr>
              <a:buSzPct val="128000"/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Live document – will be updated for: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Pct val="128000"/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</a:rPr>
              <a:t>significant changes in adoption of the technology 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Pct val="128000"/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</a:rPr>
              <a:t>technological changes</a:t>
            </a:r>
          </a:p>
          <a:p>
            <a:pPr lvl="3" defTabSz="914400">
              <a:spcBef>
                <a:spcPct val="20000"/>
              </a:spcBef>
              <a:buClr>
                <a:srgbClr val="CC0000"/>
              </a:buClr>
              <a:buSzPct val="128000"/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</a:rPr>
              <a:t>good country practices</a:t>
            </a:r>
          </a:p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b="0" dirty="0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defTabSz="914400">
              <a:spcBef>
                <a:spcPct val="20000"/>
              </a:spcBef>
              <a:buClr>
                <a:srgbClr val="CC0000"/>
              </a:buClr>
              <a:buSzTx/>
              <a:buFont typeface="Wingdings" panose="05000000000000000000" pitchFamily="2" charset="2"/>
              <a:buChar char="q"/>
            </a:pPr>
            <a:endParaRPr lang="en-US" altLang="en-US" sz="1800" b="0" dirty="0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99F41C25-AEAC-4F00-936F-F2B0D7A36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857250"/>
            <a:ext cx="7997825" cy="679450"/>
          </a:xfrm>
        </p:spPr>
        <p:txBody>
          <a:bodyPr/>
          <a:lstStyle/>
          <a:p>
            <a:r>
              <a:rPr lang="en-US" altLang="en-US" sz="1600"/>
              <a:t>Resolution</a:t>
            </a:r>
            <a:endParaRPr lang="en-GB" altLang="en-US" sz="1600"/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BA05D0E5-18F6-4229-AAFA-83F39ACDC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9978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Endorses the 2020 World Programme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Urges each member state to conduct at least one population and housing censuses in the period 2015-2024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Based on international recommendations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Advance planning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Cost efficiency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Coverage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Timely dissemination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Underscores the need for quality standards and assurance and compliance with the Fundamental Principles of Official Statistics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900" b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en-US" sz="190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9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>
            <a:extLst>
              <a:ext uri="{FF2B5EF4-FFF2-40B4-BE49-F238E27FC236}">
                <a16:creationId xmlns:a16="http://schemas.microsoft.com/office/drawing/2014/main" id="{9F4A81DE-CD2B-4F1C-9433-FFE27242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57250"/>
            <a:ext cx="79978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dirty="0" err="1">
                <a:latin typeface="Verdana" panose="020B0604030504040204" pitchFamily="34" charset="0"/>
              </a:rPr>
              <a:t>Programme</a:t>
            </a:r>
            <a:r>
              <a:rPr lang="en-US" altLang="en-US" sz="1800" b="0" dirty="0">
                <a:latin typeface="Verdana" panose="020B0604030504040204" pitchFamily="34" charset="0"/>
              </a:rPr>
              <a:t> of work </a:t>
            </a:r>
            <a:r>
              <a:rPr lang="en-US" altLang="en-US" sz="1800" b="0">
                <a:latin typeface="Verdana" panose="020B0604030504040204" pitchFamily="34" charset="0"/>
              </a:rPr>
              <a:t>for 2019 – </a:t>
            </a:r>
            <a:r>
              <a:rPr lang="en-US" altLang="en-US" sz="1800" b="0" dirty="0">
                <a:latin typeface="Verdana" panose="020B0604030504040204" pitchFamily="34" charset="0"/>
              </a:rPr>
              <a:t>partial overview</a:t>
            </a:r>
            <a:endParaRPr lang="en-GB" altLang="en-US" sz="1800" b="0" dirty="0">
              <a:latin typeface="Verdana" panose="020B0604030504040204" pitchFamily="34" charset="0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5E7DAD1-0338-427D-81ED-7FAF90D53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812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500" kern="0" dirty="0"/>
              <a:t>Promoting the</a:t>
            </a:r>
            <a:r>
              <a:rPr lang="en-US" altLang="en-US" sz="1500" i="1" kern="0" dirty="0"/>
              <a:t> Principles and Recommendations</a:t>
            </a:r>
            <a:r>
              <a:rPr lang="en-US" altLang="en-US" sz="1500" kern="0" dirty="0"/>
              <a:t>, the </a:t>
            </a:r>
            <a:r>
              <a:rPr lang="en-US" altLang="en-US" sz="1500" i="1" kern="0" dirty="0"/>
              <a:t>Handbook </a:t>
            </a:r>
            <a:r>
              <a:rPr lang="en-US" altLang="en-US" sz="1500" kern="0" dirty="0"/>
              <a:t>and the</a:t>
            </a:r>
            <a:r>
              <a:rPr lang="en-US" altLang="en-US" sz="1500" i="1" kern="0" dirty="0"/>
              <a:t> </a:t>
            </a:r>
            <a:r>
              <a:rPr lang="en-US" altLang="en-US" sz="1500" kern="0" dirty="0"/>
              <a:t>draft </a:t>
            </a:r>
            <a:r>
              <a:rPr lang="en-US" altLang="en-US" sz="1500" i="1" kern="0" dirty="0"/>
              <a:t>Guidelines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500" kern="0" dirty="0"/>
              <a:t>Series of workshops in partnership with international and regional organizations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500" kern="0" dirty="0"/>
              <a:t>Finalizing the </a:t>
            </a:r>
            <a:r>
              <a:rPr lang="en-US" altLang="en-US" sz="1500" i="1" kern="0" dirty="0" err="1"/>
              <a:t>editin</a:t>
            </a:r>
            <a:r>
              <a:rPr lang="en-US" altLang="en-US" sz="1500" i="1" kern="0" dirty="0"/>
              <a:t> and GIS handbooks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500" kern="0" dirty="0"/>
              <a:t>Regular activities related to monitoring the implementation of the 2020 round of censuses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500" kern="0" dirty="0"/>
              <a:t>Regular activities in providing assistance to countries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97C0C210-37BD-4139-BC19-1DEA9015C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600"/>
              <a:t>Resolution</a:t>
            </a:r>
            <a:endParaRPr lang="en-GB" altLang="en-US" sz="1600"/>
          </a:p>
        </p:txBody>
      </p:sp>
      <p:sp>
        <p:nvSpPr>
          <p:cNvPr id="6147" name="Rectangle 11">
            <a:extLst>
              <a:ext uri="{FF2B5EF4-FFF2-40B4-BE49-F238E27FC236}">
                <a16:creationId xmlns:a16="http://schemas.microsoft.com/office/drawing/2014/main" id="{F390CB27-4340-4E6A-9737-991275FBA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2362200"/>
            <a:ext cx="79978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Emphasizes the importance of the 2020 Programme for implementing and monitoring the sustainable development agenda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>
                <a:solidFill>
                  <a:schemeClr val="tx1"/>
                </a:solidFill>
              </a:rPr>
              <a:t>Requests the United Nations to: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Prepare international standards, methods and guidelines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Ensure coordination of activities among stakeholders in assisting Member States in the implementation of the 2020 Programme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500">
                <a:solidFill>
                  <a:schemeClr val="tx1"/>
                </a:solidFill>
              </a:rPr>
              <a:t>Monitor and regularly report on the implementation of the 2020 World Programme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en-US" altLang="en-US" sz="150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6B5E0003-0086-4ED2-A95D-DABC3602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2010 Round</a:t>
            </a:r>
            <a:endParaRPr lang="en-GB" altLang="en-US" sz="180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33E1F9E-AC29-4016-BA15-DE1096E9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526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Censuses conducted from 2005-2014 – 93% of world population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D86914-0C2E-4015-B447-FF60A0C73F6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362200"/>
          <a:ext cx="6096000" cy="336232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Region</a:t>
                      </a: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Countries/areas census conducted </a:t>
                      </a:r>
                      <a:endParaRPr kumimoji="0" lang="en-GB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Countries/areas  census not conducted</a:t>
                      </a:r>
                      <a:endParaRPr kumimoji="0" lang="en-GB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Percent not conducted</a:t>
                      </a:r>
                      <a:endParaRPr kumimoji="0" lang="en-GB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Africa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49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America, North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36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America, South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Asia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41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Europe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49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Oceania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25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Total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214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21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457200">
                        <a:spcBef>
                          <a:spcPts val="65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宋体" pitchFamily="2" charset="-122"/>
                        </a:defRPr>
                      </a:lvl2pPr>
                      <a:lvl3pPr marL="914400">
                        <a:spcBef>
                          <a:spcPts val="57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100"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4pPr>
                      <a:lvl5pPr marL="1828800"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5pPr>
                      <a:lvl6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6pPr>
                      <a:lvl7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7pPr>
                      <a:lvl8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8pPr>
                      <a:lvl9pPr indent="-228600" eaLnBrk="0" fontAlgn="base" hangingPunct="0">
                        <a:spcBef>
                          <a:spcPts val="6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2E8F4199-5942-4627-B6DD-7D6BF48F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66800"/>
            <a:ext cx="77724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>
            <a:extLst>
              <a:ext uri="{FF2B5EF4-FFF2-40B4-BE49-F238E27FC236}">
                <a16:creationId xmlns:a16="http://schemas.microsoft.com/office/drawing/2014/main" id="{9A6439D4-9600-4B8B-AA5F-BA67C1623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5305425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2000 Round of censuses</a:t>
            </a:r>
            <a:endParaRPr lang="en-GB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C4F3C030-95BC-43CF-A9C9-2AE40BE9045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76325"/>
            <a:ext cx="7772400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3">
            <a:extLst>
              <a:ext uri="{FF2B5EF4-FFF2-40B4-BE49-F238E27FC236}">
                <a16:creationId xmlns:a16="http://schemas.microsoft.com/office/drawing/2014/main" id="{00613F07-2B51-4B7A-BDB2-BE5AD75F5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5305425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8000"/>
                </a:solidFill>
              </a:rPr>
              <a:t>2010 Round of censuses</a:t>
            </a:r>
            <a:endParaRPr lang="en-GB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>
            <a:extLst>
              <a:ext uri="{FF2B5EF4-FFF2-40B4-BE49-F238E27FC236}">
                <a16:creationId xmlns:a16="http://schemas.microsoft.com/office/drawing/2014/main" id="{B0E0D7D6-3115-44CF-849D-7232364EC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2010 Round</a:t>
            </a:r>
            <a:endParaRPr lang="en-GB" altLang="en-US" sz="180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5914C3B-77AB-4BF8-A142-09D0492B9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828800"/>
            <a:ext cx="799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Achievements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Multi-modal approaches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Contemporary technologies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Hand-held devices, internet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Web-based dissemination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Geo-spatial technologies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Direct collaboration between countries</a:t>
            </a: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altLang="en-US" sz="1900" kern="0" dirty="0"/>
              <a:t>Implementation of international standards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>
            <a:extLst>
              <a:ext uri="{FF2B5EF4-FFF2-40B4-BE49-F238E27FC236}">
                <a16:creationId xmlns:a16="http://schemas.microsoft.com/office/drawing/2014/main" id="{60929BD2-EDC7-446D-B9EB-3E6E9BFDE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17688"/>
            <a:ext cx="6248400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3">
            <a:extLst>
              <a:ext uri="{FF2B5EF4-FFF2-40B4-BE49-F238E27FC236}">
                <a16:creationId xmlns:a16="http://schemas.microsoft.com/office/drawing/2014/main" id="{593434D1-F2FD-4223-996D-946BAD2A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0" y="3608388"/>
            <a:ext cx="1233488" cy="1200150"/>
          </a:xfrm>
          <a:prstGeom prst="rect">
            <a:avLst/>
          </a:prstGeom>
          <a:noFill/>
          <a:ln w="9525">
            <a:solidFill>
              <a:srgbClr val="A3B2C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en-US" sz="1200" i="1">
                <a:solidFill>
                  <a:srgbClr val="0066FF"/>
                </a:solidFill>
                <a:ea typeface="MS Gothic" panose="020B0609070205080204" pitchFamily="49" charset="-128"/>
              </a:rPr>
              <a:t>Source: UNSD survey conducted in 2013</a:t>
            </a:r>
          </a:p>
          <a:p>
            <a:pPr defTabSz="914400" eaLnBrk="1" hangingPunct="1"/>
            <a:endParaRPr lang="en-US" altLang="en-US" sz="1200" i="1">
              <a:solidFill>
                <a:srgbClr val="0066FF"/>
              </a:solidFill>
              <a:ea typeface="MS Gothic" panose="020B0609070205080204" pitchFamily="49" charset="-128"/>
            </a:endParaRPr>
          </a:p>
          <a:p>
            <a:pPr defTabSz="914400" eaLnBrk="1" hangingPunct="1"/>
            <a:endParaRPr lang="en-GB" altLang="en-US" sz="1200" i="1">
              <a:solidFill>
                <a:srgbClr val="0066FF"/>
              </a:solidFill>
              <a:ea typeface="MS Gothic" panose="020B0609070205080204" pitchFamily="49" charset="-128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9520BC0-1905-4782-B796-14474CE39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504950"/>
            <a:ext cx="2932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2F5D95"/>
                </a:solidFill>
                <a:latin typeface="Arial Narrow" panose="020B0606020202030204" pitchFamily="34" charset="0"/>
                <a:ea typeface="MS Gothic" panose="020B0609070205080204" pitchFamily="49" charset="-128"/>
              </a:rPr>
              <a:t>Main Census Methodology </a:t>
            </a:r>
            <a:endParaRPr lang="en-US" altLang="en-US">
              <a:solidFill>
                <a:srgbClr val="2F5D95"/>
              </a:solidFill>
              <a:ea typeface="MS Gothic" panose="020B0609070205080204" pitchFamily="49" charset="-128"/>
            </a:endParaRPr>
          </a:p>
        </p:txBody>
      </p:sp>
      <p:sp>
        <p:nvSpPr>
          <p:cNvPr id="12293" name="Rectangle 10">
            <a:extLst>
              <a:ext uri="{FF2B5EF4-FFF2-40B4-BE49-F238E27FC236}">
                <a16:creationId xmlns:a16="http://schemas.microsoft.com/office/drawing/2014/main" id="{B06632D5-C492-4040-AF9C-F6700C687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57250"/>
            <a:ext cx="7997825" cy="679450"/>
          </a:xfrm>
        </p:spPr>
        <p:txBody>
          <a:bodyPr/>
          <a:lstStyle/>
          <a:p>
            <a:r>
              <a:rPr lang="en-US" altLang="en-US" sz="1800"/>
              <a:t>Evaluation of the 2010 Round</a:t>
            </a:r>
            <a:endParaRPr lang="en-GB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 VS UNSD v1">
  <a:themeElements>
    <a:clrScheme name="CR VS UNSD 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R VS UNSD v1">
      <a:majorFont>
        <a:latin typeface="Verdana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宋体" charset="-122"/>
          </a:defRPr>
        </a:defPPr>
      </a:lstStyle>
    </a:lnDef>
  </a:objectDefaults>
  <a:extraClrSchemeLst>
    <a:extraClrScheme>
      <a:clrScheme name="CR VS UNSD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 VS UNSD v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e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786E6925E644C82E31831AEA50057" ma:contentTypeVersion="10" ma:contentTypeDescription="Create a new document." ma:contentTypeScope="" ma:versionID="bda8ce0e01898aa871abba2e97734ef0">
  <xsd:schema xmlns:xsd="http://www.w3.org/2001/XMLSchema" xmlns:xs="http://www.w3.org/2001/XMLSchema" xmlns:p="http://schemas.microsoft.com/office/2006/metadata/properties" xmlns:ns2="3d325080-840b-4dc8-b8ab-d60714d56b57" xmlns:ns3="b588b930-5b30-4097-91f9-37623a96efd5" targetNamespace="http://schemas.microsoft.com/office/2006/metadata/properties" ma:root="true" ma:fieldsID="cbedfcf6233040d497fe9ac5b63828ef" ns2:_="" ns3:_="">
    <xsd:import namespace="3d325080-840b-4dc8-b8ab-d60714d56b57"/>
    <xsd:import namespace="b588b930-5b30-4097-91f9-37623a96e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25080-840b-4dc8-b8ab-d60714d56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930-5b30-4097-91f9-37623a96e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1A379-81B8-40DB-83AF-B54443A5BC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325080-840b-4dc8-b8ab-d60714d56b57"/>
    <ds:schemaRef ds:uri="b588b930-5b30-4097-91f9-37623a96e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5E674C-3AE2-455C-B6C6-45A4825C4D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5D8D40-9131-43FD-AC2F-EA09AAB95A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 VS UNSD v1</Template>
  <TotalTime>10175</TotalTime>
  <Words>1264</Words>
  <Application>Microsoft Office PowerPoint</Application>
  <PresentationFormat>On-screen Show (4:3)</PresentationFormat>
  <Paragraphs>314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MS Gothic</vt:lpstr>
      <vt:lpstr>宋体</vt:lpstr>
      <vt:lpstr>Arial</vt:lpstr>
      <vt:lpstr>Arial Narrow</vt:lpstr>
      <vt:lpstr>Calibri</vt:lpstr>
      <vt:lpstr>Courier New</vt:lpstr>
      <vt:lpstr>Lucida Sans Unicode</vt:lpstr>
      <vt:lpstr>Times New Roman</vt:lpstr>
      <vt:lpstr>Verdana</vt:lpstr>
      <vt:lpstr>Wingdings</vt:lpstr>
      <vt:lpstr>CR VS UNSD v1</vt:lpstr>
      <vt:lpstr>Custom Design</vt:lpstr>
      <vt:lpstr>Chart</vt:lpstr>
      <vt:lpstr>PowerPoint Presentation</vt:lpstr>
      <vt:lpstr>Resolution</vt:lpstr>
      <vt:lpstr>Resolution</vt:lpstr>
      <vt:lpstr>Resolution</vt:lpstr>
      <vt:lpstr>2010 Round</vt:lpstr>
      <vt:lpstr>PowerPoint Presentation</vt:lpstr>
      <vt:lpstr>PowerPoint Presentation</vt:lpstr>
      <vt:lpstr>2010 Round</vt:lpstr>
      <vt:lpstr>Evaluation of the 2010 Round</vt:lpstr>
      <vt:lpstr>Practices in 2010 round and plans for 2020 round</vt:lpstr>
      <vt:lpstr>Use of CAPI in 2010 and plans for 2020</vt:lpstr>
      <vt:lpstr>Use of Internet in 2010 and plans for 2020</vt:lpstr>
      <vt:lpstr>Lessons learnt in 2010</vt:lpstr>
      <vt:lpstr>Trends in the use of technology</vt:lpstr>
      <vt:lpstr>2010 Round</vt:lpstr>
      <vt:lpstr>2020 Round</vt:lpstr>
      <vt:lpstr>UNSD Methodological framework</vt:lpstr>
      <vt:lpstr>Principles and recommendations</vt:lpstr>
      <vt:lpstr>Principles and Recommendations, Revision 3</vt:lpstr>
      <vt:lpstr>Handbook on the Management of Population and Housing Censuses, Revision 2</vt:lpstr>
      <vt:lpstr>Handbook - continued</vt:lpstr>
      <vt:lpstr>Handbook - continued</vt:lpstr>
      <vt:lpstr>Handbook - continued</vt:lpstr>
      <vt:lpstr>Guidelines on the use of electronic data collection technologies </vt:lpstr>
      <vt:lpstr>Guidelines on the use of electronic data collection technologies </vt:lpstr>
      <vt:lpstr>Guidelines on the use of electronic data collection technologies </vt:lpstr>
      <vt:lpstr>PowerPoint Presentation</vt:lpstr>
      <vt:lpstr>Guidelines on the use of electronic data collection technologies </vt:lpstr>
      <vt:lpstr>Guidelines on the use of electronic data collection technologies 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Andrea De Luka</cp:lastModifiedBy>
  <cp:revision>102</cp:revision>
  <cp:lastPrinted>1601-01-01T00:00:00Z</cp:lastPrinted>
  <dcterms:created xsi:type="dcterms:W3CDTF">2010-07-26T19:52:36Z</dcterms:created>
  <dcterms:modified xsi:type="dcterms:W3CDTF">2019-03-19T14:15:21Z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0x010100154786E6925E644C82E31831AEA50057</vt:lpwstr>
  </property>
</Properties>
</file>