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9"/>
  </p:notesMasterIdLst>
  <p:handoutMasterIdLst>
    <p:handoutMasterId r:id="rId10"/>
  </p:handoutMasterIdLst>
  <p:sldIdLst>
    <p:sldId id="371" r:id="rId2"/>
    <p:sldId id="397" r:id="rId3"/>
    <p:sldId id="392" r:id="rId4"/>
    <p:sldId id="393" r:id="rId5"/>
    <p:sldId id="394" r:id="rId6"/>
    <p:sldId id="395" r:id="rId7"/>
    <p:sldId id="396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  <a:srgbClr val="66FF66"/>
    <a:srgbClr val="800080"/>
    <a:srgbClr val="99CCFF"/>
    <a:srgbClr val="00FFFF"/>
    <a:srgbClr val="FF33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7770" autoAdjust="0"/>
  </p:normalViewPr>
  <p:slideViewPr>
    <p:cSldViewPr>
      <p:cViewPr>
        <p:scale>
          <a:sx n="100" d="100"/>
          <a:sy n="100" d="100"/>
        </p:scale>
        <p:origin x="264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notesViewPr>
    <p:cSldViewPr>
      <p:cViewPr varScale="1">
        <p:scale>
          <a:sx n="85" d="100"/>
          <a:sy n="85" d="100"/>
        </p:scale>
        <p:origin x="-1992" y="-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2A351B54-442A-4679-9DD9-105EA64F78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1750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847B6DEE-E475-4E8E-BD9A-E1FC606015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74513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8C09F-2A75-4E8E-A646-2D5724BD88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726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51A3C-AC16-431F-B3CB-D07E2D0DFB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226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D2B8D-EA05-4CA3-B620-BF64E658F9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0084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6F24DA-4C43-4BE4-8435-9D1E169DD4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7394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81493FC-B4DA-42ED-83EB-73C445D203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686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A3DC5-D5E9-4D3B-9E63-650354EB75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646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B0F96-ECC1-4999-BC46-2C19F1883F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781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4D397-AF66-4418-A14E-82F0701E85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675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A8F4A-43DF-481E-808E-572BA22182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0601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C8E02-34DD-412F-9429-2CBEE9D43D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088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C61CE-EB9D-40FB-B812-ADB120036B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830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91C62-5B05-433F-9AD8-8EDC612C85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319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0DD12-7402-4988-BDA3-E81E937914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31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557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557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557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AD43F0-E352-4C0F-8906-37DCD4365A1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2976" y="3214687"/>
            <a:ext cx="7478925" cy="2500330"/>
          </a:xfrm>
        </p:spPr>
        <p:txBody>
          <a:bodyPr anchor="ctr"/>
          <a:lstStyle/>
          <a:p>
            <a:r>
              <a:rPr lang="ru-RU" altLang="ru-RU" sz="2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Групповая сессия  </a:t>
            </a:r>
            <a:br>
              <a:rPr lang="ru-RU" altLang="ru-RU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</a:br>
            <a:br>
              <a:rPr lang="ru-RU" altLang="ru-RU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</a:br>
            <a:r>
              <a:rPr lang="ru-RU" altLang="ru-RU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ПРОБЛЕМЫ УЧЕТА РЕЗИДЕНТОВ и НЕОБХОДИМОСТЬ ВКЛЮЧЕНИЯ В ПРОГРАММУ ПЕРЕПИСИ ВОПРОСНИКА ПО ИНВАЛИДНОСТИ</a:t>
            </a:r>
            <a:endParaRPr lang="ru-RU" altLang="ru-RU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1357290" y="428604"/>
            <a:ext cx="72008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Региональный семинар Организации Объединенных Наций по Всемирной программе переписи населения и жилищного фонда 2020 года: </a:t>
            </a:r>
          </a:p>
          <a:p>
            <a:pPr algn="ctr">
              <a:spcAft>
                <a:spcPts val="0"/>
              </a:spcAft>
            </a:pPr>
            <a:r>
              <a:rPr 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Международные Стандарты и </a:t>
            </a:r>
          </a:p>
          <a:p>
            <a:pPr algn="ctr">
              <a:spcAft>
                <a:spcPts val="0"/>
              </a:spcAft>
            </a:pPr>
            <a:r>
              <a:rPr lang="ru-RU" sz="2400" b="1" i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Современные Технологии</a:t>
            </a:r>
            <a:endParaRPr lang="ru-RU" sz="2400" i="1" dirty="0">
              <a:solidFill>
                <a:srgbClr val="0000CC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Тбилиси</a:t>
            </a:r>
            <a:r>
              <a:rPr lang="en-GB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Грузия</a:t>
            </a:r>
            <a:r>
              <a:rPr lang="en-GB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24-27 апреля 201</a:t>
            </a:r>
            <a:r>
              <a:rPr lang="en-US" alt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alt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</p:spTree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117693"/>
            <a:ext cx="8763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Challenges:</a:t>
            </a:r>
          </a:p>
          <a:p>
            <a:r>
              <a:rPr lang="en-US" sz="1600" dirty="0"/>
              <a:t>•	Limited access to “rich” households – people, living in privileged districts/households are not eager to let in enumerators into their houses.</a:t>
            </a:r>
          </a:p>
          <a:p>
            <a:r>
              <a:rPr lang="en-US" sz="1600" dirty="0"/>
              <a:t>•	In cities, especially big ones, there are a lot of people renting apartments (labor migrants, civil servants, international staff), therefore, there is a big concern if they will open the doors for enumerators, especially, if they are not registered in this city.</a:t>
            </a:r>
          </a:p>
          <a:p>
            <a:r>
              <a:rPr lang="en-US" sz="1600" dirty="0"/>
              <a:t>Possible solutions:</a:t>
            </a:r>
          </a:p>
          <a:p>
            <a:r>
              <a:rPr lang="en-US" sz="1600" dirty="0"/>
              <a:t>-	Conduction of proper information campaign on upcoming census – on TV, Radio, billboards, etc.</a:t>
            </a:r>
          </a:p>
          <a:p>
            <a:r>
              <a:rPr lang="en-US" sz="1600" dirty="0"/>
              <a:t>-	Provision “closed” households with information on online questionnaire link, address of census enumerating point, where they can come and either fill in on-line questionnaire under the enumerator’s guidance, or to be interviewed by filling paper questionnaire.</a:t>
            </a:r>
          </a:p>
          <a:p>
            <a:r>
              <a:rPr lang="en-US" sz="1600" dirty="0"/>
              <a:t>-	   </a:t>
            </a:r>
          </a:p>
          <a:p>
            <a:r>
              <a:rPr lang="ru-RU" sz="1600" dirty="0"/>
              <a:t>Трудности/проблемы:</a:t>
            </a:r>
          </a:p>
          <a:p>
            <a:r>
              <a:rPr lang="ru-RU" sz="1600" dirty="0"/>
              <a:t>• Ограниченный доступ к «богатым» домохозяйствам - люди, живущие в привилегированных районах/домашних хозяйствах, не хотят впускать счетчиков в свои дома.</a:t>
            </a:r>
          </a:p>
          <a:p>
            <a:r>
              <a:rPr lang="ru-RU" sz="1600" dirty="0"/>
              <a:t>• В городах, особенно крупных, много людей арендуют квартиры (трудовые мигранты, государственные служащие, международный персонал), поэтому есть большая озабоченность, откроют ли они двери для счетчиков и будут ли отвечать, особенно если они не зарегистрированы в этом городе.</a:t>
            </a:r>
          </a:p>
          <a:p>
            <a:r>
              <a:rPr lang="ru-RU" sz="1600" dirty="0"/>
              <a:t>Возможные решения:</a:t>
            </a:r>
          </a:p>
          <a:p>
            <a:r>
              <a:rPr lang="ru-RU" sz="1600" dirty="0"/>
              <a:t>- Проведение надлежащей информационной кампании о предстоящей переписи - по телевидению, радио, рекламным щитам и т. д.</a:t>
            </a:r>
          </a:p>
          <a:p>
            <a:r>
              <a:rPr lang="ru-RU" sz="1600" dirty="0"/>
              <a:t>- Предоставление «закрытым» домохозяйствам информации об онлайн-анкете с линком, адресе переписного участка, в которой они могут прийти, и либо заполнить онлайн анкету под руководством переписчика, либо заполнить вопросник в ходе интервью.</a:t>
            </a:r>
          </a:p>
        </p:txBody>
      </p:sp>
    </p:spTree>
    <p:extLst>
      <p:ext uri="{BB962C8B-B14F-4D97-AF65-F5344CB8AC3E}">
        <p14:creationId xmlns:p14="http://schemas.microsoft.com/office/powerpoint/2010/main" val="3445305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428628"/>
          </a:xfrm>
        </p:spPr>
        <p:txBody>
          <a:bodyPr/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Вопросы Вашингтонской группы по Инвалидности для переписи населения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1000108"/>
            <a:ext cx="8429684" cy="5214974"/>
          </a:xfrm>
        </p:spPr>
        <p:txBody>
          <a:bodyPr/>
          <a:lstStyle/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 .У Вас есть трудности  со зрением даже  при помощи очков?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1 - нет, никаких трудностей 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2 - да, некоторые трудности 	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3 - да, много трудностей 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4 - не вижу совсем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 .У Вас есть трудности со слухом, даже если Вы пользуетесь слуховым аппаратом?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1 - нет, нет проблем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2 - да, некоторые трудности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3 - да, много трудностей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4 - не могу слышать совсем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3 . У Вас есть проблемы с ходьбой  или поднятием по лестнице?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1 - нет, нет проблем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2 - да, некоторые трудности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3 - да, много трудностей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4 - не могу ходить совсем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/>
          </a:p>
          <a:p>
            <a:pPr>
              <a:buNone/>
            </a:pPr>
            <a:endParaRPr lang="ru-RU" sz="1100" dirty="0"/>
          </a:p>
          <a:p>
            <a:pPr>
              <a:buNone/>
            </a:pPr>
            <a:endParaRPr lang="ru-RU" sz="1100" dirty="0"/>
          </a:p>
          <a:p>
            <a:pPr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285728"/>
            <a:ext cx="8358246" cy="6143668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4. У Вас есть трудности с запоминанием или концентрацией внимания?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1 - нет, нет трудностей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2 - да, некоторые трудности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3 - да, много трудностей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4 - не могу ничего запоминать и сконцентрироваться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5. У Вас есть трудности (с самообслуживанием, например), связанные с умыванием или переодеванием себя?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1 - нет, нет трудностей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2 - да, некоторые трудности 	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3 - да, много трудностей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4 - не могу себя обслуживать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6. При Вашем обычном общении с людьми возникают ли у  Вас трудности в понимании или понимании Вас  другими людьми?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1 - нет, никаких трудностей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2 - да, некоторые трудности 	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3 - да, много трудностей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4 - не могу вообще этого сделать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7799414" cy="971536"/>
          </a:xfrm>
        </p:spPr>
        <p:txBody>
          <a:bodyPr/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Некоторые  видения группы по включению в Вопросник переписи населения и жилищного фонда раунда 2020г.  вопросов  Инвалидности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1428736"/>
            <a:ext cx="8228042" cy="4440252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Название Инвалидность поменять в Вопроснике на Функциональное ограничение возможностей.</a:t>
            </a:r>
          </a:p>
          <a:p>
            <a:pPr marL="342900" indent="-342900"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Обязательными являются первые 4 вопроса Вопроса Вашингтонской группы (Рекомендации КЕС). Пятый и шестой вопросы включаются по желанию стран, исходя из ситуации в стране. </a:t>
            </a:r>
          </a:p>
          <a:p>
            <a:pPr marL="342900" indent="-342900"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Казахстан имеет опыт по включению вопросов Инвалидности в Вопросник переписи населения 2010г. Следует учесть полученные уроки.</a:t>
            </a:r>
          </a:p>
          <a:p>
            <a:pPr marL="342900" indent="-342900"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Кыргызстане обсуждено содержание вопросов с заинтересованными министерствами (Минтруда и социального развития, Минздрав, Минобразования). Решено включить и 5-й вопрос (трудности с самообслуживанием). </a:t>
            </a:r>
          </a:p>
          <a:p>
            <a:pPr marL="342900" indent="-342900"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Перечень разрабатываемых таблиц по итогам переписи 2020г. (Инвалидность и Уровень образования, Инвалидность и Занятость, Инвалидность и посещение школы и т.д.) будет разработан совместными усилиями министерств.</a:t>
            </a:r>
          </a:p>
          <a:p>
            <a:pPr marL="342900" indent="-34290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57166"/>
            <a:ext cx="7799414" cy="1071570"/>
          </a:xfrm>
        </p:spPr>
        <p:txBody>
          <a:bodyPr/>
          <a:lstStyle/>
          <a:p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Некоторые  видения группы по включению в Вопросник переписи населения и жилищного фонда раунда 2020г.  вопросов  Инвалидности (продолжение)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1428736"/>
            <a:ext cx="8228042" cy="4440252"/>
          </a:xfrm>
        </p:spPr>
        <p:txBody>
          <a:bodyPr/>
          <a:lstStyle/>
          <a:p>
            <a:pPr marL="342900" indent="-342900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b="1" dirty="0">
                <a:latin typeface="Times New Roman" pitchFamily="18" charset="0"/>
                <a:cs typeface="Times New Roman" pitchFamily="18" charset="0"/>
              </a:rPr>
              <a:t>5. Экспертом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Mr. Ian White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приглашенного в Кыргызстан от ЮНФПА, предложено вести разработку таблиц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с вариантами ответа 3+4.</a:t>
            </a:r>
          </a:p>
          <a:p>
            <a:pPr marL="342900" indent="-342900"/>
            <a:r>
              <a:rPr lang="en-US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Полученные итоги должны послужить странам для принятия решений по дальнейшему предоставлению услуг с целью адаптации лиц с функциональными ограничениями в современные сообщества.</a:t>
            </a:r>
          </a:p>
          <a:p>
            <a:pPr marL="342900" indent="-342900"/>
            <a:r>
              <a:rPr lang="en-US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 При получении значительных негативных итогов переписи (обработка вопросов с ответами 3+4) необходимо проведение специализированного обследования по Инвалидности медицинскими работниками.</a:t>
            </a:r>
          </a:p>
          <a:p>
            <a:pPr marL="342900" indent="-342900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57166"/>
            <a:ext cx="7799414" cy="714380"/>
          </a:xfrm>
        </p:spPr>
        <p:txBody>
          <a:bodyPr/>
          <a:lstStyle/>
          <a:p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ВЫВОДЫ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1428736"/>
            <a:ext cx="8228042" cy="4440252"/>
          </a:xfrm>
        </p:spPr>
        <p:txBody>
          <a:bodyPr/>
          <a:lstStyle/>
          <a:p>
            <a:pPr marL="342900" indent="-342900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Рекомендовать странам включить в программу переписи населения и жилищного фонда раунда 2020г. вопрос Инвалидности.  </a:t>
            </a:r>
          </a:p>
          <a:p>
            <a:pPr marL="342900" indent="-342900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4961</TotalTime>
  <Words>360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Оформление по умолчанию</vt:lpstr>
      <vt:lpstr>Групповая сессия     ПРОБЛЕМЫ УЧЕТА РЕЗИДЕНТОВ и НЕОБХОДИМОСТЬ ВКЛЮЧЕНИЯ В ПРОГРАММУ ПЕРЕПИСИ ВОПРОСНИКА ПО ИНВАЛИДНОСТИ</vt:lpstr>
      <vt:lpstr>PowerPoint Presentation</vt:lpstr>
      <vt:lpstr>Вопросы Вашингтонской группы по Инвалидности для переписи населения</vt:lpstr>
      <vt:lpstr>PowerPoint Presentation</vt:lpstr>
      <vt:lpstr>Некоторые  видения группы по включению в Вопросник переписи населения и жилищного фонда раунда 2020г.  вопросов  Инвалидности </vt:lpstr>
      <vt:lpstr>  Некоторые  видения группы по включению в Вопросник переписи населения и жилищного фонда раунда 2020г.  вопросов  Инвалидности (продолжение) </vt:lpstr>
      <vt:lpstr>  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Сессия 6</dc:title>
  <dc:creator>Liudmila Torgasheva</dc:creator>
  <cp:lastModifiedBy>Andrea De Luka</cp:lastModifiedBy>
  <cp:revision>658</cp:revision>
  <cp:lastPrinted>2018-04-21T10:08:53Z</cp:lastPrinted>
  <dcterms:created xsi:type="dcterms:W3CDTF">2005-12-05T06:59:51Z</dcterms:created>
  <dcterms:modified xsi:type="dcterms:W3CDTF">2018-05-11T20:04:32Z</dcterms:modified>
</cp:coreProperties>
</file>