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705" r:id="rId2"/>
  </p:sldMasterIdLst>
  <p:notesMasterIdLst>
    <p:notesMasterId r:id="rId12"/>
  </p:notesMasterIdLst>
  <p:handoutMasterIdLst>
    <p:handoutMasterId r:id="rId13"/>
  </p:handoutMasterIdLst>
  <p:sldIdLst>
    <p:sldId id="617" r:id="rId3"/>
    <p:sldId id="582" r:id="rId4"/>
    <p:sldId id="587" r:id="rId5"/>
    <p:sldId id="598" r:id="rId6"/>
    <p:sldId id="624" r:id="rId7"/>
    <p:sldId id="625" r:id="rId8"/>
    <p:sldId id="630" r:id="rId9"/>
    <p:sldId id="629" r:id="rId10"/>
    <p:sldId id="616" r:id="rId11"/>
  </p:sldIdLst>
  <p:sldSz cx="9144000" cy="6858000" type="screen4x3"/>
  <p:notesSz cx="6797675" cy="9926638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56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  <a:srgbClr val="BC0000"/>
    <a:srgbClr val="CC0000"/>
    <a:srgbClr val="A20000"/>
    <a:srgbClr val="D20000"/>
    <a:srgbClr val="740000"/>
    <a:srgbClr val="B40000"/>
    <a:srgbClr val="CC7900"/>
    <a:srgbClr val="FF9900"/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6163" autoAdjust="0"/>
  </p:normalViewPr>
  <p:slideViewPr>
    <p:cSldViewPr>
      <p:cViewPr>
        <p:scale>
          <a:sx n="100" d="100"/>
          <a:sy n="100" d="100"/>
        </p:scale>
        <p:origin x="264" y="264"/>
      </p:cViewPr>
      <p:guideLst>
        <p:guide orient="horz" pos="4247"/>
        <p:guide pos="56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2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1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92BA880-2FA8-44D3-8DD1-C4EB9EEBD2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409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6BD905D-5FE5-4D9C-8429-F230D67014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583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055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50621-3E1B-4758-9046-BBE7A70F84A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58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F6DF89-E069-4365-BD04-2A1FAE7E2ED8}" type="slidenum">
              <a:rPr lang="tr-TR" smtClean="0">
                <a:latin typeface="Arial" charset="0"/>
              </a:rPr>
              <a:pPr/>
              <a:t>3</a:t>
            </a:fld>
            <a:endParaRPr lang="tr-TR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2761"/>
            <a:ext cx="5438775" cy="4470178"/>
          </a:xfrm>
          <a:noFill/>
          <a:ln/>
        </p:spPr>
        <p:txBody>
          <a:bodyPr lIns="90494" tIns="45248" rIns="90494" bIns="45248"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9795CF-44AC-441C-A465-C298E5BF5E7F}" type="slidenum">
              <a:rPr lang="tr-TR" smtClean="0">
                <a:latin typeface="Arial" charset="0"/>
              </a:rPr>
              <a:pPr/>
              <a:t>9</a:t>
            </a:fld>
            <a:endParaRPr lang="tr-TR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23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DEFDC-857F-4F34-9D94-0E4E020587C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2pPr>
              <a:defRPr/>
            </a:lvl2pPr>
            <a:lvl5pPr>
              <a:defRPr/>
            </a:lvl5pPr>
          </a:lstStyle>
          <a:p>
            <a:pPr lvl="0"/>
            <a:r>
              <a:rPr lang="en-US" dirty="0"/>
              <a:t>Click to edit Master text style</a:t>
            </a:r>
            <a:r>
              <a:rPr lang="tr-TR" dirty="0"/>
              <a:t>s</a:t>
            </a:r>
          </a:p>
          <a:p>
            <a:pPr lvl="1"/>
            <a:r>
              <a:rPr lang="tr-TR" dirty="0" err="1"/>
              <a:t>Second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2"/>
            <a:r>
              <a:rPr lang="tr-TR" dirty="0" err="1"/>
              <a:t>Third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3"/>
            <a:r>
              <a:rPr lang="tr-TR" dirty="0" err="1"/>
              <a:t>Fourth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4"/>
            <a:r>
              <a:rPr lang="tr-TR" dirty="0" err="1"/>
              <a:t>Fifth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77A41-D2A1-4D68-9D4E-1FA95173F36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981075"/>
            <a:ext cx="2057400" cy="514508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81075"/>
            <a:ext cx="6019800" cy="5145088"/>
          </a:xfrm>
        </p:spPr>
        <p:txBody>
          <a:bodyPr vert="eaVert"/>
          <a:lstStyle>
            <a:lvl3pPr>
              <a:defRPr/>
            </a:lvl3pPr>
            <a:lvl5pPr>
              <a:defRPr baseline="0"/>
            </a:lvl5pPr>
          </a:lstStyle>
          <a:p>
            <a:pPr lvl="0"/>
            <a:r>
              <a:rPr lang="en-US" dirty="0"/>
              <a:t>Click to edit Master text styles</a:t>
            </a:r>
            <a:endParaRPr lang="tr-TR" dirty="0"/>
          </a:p>
          <a:p>
            <a:pPr lvl="1"/>
            <a:r>
              <a:rPr lang="tr-TR" dirty="0" err="1"/>
              <a:t>Second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2"/>
            <a:r>
              <a:rPr lang="tr-TR" dirty="0" err="1"/>
              <a:t>Third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3"/>
            <a:r>
              <a:rPr lang="tr-TR" dirty="0" err="1"/>
              <a:t>Fourth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4"/>
            <a:r>
              <a:rPr lang="tr-TR" dirty="0" err="1"/>
              <a:t>Fifth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33B82-6BB7-4D34-82FC-2BBFE6882F1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6477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57375"/>
            <a:ext cx="4038600" cy="4268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7375"/>
            <a:ext cx="4038600" cy="4268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0B1E57-B360-4990-95C6-552CC1F19ACE}" type="datetime1">
              <a:rPr lang="en-GB" smtClean="0"/>
              <a:pPr/>
              <a:t>11/05/2018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E3E4-BD55-476F-8FB5-E5DFB4F149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103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1" y="1857377"/>
            <a:ext cx="8229600" cy="4268789"/>
          </a:xfrm>
        </p:spPr>
        <p:txBody>
          <a:bodyPr rtlCol="0">
            <a:normAutofit/>
          </a:bodyPr>
          <a:lstStyle/>
          <a:p>
            <a:pPr lvl="0"/>
            <a:r>
              <a:rPr lang="tr-TR" noProof="0"/>
              <a:t>Tablo eklemek için simgeyi tıklatın</a:t>
            </a:r>
          </a:p>
        </p:txBody>
      </p:sp>
    </p:spTree>
  </p:cSld>
  <p:clrMapOvr>
    <a:masterClrMapping/>
  </p:clrMapOvr>
  <p:transition spd="med">
    <p:cover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0400" y="6429372"/>
            <a:ext cx="2133600" cy="428628"/>
          </a:xfrm>
          <a:prstGeom prst="rect">
            <a:avLst/>
          </a:prstGeom>
          <a:ln/>
        </p:spPr>
        <p:txBody>
          <a:bodyPr/>
          <a:lstStyle>
            <a:lvl1pPr>
              <a:defRPr lang="tr-TR" sz="1100" b="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0400" y="6429372"/>
            <a:ext cx="2133600" cy="428628"/>
          </a:xfrm>
          <a:prstGeom prst="rect">
            <a:avLst/>
          </a:prstGeom>
          <a:ln/>
        </p:spPr>
        <p:txBody>
          <a:bodyPr/>
          <a:lstStyle>
            <a:lvl1pPr>
              <a:defRPr lang="tr-TR" sz="1100" b="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AB9-35AA-460A-AC53-1C2733B403C8}" type="datetimeFigureOut">
              <a:rPr lang="tr-TR" smtClean="0"/>
              <a:pPr/>
              <a:t>11.05.2018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FEF8-9EF1-486F-92F0-8F50F6E011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AB9-35AA-460A-AC53-1C2733B403C8}" type="datetimeFigureOut">
              <a:rPr lang="tr-TR" smtClean="0"/>
              <a:pPr/>
              <a:t>11.05.2018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FEF8-9EF1-486F-92F0-8F50F6E011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AB9-35AA-460A-AC53-1C2733B403C8}" type="datetimeFigureOut">
              <a:rPr lang="tr-TR" smtClean="0"/>
              <a:pPr/>
              <a:t>11.05.2018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FEF8-9EF1-486F-92F0-8F50F6E011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28596" y="785794"/>
            <a:ext cx="8229600" cy="647700"/>
          </a:xfrm>
        </p:spPr>
        <p:txBody>
          <a:bodyPr/>
          <a:lstStyle>
            <a:lvl1pPr>
              <a:defRPr>
                <a:solidFill>
                  <a:srgbClr val="AB23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28596" y="1571613"/>
            <a:ext cx="8258204" cy="4554550"/>
          </a:xfrm>
        </p:spPr>
        <p:txBody>
          <a:bodyPr/>
          <a:lstStyle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66868-0AA3-47EC-ACB7-70E25D701831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AB9-35AA-460A-AC53-1C2733B403C8}" type="datetimeFigureOut">
              <a:rPr lang="tr-TR" smtClean="0"/>
              <a:pPr/>
              <a:t>11.05.2018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FEF8-9EF1-486F-92F0-8F50F6E011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AB9-35AA-460A-AC53-1C2733B403C8}" type="datetimeFigureOut">
              <a:rPr lang="tr-TR" smtClean="0"/>
              <a:pPr/>
              <a:t>11.05.2018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FEF8-9EF1-486F-92F0-8F50F6E011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AB9-35AA-460A-AC53-1C2733B403C8}" type="datetimeFigureOut">
              <a:rPr lang="tr-TR" smtClean="0"/>
              <a:pPr/>
              <a:t>11.05.2018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FEF8-9EF1-486F-92F0-8F50F6E011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AB9-35AA-460A-AC53-1C2733B403C8}" type="datetimeFigureOut">
              <a:rPr lang="tr-TR" smtClean="0"/>
              <a:pPr/>
              <a:t>11.05.2018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FEF8-9EF1-486F-92F0-8F50F6E011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AB9-35AA-460A-AC53-1C2733B403C8}" type="datetimeFigureOut">
              <a:rPr lang="tr-TR" smtClean="0"/>
              <a:pPr/>
              <a:t>11.05.2018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FEF8-9EF1-486F-92F0-8F50F6E011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AB9-35AA-460A-AC53-1C2733B403C8}" type="datetimeFigureOut">
              <a:rPr lang="tr-TR" smtClean="0"/>
              <a:pPr/>
              <a:t>11.05.2018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FEF8-9EF1-486F-92F0-8F50F6E011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AB9-35AA-460A-AC53-1C2733B403C8}" type="datetimeFigureOut">
              <a:rPr lang="tr-TR" smtClean="0"/>
              <a:pPr/>
              <a:t>11.05.2018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FEF8-9EF1-486F-92F0-8F50F6E011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AB9-35AA-460A-AC53-1C2733B403C8}" type="datetimeFigureOut">
              <a:rPr lang="tr-TR" smtClean="0"/>
              <a:pPr/>
              <a:t>11.05.2018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FEF8-9EF1-486F-92F0-8F50F6E011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22313" y="4429132"/>
            <a:ext cx="7772400" cy="13398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45098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D3CE2-8196-444C-BF64-F00DB994CF8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28596" y="1214422"/>
            <a:ext cx="8286808" cy="6477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  <a:endParaRPr lang="tr-TR" dirty="0"/>
          </a:p>
          <a:p>
            <a:pPr lvl="1"/>
            <a:r>
              <a:rPr lang="tr-TR" dirty="0" err="1"/>
              <a:t>Second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2"/>
            <a:r>
              <a:rPr lang="tr-TR" dirty="0" err="1"/>
              <a:t>Third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3"/>
            <a:r>
              <a:rPr lang="tr-TR" dirty="0" err="1"/>
              <a:t>Fourth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4"/>
            <a:r>
              <a:rPr lang="tr-TR" dirty="0" err="1"/>
              <a:t>Fifth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  <a:endParaRPr lang="tr-TR" dirty="0"/>
          </a:p>
          <a:p>
            <a:pPr lvl="1"/>
            <a:r>
              <a:rPr lang="tr-TR" dirty="0" err="1"/>
              <a:t>Second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2"/>
            <a:r>
              <a:rPr lang="tr-TR" dirty="0" err="1"/>
              <a:t>Third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3"/>
            <a:r>
              <a:rPr lang="tr-TR" dirty="0" err="1"/>
              <a:t>Fourth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4"/>
            <a:r>
              <a:rPr lang="tr-TR" dirty="0" err="1"/>
              <a:t>Fifth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194B2-4514-4FB8-AB4D-7228D50EAA9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28596" y="642918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500034" y="1928802"/>
            <a:ext cx="400052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  <a:endParaRPr lang="tr-TR" dirty="0"/>
          </a:p>
          <a:p>
            <a:pPr lvl="1"/>
            <a:r>
              <a:rPr lang="tr-TR" dirty="0" err="1"/>
              <a:t>Second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2"/>
            <a:r>
              <a:rPr lang="tr-TR" dirty="0" err="1"/>
              <a:t>Third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3"/>
            <a:r>
              <a:rPr lang="tr-TR" dirty="0" err="1"/>
              <a:t>Fourth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4"/>
            <a:r>
              <a:rPr lang="tr-TR" dirty="0" err="1"/>
              <a:t>Fifth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4643438" y="1928802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  <a:endParaRPr lang="tr-TR" dirty="0"/>
          </a:p>
          <a:p>
            <a:pPr lvl="1"/>
            <a:r>
              <a:rPr lang="tr-TR" dirty="0" err="1"/>
              <a:t>Second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2"/>
            <a:r>
              <a:rPr lang="tr-TR" dirty="0" err="1"/>
              <a:t>Third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3"/>
            <a:r>
              <a:rPr lang="tr-TR" dirty="0" err="1"/>
              <a:t>Fourth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4"/>
            <a:r>
              <a:rPr lang="tr-TR" dirty="0" err="1"/>
              <a:t>Fifth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7206A-68A8-4745-ACB1-1AC38E49218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70782-4227-4FD5-86CE-9485A65699B9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9B4BF-7EE9-428E-93DD-7F531E132A6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785794"/>
            <a:ext cx="3008313" cy="7858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3575050" y="1000108"/>
            <a:ext cx="5111750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title style</a:t>
            </a:r>
            <a:endParaRPr lang="tr-TR" dirty="0"/>
          </a:p>
          <a:p>
            <a:pPr lvl="1"/>
            <a:r>
              <a:rPr lang="tr-TR" dirty="0" err="1"/>
              <a:t>Second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2"/>
            <a:r>
              <a:rPr lang="tr-TR" dirty="0" err="1"/>
              <a:t>Third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3"/>
            <a:r>
              <a:rPr lang="tr-TR" dirty="0" err="1"/>
              <a:t>Fourth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4"/>
            <a:r>
              <a:rPr lang="tr-TR" dirty="0" err="1"/>
              <a:t>Fifth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643050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EF23D-7F07-4F2A-BF53-754598A9DB2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928670"/>
            <a:ext cx="5486400" cy="3798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2D59D-16E7-478E-9B4D-59D56186DF9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81036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dirty="0" err="1"/>
              <a:t>Click</a:t>
            </a:r>
            <a:r>
              <a:rPr lang="tr-TR" noProof="0" dirty="0"/>
              <a:t> </a:t>
            </a:r>
            <a:r>
              <a:rPr lang="tr-TR" noProof="0" dirty="0" err="1"/>
              <a:t>To</a:t>
            </a:r>
            <a:r>
              <a:rPr lang="tr-TR" noProof="0" dirty="0"/>
              <a:t> </a:t>
            </a:r>
            <a:r>
              <a:rPr lang="tr-TR" noProof="0" dirty="0" err="1"/>
              <a:t>Edit</a:t>
            </a:r>
            <a:r>
              <a:rPr lang="tr-TR" noProof="0" dirty="0"/>
              <a:t> </a:t>
            </a:r>
            <a:r>
              <a:rPr lang="tr-TR" noProof="0" dirty="0" err="1"/>
              <a:t>Master</a:t>
            </a:r>
            <a:r>
              <a:rPr lang="tr-TR" noProof="0" dirty="0"/>
              <a:t> </a:t>
            </a:r>
            <a:r>
              <a:rPr lang="tr-TR" noProof="0" dirty="0" err="1"/>
              <a:t>Title</a:t>
            </a:r>
            <a:r>
              <a:rPr lang="tr-TR" noProof="0" dirty="0"/>
              <a:t> </a:t>
            </a:r>
            <a:r>
              <a:rPr lang="tr-TR" noProof="0" dirty="0" err="1"/>
              <a:t>Style</a:t>
            </a:r>
            <a:endParaRPr lang="tr-TR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71612"/>
            <a:ext cx="8229600" cy="4554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defRPr>
            </a:lvl1pPr>
          </a:lstStyle>
          <a:p>
            <a:pPr>
              <a:defRPr/>
            </a:pPr>
            <a:fld id="{BEAED25A-3B82-46D8-BCCA-3091EC4791A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br>
              <a:rPr lang="tr-TR" sz="1400" b="1" dirty="0">
                <a:solidFill>
                  <a:srgbClr val="AB2328"/>
                </a:solidFill>
                <a:latin typeface="Calibri" pitchFamily="34" charset="0"/>
                <a:cs typeface="Calibri" pitchFamily="34" charset="0"/>
              </a:rPr>
            </a:br>
            <a:r>
              <a:rPr lang="tr-TR" sz="1400" b="1" dirty="0">
                <a:solidFill>
                  <a:srgbClr val="AB2328"/>
                </a:solidFill>
                <a:latin typeface="Calibri" pitchFamily="34" charset="0"/>
                <a:cs typeface="Calibri" pitchFamily="34" charset="0"/>
              </a:rPr>
              <a:t>TURKISH STATISTICAL INSTITUTE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Demographic Statistics Department</a:t>
            </a:r>
          </a:p>
          <a:p>
            <a:pPr>
              <a:spcBef>
                <a:spcPct val="20000"/>
              </a:spcBef>
              <a:defRPr/>
            </a:pPr>
            <a:r>
              <a:rPr lang="en-U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Population</a:t>
            </a:r>
            <a:r>
              <a:rPr lang="en-US" sz="1100" baseline="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and Migration Statistics Group</a:t>
            </a:r>
            <a:endParaRPr lang="en-US" sz="1100" noProof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9" descr="logoLAR"/>
          <p:cNvPicPr>
            <a:picLocks noChangeAspect="1" noChangeArrowheads="1"/>
          </p:cNvPicPr>
          <p:nvPr userDrawn="1"/>
        </p:nvPicPr>
        <p:blipFill>
          <a:blip r:embed="rId17" cstate="print"/>
          <a:stretch>
            <a:fillRect/>
          </a:stretch>
        </p:blipFill>
        <p:spPr bwMode="auto">
          <a:xfrm>
            <a:off x="8259728" y="117475"/>
            <a:ext cx="65412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702" r:id="rId13"/>
    <p:sldLayoutId id="2147483703" r:id="rId14"/>
    <p:sldLayoutId id="2147483704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cap="none" baseline="0">
          <a:solidFill>
            <a:srgbClr val="AB2328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B2328"/>
        </a:buClr>
        <a:buFont typeface="Wingdings" pitchFamily="2" charset="2"/>
        <a:buChar char="q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B2328"/>
        </a:buClr>
        <a:buFont typeface="Wingdings" pitchFamily="2" charset="2"/>
        <a:buChar char="§"/>
        <a:defRPr sz="2400" baseline="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B2328"/>
        </a:buClr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D5AB9-35AA-460A-AC53-1C2733B403C8}" type="datetimeFigureOut">
              <a:rPr lang="tr-TR" smtClean="0"/>
              <a:pPr/>
              <a:t>11.05.2018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EFEF8-9EF1-486F-92F0-8F50F6E011E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14876" y="0"/>
            <a:ext cx="4000528" cy="3600451"/>
          </a:xfrm>
          <a:prstGeom prst="rect">
            <a:avLst/>
          </a:prstGeom>
          <a:solidFill>
            <a:srgbClr val="A2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/>
              <a:t>United Nations Regional Workshop on the 2020 World Programme on Population and Housing Censuses</a:t>
            </a:r>
            <a:endParaRPr lang="en-GB" sz="2800" b="1" spc="150" dirty="0">
              <a:ln w="11430"/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14942" y="3786190"/>
            <a:ext cx="3024336" cy="2916000"/>
          </a:xfrm>
          <a:prstGeom prst="rect">
            <a:avLst/>
          </a:prstGeom>
          <a:solidFill>
            <a:srgbClr val="BC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Considerations for planning census operations with multi-mode data collection methods</a:t>
            </a:r>
            <a:endParaRPr lang="tr-TR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</a:rPr>
              <a:t>Tbilisi, Georgia</a:t>
            </a:r>
          </a:p>
          <a:p>
            <a:pPr algn="ctr"/>
            <a:r>
              <a:rPr lang="en-US" sz="20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</a:rPr>
              <a:t>24-27 April 2018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357158" y="4403719"/>
            <a:ext cx="428628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ebnem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BE</a:t>
            </a:r>
            <a:r>
              <a:rPr lang="tr-TR" dirty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E CANPOLAT</a:t>
            </a:r>
          </a:p>
          <a:p>
            <a:pPr algn="ctr"/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sebnem.canpolat@tuik.gov.tr</a:t>
            </a:r>
          </a:p>
          <a:p>
            <a:pPr algn="ctr"/>
            <a:r>
              <a:rPr lang="tr-TR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Head</a:t>
            </a:r>
            <a:r>
              <a:rPr lang="tr-TR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of </a:t>
            </a:r>
            <a:r>
              <a:rPr lang="tr-TR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Demographic</a:t>
            </a:r>
            <a:r>
              <a:rPr lang="tr-TR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Statistics</a:t>
            </a:r>
            <a:r>
              <a:rPr lang="tr-TR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Department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32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TurkStat</a:t>
            </a:r>
            <a:endParaRPr lang="tr-TR" sz="32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r-TR" sz="1400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Turkish</a:t>
            </a:r>
            <a:r>
              <a:rPr lang="tr-TR" sz="1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Statistical </a:t>
            </a:r>
            <a:r>
              <a:rPr lang="tr-TR" sz="1400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Institute</a:t>
            </a:r>
            <a:endParaRPr lang="en-US" sz="1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2" r="18212"/>
          <a:stretch/>
        </p:blipFill>
        <p:spPr bwMode="auto">
          <a:xfrm>
            <a:off x="251520" y="776108"/>
            <a:ext cx="409229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466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2117" y="1795527"/>
            <a:ext cx="2404299" cy="396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1472" y="1500174"/>
            <a:ext cx="5786478" cy="45545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AB2328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tr-TR" sz="2400" i="0" u="none" strike="noStrike" kern="0" cap="none" spc="0" normalizeH="0" baseline="0" dirty="0" err="1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TurkStat’s</a:t>
            </a:r>
            <a:r>
              <a:rPr kumimoji="0" lang="tr-TR" sz="240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tr-TR" sz="2400" i="0" u="none" strike="noStrike" kern="0" cap="none" spc="0" normalizeH="0" baseline="0" dirty="0" err="1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experience</a:t>
            </a:r>
            <a:r>
              <a:rPr kumimoji="0" lang="tr-TR" sz="240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in</a:t>
            </a:r>
            <a:r>
              <a:rPr kumimoji="0" lang="en-GB" sz="240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2011 PHC</a:t>
            </a:r>
            <a:endParaRPr kumimoji="0" lang="tr-TR" sz="240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800100" lvl="1" indent="-342900" eaLnBrk="0" hangingPunct="0">
              <a:spcBef>
                <a:spcPts val="1200"/>
              </a:spcBef>
              <a:spcAft>
                <a:spcPts val="1200"/>
              </a:spcAft>
              <a:buClr>
                <a:srgbClr val="AB2328"/>
              </a:buClr>
              <a:buFont typeface="Wingdings" pitchFamily="2" charset="2"/>
              <a:buChar char="q"/>
              <a:defRPr/>
            </a:pPr>
            <a:r>
              <a:rPr lang="tr-TR" sz="2400" kern="0" dirty="0">
                <a:latin typeface="Calibri" pitchFamily="34" charset="0"/>
                <a:cs typeface="Calibri" pitchFamily="34" charset="0"/>
              </a:rPr>
              <a:t>Data Collection</a:t>
            </a:r>
          </a:p>
          <a:p>
            <a:pPr marL="800100" lvl="1" indent="-342900" eaLnBrk="0" hangingPunct="0">
              <a:spcBef>
                <a:spcPts val="1200"/>
              </a:spcBef>
              <a:spcAft>
                <a:spcPts val="1200"/>
              </a:spcAft>
              <a:buClr>
                <a:srgbClr val="AB2328"/>
              </a:buClr>
              <a:buFont typeface="Wingdings" pitchFamily="2" charset="2"/>
              <a:buChar char="q"/>
              <a:defRPr/>
            </a:pPr>
            <a:r>
              <a:rPr lang="tr-TR" sz="2400" kern="0" dirty="0">
                <a:latin typeface="Calibri" pitchFamily="34" charset="0"/>
                <a:cs typeface="Calibri" pitchFamily="34" charset="0"/>
              </a:rPr>
              <a:t>CAPI </a:t>
            </a:r>
            <a:r>
              <a:rPr lang="en-GB" sz="2400" kern="0" dirty="0">
                <a:latin typeface="Calibri" pitchFamily="34" charset="0"/>
                <a:cs typeface="Calibri" pitchFamily="34" charset="0"/>
              </a:rPr>
              <a:t>Experiences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AB2328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tr-TR" sz="2400" i="0" u="none" strike="noStrike" kern="0" cap="none" spc="0" normalizeH="0" baseline="0" dirty="0" err="1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Other</a:t>
            </a:r>
            <a:r>
              <a:rPr kumimoji="0" lang="tr-TR" sz="240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tr-TR" sz="2400" i="0" u="none" strike="noStrike" kern="0" cap="none" spc="0" normalizeH="0" baseline="0" dirty="0" err="1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considerations</a:t>
            </a:r>
            <a:endParaRPr kumimoji="0" lang="en-GB" sz="240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428596" y="785794"/>
            <a:ext cx="8229600" cy="523220"/>
          </a:xfrm>
          <a:prstGeom prst="rect">
            <a:avLst/>
          </a:prstGeom>
          <a:solidFill>
            <a:srgbClr val="AB2328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  <a:softEdge rad="63500"/>
          </a:effectLst>
          <a:scene3d>
            <a:camera prst="obliqueBottomRight"/>
            <a:lightRig rig="threePt" dir="t"/>
          </a:scene3d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205471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692696"/>
            <a:ext cx="8229600" cy="523220"/>
          </a:xfrm>
          <a:solidFill>
            <a:srgbClr val="AB2328"/>
          </a:solidFill>
          <a:ln w="9525">
            <a:noFill/>
            <a:miter lim="800000"/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  <a:softEdge rad="63500"/>
          </a:effectLst>
          <a:scene3d>
            <a:camera prst="obliqueBottomRight"/>
            <a:lightRig rig="threePt" dir="t"/>
          </a:scene3d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2800" kern="1200" dirty="0">
                <a:solidFill>
                  <a:schemeClr val="bg1">
                    <a:lumMod val="85000"/>
                  </a:schemeClr>
                </a:solidFill>
                <a:latin typeface="Calibri" pitchFamily="34" charset="0"/>
              </a:rPr>
              <a:t>2011 PHC</a:t>
            </a:r>
            <a:r>
              <a:rPr lang="tr-TR" sz="2800" kern="1200" dirty="0">
                <a:solidFill>
                  <a:schemeClr val="bg1">
                    <a:lumMod val="85000"/>
                  </a:schemeClr>
                </a:solidFill>
                <a:latin typeface="Calibri" pitchFamily="34" charset="0"/>
              </a:rPr>
              <a:t> </a:t>
            </a:r>
            <a:r>
              <a:rPr lang="tr-TR" sz="2800" kern="1200" dirty="0" err="1">
                <a:solidFill>
                  <a:schemeClr val="bg1">
                    <a:lumMod val="85000"/>
                  </a:schemeClr>
                </a:solidFill>
                <a:latin typeface="Calibri" pitchFamily="34" charset="0"/>
              </a:rPr>
              <a:t>and</a:t>
            </a:r>
            <a:r>
              <a:rPr lang="tr-TR" sz="2800" kern="1200" dirty="0">
                <a:solidFill>
                  <a:schemeClr val="bg1">
                    <a:lumMod val="85000"/>
                  </a:schemeClr>
                </a:solidFill>
                <a:latin typeface="Calibri" pitchFamily="34" charset="0"/>
              </a:rPr>
              <a:t> Data Collection</a:t>
            </a:r>
            <a:endParaRPr lang="en-GB" sz="2800" kern="120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268760"/>
            <a:ext cx="8143932" cy="216024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200" dirty="0" err="1"/>
              <a:t>TurkStat</a:t>
            </a:r>
            <a:r>
              <a:rPr lang="tr-TR" sz="2200" dirty="0"/>
              <a:t> </a:t>
            </a:r>
            <a:r>
              <a:rPr lang="tr-TR" sz="2200" dirty="0" err="1"/>
              <a:t>carried</a:t>
            </a:r>
            <a:r>
              <a:rPr lang="tr-TR" sz="2200" dirty="0"/>
              <a:t> </a:t>
            </a:r>
            <a:r>
              <a:rPr lang="tr-TR" sz="2200" dirty="0" err="1"/>
              <a:t>out</a:t>
            </a:r>
            <a:r>
              <a:rPr lang="tr-TR" sz="2200" dirty="0"/>
              <a:t> 1</a:t>
            </a:r>
            <a:r>
              <a:rPr lang="en-GB" sz="2200" dirty="0"/>
              <a:t>4 traditional censuses</a:t>
            </a:r>
            <a:r>
              <a:rPr lang="tr-TR" sz="2200" dirty="0"/>
              <a:t> in </a:t>
            </a:r>
            <a:r>
              <a:rPr lang="tr-TR" sz="2200" dirty="0" err="1"/>
              <a:t>between</a:t>
            </a:r>
            <a:r>
              <a:rPr lang="tr-TR" sz="2200" dirty="0"/>
              <a:t> 1927-2000 </a:t>
            </a:r>
            <a:r>
              <a:rPr lang="tr-TR" sz="2200" dirty="0" err="1"/>
              <a:t>and</a:t>
            </a:r>
            <a:r>
              <a:rPr lang="tr-TR" sz="2200" dirty="0"/>
              <a:t> </a:t>
            </a:r>
            <a:r>
              <a:rPr lang="tr-TR" sz="2200" dirty="0" err="1"/>
              <a:t>afterwards</a:t>
            </a:r>
            <a:r>
              <a:rPr lang="tr-TR" sz="2200" dirty="0"/>
              <a:t> </a:t>
            </a:r>
            <a:r>
              <a:rPr lang="tr-TR" sz="2200" dirty="0" err="1"/>
              <a:t>conducted</a:t>
            </a:r>
            <a:r>
              <a:rPr lang="tr-TR" sz="2200" dirty="0"/>
              <a:t> </a:t>
            </a:r>
            <a:r>
              <a:rPr lang="tr-TR" sz="2200" dirty="0" err="1"/>
              <a:t>the</a:t>
            </a:r>
            <a:r>
              <a:rPr lang="tr-TR" sz="2200" dirty="0"/>
              <a:t> 2011 </a:t>
            </a:r>
            <a:r>
              <a:rPr lang="tr-TR" sz="2200" dirty="0" err="1"/>
              <a:t>Population</a:t>
            </a:r>
            <a:r>
              <a:rPr lang="tr-TR" sz="2200" dirty="0"/>
              <a:t> </a:t>
            </a:r>
            <a:r>
              <a:rPr lang="tr-TR" sz="2200" dirty="0" err="1"/>
              <a:t>and</a:t>
            </a:r>
            <a:r>
              <a:rPr lang="tr-TR" sz="2200" dirty="0"/>
              <a:t> </a:t>
            </a:r>
            <a:r>
              <a:rPr lang="tr-TR" sz="2200" dirty="0" err="1"/>
              <a:t>Housing</a:t>
            </a:r>
            <a:r>
              <a:rPr lang="tr-TR" sz="2200" dirty="0"/>
              <a:t> </a:t>
            </a:r>
            <a:r>
              <a:rPr lang="tr-TR" sz="2200" dirty="0" err="1"/>
              <a:t>Census</a:t>
            </a:r>
            <a:r>
              <a:rPr lang="tr-TR" sz="2200" dirty="0"/>
              <a:t> </a:t>
            </a:r>
            <a:r>
              <a:rPr lang="en-GB" sz="2200" dirty="0"/>
              <a:t>with “</a:t>
            </a:r>
            <a:r>
              <a:rPr lang="en-GB" sz="2200" b="1" i="1" dirty="0"/>
              <a:t>combined</a:t>
            </a:r>
            <a:r>
              <a:rPr lang="en-GB" sz="2200" dirty="0"/>
              <a:t>” method.</a:t>
            </a:r>
            <a:endParaRPr lang="tr-TR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While only paper questionnaires were used in the former censuses, the netbooks were utilized in addition to printed questionnaires in 2011.</a:t>
            </a:r>
          </a:p>
          <a:p>
            <a:endParaRPr lang="en-US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1949" y="3928338"/>
            <a:ext cx="1486518" cy="20811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http://www.tuik.gov.tr/arastirmaveprojeler/NKA/images/taniti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063328"/>
            <a:ext cx="3045171" cy="18271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Metin kutusu"/>
          <p:cNvSpPr txBox="1"/>
          <p:nvPr/>
        </p:nvSpPr>
        <p:spPr>
          <a:xfrm>
            <a:off x="1382517" y="4392105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C00000"/>
                </a:solidFill>
                <a:latin typeface="Calibri" pitchFamily="34" charset="0"/>
              </a:rPr>
              <a:t>40%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4771009" y="4676512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FFFF00"/>
                </a:solidFill>
                <a:latin typeface="Calibri" pitchFamily="34" charset="0"/>
              </a:rPr>
              <a:t>60%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435280" cy="4929222"/>
          </a:xfrm>
        </p:spPr>
        <p:txBody>
          <a:bodyPr/>
          <a:lstStyle/>
          <a:p>
            <a:pPr marL="457200" lvl="1" indent="-457200" algn="just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 dirty="0">
                <a:ea typeface="+mn-ea"/>
              </a:rPr>
              <a:t>Netbook usage (CAPI) provided some cross checks between answers at the time of the interview. </a:t>
            </a:r>
          </a:p>
          <a:p>
            <a:pPr marL="457200" lvl="1" indent="-45720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dirty="0">
                <a:ea typeface="+mn-ea"/>
              </a:rPr>
              <a:t>	Integrated edits in the program </a:t>
            </a:r>
            <a:r>
              <a:rPr lang="en-US" sz="2800" dirty="0">
                <a:solidFill>
                  <a:srgbClr val="0070C0"/>
                </a:solidFill>
                <a:ea typeface="+mn-ea"/>
              </a:rPr>
              <a:t>increased the data quality </a:t>
            </a:r>
            <a:r>
              <a:rPr lang="en-US" dirty="0">
                <a:ea typeface="+mn-ea"/>
              </a:rPr>
              <a:t>and </a:t>
            </a:r>
            <a:r>
              <a:rPr lang="en-US" dirty="0">
                <a:solidFill>
                  <a:srgbClr val="0070C0"/>
                </a:solidFill>
                <a:ea typeface="+mn-ea"/>
              </a:rPr>
              <a:t>minimized the missing data</a:t>
            </a:r>
            <a:r>
              <a:rPr lang="en-US" dirty="0">
                <a:ea typeface="+mn-ea"/>
              </a:rPr>
              <a:t>.</a:t>
            </a:r>
          </a:p>
          <a:p>
            <a:pPr marL="457200" lvl="1" indent="-457200" algn="just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 dirty="0">
                <a:ea typeface="+mn-ea"/>
              </a:rPr>
              <a:t>Netbook usage for data capture created </a:t>
            </a:r>
            <a:r>
              <a:rPr lang="en-US" sz="2800" b="1" dirty="0">
                <a:solidFill>
                  <a:srgbClr val="0070C0"/>
                </a:solidFill>
                <a:ea typeface="+mn-ea"/>
              </a:rPr>
              <a:t>time efficiency </a:t>
            </a:r>
            <a:r>
              <a:rPr lang="en-US" dirty="0">
                <a:ea typeface="+mn-ea"/>
              </a:rPr>
              <a:t>compared to other methods (ICR, manual data entry).</a:t>
            </a:r>
          </a:p>
          <a:p>
            <a:pPr marL="457200" lvl="1" indent="-457200" algn="just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 dirty="0"/>
              <a:t>By using the netbook application, we had </a:t>
            </a:r>
            <a:r>
              <a:rPr lang="en-US" dirty="0">
                <a:solidFill>
                  <a:srgbClr val="0070C0"/>
                </a:solidFill>
              </a:rPr>
              <a:t>ongoing data analysis</a:t>
            </a:r>
            <a:r>
              <a:rPr lang="en-US" dirty="0"/>
              <a:t> since the beginning of the field work and enumerators could transfer the data daily to the central office.</a:t>
            </a:r>
          </a:p>
          <a:p>
            <a:pPr marL="457200" lvl="1" indent="-457200" algn="just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 dirty="0"/>
              <a:t>By the </a:t>
            </a:r>
            <a:r>
              <a:rPr lang="en-US" dirty="0">
                <a:solidFill>
                  <a:srgbClr val="0070C0"/>
                </a:solidFill>
              </a:rPr>
              <a:t>timely online data transfer</a:t>
            </a:r>
            <a:r>
              <a:rPr lang="en-US" dirty="0"/>
              <a:t>, field application could be monitored daily and guided actively through the central system.</a:t>
            </a:r>
          </a:p>
          <a:p>
            <a:pPr marL="457200" lvl="1" indent="-457200" algn="just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endParaRPr lang="en-US" dirty="0">
              <a:ea typeface="+mn-ea"/>
            </a:endParaRPr>
          </a:p>
          <a:p>
            <a:pPr marL="457200" indent="-457200" algn="just">
              <a:lnSpc>
                <a:spcPct val="90000"/>
              </a:lnSpc>
            </a:pPr>
            <a:endParaRPr lang="en-US" dirty="0"/>
          </a:p>
          <a:p>
            <a:pPr marL="457200" indent="-457200" algn="just">
              <a:lnSpc>
                <a:spcPct val="90000"/>
              </a:lnSpc>
            </a:pPr>
            <a:endParaRPr lang="en-US" dirty="0"/>
          </a:p>
          <a:p>
            <a:pPr marL="457200" indent="-457200" algn="just"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692696"/>
            <a:ext cx="8229600" cy="523220"/>
          </a:xfrm>
          <a:prstGeom prst="rect">
            <a:avLst/>
          </a:prstGeom>
          <a:solidFill>
            <a:srgbClr val="AB2328"/>
          </a:solidFill>
          <a:ln w="9525">
            <a:noFill/>
            <a:miter lim="800000"/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  <a:softEdge rad="63500"/>
          </a:effectLst>
          <a:scene3d>
            <a:camera prst="obliqueBottomRight"/>
            <a:lightRig rig="threePt" dir="t"/>
          </a:scene3d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tr-TR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Our</a:t>
            </a: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CAPI e</a:t>
            </a:r>
            <a:r>
              <a:rPr lang="en-GB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xperiences</a:t>
            </a: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in </a:t>
            </a:r>
            <a:r>
              <a:rPr lang="tr-TR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</a:t>
            </a: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tr-TR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last</a:t>
            </a: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tr-TR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census</a:t>
            </a: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4786346"/>
          </a:xfrm>
        </p:spPr>
        <p:txBody>
          <a:bodyPr/>
          <a:lstStyle/>
          <a:p>
            <a:pPr marL="457200" lvl="1" indent="-457200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200" dirty="0">
                <a:ea typeface="+mn-ea"/>
              </a:rPr>
              <a:t>Although the use of netbooks provided many benefits in terms of time and quality, we also faced some problems in practice. </a:t>
            </a:r>
          </a:p>
          <a:p>
            <a:pPr marL="828000" lvl="2" indent="-360000" algn="just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200" dirty="0">
                <a:ea typeface="+mn-ea"/>
              </a:rPr>
              <a:t>For example, there was a tendency of the enumerators to tick </a:t>
            </a:r>
            <a:r>
              <a:rPr lang="en-GB" sz="2200" b="1" dirty="0">
                <a:ea typeface="+mn-ea"/>
              </a:rPr>
              <a:t>“no” </a:t>
            </a:r>
            <a:r>
              <a:rPr lang="en-GB" sz="2200" dirty="0">
                <a:ea typeface="+mn-ea"/>
              </a:rPr>
              <a:t>to the first (filter) question in a set of associated questions (i.e. migration, </a:t>
            </a:r>
            <a:r>
              <a:rPr lang="en-GB" sz="2200" dirty="0" err="1">
                <a:ea typeface="+mn-ea"/>
              </a:rPr>
              <a:t>labor</a:t>
            </a:r>
            <a:r>
              <a:rPr lang="en-GB" sz="2200" dirty="0">
                <a:ea typeface="+mn-ea"/>
              </a:rPr>
              <a:t> force</a:t>
            </a:r>
            <a:r>
              <a:rPr lang="tr-TR" sz="2200" dirty="0">
                <a:ea typeface="+mn-ea"/>
              </a:rPr>
              <a:t> </a:t>
            </a:r>
            <a:r>
              <a:rPr lang="tr-TR" sz="2200" dirty="0" err="1">
                <a:ea typeface="+mn-ea"/>
              </a:rPr>
              <a:t>questions</a:t>
            </a:r>
            <a:r>
              <a:rPr lang="en-GB" sz="2200" dirty="0">
                <a:ea typeface="+mn-ea"/>
              </a:rPr>
              <a:t>) in the netbook application. </a:t>
            </a:r>
          </a:p>
          <a:p>
            <a:pPr marL="828000" lvl="2" indent="-360000">
              <a:lnSpc>
                <a:spcPct val="90000"/>
              </a:lnSpc>
              <a:spcBef>
                <a:spcPts val="1200"/>
              </a:spcBef>
              <a:buNone/>
            </a:pPr>
            <a:r>
              <a:rPr lang="en-GB" sz="2200" dirty="0">
                <a:ea typeface="+mn-ea"/>
              </a:rPr>
              <a:t>	Because the software was automatically skipping the related consecutive questions in these situations</a:t>
            </a:r>
            <a:r>
              <a:rPr lang="tr-TR" sz="2200" dirty="0">
                <a:ea typeface="+mn-ea"/>
              </a:rPr>
              <a:t> </a:t>
            </a:r>
            <a:r>
              <a:rPr lang="tr-TR" sz="2200" dirty="0" err="1">
                <a:ea typeface="+mn-ea"/>
              </a:rPr>
              <a:t>due</a:t>
            </a:r>
            <a:r>
              <a:rPr lang="tr-TR" sz="2200" dirty="0">
                <a:ea typeface="+mn-ea"/>
              </a:rPr>
              <a:t> </a:t>
            </a:r>
            <a:r>
              <a:rPr lang="tr-TR" sz="2200" dirty="0" err="1">
                <a:ea typeface="+mn-ea"/>
              </a:rPr>
              <a:t>to</a:t>
            </a:r>
            <a:r>
              <a:rPr lang="tr-TR" sz="2200" dirty="0">
                <a:ea typeface="+mn-ea"/>
              </a:rPr>
              <a:t> </a:t>
            </a:r>
            <a:r>
              <a:rPr lang="tr-TR" sz="2200" dirty="0" err="1">
                <a:ea typeface="+mn-ea"/>
              </a:rPr>
              <a:t>edit</a:t>
            </a:r>
            <a:r>
              <a:rPr lang="tr-TR" sz="2200" dirty="0">
                <a:ea typeface="+mn-ea"/>
              </a:rPr>
              <a:t> </a:t>
            </a:r>
            <a:r>
              <a:rPr lang="tr-TR" sz="2200" dirty="0" err="1">
                <a:ea typeface="+mn-ea"/>
              </a:rPr>
              <a:t>instructions</a:t>
            </a:r>
            <a:r>
              <a:rPr lang="en-GB" sz="2200" dirty="0">
                <a:ea typeface="+mn-ea"/>
              </a:rPr>
              <a:t>. </a:t>
            </a:r>
          </a:p>
          <a:p>
            <a:pPr marL="828000" lvl="2" indent="-360000">
              <a:lnSpc>
                <a:spcPct val="90000"/>
              </a:lnSpc>
              <a:spcBef>
                <a:spcPts val="1200"/>
              </a:spcBef>
              <a:buNone/>
            </a:pPr>
            <a:r>
              <a:rPr lang="en-GB" sz="2200" dirty="0">
                <a:ea typeface="+mn-ea"/>
              </a:rPr>
              <a:t>	But in the paper form, </a:t>
            </a:r>
            <a:r>
              <a:rPr lang="tr-TR" sz="2200" dirty="0" err="1">
                <a:ea typeface="+mn-ea"/>
              </a:rPr>
              <a:t>we</a:t>
            </a:r>
            <a:r>
              <a:rPr lang="tr-TR" sz="2200" dirty="0">
                <a:ea typeface="+mn-ea"/>
              </a:rPr>
              <a:t> </a:t>
            </a:r>
            <a:r>
              <a:rPr lang="tr-TR" sz="2200" dirty="0" err="1">
                <a:ea typeface="+mn-ea"/>
              </a:rPr>
              <a:t>observed</a:t>
            </a:r>
            <a:r>
              <a:rPr lang="tr-TR" sz="2200" dirty="0">
                <a:ea typeface="+mn-ea"/>
              </a:rPr>
              <a:t> </a:t>
            </a:r>
            <a:r>
              <a:rPr lang="tr-TR" sz="2200" dirty="0" err="1">
                <a:ea typeface="+mn-ea"/>
              </a:rPr>
              <a:t>that</a:t>
            </a:r>
            <a:r>
              <a:rPr lang="tr-TR" sz="2200" dirty="0">
                <a:ea typeface="+mn-ea"/>
              </a:rPr>
              <a:t> </a:t>
            </a:r>
            <a:r>
              <a:rPr lang="en-GB" sz="2200" dirty="0">
                <a:ea typeface="+mn-ea"/>
              </a:rPr>
              <a:t>controllers (or data entry operators) could easily noticed these kind of systematic errors and enable them corrected.</a:t>
            </a:r>
          </a:p>
          <a:p>
            <a:pPr marL="457200" lvl="1" indent="-457200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q"/>
            </a:pPr>
            <a:endParaRPr lang="en-GB" sz="2200" dirty="0">
              <a:ea typeface="+mn-ea"/>
            </a:endParaRPr>
          </a:p>
          <a:p>
            <a:pPr marL="457200" lvl="1" indent="-457200">
              <a:lnSpc>
                <a:spcPct val="90000"/>
              </a:lnSpc>
              <a:spcBef>
                <a:spcPts val="1200"/>
              </a:spcBef>
              <a:buNone/>
            </a:pPr>
            <a:r>
              <a:rPr lang="en-GB" sz="2200" dirty="0">
                <a:ea typeface="+mn-ea"/>
              </a:rPr>
              <a:t>	</a:t>
            </a:r>
            <a:endParaRPr lang="tr-TR" sz="2200" dirty="0">
              <a:latin typeface="Calibri" pitchFamily="34" charset="0"/>
            </a:endParaRPr>
          </a:p>
          <a:p>
            <a:pPr marL="457200" indent="-457200">
              <a:lnSpc>
                <a:spcPct val="90000"/>
              </a:lnSpc>
            </a:pPr>
            <a:endParaRPr lang="tr-TR" sz="2200" dirty="0">
              <a:latin typeface="Calibri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tr-TR" sz="2200" dirty="0">
              <a:latin typeface="Calibri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785794"/>
            <a:ext cx="8229600" cy="523220"/>
          </a:xfrm>
          <a:prstGeom prst="rect">
            <a:avLst/>
          </a:prstGeom>
          <a:solidFill>
            <a:srgbClr val="AB2328"/>
          </a:solidFill>
          <a:ln w="9525">
            <a:noFill/>
            <a:miter lim="800000"/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  <a:softEdge rad="63500"/>
          </a:effectLst>
          <a:scene3d>
            <a:camera prst="obliqueBottomRight"/>
            <a:lightRig rig="threePt" dir="t"/>
          </a:scene3d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2800" b="1" dirty="0" err="1">
                <a:solidFill>
                  <a:srgbClr val="FFFFFF"/>
                </a:solidFill>
                <a:latin typeface="Calibri"/>
              </a:rPr>
              <a:t>Our</a:t>
            </a:r>
            <a:r>
              <a:rPr lang="tr-TR" sz="2800" b="1" dirty="0">
                <a:solidFill>
                  <a:srgbClr val="FFFFFF"/>
                </a:solidFill>
                <a:latin typeface="Calibri"/>
              </a:rPr>
              <a:t> CAPI e</a:t>
            </a:r>
            <a:r>
              <a:rPr lang="en-GB" sz="2800" b="1" dirty="0" err="1">
                <a:solidFill>
                  <a:srgbClr val="FFFFFF"/>
                </a:solidFill>
                <a:latin typeface="Calibri"/>
              </a:rPr>
              <a:t>xperiences</a:t>
            </a:r>
            <a:r>
              <a:rPr lang="tr-TR" sz="2800" b="1" dirty="0">
                <a:solidFill>
                  <a:srgbClr val="FFFFFF"/>
                </a:solidFill>
                <a:latin typeface="Calibri"/>
              </a:rPr>
              <a:t> in </a:t>
            </a:r>
            <a:r>
              <a:rPr lang="tr-TR" sz="2800" b="1" dirty="0" err="1">
                <a:solidFill>
                  <a:srgbClr val="FFFFFF"/>
                </a:solidFill>
                <a:latin typeface="Calibri"/>
              </a:rPr>
              <a:t>the</a:t>
            </a:r>
            <a:r>
              <a:rPr lang="tr-TR" sz="2800" b="1" dirty="0">
                <a:solidFill>
                  <a:srgbClr val="FFFFFF"/>
                </a:solidFill>
                <a:latin typeface="Calibri"/>
              </a:rPr>
              <a:t> </a:t>
            </a:r>
            <a:r>
              <a:rPr lang="tr-TR" sz="2800" b="1" dirty="0" err="1">
                <a:solidFill>
                  <a:srgbClr val="FFFFFF"/>
                </a:solidFill>
                <a:latin typeface="Calibri"/>
              </a:rPr>
              <a:t>last</a:t>
            </a:r>
            <a:r>
              <a:rPr lang="tr-TR" sz="2800" b="1" dirty="0">
                <a:solidFill>
                  <a:srgbClr val="FFFFFF"/>
                </a:solidFill>
                <a:latin typeface="Calibri"/>
              </a:rPr>
              <a:t> </a:t>
            </a:r>
            <a:r>
              <a:rPr lang="tr-TR" sz="2800" b="1" dirty="0" err="1">
                <a:solidFill>
                  <a:srgbClr val="FFFFFF"/>
                </a:solidFill>
                <a:latin typeface="Calibri"/>
              </a:rPr>
              <a:t>census</a:t>
            </a:r>
            <a:r>
              <a:rPr lang="tr-TR" sz="2800" b="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tr-TR" sz="2800" b="1" dirty="0" err="1">
                <a:solidFill>
                  <a:srgbClr val="FFFFFF"/>
                </a:solidFill>
                <a:latin typeface="Calibri"/>
              </a:rPr>
              <a:t>cont</a:t>
            </a:r>
            <a:r>
              <a:rPr lang="tr-TR" sz="2800" b="1" dirty="0">
                <a:solidFill>
                  <a:srgbClr val="FFFFFF"/>
                </a:solidFill>
                <a:latin typeface="Calibri"/>
              </a:rPr>
              <a:t>)</a:t>
            </a:r>
            <a:endParaRPr lang="en-GB" sz="28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4786346"/>
          </a:xfrm>
        </p:spPr>
        <p:txBody>
          <a:bodyPr/>
          <a:lstStyle/>
          <a:p>
            <a:pPr marL="457200" lvl="1" indent="-4572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>
                <a:ea typeface="+mn-ea"/>
              </a:rPr>
              <a:t>Using tablets or any other handheld devices provide accuracy and timeliness </a:t>
            </a:r>
          </a:p>
          <a:p>
            <a:pPr marL="457200" lvl="1" indent="-4572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>
                <a:ea typeface="+mn-ea"/>
              </a:rPr>
              <a:t>No additional data entry </a:t>
            </a:r>
          </a:p>
          <a:p>
            <a:pPr marL="457200" lvl="1" indent="-4572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>
                <a:ea typeface="+mn-ea"/>
              </a:rPr>
              <a:t>Easy to monitor the operation and the interwiever</a:t>
            </a:r>
          </a:p>
          <a:p>
            <a:pPr marL="457200" lvl="1" indent="-4572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>
                <a:ea typeface="+mn-ea"/>
              </a:rPr>
              <a:t>Inspires confidence to respondents and attracts interest; helps to give the impression of a serious and important work is done</a:t>
            </a:r>
          </a:p>
          <a:p>
            <a:pPr marL="457200" lvl="1" indent="-4572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>
                <a:ea typeface="+mn-ea"/>
              </a:rPr>
              <a:t>Easy to use in the field compared to printed questionnaires in most situations (no need for a pen, desk or a chair)</a:t>
            </a:r>
          </a:p>
          <a:p>
            <a:pPr marL="457200" lvl="1" indent="-4572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>
                <a:ea typeface="+mn-ea"/>
              </a:rPr>
              <a:t>No need to additional printed forms or lists. All of them are contained in the programme</a:t>
            </a:r>
          </a:p>
          <a:p>
            <a:pPr marL="457200" indent="-457200">
              <a:lnSpc>
                <a:spcPct val="90000"/>
              </a:lnSpc>
            </a:pPr>
            <a:endParaRPr lang="en-US"/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785794"/>
            <a:ext cx="8229600" cy="523220"/>
          </a:xfrm>
          <a:prstGeom prst="rect">
            <a:avLst/>
          </a:prstGeom>
          <a:solidFill>
            <a:srgbClr val="AB2328"/>
          </a:solidFill>
          <a:ln w="9525">
            <a:noFill/>
            <a:miter lim="800000"/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  <a:softEdge rad="63500"/>
          </a:effectLst>
          <a:scene3d>
            <a:camera prst="obliqueBottomRight"/>
            <a:lightRig rig="threePt" dir="t"/>
          </a:scene3d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tr-TR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Advantages</a:t>
            </a: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of </a:t>
            </a:r>
            <a:r>
              <a:rPr lang="tr-TR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</a:t>
            </a: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CAPI</a:t>
            </a: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786346"/>
          </a:xfrm>
        </p:spPr>
        <p:txBody>
          <a:bodyPr/>
          <a:lstStyle/>
          <a:p>
            <a:pPr marL="457200" lvl="1" indent="-4572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 sz="2200" b="1" u="sng" dirty="0"/>
              <a:t>Our experiences show that if </a:t>
            </a:r>
            <a:r>
              <a:rPr lang="tr-TR" sz="2200" b="1" u="sng" dirty="0"/>
              <a:t>CAPI </a:t>
            </a:r>
            <a:r>
              <a:rPr lang="en-US" sz="2200" b="1" u="sng" dirty="0"/>
              <a:t>is used for data collection, following issues should be taken into consideration carefully :</a:t>
            </a:r>
          </a:p>
          <a:p>
            <a:pPr marL="857250" lvl="1" indent="-457200">
              <a:spcBef>
                <a:spcPts val="600"/>
              </a:spcBef>
              <a:spcAft>
                <a:spcPts val="0"/>
              </a:spcAft>
            </a:pPr>
            <a:r>
              <a:rPr lang="en-US" sz="2200" dirty="0"/>
              <a:t>Capacity of the device</a:t>
            </a:r>
          </a:p>
          <a:p>
            <a:pPr marL="857250" lvl="1" indent="-457200">
              <a:spcBef>
                <a:spcPts val="600"/>
              </a:spcBef>
              <a:spcAft>
                <a:spcPts val="0"/>
              </a:spcAft>
            </a:pPr>
            <a:r>
              <a:rPr lang="en-US" sz="2200" dirty="0"/>
              <a:t>Usefulness (screen visibility at the outdoor, ergonomics)</a:t>
            </a:r>
          </a:p>
          <a:p>
            <a:pPr marL="857250" lvl="1" indent="-457200">
              <a:spcBef>
                <a:spcPts val="600"/>
              </a:spcBef>
              <a:spcAft>
                <a:spcPts val="0"/>
              </a:spcAft>
            </a:pPr>
            <a:r>
              <a:rPr lang="en-US" sz="2200" dirty="0"/>
              <a:t>Battery capacity</a:t>
            </a:r>
          </a:p>
          <a:p>
            <a:pPr marL="857250" lvl="1" indent="-457200">
              <a:spcBef>
                <a:spcPts val="600"/>
              </a:spcBef>
              <a:spcAft>
                <a:spcPts val="0"/>
              </a:spcAft>
            </a:pPr>
            <a:r>
              <a:rPr lang="en-US" sz="2200" dirty="0"/>
              <a:t>Cost</a:t>
            </a:r>
          </a:p>
          <a:p>
            <a:pPr marL="857250" lvl="1" indent="-457200">
              <a:spcBef>
                <a:spcPts val="600"/>
              </a:spcBef>
              <a:spcAft>
                <a:spcPts val="0"/>
              </a:spcAft>
            </a:pPr>
            <a:r>
              <a:rPr lang="en-US" sz="2200" dirty="0"/>
              <a:t>Need for a separate training?</a:t>
            </a:r>
          </a:p>
          <a:p>
            <a:pPr marL="857250" lvl="1" indent="-457200">
              <a:spcBef>
                <a:spcPts val="600"/>
              </a:spcBef>
              <a:spcAft>
                <a:spcPts val="0"/>
              </a:spcAft>
            </a:pPr>
            <a:r>
              <a:rPr lang="en-US" sz="2200" dirty="0"/>
              <a:t>Need for internet connection</a:t>
            </a:r>
          </a:p>
          <a:p>
            <a:pPr marL="857250" lvl="1" indent="-457200">
              <a:spcBef>
                <a:spcPts val="600"/>
              </a:spcBef>
              <a:spcAft>
                <a:spcPts val="0"/>
              </a:spcAft>
            </a:pPr>
            <a:r>
              <a:rPr lang="en-US" sz="2200" dirty="0"/>
              <a:t>Data confidentiality and security</a:t>
            </a:r>
          </a:p>
          <a:p>
            <a:pPr marL="857250" lvl="1" indent="-457200">
              <a:spcBef>
                <a:spcPts val="600"/>
              </a:spcBef>
              <a:spcAft>
                <a:spcPts val="0"/>
              </a:spcAft>
            </a:pPr>
            <a:r>
              <a:rPr lang="en-US" sz="2200" dirty="0"/>
              <a:t>What will happen to the devices when the census finished?</a:t>
            </a:r>
          </a:p>
          <a:p>
            <a:pPr marL="1257300" lvl="2" indent="-457200">
              <a:spcBef>
                <a:spcPts val="600"/>
              </a:spcBef>
              <a:spcAft>
                <a:spcPts val="0"/>
              </a:spcAft>
            </a:pPr>
            <a:r>
              <a:rPr lang="en-US" sz="2200" dirty="0"/>
              <a:t>TurkStat: Donated to schools</a:t>
            </a:r>
          </a:p>
          <a:p>
            <a:pPr marL="1257300" lvl="2" indent="-457200">
              <a:spcBef>
                <a:spcPts val="600"/>
              </a:spcBef>
              <a:spcAft>
                <a:spcPts val="0"/>
              </a:spcAft>
            </a:pPr>
            <a:r>
              <a:rPr lang="en-US" sz="2200" dirty="0"/>
              <a:t>Alternative ideas? Selling to interviewers at an affordable price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en-US" sz="22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785794"/>
            <a:ext cx="8229600" cy="523220"/>
          </a:xfrm>
          <a:prstGeom prst="rect">
            <a:avLst/>
          </a:prstGeom>
          <a:solidFill>
            <a:srgbClr val="AB2328"/>
          </a:solidFill>
          <a:ln w="9525">
            <a:noFill/>
            <a:miter lim="800000"/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  <a:softEdge rad="63500"/>
          </a:effectLst>
          <a:scene3d>
            <a:camera prst="obliqueBottomRight"/>
            <a:lightRig rig="threePt" dir="t"/>
          </a:scene3d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tr-TR" sz="2800" b="1" dirty="0" err="1">
                <a:solidFill>
                  <a:srgbClr val="FFFFFF"/>
                </a:solidFill>
                <a:latin typeface="Calibri"/>
              </a:rPr>
              <a:t>Our</a:t>
            </a:r>
            <a:r>
              <a:rPr lang="tr-TR" sz="2800" b="1" dirty="0">
                <a:solidFill>
                  <a:srgbClr val="FFFFFF"/>
                </a:solidFill>
                <a:latin typeface="Calibri"/>
              </a:rPr>
              <a:t> CAPI e</a:t>
            </a:r>
            <a:r>
              <a:rPr lang="en-GB" sz="2800" b="1" dirty="0" err="1">
                <a:solidFill>
                  <a:srgbClr val="FFFFFF"/>
                </a:solidFill>
                <a:latin typeface="Calibri"/>
              </a:rPr>
              <a:t>xperiences</a:t>
            </a:r>
            <a:r>
              <a:rPr lang="tr-TR" sz="2800" b="1" dirty="0">
                <a:solidFill>
                  <a:srgbClr val="FFFFFF"/>
                </a:solidFill>
                <a:latin typeface="Calibri"/>
              </a:rPr>
              <a:t> in </a:t>
            </a:r>
            <a:r>
              <a:rPr lang="tr-TR" sz="2800" b="1" dirty="0" err="1">
                <a:solidFill>
                  <a:srgbClr val="FFFFFF"/>
                </a:solidFill>
                <a:latin typeface="Calibri"/>
              </a:rPr>
              <a:t>the</a:t>
            </a:r>
            <a:r>
              <a:rPr lang="tr-TR" sz="2800" b="1" dirty="0">
                <a:solidFill>
                  <a:srgbClr val="FFFFFF"/>
                </a:solidFill>
                <a:latin typeface="Calibri"/>
              </a:rPr>
              <a:t> </a:t>
            </a:r>
            <a:r>
              <a:rPr lang="tr-TR" sz="2800" b="1" dirty="0" err="1">
                <a:solidFill>
                  <a:srgbClr val="FFFFFF"/>
                </a:solidFill>
                <a:latin typeface="Calibri"/>
              </a:rPr>
              <a:t>last</a:t>
            </a:r>
            <a:r>
              <a:rPr lang="tr-TR" sz="2800" b="1" dirty="0">
                <a:solidFill>
                  <a:srgbClr val="FFFFFF"/>
                </a:solidFill>
                <a:latin typeface="Calibri"/>
              </a:rPr>
              <a:t> </a:t>
            </a:r>
            <a:r>
              <a:rPr lang="tr-TR" sz="2800" b="1" dirty="0" err="1">
                <a:solidFill>
                  <a:srgbClr val="FFFFFF"/>
                </a:solidFill>
                <a:latin typeface="Calibri"/>
              </a:rPr>
              <a:t>census</a:t>
            </a:r>
            <a:endParaRPr lang="en-GB" sz="2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90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4786346"/>
          </a:xfrm>
        </p:spPr>
        <p:txBody>
          <a:bodyPr/>
          <a:lstStyle/>
          <a:p>
            <a:pPr marL="457200" lvl="1" indent="-457200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GB" dirty="0">
                <a:ea typeface="+mn-ea"/>
              </a:rPr>
              <a:t>Internet response facility might be the solution to get information from the households in which all members are working (or absent) at the day time (to decrease the non-response rates).</a:t>
            </a:r>
            <a:endParaRPr lang="tr-TR" dirty="0">
              <a:ea typeface="+mn-ea"/>
            </a:endParaRPr>
          </a:p>
          <a:p>
            <a:pPr marL="0" lvl="1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tr-TR" dirty="0">
                <a:ea typeface="+mn-ea"/>
              </a:rPr>
              <a:t>	</a:t>
            </a:r>
            <a:r>
              <a:rPr lang="tr-T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(But TurkStat has </a:t>
            </a:r>
            <a:r>
              <a:rPr lang="tr-T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no</a:t>
            </a:r>
            <a:r>
              <a:rPr lang="tr-T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</a:t>
            </a:r>
            <a:r>
              <a:rPr lang="tr-T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experience</a:t>
            </a:r>
            <a:r>
              <a:rPr lang="tr-T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in </a:t>
            </a:r>
            <a:r>
              <a:rPr lang="tr-T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this</a:t>
            </a:r>
            <a:r>
              <a:rPr lang="tr-T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</a:t>
            </a:r>
            <a:r>
              <a:rPr lang="tr-T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technique</a:t>
            </a:r>
            <a:r>
              <a:rPr lang="tr-T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)</a:t>
            </a: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  <a:p>
            <a:pPr marL="457200" lvl="1" indent="-457200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q"/>
            </a:pPr>
            <a:endParaRPr lang="en-GB" dirty="0">
              <a:ea typeface="+mn-ea"/>
            </a:endParaRPr>
          </a:p>
          <a:p>
            <a:pPr marL="457200" lvl="1" indent="-457200">
              <a:lnSpc>
                <a:spcPct val="90000"/>
              </a:lnSpc>
              <a:spcBef>
                <a:spcPts val="1200"/>
              </a:spcBef>
              <a:buNone/>
            </a:pPr>
            <a:r>
              <a:rPr lang="en-GB" dirty="0">
                <a:ea typeface="+mn-ea"/>
              </a:rPr>
              <a:t>	</a:t>
            </a:r>
            <a:endParaRPr lang="tr-T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785794"/>
            <a:ext cx="8229600" cy="523220"/>
          </a:xfrm>
          <a:prstGeom prst="rect">
            <a:avLst/>
          </a:prstGeom>
          <a:solidFill>
            <a:srgbClr val="AB2328"/>
          </a:solidFill>
          <a:ln w="9525">
            <a:noFill/>
            <a:miter lim="800000"/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  <a:softEdge rad="63500"/>
          </a:effectLst>
          <a:scene3d>
            <a:camera prst="obliqueBottomRight"/>
            <a:lightRig rig="threePt" dir="t"/>
          </a:scene3d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tr-TR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Other</a:t>
            </a: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4" name="Text Box 6"/>
          <p:cNvSpPr txBox="1">
            <a:spLocks noChangeArrowheads="1"/>
          </p:cNvSpPr>
          <p:nvPr/>
        </p:nvSpPr>
        <p:spPr bwMode="auto">
          <a:xfrm>
            <a:off x="2714625" y="4429125"/>
            <a:ext cx="59626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9600" b="1" dirty="0">
                <a:solidFill>
                  <a:srgbClr val="AB23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Thank you...</a:t>
            </a:r>
            <a:endParaRPr lang="en-US" sz="5000" b="1" i="1" dirty="0">
              <a:solidFill>
                <a:srgbClr val="AB232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9" descr="turkiye-nufusu-yaslaniyor830bef5d7d97e40f10d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285860"/>
            <a:ext cx="5103588" cy="2286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Varsayılan Tasarım">
  <a:themeElements>
    <a:clrScheme name="Öz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AB2328"/>
      </a:accent2>
      <a:accent3>
        <a:srgbClr val="FFFFFF"/>
      </a:accent3>
      <a:accent4>
        <a:srgbClr val="000000"/>
      </a:accent4>
      <a:accent5>
        <a:srgbClr val="DAEDEF"/>
      </a:accent5>
      <a:accent6>
        <a:srgbClr val="AB2328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5988</TotalTime>
  <Words>444</Words>
  <Application>Microsoft Office PowerPoint</Application>
  <PresentationFormat>On-screen Show (4:3)</PresentationFormat>
  <Paragraphs>63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Comic Sans MS</vt:lpstr>
      <vt:lpstr>Monotype Corsiva</vt:lpstr>
      <vt:lpstr>Tahoma</vt:lpstr>
      <vt:lpstr>Wingdings</vt:lpstr>
      <vt:lpstr>1_Varsayılan Tasarım</vt:lpstr>
      <vt:lpstr>Özel Tasarım</vt:lpstr>
      <vt:lpstr>PowerPoint Presentation</vt:lpstr>
      <vt:lpstr>PowerPoint Presentation</vt:lpstr>
      <vt:lpstr>2011 PHC and Data Collection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tuik</dc:creator>
  <cp:lastModifiedBy>Andrea De Luka</cp:lastModifiedBy>
  <cp:revision>898</cp:revision>
  <cp:lastPrinted>2018-04-17T15:22:01Z</cp:lastPrinted>
  <dcterms:created xsi:type="dcterms:W3CDTF">2006-12-22T08:39:23Z</dcterms:created>
  <dcterms:modified xsi:type="dcterms:W3CDTF">2018-05-11T19:55:38Z</dcterms:modified>
</cp:coreProperties>
</file>