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3" r:id="rId1"/>
  </p:sldMasterIdLst>
  <p:notesMasterIdLst>
    <p:notesMasterId r:id="rId13"/>
  </p:notesMasterIdLst>
  <p:handoutMasterIdLst>
    <p:handoutMasterId r:id="rId14"/>
  </p:handoutMasterIdLst>
  <p:sldIdLst>
    <p:sldId id="578" r:id="rId2"/>
    <p:sldId id="609" r:id="rId3"/>
    <p:sldId id="598" r:id="rId4"/>
    <p:sldId id="610" r:id="rId5"/>
    <p:sldId id="605" r:id="rId6"/>
    <p:sldId id="607" r:id="rId7"/>
    <p:sldId id="606" r:id="rId8"/>
    <p:sldId id="611" r:id="rId9"/>
    <p:sldId id="612" r:id="rId10"/>
    <p:sldId id="600" r:id="rId11"/>
    <p:sldId id="608" r:id="rId12"/>
  </p:sldIdLst>
  <p:sldSz cx="9144000" cy="6858000" type="screen4x3"/>
  <p:notesSz cx="6864350" cy="97504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1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FF"/>
    <a:srgbClr val="99CCFF"/>
    <a:srgbClr val="0000FF"/>
    <a:srgbClr val="3961E3"/>
    <a:srgbClr val="3399FF"/>
    <a:srgbClr val="3399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8506" autoAdjust="0"/>
  </p:normalViewPr>
  <p:slideViewPr>
    <p:cSldViewPr>
      <p:cViewPr>
        <p:scale>
          <a:sx n="100" d="100"/>
          <a:sy n="100" d="100"/>
        </p:scale>
        <p:origin x="26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94" y="-84"/>
      </p:cViewPr>
      <p:guideLst>
        <p:guide orient="horz" pos="3071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4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4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61475"/>
            <a:ext cx="2974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37F0CD-6607-4A67-AE7B-ACD9C4632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4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31838"/>
            <a:ext cx="4875212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30738"/>
            <a:ext cx="549275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1475"/>
            <a:ext cx="2974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61475"/>
            <a:ext cx="2974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AB9F6F8-2587-4989-B351-E3958E715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57F757-76CC-4F7D-BAFB-2339C59BA18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6A5EC2-8CE1-45CF-91D4-0C680863EA1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B96DE-1282-489B-8B41-44D3BC4017B5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7109F-A424-43AE-8419-D9E2FD10A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9DEF-8406-41AE-8A68-F0AF9FA818BF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1B049-9637-48C2-95F7-E09EE82D1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1E65F-0624-4471-A75F-96871F701530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12460-A42E-473E-95D9-C2151EB2C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9612-6333-49BF-A1F4-0656C67E1380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711F0-E2BE-44DD-992B-27B0070B0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2A651-870C-43DF-9A4E-B5A52F407DDB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CEAE-35E5-4386-9B57-9D3AF5073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BD97A-DF68-4E53-AB01-FADACFF29DFD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E1D20-F088-4115-9A2A-B9D3BDD08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D4ABC-92EE-46E5-8640-F5111F5C867C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2F06E-BC1C-4CD0-8CC6-4017D4D50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652F2-FC4C-4AA0-A553-40D03F44AD5A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1BAC5-190E-4979-8487-7CDEB94E0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46F10-D514-4FF7-A5FA-89B2EF3A6469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A413B-1093-4A72-8E35-13C8BCAEC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CA360-9A4F-47E8-837B-F80D77515777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C01EF-6B1D-4059-8338-05DDBE968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C06F1-D5CE-46EA-98EC-8AEB91730786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D486D-F626-43B6-9B5B-E726D4B0B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B42E41A-2BF7-4AA3-8FC2-11048674D7C0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EEFF63-752C-45D0-9D88-C57DD6F8E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anaq.gov.k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anaq.gov.kz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0" y="928688"/>
            <a:ext cx="2014538" cy="5929312"/>
          </a:xfrm>
          <a:prstGeom prst="rect">
            <a:avLst/>
          </a:prstGeom>
          <a:solidFill>
            <a:srgbClr val="B2DBE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000250" y="928688"/>
            <a:ext cx="7143750" cy="357187"/>
          </a:xfrm>
          <a:prstGeom prst="rect">
            <a:avLst/>
          </a:prstGeom>
          <a:solidFill>
            <a:srgbClr val="0086BF">
              <a:alpha val="81961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Rectangle 10"/>
          <p:cNvSpPr txBox="1">
            <a:spLocks noChangeArrowheads="1"/>
          </p:cNvSpPr>
          <p:nvPr/>
        </p:nvSpPr>
        <p:spPr>
          <a:xfrm>
            <a:off x="7740650" y="928688"/>
            <a:ext cx="1439863" cy="357187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br>
              <a:rPr lang="ru-RU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br>
              <a:rPr lang="ru-RU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 www.stat.gov.kz </a:t>
            </a:r>
            <a:br>
              <a:rPr lang="ru-RU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br>
              <a:rPr lang="ru-RU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endParaRPr lang="ru-RU" sz="10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928688"/>
            <a:ext cx="46038" cy="59293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4" name="Picture 11" descr="C:\Users\1\Desktop\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15888"/>
            <a:ext cx="295275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286000" y="6448425"/>
            <a:ext cx="657225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 г. Астана 2018 год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143125" y="1844824"/>
            <a:ext cx="6769100" cy="252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defRPr/>
            </a:pP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132856"/>
            <a:ext cx="6102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Методы проведения переписи населения в Республике Казахстан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Users\JinKinzer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755650" y="6453188"/>
            <a:ext cx="8064500" cy="4048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endParaRPr lang="ru-RU" sz="1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100" name="Прямоугольник 12"/>
          <p:cNvSpPr>
            <a:spLocks noChangeArrowheads="1"/>
          </p:cNvSpPr>
          <p:nvPr/>
        </p:nvSpPr>
        <p:spPr bwMode="auto">
          <a:xfrm>
            <a:off x="692150" y="1565275"/>
            <a:ext cx="7993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latin typeface="Calibri" pitchFamily="34" charset="0"/>
            </a:endParaRPr>
          </a:p>
        </p:txBody>
      </p:sp>
      <p:sp>
        <p:nvSpPr>
          <p:cNvPr id="25" name="Rectangle 10"/>
          <p:cNvSpPr txBox="1">
            <a:spLocks noChangeArrowheads="1"/>
          </p:cNvSpPr>
          <p:nvPr/>
        </p:nvSpPr>
        <p:spPr>
          <a:xfrm>
            <a:off x="755650" y="6362700"/>
            <a:ext cx="1439863" cy="4953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www.stat.gov.kz</a:t>
            </a:r>
            <a:endParaRPr lang="ru-RU" sz="10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103" name="Rectangle 54"/>
          <p:cNvSpPr>
            <a:spLocks noChangeArrowheads="1"/>
          </p:cNvSpPr>
          <p:nvPr/>
        </p:nvSpPr>
        <p:spPr bwMode="auto">
          <a:xfrm>
            <a:off x="285750" y="686070"/>
            <a:ext cx="8572500" cy="4985980"/>
          </a:xfrm>
          <a:prstGeom prst="rect">
            <a:avLst/>
          </a:prstGeom>
          <a:noFill/>
          <a:ln w="28575">
            <a:solidFill>
              <a:srgbClr val="0099FF"/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anchor="ctr">
            <a:spAutoFit/>
          </a:bodyPr>
          <a:lstStyle/>
          <a:p>
            <a:endParaRPr lang="ru-RU" sz="2000" dirty="0"/>
          </a:p>
          <a:p>
            <a:pPr algn="just"/>
            <a:r>
              <a:rPr lang="ru-RU" sz="2000" dirty="0"/>
              <a:t>	</a:t>
            </a:r>
            <a:r>
              <a:rPr lang="ru-RU" sz="2000" dirty="0">
                <a:solidFill>
                  <a:schemeClr val="tx2"/>
                </a:solidFill>
                <a:latin typeface="+mn-lt"/>
              </a:rPr>
              <a:t>В рамках подготовительных мероприятий будут проведены мероприятия, обеспечивающие полноту охвата переписью населения и качество результатов, уточнены перечни и границы административно-территориальных единиц, упорядочены названия улиц, нумерация домов, изготовлены картографические материалы, а также составлены списки домов и определено количество жителей в населенных пунктах.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+mn-lt"/>
              </a:rPr>
              <a:t> 	Важными компонентами в организации подготовки и проведения переписи являются рекламная компания и </a:t>
            </a:r>
            <a:br>
              <a:rPr lang="ru-RU" sz="2000" dirty="0">
                <a:solidFill>
                  <a:schemeClr val="tx2"/>
                </a:solidFill>
                <a:latin typeface="+mn-lt"/>
              </a:rPr>
            </a:br>
            <a:r>
              <a:rPr lang="ru-RU" sz="2000" dirty="0">
                <a:solidFill>
                  <a:schemeClr val="tx2"/>
                </a:solidFill>
                <a:latin typeface="+mn-lt"/>
              </a:rPr>
              <a:t>массово-разъяснительная работа. Для проведения массово-разъяснительной работы среди населения планируется создать и распространить информационные плакаты, баннеры, </a:t>
            </a:r>
            <a:r>
              <a:rPr lang="ru-RU" sz="2000" dirty="0" err="1">
                <a:solidFill>
                  <a:schemeClr val="tx2"/>
                </a:solidFill>
                <a:latin typeface="+mn-lt"/>
              </a:rPr>
              <a:t>билборды</a:t>
            </a:r>
            <a:r>
              <a:rPr lang="ru-RU" sz="2000" dirty="0">
                <a:solidFill>
                  <a:schemeClr val="tx2"/>
                </a:solidFill>
                <a:latin typeface="+mn-lt"/>
              </a:rPr>
              <a:t>, буклеты, календари, ручки с логотипом переписи и др.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+mn-lt"/>
              </a:rPr>
              <a:t>	В рамках рекламной компании планируется подготовить рекламные ролики, интервью и т.п. в эфире казахстанских телеканалов.</a:t>
            </a:r>
          </a:p>
          <a:p>
            <a:pPr indent="449263" algn="just">
              <a:buFontTx/>
              <a:buChar char="-"/>
            </a:pPr>
            <a:endParaRPr lang="kk-KZ" dirty="0">
              <a:solidFill>
                <a:srgbClr val="37609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inKinzero\Desktop\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7668343" cy="54452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916832"/>
            <a:ext cx="4680520" cy="1728192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Спасибо за внимание!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r>
              <a:rPr lang="ru-RU" sz="1600" b="1" dirty="0" err="1"/>
              <a:t>Кунафина</a:t>
            </a:r>
            <a:r>
              <a:rPr lang="ru-RU" sz="1600" b="1" dirty="0"/>
              <a:t> Д.К</a:t>
            </a:r>
            <a:br>
              <a:rPr lang="ru-RU" sz="1600" b="1" dirty="0"/>
            </a:br>
            <a:r>
              <a:rPr lang="ru-RU" sz="1600" b="1" dirty="0"/>
              <a:t>Управление по подготовке и проведению национальных переписей</a:t>
            </a:r>
            <a:br>
              <a:rPr lang="ru-RU" sz="1600" b="1" dirty="0"/>
            </a:br>
            <a:r>
              <a:rPr lang="ru-RU" sz="1600" b="1" dirty="0"/>
              <a:t>Комитет по статистике</a:t>
            </a:r>
            <a:br>
              <a:rPr lang="ru-RU" sz="1600" b="1" dirty="0"/>
            </a:br>
            <a:r>
              <a:rPr lang="ru-RU" sz="1600" b="1" dirty="0"/>
              <a:t>Министерство национальной экономики Республики Казахстан</a:t>
            </a:r>
            <a:br>
              <a:rPr lang="ru-RU" sz="1600" b="1" dirty="0"/>
            </a:br>
            <a:r>
              <a:rPr lang="ru-RU" sz="1600" b="1" dirty="0"/>
              <a:t>Тел. +7 7172 74-93-37</a:t>
            </a:r>
            <a:br>
              <a:rPr lang="ru-RU" sz="1600" b="1" dirty="0"/>
            </a:br>
            <a:r>
              <a:rPr lang="en-US" sz="1600" b="1" dirty="0"/>
              <a:t>E-mail</a:t>
            </a:r>
            <a:r>
              <a:rPr lang="ru-RU" sz="1600" b="1" dirty="0"/>
              <a:t>: </a:t>
            </a:r>
            <a:r>
              <a:rPr lang="en-US" sz="1600" b="1" dirty="0"/>
              <a:t>di.kunafina@economy.gov.kz</a:t>
            </a:r>
            <a:endParaRPr lang="ru-RU" sz="1600" b="1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C:\Users\JinKinzero\Desktop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1475655" cy="6309320"/>
          </a:xfrm>
          <a:prstGeom prst="rect">
            <a:avLst/>
          </a:prstGeom>
          <a:noFill/>
        </p:spPr>
      </p:pic>
      <p:pic>
        <p:nvPicPr>
          <p:cNvPr id="1028" name="Picture 4" descr="C:\Users\JinKinzero\Desktop\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1196752"/>
            <a:ext cx="72008" cy="5661248"/>
          </a:xfrm>
          <a:prstGeom prst="rect">
            <a:avLst/>
          </a:prstGeom>
          <a:noFill/>
        </p:spPr>
      </p:pic>
      <p:pic>
        <p:nvPicPr>
          <p:cNvPr id="1029" name="Picture 5" descr="C:\Users\JinKinzero\Desktop\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1475656" y="548680"/>
            <a:ext cx="7668344" cy="93610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353175"/>
            <a:ext cx="9144000" cy="504825"/>
          </a:xfrm>
          <a:prstGeom prst="rect">
            <a:avLst/>
          </a:prstGeom>
          <a:solidFill>
            <a:srgbClr val="087FE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5123" name="Rectangle 10"/>
          <p:cNvSpPr txBox="1">
            <a:spLocks noChangeArrowheads="1"/>
          </p:cNvSpPr>
          <p:nvPr/>
        </p:nvSpPr>
        <p:spPr bwMode="auto">
          <a:xfrm>
            <a:off x="250825" y="6357938"/>
            <a:ext cx="14414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000" b="1" dirty="0">
                <a:solidFill>
                  <a:schemeClr val="bg1"/>
                </a:solidFill>
                <a:latin typeface="Calibri" pitchFamily="34" charset="0"/>
              </a:rPr>
              <a:t>Астана  2018</a:t>
            </a:r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5" name="TextBox 8"/>
          <p:cNvSpPr txBox="1">
            <a:spLocks noChangeArrowheads="1"/>
          </p:cNvSpPr>
          <p:nvPr/>
        </p:nvSpPr>
        <p:spPr bwMode="auto">
          <a:xfrm>
            <a:off x="4429125" y="285750"/>
            <a:ext cx="4214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4" name="Rectangle 10"/>
          <p:cNvSpPr txBox="1">
            <a:spLocks noChangeArrowheads="1"/>
          </p:cNvSpPr>
          <p:nvPr/>
        </p:nvSpPr>
        <p:spPr>
          <a:xfrm>
            <a:off x="7740650" y="6505575"/>
            <a:ext cx="1439863" cy="4953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www.stat.gov.kz </a:t>
            </a:r>
            <a:br>
              <a:rPr lang="ru-RU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br>
              <a:rPr lang="ru-RU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endParaRPr lang="ru-RU" sz="10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 bwMode="auto">
          <a:xfrm>
            <a:off x="2286000" y="857250"/>
            <a:ext cx="48291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Глобальная оценка НСС РК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4213" y="260649"/>
            <a:ext cx="7715250" cy="2016224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Перепись населения 2019 года планируется провести с использованием современных информационных технологий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4212" y="4005064"/>
            <a:ext cx="3167708" cy="216024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Tx/>
              <a:buAutoNum type="arabicPeriod"/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algn="ctr">
              <a:buFontTx/>
              <a:buAutoNum type="arabicPeriod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Интернет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Путем заполнения респондентами электронных переписных листов, в течение первых 10 дней</a:t>
            </a:r>
            <a:r>
              <a:rPr lang="ru-RU" sz="1600" dirty="0"/>
              <a:t>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переписи, с регистрацией в режиме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on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-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line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на сайте </a:t>
            </a:r>
            <a:r>
              <a:rPr lang="en-US" sz="1600" u="sng" dirty="0">
                <a:hlinkClick r:id="rId2"/>
              </a:rPr>
              <a:t>www</a:t>
            </a:r>
            <a:r>
              <a:rPr lang="ru-RU" sz="1600" u="sng" dirty="0">
                <a:hlinkClick r:id="rId2"/>
              </a:rPr>
              <a:t>.</a:t>
            </a:r>
            <a:r>
              <a:rPr lang="en-US" sz="1600" u="sng" dirty="0" err="1">
                <a:hlinkClick r:id="rId2"/>
              </a:rPr>
              <a:t>sanaq</a:t>
            </a:r>
            <a:r>
              <a:rPr lang="ru-RU" sz="1600" u="sng" dirty="0">
                <a:hlinkClick r:id="rId2"/>
              </a:rPr>
              <a:t>.</a:t>
            </a:r>
            <a:r>
              <a:rPr lang="en-US" sz="1600" u="sng" dirty="0" err="1">
                <a:hlinkClick r:id="rId2"/>
              </a:rPr>
              <a:t>gov</a:t>
            </a:r>
            <a:r>
              <a:rPr lang="ru-RU" sz="1600" u="sng" dirty="0">
                <a:hlinkClick r:id="rId2"/>
              </a:rPr>
              <a:t>.</a:t>
            </a:r>
            <a:r>
              <a:rPr lang="en-US" sz="1600" u="sng" dirty="0" err="1">
                <a:hlinkClick r:id="rId2"/>
              </a:rPr>
              <a:t>kz</a:t>
            </a:r>
            <a:endParaRPr lang="ru-RU" sz="1600" dirty="0"/>
          </a:p>
          <a:p>
            <a:pPr algn="ctr">
              <a:defRPr/>
            </a:pPr>
            <a:endParaRPr lang="ru-RU" sz="12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6161" name="Picture 17" descr="C:\Users\b.alzhanov\Desktop\картинки\222.pn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564904"/>
            <a:ext cx="2159000" cy="11525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163" name="Picture 19" descr="C:\Users\b.alzhanov\Desktop\картинки\stock-vector-tablet-in-hand-with-pointing-finger-horizontal-view-vector-illustration-in-flat-style-381163150.jp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492896"/>
            <a:ext cx="2016125" cy="1223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2" name="Скругленный прямоугольник 21"/>
          <p:cNvSpPr/>
          <p:nvPr/>
        </p:nvSpPr>
        <p:spPr>
          <a:xfrm>
            <a:off x="5724128" y="4005064"/>
            <a:ext cx="2880320" cy="2136899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 Планшет</a:t>
            </a:r>
          </a:p>
          <a:p>
            <a:pPr algn="ctr">
              <a:defRPr/>
            </a:pPr>
            <a:endParaRPr lang="ru-RU" sz="1200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Путем сплошного опроса с использованием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планшетных компьютеров в течение последующих 20 дней переписи</a:t>
            </a:r>
          </a:p>
        </p:txBody>
      </p:sp>
      <p:pic>
        <p:nvPicPr>
          <p:cNvPr id="16" name="Picture 5" descr="C:\Users\JinKinzero\Desktop\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0"/>
          <p:cNvSpPr txBox="1">
            <a:spLocks noChangeArrowheads="1"/>
          </p:cNvSpPr>
          <p:nvPr/>
        </p:nvSpPr>
        <p:spPr>
          <a:xfrm>
            <a:off x="755650" y="6362700"/>
            <a:ext cx="1439863" cy="4953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www.stat.gov.kz</a:t>
            </a:r>
            <a:endParaRPr lang="ru-RU" sz="10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JinKinzero\Desktop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755650" y="6453188"/>
            <a:ext cx="8064500" cy="4048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endParaRPr lang="ru-RU" sz="1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0"/>
          <p:cNvSpPr txBox="1">
            <a:spLocks noChangeArrowheads="1"/>
          </p:cNvSpPr>
          <p:nvPr/>
        </p:nvSpPr>
        <p:spPr>
          <a:xfrm>
            <a:off x="755650" y="6362700"/>
            <a:ext cx="1439863" cy="4953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www.stat.gov.kz</a:t>
            </a:r>
            <a:endParaRPr lang="ru-RU" sz="10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50" y="188913"/>
            <a:ext cx="8642350" cy="719137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Использование сети Интернет и планшетных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компьютеров позволит достичь следующих результатов: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288" y="1052513"/>
            <a:ext cx="8496300" cy="360362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 снижение трудозатрат переписного персонала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288" y="1557338"/>
            <a:ext cx="8496300" cy="576262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минимизация влияния человеческого фактора на качество данных   </a:t>
            </a:r>
          </a:p>
          <a:p>
            <a:pPr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  переписи населения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2276475"/>
            <a:ext cx="8496300" cy="360363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применение ФЛК и справочников на этапе сбора данных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288" y="2852738"/>
            <a:ext cx="8496300" cy="576262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повышение уровня достоверности данных переписи населения с </a:t>
            </a:r>
          </a:p>
          <a:p>
            <a:pPr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  применением ИИН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288" y="3573463"/>
            <a:ext cx="8496300" cy="35877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обеспечит значительную экономию бумаги и канцелярских товаров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288" y="4149725"/>
            <a:ext cx="8496300" cy="35877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повысит имидж и мобильность интервьюеров при сборе данных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5288" y="5589241"/>
            <a:ext cx="8496300" cy="57606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 сокращается время на обработку данных и формирование результатов </a:t>
            </a:r>
          </a:p>
          <a:p>
            <a:pPr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  переписи населения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5288" y="4724400"/>
            <a:ext cx="8496300" cy="64881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 малый объем и вес переписного инструментария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548680"/>
            <a:ext cx="8271231" cy="720080"/>
          </a:xfrm>
          <a:prstGeom prst="roundRect">
            <a:avLst/>
          </a:prstGeom>
          <a:solidFill>
            <a:srgbClr val="FFC000"/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Предварительный обход с уточнением адресов и количества проживающего населения переписным персоналом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6232" y="1556792"/>
            <a:ext cx="8246981" cy="504056"/>
          </a:xfrm>
          <a:prstGeom prst="roundRect">
            <a:avLst/>
          </a:prstGeom>
          <a:solidFill>
            <a:srgbClr val="FFC000"/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Интернет–Опрос (10 дней)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-26822" y="0"/>
            <a:ext cx="9149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Этапы переписи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6232" y="2420888"/>
            <a:ext cx="8246981" cy="792088"/>
          </a:xfrm>
          <a:prstGeom prst="roundRect">
            <a:avLst/>
          </a:prstGeom>
          <a:solidFill>
            <a:srgbClr val="FFC000"/>
          </a:solidFill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Опрос интервьюерами с использованием  планшетов(20 дней)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7812" y="3573016"/>
            <a:ext cx="8227474" cy="648072"/>
          </a:xfrm>
          <a:prstGeom prst="roundRect">
            <a:avLst/>
          </a:prstGeom>
          <a:solidFill>
            <a:srgbClr val="FFC000"/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Постпереписной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выборочный контрольный обход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87812" y="4581128"/>
            <a:ext cx="8246981" cy="792088"/>
          </a:xfrm>
          <a:prstGeom prst="roundRect">
            <a:avLst/>
          </a:prstGeom>
          <a:solidFill>
            <a:srgbClr val="FFC000"/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данных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97565" y="5733256"/>
            <a:ext cx="8227474" cy="576064"/>
          </a:xfrm>
          <a:prstGeom prst="roundRect">
            <a:avLst/>
          </a:prstGeom>
          <a:solidFill>
            <a:srgbClr val="FFC000"/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Публикация данных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4139952" y="2060848"/>
            <a:ext cx="451185" cy="352052"/>
          </a:xfrm>
          <a:prstGeom prst="downArrow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4139952" y="3212976"/>
            <a:ext cx="451185" cy="352052"/>
          </a:xfrm>
          <a:prstGeom prst="downArrow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4139952" y="4221088"/>
            <a:ext cx="451185" cy="352052"/>
          </a:xfrm>
          <a:prstGeom prst="downArrow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4139952" y="5373216"/>
            <a:ext cx="451185" cy="352052"/>
          </a:xfrm>
          <a:prstGeom prst="downArrow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5" descr="C:\Users\JinKinzer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0"/>
          <p:cNvSpPr txBox="1">
            <a:spLocks noChangeArrowheads="1"/>
          </p:cNvSpPr>
          <p:nvPr/>
        </p:nvSpPr>
        <p:spPr>
          <a:xfrm>
            <a:off x="755650" y="6362700"/>
            <a:ext cx="1439863" cy="4953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www.stat.gov.kz</a:t>
            </a:r>
            <a:endParaRPr lang="ru-RU" sz="10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211960" y="1268760"/>
            <a:ext cx="360040" cy="288032"/>
          </a:xfrm>
          <a:prstGeom prst="downArrow">
            <a:avLst>
              <a:gd name="adj1" fmla="val 50000"/>
              <a:gd name="adj2" fmla="val 50000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78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Users\JinKinzer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755650" y="6453188"/>
            <a:ext cx="8064500" cy="4048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endParaRPr lang="ru-RU" sz="1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172" name="Прямоугольник 12"/>
          <p:cNvSpPr>
            <a:spLocks noChangeArrowheads="1"/>
          </p:cNvSpPr>
          <p:nvPr/>
        </p:nvSpPr>
        <p:spPr bwMode="auto">
          <a:xfrm>
            <a:off x="692150" y="1565275"/>
            <a:ext cx="7993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latin typeface="Calibri" pitchFamily="34" charset="0"/>
            </a:endParaRPr>
          </a:p>
        </p:txBody>
      </p:sp>
      <p:sp>
        <p:nvSpPr>
          <p:cNvPr id="25" name="Rectangle 10"/>
          <p:cNvSpPr txBox="1">
            <a:spLocks noChangeArrowheads="1"/>
          </p:cNvSpPr>
          <p:nvPr/>
        </p:nvSpPr>
        <p:spPr>
          <a:xfrm>
            <a:off x="755650" y="6362700"/>
            <a:ext cx="1439863" cy="4953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www.stat.gov.kz</a:t>
            </a:r>
            <a:endParaRPr lang="ru-RU" sz="10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9" name="Заголовок 4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410445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99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indent="450000" algn="just" fontAlgn="auto">
              <a:spcAft>
                <a:spcPts val="1000"/>
              </a:spcAft>
              <a:defRPr/>
            </a:pPr>
            <a:r>
              <a:rPr lang="kk-KZ" sz="2000" dirty="0">
                <a:solidFill>
                  <a:schemeClr val="accent1">
                    <a:lumMod val="75000"/>
                  </a:schemeClr>
                </a:solidFill>
              </a:rPr>
              <a:t>1. При </a:t>
            </a:r>
            <a:r>
              <a:rPr lang="kk-KZ" sz="2000" b="1" dirty="0">
                <a:solidFill>
                  <a:schemeClr val="accent1">
                    <a:lumMod val="75000"/>
                  </a:schemeClr>
                </a:solidFill>
              </a:rPr>
              <a:t>Интернет-опросе</a:t>
            </a:r>
            <a:r>
              <a:rPr lang="kk-KZ" sz="2000" dirty="0">
                <a:solidFill>
                  <a:schemeClr val="accent1">
                    <a:lumMod val="75000"/>
                  </a:schemeClr>
                </a:solidFill>
              </a:rPr>
              <a:t> респонденты могут самостоятельно заполнить электронные переписные листы на себя и членов своего домашнего хозяйства на специализированном сайте 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</a:b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      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етод </a:t>
            </a:r>
            <a:r>
              <a:rPr lang="kk-KZ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с использованием планшета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предполагает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</a:rPr>
              <a:t>сплошной опрос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респондентов для сбора сведений переписным персоналом. Сбор информации будет осуществляться через ввод в электронные переписные листы посредством планшетов 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2000" dirty="0"/>
            </a:b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C:\Users\JinKinzero\Desktop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755650" y="6453188"/>
            <a:ext cx="8064500" cy="4048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endParaRPr lang="ru-RU" sz="1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0"/>
          <p:cNvSpPr txBox="1">
            <a:spLocks noChangeArrowheads="1"/>
          </p:cNvSpPr>
          <p:nvPr/>
        </p:nvSpPr>
        <p:spPr>
          <a:xfrm>
            <a:off x="755650" y="6362700"/>
            <a:ext cx="1439863" cy="4953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www.stat.gov.kz</a:t>
            </a:r>
            <a:endParaRPr lang="ru-RU" sz="10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260648"/>
            <a:ext cx="8496944" cy="936426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700088">
              <a:defRPr/>
            </a:pPr>
            <a:r>
              <a:rPr lang="en-US" sz="2800" dirty="0">
                <a:hlinkClick r:id="rId4"/>
              </a:rPr>
              <a:t>www</a:t>
            </a:r>
            <a:r>
              <a:rPr lang="ru-RU" sz="2800" dirty="0">
                <a:hlinkClick r:id="rId4"/>
              </a:rPr>
              <a:t>.</a:t>
            </a:r>
            <a:r>
              <a:rPr lang="en-US" sz="2800" dirty="0" err="1">
                <a:hlinkClick r:id="rId4"/>
              </a:rPr>
              <a:t>sanaq</a:t>
            </a:r>
            <a:r>
              <a:rPr lang="ru-RU" sz="2800" dirty="0">
                <a:hlinkClick r:id="rId4"/>
              </a:rPr>
              <a:t>.</a:t>
            </a:r>
            <a:r>
              <a:rPr lang="en-US" sz="2800" dirty="0" err="1">
                <a:hlinkClick r:id="rId4"/>
              </a:rPr>
              <a:t>gov</a:t>
            </a:r>
            <a:r>
              <a:rPr lang="ru-RU" sz="2800" dirty="0">
                <a:hlinkClick r:id="rId4"/>
              </a:rPr>
              <a:t>.</a:t>
            </a:r>
            <a:r>
              <a:rPr lang="en-US" sz="2800" dirty="0" err="1">
                <a:hlinkClick r:id="rId4"/>
              </a:rPr>
              <a:t>kz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27584" y="1556791"/>
            <a:ext cx="5400675" cy="3960441"/>
          </a:xfrm>
          <a:prstGeom prst="roundRect">
            <a:avLst>
              <a:gd name="adj" fmla="val 2355"/>
            </a:avLst>
          </a:prstGeom>
          <a:noFill/>
          <a:ln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28575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Логотип переписи</a:t>
            </a:r>
          </a:p>
          <a:p>
            <a:pPr indent="-28575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опрос</a:t>
            </a:r>
          </a:p>
          <a:p>
            <a:pPr indent="-28575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</a:p>
          <a:p>
            <a:pPr indent="-28575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Новости</a:t>
            </a:r>
          </a:p>
          <a:p>
            <a:pPr indent="-28575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 по переписи</a:t>
            </a:r>
          </a:p>
          <a:p>
            <a:pPr indent="-28575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Пилотная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перепись населения 2018 года</a:t>
            </a:r>
          </a:p>
          <a:p>
            <a:pPr indent="-28575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Users\JinKinzer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755650" y="6453188"/>
            <a:ext cx="8064500" cy="4048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endParaRPr lang="ru-RU" sz="1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220" name="Прямоугольник 12"/>
          <p:cNvSpPr>
            <a:spLocks noChangeArrowheads="1"/>
          </p:cNvSpPr>
          <p:nvPr/>
        </p:nvSpPr>
        <p:spPr bwMode="auto">
          <a:xfrm>
            <a:off x="692150" y="1565275"/>
            <a:ext cx="7993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latin typeface="Calibri" pitchFamily="34" charset="0"/>
            </a:endParaRPr>
          </a:p>
        </p:txBody>
      </p:sp>
      <p:sp>
        <p:nvSpPr>
          <p:cNvPr id="25" name="Rectangle 10"/>
          <p:cNvSpPr txBox="1">
            <a:spLocks noChangeArrowheads="1"/>
          </p:cNvSpPr>
          <p:nvPr/>
        </p:nvSpPr>
        <p:spPr>
          <a:xfrm>
            <a:off x="755650" y="6362700"/>
            <a:ext cx="1439863" cy="4953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www.stat.gov.kz</a:t>
            </a:r>
            <a:endParaRPr lang="ru-RU" sz="10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14313" y="781745"/>
            <a:ext cx="8572500" cy="483209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anchor="ctr">
            <a:spAutoFit/>
          </a:bodyPr>
          <a:lstStyle/>
          <a:p>
            <a:pPr lvl="1"/>
            <a:r>
              <a:rPr lang="kk-KZ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При </a:t>
            </a:r>
            <a:r>
              <a:rPr lang="kk-KZ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Интернет-опросе</a:t>
            </a:r>
            <a:r>
              <a:rPr lang="kk-KZ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респонденты могут самостоятельно заполнить электронные переписные листы на себя и членов своего домашнего хозяйства на специализированном сайте 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ru-RU" sz="2000" dirty="0"/>
          </a:p>
          <a:p>
            <a:pPr lvl="1"/>
            <a:r>
              <a:rPr lang="ru-RU" sz="2000" b="1" dirty="0">
                <a:solidFill>
                  <a:srgbClr val="0070C0"/>
                </a:solidFill>
                <a:latin typeface="+mn-lt"/>
              </a:rPr>
              <a:t>Реквизиты для регистрации при </a:t>
            </a:r>
            <a:r>
              <a:rPr lang="ru-RU" sz="2000" b="1" dirty="0" err="1">
                <a:solidFill>
                  <a:srgbClr val="0070C0"/>
                </a:solidFill>
                <a:latin typeface="+mn-lt"/>
              </a:rPr>
              <a:t>Интернет-опросе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 ИИН</a:t>
            </a:r>
          </a:p>
          <a:p>
            <a:pPr lvl="1">
              <a:buFont typeface="Wingdings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 Выбрать из списка тип документа, удостоверяющий личность</a:t>
            </a:r>
          </a:p>
          <a:p>
            <a:pPr lvl="1">
              <a:buFont typeface="Wingdings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 Номер документа, срок действия или дата рождения (в зависимости от типа документа)</a:t>
            </a:r>
          </a:p>
          <a:p>
            <a:pPr lvl="1">
              <a:buFont typeface="Wingdings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 Пароль</a:t>
            </a:r>
          </a:p>
          <a:p>
            <a:pPr lvl="1">
              <a:buFont typeface="Wingdings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 Подтверждение пароля</a:t>
            </a:r>
          </a:p>
          <a:p>
            <a:pPr lvl="1">
              <a:buFont typeface="Wingdings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E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-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mail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  <a:p>
            <a:pPr lvl="1">
              <a:buFont typeface="Wingdings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 Мобильный номер (на данный номер будет отправлено уведомление о прохождении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интернет-опроса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)</a:t>
            </a:r>
          </a:p>
          <a:p>
            <a:pPr indent="450850" algn="just" eaLnBrk="0" hangingPunct="0"/>
            <a:endParaRPr lang="ru-RU" sz="28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23529" y="404665"/>
            <a:ext cx="8424936" cy="954107"/>
          </a:xfrm>
          <a:prstGeom prst="rect">
            <a:avLst/>
          </a:prstGeom>
          <a:solidFill>
            <a:srgbClr val="FFC000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интервьюерами с использованием  планшетов 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 descr="C:\Users\a.kasenova\Downloads\авторизация планшет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3492001" cy="3744416"/>
          </a:xfrm>
          <a:prstGeom prst="rect">
            <a:avLst/>
          </a:prstGeom>
          <a:noFill/>
          <a:ln>
            <a:solidFill>
              <a:srgbClr val="0066CC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4283968" y="2420889"/>
            <a:ext cx="4392488" cy="2923877"/>
          </a:xfrm>
          <a:prstGeom prst="rect">
            <a:avLst/>
          </a:prstGeom>
          <a:ln w="28575">
            <a:solidFill>
              <a:srgbClr val="0066CC"/>
            </a:solidFill>
          </a:ln>
        </p:spPr>
        <p:txBody>
          <a:bodyPr wrap="square">
            <a:spAutoFit/>
          </a:bodyPr>
          <a:lstStyle/>
          <a:p>
            <a:pPr indent="-285750">
              <a:spcAft>
                <a:spcPts val="120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етод </a:t>
            </a:r>
            <a:r>
              <a:rPr lang="kk-KZ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с использованием планшета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предполагает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</a:rPr>
              <a:t>сплошной опрос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респондентов для сбора сведений переписным персоналом. Сбор информации будет осуществляться через ввод в электронные переписные листы посредством планшетов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484784"/>
            <a:ext cx="82809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Авторизация интервьюера</a:t>
            </a:r>
            <a:r>
              <a:rPr lang="ru-RU" sz="2000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+mn-lt"/>
                <a:cs typeface="Times New Roman" panose="02020603050405020304" pitchFamily="18" charset="0"/>
              </a:rPr>
              <a:t>интерьер входит под своим логином и паролем</a:t>
            </a:r>
          </a:p>
          <a:p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92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332656"/>
            <a:ext cx="8568952" cy="1446550"/>
          </a:xfrm>
          <a:prstGeom prst="rect">
            <a:avLst/>
          </a:prstGeom>
          <a:solidFill>
            <a:srgbClr val="FFC000"/>
          </a:solidFill>
          <a:ln w="28575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интервьюерами с использованием  планшетов </a:t>
            </a:r>
          </a:p>
          <a:p>
            <a:pPr algn="ctr"/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a.kasenova\Downloads\сплошной опро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3895725" cy="389230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539552" y="1628800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68144" y="2276872"/>
            <a:ext cx="2664296" cy="374441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2">
                    <a:lumMod val="75000"/>
                  </a:schemeClr>
                </a:solidFill>
              </a:rPr>
              <a:t>АРМ</a:t>
            </a:r>
          </a:p>
          <a:p>
            <a:pPr algn="ctr"/>
            <a:r>
              <a:rPr lang="kk-KZ" dirty="0">
                <a:solidFill>
                  <a:schemeClr val="tx2">
                    <a:lumMod val="75000"/>
                  </a:schemeClr>
                </a:solidFill>
              </a:rPr>
              <a:t>Модуль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«формирование контейнеров»</a:t>
            </a:r>
          </a:p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Модуль 3</a:t>
            </a:r>
          </a:p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«выгрузка/</a:t>
            </a:r>
          </a:p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загрузка контейнеров»</a:t>
            </a:r>
          </a:p>
        </p:txBody>
      </p:sp>
      <p:sp>
        <p:nvSpPr>
          <p:cNvPr id="6" name="Двойная стрелка влево/вправо 5"/>
          <p:cNvSpPr/>
          <p:nvPr/>
        </p:nvSpPr>
        <p:spPr>
          <a:xfrm rot="10800000">
            <a:off x="4547842" y="3169597"/>
            <a:ext cx="1200892" cy="518805"/>
          </a:xfrm>
          <a:prstGeom prst="leftRightArrow">
            <a:avLst/>
          </a:prstGeom>
          <a:solidFill>
            <a:srgbClr val="FFC000"/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7" y="1916832"/>
            <a:ext cx="36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Отображение объектов участка</a:t>
            </a:r>
          </a:p>
        </p:txBody>
      </p:sp>
    </p:spTree>
    <p:extLst>
      <p:ext uri="{BB962C8B-B14F-4D97-AF65-F5344CB8AC3E}">
        <p14:creationId xmlns:p14="http://schemas.microsoft.com/office/powerpoint/2010/main" val="2479992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8523</TotalTime>
  <Words>390</Words>
  <Application>Microsoft Office PowerPoint</Application>
  <PresentationFormat>On-screen Show (4:3)</PresentationFormat>
  <Paragraphs>78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Тема Office</vt:lpstr>
      <vt:lpstr>PowerPoint Presentation</vt:lpstr>
      <vt:lpstr>PowerPoint Presentation</vt:lpstr>
      <vt:lpstr>PowerPoint Presentation</vt:lpstr>
      <vt:lpstr>PowerPoint Presentation</vt:lpstr>
      <vt:lpstr>1. При Интернет-опросе респонденты могут самостоятельно заполнить электронные переписные листы на себя и членов своего домашнего хозяйства на специализированном сайте             2. Метод с использованием планшета предполагает сплошной опрос респондентов для сбора сведений переписным персоналом. Сбор информации будет осуществляться через ввод в электронные переписные листы посредством планшетов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Спасибо за внимание!       Кунафина Д.К Управление по подготовке и проведению национальных переписей Комитет по статистике Министерство национальной экономики Республики Казахстан Тел. +7 7172 74-93-37 E-mail: di.kunafina@economy.gov.kz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Ермек Нурумов</dc:creator>
  <cp:lastModifiedBy>Andrea De Luka</cp:lastModifiedBy>
  <cp:revision>1059</cp:revision>
  <dcterms:created xsi:type="dcterms:W3CDTF">2008-09-13T02:23:05Z</dcterms:created>
  <dcterms:modified xsi:type="dcterms:W3CDTF">2018-05-11T19:51:47Z</dcterms:modified>
</cp:coreProperties>
</file>