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384" r:id="rId2"/>
    <p:sldId id="410" r:id="rId3"/>
    <p:sldId id="421" r:id="rId4"/>
    <p:sldId id="412" r:id="rId5"/>
    <p:sldId id="411" r:id="rId6"/>
    <p:sldId id="420" r:id="rId7"/>
    <p:sldId id="406" r:id="rId8"/>
    <p:sldId id="409" r:id="rId9"/>
    <p:sldId id="419" r:id="rId10"/>
    <p:sldId id="405" r:id="rId11"/>
    <p:sldId id="376" r:id="rId12"/>
    <p:sldId id="413" r:id="rId13"/>
    <p:sldId id="417" r:id="rId14"/>
    <p:sldId id="418" r:id="rId15"/>
    <p:sldId id="415" r:id="rId16"/>
    <p:sldId id="414" r:id="rId17"/>
    <p:sldId id="416" r:id="rId18"/>
    <p:sldId id="408" r:id="rId19"/>
    <p:sldId id="374" r:id="rId20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DC60B3-A966-4908-BF18-285CC5E460E8}">
          <p14:sldIdLst>
            <p14:sldId id="384"/>
            <p14:sldId id="410"/>
            <p14:sldId id="421"/>
            <p14:sldId id="412"/>
            <p14:sldId id="411"/>
            <p14:sldId id="420"/>
            <p14:sldId id="406"/>
            <p14:sldId id="409"/>
            <p14:sldId id="419"/>
            <p14:sldId id="405"/>
          </p14:sldIdLst>
        </p14:section>
        <p14:section name="Untitled Section" id="{9ED02950-2FD6-4788-9ADB-7F7F7A3A17F3}">
          <p14:sldIdLst>
            <p14:sldId id="376"/>
            <p14:sldId id="413"/>
            <p14:sldId id="417"/>
            <p14:sldId id="418"/>
            <p14:sldId id="415"/>
            <p14:sldId id="414"/>
            <p14:sldId id="416"/>
            <p14:sldId id="408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26A2"/>
    <a:srgbClr val="004F8A"/>
    <a:srgbClr val="0066FF"/>
    <a:srgbClr val="7F7F7F"/>
    <a:srgbClr val="D06812"/>
    <a:srgbClr val="5E5C00"/>
    <a:srgbClr val="333300"/>
    <a:srgbClr val="663300"/>
    <a:srgbClr val="FFFFFF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E8D81-7266-49E6-8247-4086CF5AC8E6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417E31-2D72-4AD1-A365-47AFF48371CC}">
      <dgm:prSet phldrT="[Text]"/>
      <dgm:spPr/>
      <dgm:t>
        <a:bodyPr/>
        <a:lstStyle/>
        <a:p>
          <a:r>
            <a:rPr lang="en-US" b="1" dirty="0">
              <a:solidFill>
                <a:srgbClr val="2C26A2"/>
              </a:solidFill>
            </a:rPr>
            <a:t>Paper-based questionnaire</a:t>
          </a:r>
        </a:p>
      </dgm:t>
    </dgm:pt>
    <dgm:pt modelId="{7CF8D24B-7931-4345-B369-078BC9C18D38}" type="parTrans" cxnId="{A3CBFD44-A01E-4B88-AAFE-74D72FA03151}">
      <dgm:prSet/>
      <dgm:spPr/>
      <dgm:t>
        <a:bodyPr/>
        <a:lstStyle/>
        <a:p>
          <a:endParaRPr lang="en-US"/>
        </a:p>
      </dgm:t>
    </dgm:pt>
    <dgm:pt modelId="{75DA51F0-D990-40BD-9FF4-2637362BB34D}" type="sibTrans" cxnId="{A3CBFD44-A01E-4B88-AAFE-74D72FA03151}">
      <dgm:prSet/>
      <dgm:spPr/>
      <dgm:t>
        <a:bodyPr/>
        <a:lstStyle/>
        <a:p>
          <a:endParaRPr lang="en-US"/>
        </a:p>
      </dgm:t>
    </dgm:pt>
    <dgm:pt modelId="{AE1A5CC8-6458-4EB4-BD07-ABCF48CFDE12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/>
            <a:t>PAPI</a:t>
          </a:r>
        </a:p>
      </dgm:t>
    </dgm:pt>
    <dgm:pt modelId="{2AB8148A-BBEE-4056-BF89-6220DF341426}" type="parTrans" cxnId="{6370E4B9-BA2D-4CFD-814F-BFEBE40DB80D}">
      <dgm:prSet/>
      <dgm:spPr/>
      <dgm:t>
        <a:bodyPr/>
        <a:lstStyle/>
        <a:p>
          <a:endParaRPr lang="en-US"/>
        </a:p>
      </dgm:t>
    </dgm:pt>
    <dgm:pt modelId="{C29D1944-0393-4F46-A9AD-96B9ED3B1887}" type="sibTrans" cxnId="{6370E4B9-BA2D-4CFD-814F-BFEBE40DB80D}">
      <dgm:prSet/>
      <dgm:spPr/>
      <dgm:t>
        <a:bodyPr/>
        <a:lstStyle/>
        <a:p>
          <a:endParaRPr lang="en-US"/>
        </a:p>
      </dgm:t>
    </dgm:pt>
    <dgm:pt modelId="{B6FEEE4C-5928-443D-A6F2-62846F86FD63}">
      <dgm:prSet phldrT="[Text]" custT="1"/>
      <dgm:spPr>
        <a:solidFill>
          <a:srgbClr val="FFC00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70485" tIns="46990" rIns="70485" bIns="46990" numCol="1" spcCol="1270" anchor="ctr" anchorCtr="0"/>
        <a:lstStyle/>
        <a:p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PASI</a:t>
          </a:r>
        </a:p>
      </dgm:t>
    </dgm:pt>
    <dgm:pt modelId="{E54CBDE8-569A-4718-9F8F-D9B1E89DB2E3}" type="parTrans" cxnId="{A3B71345-D7E5-4C7A-ACC2-23EA3A95344B}">
      <dgm:prSet/>
      <dgm:spPr/>
      <dgm:t>
        <a:bodyPr/>
        <a:lstStyle/>
        <a:p>
          <a:endParaRPr lang="en-US"/>
        </a:p>
      </dgm:t>
    </dgm:pt>
    <dgm:pt modelId="{B6A3C5DC-DCF6-4E09-AD1B-B8A2909568E3}" type="sibTrans" cxnId="{A3B71345-D7E5-4C7A-ACC2-23EA3A95344B}">
      <dgm:prSet/>
      <dgm:spPr/>
      <dgm:t>
        <a:bodyPr/>
        <a:lstStyle/>
        <a:p>
          <a:endParaRPr lang="en-US"/>
        </a:p>
      </dgm:t>
    </dgm:pt>
    <dgm:pt modelId="{E3710C78-5DC2-4748-9D75-ABF0FA07C657}">
      <dgm:prSet phldrT="[Text]" custT="1"/>
      <dgm:spPr>
        <a:solidFill>
          <a:srgbClr val="A3B2C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b="1" kern="1200" dirty="0">
              <a:solidFill>
                <a:srgbClr val="2C26A2"/>
              </a:solidFill>
              <a:latin typeface="Verdana"/>
              <a:ea typeface="+mn-ea"/>
              <a:cs typeface="+mn-cs"/>
            </a:rPr>
            <a:t>Electronic</a:t>
          </a:r>
          <a:r>
            <a:rPr lang="en-US" sz="1800" b="1" kern="1200" dirty="0"/>
            <a:t> </a:t>
          </a:r>
          <a:r>
            <a:rPr lang="en-US" sz="1800" b="1" kern="1200" dirty="0">
              <a:solidFill>
                <a:srgbClr val="2C26A2"/>
              </a:solidFill>
              <a:latin typeface="Verdana"/>
              <a:ea typeface="+mn-ea"/>
              <a:cs typeface="+mn-cs"/>
            </a:rPr>
            <a:t>questionnaire</a:t>
          </a:r>
        </a:p>
      </dgm:t>
    </dgm:pt>
    <dgm:pt modelId="{C3D2D792-C3F2-4F3C-9B38-E7789BA959CD}" type="parTrans" cxnId="{2523097C-BF53-4281-9F69-74EFCC9E009A}">
      <dgm:prSet/>
      <dgm:spPr/>
      <dgm:t>
        <a:bodyPr/>
        <a:lstStyle/>
        <a:p>
          <a:endParaRPr lang="en-US"/>
        </a:p>
      </dgm:t>
    </dgm:pt>
    <dgm:pt modelId="{BFD7892F-80DC-4DF0-AD2E-6F1CE32BD684}" type="sibTrans" cxnId="{2523097C-BF53-4281-9F69-74EFCC9E009A}">
      <dgm:prSet/>
      <dgm:spPr/>
      <dgm:t>
        <a:bodyPr/>
        <a:lstStyle/>
        <a:p>
          <a:endParaRPr lang="en-US"/>
        </a:p>
      </dgm:t>
    </dgm:pt>
    <dgm:pt modelId="{59EC6A84-8259-4B90-8E5E-DA42C0586CD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/>
            <a:t>CAPI</a:t>
          </a:r>
        </a:p>
      </dgm:t>
    </dgm:pt>
    <dgm:pt modelId="{ADDAECCB-6BF9-42D5-8604-05D6061AC090}" type="parTrans" cxnId="{9123A72F-B404-4D1A-ABBD-98F54D4444BC}">
      <dgm:prSet/>
      <dgm:spPr/>
      <dgm:t>
        <a:bodyPr/>
        <a:lstStyle/>
        <a:p>
          <a:endParaRPr lang="en-US"/>
        </a:p>
      </dgm:t>
    </dgm:pt>
    <dgm:pt modelId="{71EE78B9-305A-45E1-A286-BD7AD1C71784}" type="sibTrans" cxnId="{9123A72F-B404-4D1A-ABBD-98F54D4444BC}">
      <dgm:prSet/>
      <dgm:spPr/>
      <dgm:t>
        <a:bodyPr/>
        <a:lstStyle/>
        <a:p>
          <a:endParaRPr lang="en-US"/>
        </a:p>
      </dgm:t>
    </dgm:pt>
    <dgm:pt modelId="{404370F0-AB43-47F8-947B-A252C2DD6DC4}">
      <dgm:prSet phldrT="[Text]" custT="1"/>
      <dgm:spPr>
        <a:solidFill>
          <a:srgbClr val="92D05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70485" tIns="46990" rIns="70485" bIns="46990" numCol="1" spcCol="1270" anchor="ctr" anchorCtr="0"/>
        <a:lstStyle/>
        <a:p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CASI</a:t>
          </a:r>
        </a:p>
      </dgm:t>
    </dgm:pt>
    <dgm:pt modelId="{2B602513-40E1-4F6C-8C34-4A325042C858}" type="parTrans" cxnId="{B241BF15-5F5B-4EC0-A72D-4CE3C6EBA51D}">
      <dgm:prSet/>
      <dgm:spPr/>
      <dgm:t>
        <a:bodyPr/>
        <a:lstStyle/>
        <a:p>
          <a:endParaRPr lang="en-US"/>
        </a:p>
      </dgm:t>
    </dgm:pt>
    <dgm:pt modelId="{4C4D7541-8861-45D7-9C79-609C784F4B88}" type="sibTrans" cxnId="{B241BF15-5F5B-4EC0-A72D-4CE3C6EBA51D}">
      <dgm:prSet/>
      <dgm:spPr/>
      <dgm:t>
        <a:bodyPr/>
        <a:lstStyle/>
        <a:p>
          <a:endParaRPr lang="en-US"/>
        </a:p>
      </dgm:t>
    </dgm:pt>
    <dgm:pt modelId="{91E928F1-71AB-42B4-96E2-4C0AEF365D03}">
      <dgm:prSet custT="1"/>
      <dgm:spPr>
        <a:solidFill>
          <a:srgbClr val="92D05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70485" tIns="46990" rIns="70485" bIns="46990" numCol="1" spcCol="1270" anchor="ctr" anchorCtr="0"/>
        <a:lstStyle/>
        <a:p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CATI</a:t>
          </a:r>
        </a:p>
      </dgm:t>
    </dgm:pt>
    <dgm:pt modelId="{C56D2B26-3E8D-49FB-B865-20F9CD9D9812}" type="parTrans" cxnId="{E373A077-A7E3-4592-A4C2-A91BAF6B24F7}">
      <dgm:prSet/>
      <dgm:spPr/>
      <dgm:t>
        <a:bodyPr/>
        <a:lstStyle/>
        <a:p>
          <a:endParaRPr lang="en-US"/>
        </a:p>
      </dgm:t>
    </dgm:pt>
    <dgm:pt modelId="{51AA101F-E4F3-49A9-9F68-737944BD46EE}" type="sibTrans" cxnId="{E373A077-A7E3-4592-A4C2-A91BAF6B24F7}">
      <dgm:prSet/>
      <dgm:spPr/>
      <dgm:t>
        <a:bodyPr/>
        <a:lstStyle/>
        <a:p>
          <a:endParaRPr lang="en-US"/>
        </a:p>
      </dgm:t>
    </dgm:pt>
    <dgm:pt modelId="{2DE0702A-0931-4BFF-9B94-037CFB835135}" type="pres">
      <dgm:prSet presAssocID="{2D2E8D81-7266-49E6-8247-4086CF5AC8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26E76C-B611-4C97-8BE1-E5CB17EF5A90}" type="pres">
      <dgm:prSet presAssocID="{79417E31-2D72-4AD1-A365-47AFF48371CC}" presName="root" presStyleCnt="0"/>
      <dgm:spPr/>
    </dgm:pt>
    <dgm:pt modelId="{3ACE66F7-CE06-421C-8D99-4E6DBC3A27D0}" type="pres">
      <dgm:prSet presAssocID="{79417E31-2D72-4AD1-A365-47AFF48371CC}" presName="rootComposite" presStyleCnt="0"/>
      <dgm:spPr/>
    </dgm:pt>
    <dgm:pt modelId="{907BB3B4-CE1D-4A0F-BA63-D37AB835D451}" type="pres">
      <dgm:prSet presAssocID="{79417E31-2D72-4AD1-A365-47AFF48371CC}" presName="rootText" presStyleLbl="node1" presStyleIdx="0" presStyleCnt="2" custScaleX="115445"/>
      <dgm:spPr/>
    </dgm:pt>
    <dgm:pt modelId="{2439EC1A-1984-46FC-B336-ABFD5018FF3B}" type="pres">
      <dgm:prSet presAssocID="{79417E31-2D72-4AD1-A365-47AFF48371CC}" presName="rootConnector" presStyleLbl="node1" presStyleIdx="0" presStyleCnt="2"/>
      <dgm:spPr/>
    </dgm:pt>
    <dgm:pt modelId="{E1A6FD2A-8826-4A3C-BD5A-5144AE98D5E9}" type="pres">
      <dgm:prSet presAssocID="{79417E31-2D72-4AD1-A365-47AFF48371CC}" presName="childShape" presStyleCnt="0"/>
      <dgm:spPr/>
    </dgm:pt>
    <dgm:pt modelId="{F20F36B4-3812-4480-B0B2-D94AA515AD9F}" type="pres">
      <dgm:prSet presAssocID="{2AB8148A-BBEE-4056-BF89-6220DF341426}" presName="Name13" presStyleLbl="parChTrans1D2" presStyleIdx="0" presStyleCnt="5"/>
      <dgm:spPr/>
    </dgm:pt>
    <dgm:pt modelId="{F215E7BF-6148-4DD0-9D10-7AAD69AB3FBD}" type="pres">
      <dgm:prSet presAssocID="{AE1A5CC8-6458-4EB4-BD07-ABCF48CFDE12}" presName="childText" presStyleLbl="bgAcc1" presStyleIdx="0" presStyleCnt="5">
        <dgm:presLayoutVars>
          <dgm:bulletEnabled val="1"/>
        </dgm:presLayoutVars>
      </dgm:prSet>
      <dgm:spPr/>
    </dgm:pt>
    <dgm:pt modelId="{24B092C0-2FEB-4413-BF1C-D6CFB4DE0480}" type="pres">
      <dgm:prSet presAssocID="{E54CBDE8-569A-4718-9F8F-D9B1E89DB2E3}" presName="Name13" presStyleLbl="parChTrans1D2" presStyleIdx="1" presStyleCnt="5"/>
      <dgm:spPr/>
    </dgm:pt>
    <dgm:pt modelId="{93300476-AECC-4349-BC6A-3EC9E286A2AD}" type="pres">
      <dgm:prSet presAssocID="{B6FEEE4C-5928-443D-A6F2-62846F86FD63}" presName="childText" presStyleLbl="bgAcc1" presStyleIdx="1" presStyleCnt="5">
        <dgm:presLayoutVars>
          <dgm:bulletEnabled val="1"/>
        </dgm:presLayoutVars>
      </dgm:prSet>
      <dgm:spPr>
        <a:xfrm>
          <a:off x="2100315" y="2170682"/>
          <a:ext cx="1389050" cy="868156"/>
        </a:xfrm>
        <a:prstGeom prst="roundRect">
          <a:avLst>
            <a:gd name="adj" fmla="val 10000"/>
          </a:avLst>
        </a:prstGeom>
      </dgm:spPr>
    </dgm:pt>
    <dgm:pt modelId="{A9F1F4F5-87A8-491C-B3AE-E2C5D206D41F}" type="pres">
      <dgm:prSet presAssocID="{E3710C78-5DC2-4748-9D75-ABF0FA07C657}" presName="root" presStyleCnt="0"/>
      <dgm:spPr/>
    </dgm:pt>
    <dgm:pt modelId="{155B4E94-2E1F-4E58-97E8-70FE7BB0F98E}" type="pres">
      <dgm:prSet presAssocID="{E3710C78-5DC2-4748-9D75-ABF0FA07C657}" presName="rootComposite" presStyleCnt="0"/>
      <dgm:spPr/>
    </dgm:pt>
    <dgm:pt modelId="{E8D2E488-3792-48C6-9FD3-4E617FC469B3}" type="pres">
      <dgm:prSet presAssocID="{E3710C78-5DC2-4748-9D75-ABF0FA07C657}" presName="rootText" presStyleLbl="node1" presStyleIdx="1" presStyleCnt="2" custScaleX="125066" custLinFactNeighborX="25534" custLinFactNeighborY="-4157"/>
      <dgm:spPr>
        <a:xfrm>
          <a:off x="4221507" y="291"/>
          <a:ext cx="1736312" cy="868156"/>
        </a:xfrm>
        <a:prstGeom prst="roundRect">
          <a:avLst>
            <a:gd name="adj" fmla="val 10000"/>
          </a:avLst>
        </a:prstGeom>
      </dgm:spPr>
    </dgm:pt>
    <dgm:pt modelId="{B8D0A675-04B5-46D1-8DFA-4FC4ACD74DCB}" type="pres">
      <dgm:prSet presAssocID="{E3710C78-5DC2-4748-9D75-ABF0FA07C657}" presName="rootConnector" presStyleLbl="node1" presStyleIdx="1" presStyleCnt="2"/>
      <dgm:spPr/>
    </dgm:pt>
    <dgm:pt modelId="{B090A591-F5A3-4418-83E0-86E11FF06431}" type="pres">
      <dgm:prSet presAssocID="{E3710C78-5DC2-4748-9D75-ABF0FA07C657}" presName="childShape" presStyleCnt="0"/>
      <dgm:spPr/>
    </dgm:pt>
    <dgm:pt modelId="{BF21680E-B225-44A8-B571-51358EA976B2}" type="pres">
      <dgm:prSet presAssocID="{ADDAECCB-6BF9-42D5-8604-05D6061AC090}" presName="Name13" presStyleLbl="parChTrans1D2" presStyleIdx="2" presStyleCnt="5"/>
      <dgm:spPr/>
    </dgm:pt>
    <dgm:pt modelId="{68170760-6002-4EF9-90CA-D11A097368BE}" type="pres">
      <dgm:prSet presAssocID="{59EC6A84-8259-4B90-8E5E-DA42C0586CD8}" presName="childText" presStyleLbl="bgAcc1" presStyleIdx="2" presStyleCnt="5" custLinFactNeighborX="36938" custLinFactNeighborY="-6584">
        <dgm:presLayoutVars>
          <dgm:bulletEnabled val="1"/>
        </dgm:presLayoutVars>
      </dgm:prSet>
      <dgm:spPr/>
    </dgm:pt>
    <dgm:pt modelId="{520EBEFE-3CB3-4E40-BAA8-452EE214CAA4}" type="pres">
      <dgm:prSet presAssocID="{2B602513-40E1-4F6C-8C34-4A325042C858}" presName="Name13" presStyleLbl="parChTrans1D2" presStyleIdx="3" presStyleCnt="5"/>
      <dgm:spPr/>
    </dgm:pt>
    <dgm:pt modelId="{009E978C-CE7E-4287-9C86-D1D32B26EBC7}" type="pres">
      <dgm:prSet presAssocID="{404370F0-AB43-47F8-947B-A252C2DD6DC4}" presName="childText" presStyleLbl="bgAcc1" presStyleIdx="3" presStyleCnt="5" custLinFactNeighborX="36938" custLinFactNeighborY="-7169">
        <dgm:presLayoutVars>
          <dgm:bulletEnabled val="1"/>
        </dgm:presLayoutVars>
      </dgm:prSet>
      <dgm:spPr>
        <a:xfrm>
          <a:off x="4572289" y="2170682"/>
          <a:ext cx="1389050" cy="868156"/>
        </a:xfrm>
        <a:prstGeom prst="roundRect">
          <a:avLst>
            <a:gd name="adj" fmla="val 10000"/>
          </a:avLst>
        </a:prstGeom>
      </dgm:spPr>
    </dgm:pt>
    <dgm:pt modelId="{65F691AF-E1FD-48C4-B483-3AAEA2BA3923}" type="pres">
      <dgm:prSet presAssocID="{C56D2B26-3E8D-49FB-B865-20F9CD9D9812}" presName="Name13" presStyleLbl="parChTrans1D2" presStyleIdx="4" presStyleCnt="5"/>
      <dgm:spPr/>
    </dgm:pt>
    <dgm:pt modelId="{F448B79C-6438-41F4-8FF4-CDCFDF10925C}" type="pres">
      <dgm:prSet presAssocID="{91E928F1-71AB-42B4-96E2-4C0AEF365D03}" presName="childText" presStyleLbl="bgAcc1" presStyleIdx="4" presStyleCnt="5" custLinFactNeighborX="36938" custLinFactNeighborY="-7753">
        <dgm:presLayoutVars>
          <dgm:bulletEnabled val="1"/>
        </dgm:presLayoutVars>
      </dgm:prSet>
      <dgm:spPr>
        <a:xfrm>
          <a:off x="4572289" y="3255877"/>
          <a:ext cx="1389050" cy="868156"/>
        </a:xfrm>
        <a:prstGeom prst="roundRect">
          <a:avLst>
            <a:gd name="adj" fmla="val 10000"/>
          </a:avLst>
        </a:prstGeom>
      </dgm:spPr>
    </dgm:pt>
  </dgm:ptLst>
  <dgm:cxnLst>
    <dgm:cxn modelId="{F8A4A805-24BE-490E-80BA-33BA928C7FAC}" type="presOf" srcId="{E3710C78-5DC2-4748-9D75-ABF0FA07C657}" destId="{E8D2E488-3792-48C6-9FD3-4E617FC469B3}" srcOrd="0" destOrd="0" presId="urn:microsoft.com/office/officeart/2005/8/layout/hierarchy3"/>
    <dgm:cxn modelId="{B241BF15-5F5B-4EC0-A72D-4CE3C6EBA51D}" srcId="{E3710C78-5DC2-4748-9D75-ABF0FA07C657}" destId="{404370F0-AB43-47F8-947B-A252C2DD6DC4}" srcOrd="1" destOrd="0" parTransId="{2B602513-40E1-4F6C-8C34-4A325042C858}" sibTransId="{4C4D7541-8861-45D7-9C79-609C784F4B88}"/>
    <dgm:cxn modelId="{890E2323-7D2D-4A34-BAAA-8EA36194BBDF}" type="presOf" srcId="{2AB8148A-BBEE-4056-BF89-6220DF341426}" destId="{F20F36B4-3812-4480-B0B2-D94AA515AD9F}" srcOrd="0" destOrd="0" presId="urn:microsoft.com/office/officeart/2005/8/layout/hierarchy3"/>
    <dgm:cxn modelId="{FEF14A2D-893F-4BCC-9C5B-1FEFEEBDA042}" type="presOf" srcId="{C56D2B26-3E8D-49FB-B865-20F9CD9D9812}" destId="{65F691AF-E1FD-48C4-B483-3AAEA2BA3923}" srcOrd="0" destOrd="0" presId="urn:microsoft.com/office/officeart/2005/8/layout/hierarchy3"/>
    <dgm:cxn modelId="{9123A72F-B404-4D1A-ABBD-98F54D4444BC}" srcId="{E3710C78-5DC2-4748-9D75-ABF0FA07C657}" destId="{59EC6A84-8259-4B90-8E5E-DA42C0586CD8}" srcOrd="0" destOrd="0" parTransId="{ADDAECCB-6BF9-42D5-8604-05D6061AC090}" sibTransId="{71EE78B9-305A-45E1-A286-BD7AD1C71784}"/>
    <dgm:cxn modelId="{4B34BC5C-82DD-4E0C-9B0A-0A32F6C1C455}" type="presOf" srcId="{79417E31-2D72-4AD1-A365-47AFF48371CC}" destId="{2439EC1A-1984-46FC-B336-ABFD5018FF3B}" srcOrd="1" destOrd="0" presId="urn:microsoft.com/office/officeart/2005/8/layout/hierarchy3"/>
    <dgm:cxn modelId="{A3CBFD44-A01E-4B88-AAFE-74D72FA03151}" srcId="{2D2E8D81-7266-49E6-8247-4086CF5AC8E6}" destId="{79417E31-2D72-4AD1-A365-47AFF48371CC}" srcOrd="0" destOrd="0" parTransId="{7CF8D24B-7931-4345-B369-078BC9C18D38}" sibTransId="{75DA51F0-D990-40BD-9FF4-2637362BB34D}"/>
    <dgm:cxn modelId="{A3B71345-D7E5-4C7A-ACC2-23EA3A95344B}" srcId="{79417E31-2D72-4AD1-A365-47AFF48371CC}" destId="{B6FEEE4C-5928-443D-A6F2-62846F86FD63}" srcOrd="1" destOrd="0" parTransId="{E54CBDE8-569A-4718-9F8F-D9B1E89DB2E3}" sibTransId="{B6A3C5DC-DCF6-4E09-AD1B-B8A2909568E3}"/>
    <dgm:cxn modelId="{0AB87B49-BA90-43F4-86CB-AC3B7706DDF8}" type="presOf" srcId="{79417E31-2D72-4AD1-A365-47AFF48371CC}" destId="{907BB3B4-CE1D-4A0F-BA63-D37AB835D451}" srcOrd="0" destOrd="0" presId="urn:microsoft.com/office/officeart/2005/8/layout/hierarchy3"/>
    <dgm:cxn modelId="{8AB7BC4A-DBA6-41CF-B3F6-34B08A327BAB}" type="presOf" srcId="{59EC6A84-8259-4B90-8E5E-DA42C0586CD8}" destId="{68170760-6002-4EF9-90CA-D11A097368BE}" srcOrd="0" destOrd="0" presId="urn:microsoft.com/office/officeart/2005/8/layout/hierarchy3"/>
    <dgm:cxn modelId="{7A8CCE6B-8034-44A4-B88C-0C6B6241176C}" type="presOf" srcId="{ADDAECCB-6BF9-42D5-8604-05D6061AC090}" destId="{BF21680E-B225-44A8-B571-51358EA976B2}" srcOrd="0" destOrd="0" presId="urn:microsoft.com/office/officeart/2005/8/layout/hierarchy3"/>
    <dgm:cxn modelId="{E373A077-A7E3-4592-A4C2-A91BAF6B24F7}" srcId="{E3710C78-5DC2-4748-9D75-ABF0FA07C657}" destId="{91E928F1-71AB-42B4-96E2-4C0AEF365D03}" srcOrd="2" destOrd="0" parTransId="{C56D2B26-3E8D-49FB-B865-20F9CD9D9812}" sibTransId="{51AA101F-E4F3-49A9-9F68-737944BD46EE}"/>
    <dgm:cxn modelId="{60962959-8071-485D-A21A-66F98F75C8AF}" type="presOf" srcId="{2D2E8D81-7266-49E6-8247-4086CF5AC8E6}" destId="{2DE0702A-0931-4BFF-9B94-037CFB835135}" srcOrd="0" destOrd="0" presId="urn:microsoft.com/office/officeart/2005/8/layout/hierarchy3"/>
    <dgm:cxn modelId="{2523097C-BF53-4281-9F69-74EFCC9E009A}" srcId="{2D2E8D81-7266-49E6-8247-4086CF5AC8E6}" destId="{E3710C78-5DC2-4748-9D75-ABF0FA07C657}" srcOrd="1" destOrd="0" parTransId="{C3D2D792-C3F2-4F3C-9B38-E7789BA959CD}" sibTransId="{BFD7892F-80DC-4DF0-AD2E-6F1CE32BD684}"/>
    <dgm:cxn modelId="{C5D155AC-13A4-440B-B429-10D04A43A376}" type="presOf" srcId="{404370F0-AB43-47F8-947B-A252C2DD6DC4}" destId="{009E978C-CE7E-4287-9C86-D1D32B26EBC7}" srcOrd="0" destOrd="0" presId="urn:microsoft.com/office/officeart/2005/8/layout/hierarchy3"/>
    <dgm:cxn modelId="{701F19B5-3752-45F5-89AA-B2E869780D1C}" type="presOf" srcId="{91E928F1-71AB-42B4-96E2-4C0AEF365D03}" destId="{F448B79C-6438-41F4-8FF4-CDCFDF10925C}" srcOrd="0" destOrd="0" presId="urn:microsoft.com/office/officeart/2005/8/layout/hierarchy3"/>
    <dgm:cxn modelId="{6370E4B9-BA2D-4CFD-814F-BFEBE40DB80D}" srcId="{79417E31-2D72-4AD1-A365-47AFF48371CC}" destId="{AE1A5CC8-6458-4EB4-BD07-ABCF48CFDE12}" srcOrd="0" destOrd="0" parTransId="{2AB8148A-BBEE-4056-BF89-6220DF341426}" sibTransId="{C29D1944-0393-4F46-A9AD-96B9ED3B1887}"/>
    <dgm:cxn modelId="{A282B4C1-9186-4D35-859D-AD3D9050B6F3}" type="presOf" srcId="{E54CBDE8-569A-4718-9F8F-D9B1E89DB2E3}" destId="{24B092C0-2FEB-4413-BF1C-D6CFB4DE0480}" srcOrd="0" destOrd="0" presId="urn:microsoft.com/office/officeart/2005/8/layout/hierarchy3"/>
    <dgm:cxn modelId="{F44BCACE-9F1D-4B20-B0D0-C3DC7C09CFA3}" type="presOf" srcId="{B6FEEE4C-5928-443D-A6F2-62846F86FD63}" destId="{93300476-AECC-4349-BC6A-3EC9E286A2AD}" srcOrd="0" destOrd="0" presId="urn:microsoft.com/office/officeart/2005/8/layout/hierarchy3"/>
    <dgm:cxn modelId="{E3A2B1E1-4FDA-4467-BD64-4C7BF5E3075A}" type="presOf" srcId="{AE1A5CC8-6458-4EB4-BD07-ABCF48CFDE12}" destId="{F215E7BF-6148-4DD0-9D10-7AAD69AB3FBD}" srcOrd="0" destOrd="0" presId="urn:microsoft.com/office/officeart/2005/8/layout/hierarchy3"/>
    <dgm:cxn modelId="{C58198F8-0B48-4232-9FF4-D8B1D59D530C}" type="presOf" srcId="{E3710C78-5DC2-4748-9D75-ABF0FA07C657}" destId="{B8D0A675-04B5-46D1-8DFA-4FC4ACD74DCB}" srcOrd="1" destOrd="0" presId="urn:microsoft.com/office/officeart/2005/8/layout/hierarchy3"/>
    <dgm:cxn modelId="{AC88B8FE-3649-4210-9F57-173E71A0BA49}" type="presOf" srcId="{2B602513-40E1-4F6C-8C34-4A325042C858}" destId="{520EBEFE-3CB3-4E40-BAA8-452EE214CAA4}" srcOrd="0" destOrd="0" presId="urn:microsoft.com/office/officeart/2005/8/layout/hierarchy3"/>
    <dgm:cxn modelId="{8566047D-C707-46CD-A2FE-A5BBCD490746}" type="presParOf" srcId="{2DE0702A-0931-4BFF-9B94-037CFB835135}" destId="{2426E76C-B611-4C97-8BE1-E5CB17EF5A90}" srcOrd="0" destOrd="0" presId="urn:microsoft.com/office/officeart/2005/8/layout/hierarchy3"/>
    <dgm:cxn modelId="{2334D8C3-7F4B-493D-A4BA-D2185ED21EB5}" type="presParOf" srcId="{2426E76C-B611-4C97-8BE1-E5CB17EF5A90}" destId="{3ACE66F7-CE06-421C-8D99-4E6DBC3A27D0}" srcOrd="0" destOrd="0" presId="urn:microsoft.com/office/officeart/2005/8/layout/hierarchy3"/>
    <dgm:cxn modelId="{44431039-5670-45DF-A437-82562D0E4BC9}" type="presParOf" srcId="{3ACE66F7-CE06-421C-8D99-4E6DBC3A27D0}" destId="{907BB3B4-CE1D-4A0F-BA63-D37AB835D451}" srcOrd="0" destOrd="0" presId="urn:microsoft.com/office/officeart/2005/8/layout/hierarchy3"/>
    <dgm:cxn modelId="{FAEF41B0-1AA2-40EC-A567-33B4F99A3B0A}" type="presParOf" srcId="{3ACE66F7-CE06-421C-8D99-4E6DBC3A27D0}" destId="{2439EC1A-1984-46FC-B336-ABFD5018FF3B}" srcOrd="1" destOrd="0" presId="urn:microsoft.com/office/officeart/2005/8/layout/hierarchy3"/>
    <dgm:cxn modelId="{6A26196F-5E48-42DC-AE32-669E11C7D22A}" type="presParOf" srcId="{2426E76C-B611-4C97-8BE1-E5CB17EF5A90}" destId="{E1A6FD2A-8826-4A3C-BD5A-5144AE98D5E9}" srcOrd="1" destOrd="0" presId="urn:microsoft.com/office/officeart/2005/8/layout/hierarchy3"/>
    <dgm:cxn modelId="{12801845-B0A9-4821-B92B-52865AC199F4}" type="presParOf" srcId="{E1A6FD2A-8826-4A3C-BD5A-5144AE98D5E9}" destId="{F20F36B4-3812-4480-B0B2-D94AA515AD9F}" srcOrd="0" destOrd="0" presId="urn:microsoft.com/office/officeart/2005/8/layout/hierarchy3"/>
    <dgm:cxn modelId="{100F3137-8BD6-4DE7-93AC-2F6E552A546F}" type="presParOf" srcId="{E1A6FD2A-8826-4A3C-BD5A-5144AE98D5E9}" destId="{F215E7BF-6148-4DD0-9D10-7AAD69AB3FBD}" srcOrd="1" destOrd="0" presId="urn:microsoft.com/office/officeart/2005/8/layout/hierarchy3"/>
    <dgm:cxn modelId="{8F744DFF-32F9-4531-8820-0217FFA82E5B}" type="presParOf" srcId="{E1A6FD2A-8826-4A3C-BD5A-5144AE98D5E9}" destId="{24B092C0-2FEB-4413-BF1C-D6CFB4DE0480}" srcOrd="2" destOrd="0" presId="urn:microsoft.com/office/officeart/2005/8/layout/hierarchy3"/>
    <dgm:cxn modelId="{160F4981-6A77-45AE-B1C4-6063F4383EF5}" type="presParOf" srcId="{E1A6FD2A-8826-4A3C-BD5A-5144AE98D5E9}" destId="{93300476-AECC-4349-BC6A-3EC9E286A2AD}" srcOrd="3" destOrd="0" presId="urn:microsoft.com/office/officeart/2005/8/layout/hierarchy3"/>
    <dgm:cxn modelId="{B9A3EC42-F794-4F61-A13D-0B2420B6A298}" type="presParOf" srcId="{2DE0702A-0931-4BFF-9B94-037CFB835135}" destId="{A9F1F4F5-87A8-491C-B3AE-E2C5D206D41F}" srcOrd="1" destOrd="0" presId="urn:microsoft.com/office/officeart/2005/8/layout/hierarchy3"/>
    <dgm:cxn modelId="{F78FC8FA-C194-474F-9A29-8AACFB96265B}" type="presParOf" srcId="{A9F1F4F5-87A8-491C-B3AE-E2C5D206D41F}" destId="{155B4E94-2E1F-4E58-97E8-70FE7BB0F98E}" srcOrd="0" destOrd="0" presId="urn:microsoft.com/office/officeart/2005/8/layout/hierarchy3"/>
    <dgm:cxn modelId="{C697ECE5-1983-4B3B-BCAF-657072D8DA8B}" type="presParOf" srcId="{155B4E94-2E1F-4E58-97E8-70FE7BB0F98E}" destId="{E8D2E488-3792-48C6-9FD3-4E617FC469B3}" srcOrd="0" destOrd="0" presId="urn:microsoft.com/office/officeart/2005/8/layout/hierarchy3"/>
    <dgm:cxn modelId="{B271EC00-FDCF-42F0-A2E3-3E8BC3DE2A5D}" type="presParOf" srcId="{155B4E94-2E1F-4E58-97E8-70FE7BB0F98E}" destId="{B8D0A675-04B5-46D1-8DFA-4FC4ACD74DCB}" srcOrd="1" destOrd="0" presId="urn:microsoft.com/office/officeart/2005/8/layout/hierarchy3"/>
    <dgm:cxn modelId="{CC570C30-54D3-451C-879D-FD7F75574FFD}" type="presParOf" srcId="{A9F1F4F5-87A8-491C-B3AE-E2C5D206D41F}" destId="{B090A591-F5A3-4418-83E0-86E11FF06431}" srcOrd="1" destOrd="0" presId="urn:microsoft.com/office/officeart/2005/8/layout/hierarchy3"/>
    <dgm:cxn modelId="{5E402F1B-09BE-4E3F-B5CC-076DAFC553E0}" type="presParOf" srcId="{B090A591-F5A3-4418-83E0-86E11FF06431}" destId="{BF21680E-B225-44A8-B571-51358EA976B2}" srcOrd="0" destOrd="0" presId="urn:microsoft.com/office/officeart/2005/8/layout/hierarchy3"/>
    <dgm:cxn modelId="{318A6910-1500-4A92-B8AA-9AC5C13F9ECC}" type="presParOf" srcId="{B090A591-F5A3-4418-83E0-86E11FF06431}" destId="{68170760-6002-4EF9-90CA-D11A097368BE}" srcOrd="1" destOrd="0" presId="urn:microsoft.com/office/officeart/2005/8/layout/hierarchy3"/>
    <dgm:cxn modelId="{4957AE3C-5281-42D2-B445-362AF27305C3}" type="presParOf" srcId="{B090A591-F5A3-4418-83E0-86E11FF06431}" destId="{520EBEFE-3CB3-4E40-BAA8-452EE214CAA4}" srcOrd="2" destOrd="0" presId="urn:microsoft.com/office/officeart/2005/8/layout/hierarchy3"/>
    <dgm:cxn modelId="{5904F4CF-C15B-4BD3-866B-38727875C841}" type="presParOf" srcId="{B090A591-F5A3-4418-83E0-86E11FF06431}" destId="{009E978C-CE7E-4287-9C86-D1D32B26EBC7}" srcOrd="3" destOrd="0" presId="urn:microsoft.com/office/officeart/2005/8/layout/hierarchy3"/>
    <dgm:cxn modelId="{B6802572-56DE-40EC-A980-0EC55D083BA6}" type="presParOf" srcId="{B090A591-F5A3-4418-83E0-86E11FF06431}" destId="{65F691AF-E1FD-48C4-B483-3AAEA2BA3923}" srcOrd="4" destOrd="0" presId="urn:microsoft.com/office/officeart/2005/8/layout/hierarchy3"/>
    <dgm:cxn modelId="{33A77113-A246-4D39-80CB-CEC3ADB28BB4}" type="presParOf" srcId="{B090A591-F5A3-4418-83E0-86E11FF06431}" destId="{F448B79C-6438-41F4-8FF4-CDCFDF10925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04DE9A-497C-4E40-849F-8C6730CD8B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D85289-B8D3-4D48-B35C-D8C39FD28EF5}">
      <dgm:prSet custT="1"/>
      <dgm:spPr>
        <a:xfrm>
          <a:off x="0" y="20579"/>
          <a:ext cx="5797256" cy="38376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pl-PL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with Census Frame</a:t>
          </a:r>
        </a:p>
      </dgm:t>
    </dgm:pt>
    <dgm:pt modelId="{600D990B-4F07-4A28-BA2E-AE1B23C770E4}" type="parTrans" cxnId="{740BFC5E-D2E6-438A-BBF4-B2E98D371086}">
      <dgm:prSet/>
      <dgm:spPr/>
      <dgm:t>
        <a:bodyPr/>
        <a:lstStyle/>
        <a:p>
          <a:endParaRPr lang="pl-PL" sz="1800"/>
        </a:p>
      </dgm:t>
    </dgm:pt>
    <dgm:pt modelId="{6AEBFC89-FF76-4F97-A959-C48F66841CA6}" type="sibTrans" cxnId="{740BFC5E-D2E6-438A-BBF4-B2E98D371086}">
      <dgm:prSet/>
      <dgm:spPr/>
      <dgm:t>
        <a:bodyPr/>
        <a:lstStyle/>
        <a:p>
          <a:endParaRPr lang="pl-PL" sz="1800"/>
        </a:p>
      </dgm:t>
    </dgm:pt>
    <dgm:pt modelId="{6E452E69-5BDE-42E5-BEF9-C343E4133DED}">
      <dgm:prSet custT="1"/>
      <dgm:spPr>
        <a:xfrm>
          <a:off x="0" y="481441"/>
          <a:ext cx="5797256" cy="38376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Validation during the field enumeration (non-response, missing</a:t>
          </a:r>
          <a:r>
            <a:rPr lang="pl-PL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,</a:t>
          </a: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inconsistency)</a:t>
          </a:r>
          <a:endParaRPr lang="pl-PL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E31C711-21F7-4652-8948-BC59AAC9E0D4}" type="parTrans" cxnId="{D62496E7-A0AA-4E70-8BD6-F730B1BFDA33}">
      <dgm:prSet/>
      <dgm:spPr/>
      <dgm:t>
        <a:bodyPr/>
        <a:lstStyle/>
        <a:p>
          <a:endParaRPr lang="pl-PL" sz="1800"/>
        </a:p>
      </dgm:t>
    </dgm:pt>
    <dgm:pt modelId="{872435B1-AFF2-4F86-89DF-B3209570BE55}" type="sibTrans" cxnId="{D62496E7-A0AA-4E70-8BD6-F730B1BFDA33}">
      <dgm:prSet/>
      <dgm:spPr/>
      <dgm:t>
        <a:bodyPr/>
        <a:lstStyle/>
        <a:p>
          <a:endParaRPr lang="pl-PL" sz="1800"/>
        </a:p>
      </dgm:t>
    </dgm:pt>
    <dgm:pt modelId="{3B15C1C8-23B2-4170-B974-904A65559528}">
      <dgm:prSet custT="1"/>
      <dgm:spPr>
        <a:xfrm>
          <a:off x="0" y="880259"/>
          <a:ext cx="5797256" cy="38376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If PAPI/PASI used, data capture, coding, editing</a:t>
          </a:r>
          <a:endParaRPr lang="pl-PL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FE6E6EF-88B7-4649-9B43-640F66F2F286}" type="parTrans" cxnId="{4199FE87-7014-4528-9ACC-8B56DCB3B54E}">
      <dgm:prSet/>
      <dgm:spPr/>
      <dgm:t>
        <a:bodyPr/>
        <a:lstStyle/>
        <a:p>
          <a:endParaRPr lang="pl-PL" sz="1800"/>
        </a:p>
      </dgm:t>
    </dgm:pt>
    <dgm:pt modelId="{933C660F-5E8C-4E93-B816-45B32AECC74A}" type="sibTrans" cxnId="{4199FE87-7014-4528-9ACC-8B56DCB3B54E}">
      <dgm:prSet/>
      <dgm:spPr/>
      <dgm:t>
        <a:bodyPr/>
        <a:lstStyle/>
        <a:p>
          <a:endParaRPr lang="pl-PL" sz="1800"/>
        </a:p>
      </dgm:t>
    </dgm:pt>
    <dgm:pt modelId="{42946D90-8DCC-4B79-A606-16597E7722C8}">
      <dgm:prSet custT="1"/>
      <dgm:spPr>
        <a:xfrm>
          <a:off x="0" y="1310100"/>
          <a:ext cx="5797256" cy="38376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pl-PL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Imputation</a:t>
          </a:r>
        </a:p>
      </dgm:t>
    </dgm:pt>
    <dgm:pt modelId="{6E364307-EFB9-43E1-AD03-130B5CE961C5}" type="parTrans" cxnId="{5E0EAED7-5497-419F-B0B6-7D78929184DC}">
      <dgm:prSet/>
      <dgm:spPr/>
      <dgm:t>
        <a:bodyPr/>
        <a:lstStyle/>
        <a:p>
          <a:endParaRPr lang="pl-PL" sz="1800"/>
        </a:p>
      </dgm:t>
    </dgm:pt>
    <dgm:pt modelId="{4398E5EB-6B7F-4006-BF76-5C1B5AF3D2B4}" type="sibTrans" cxnId="{5E0EAED7-5497-419F-B0B6-7D78929184DC}">
      <dgm:prSet/>
      <dgm:spPr/>
      <dgm:t>
        <a:bodyPr/>
        <a:lstStyle/>
        <a:p>
          <a:endParaRPr lang="pl-PL" sz="1800"/>
        </a:p>
      </dgm:t>
    </dgm:pt>
    <dgm:pt modelId="{2F356E13-ABB5-4255-97D4-12359CA0FDBC}">
      <dgm:prSet custT="1"/>
      <dgm:spPr>
        <a:xfrm>
          <a:off x="0" y="1739940"/>
          <a:ext cx="5797256" cy="38376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>
            <a:buNone/>
          </a:pPr>
          <a:r>
            <a:rPr lang="en-US" sz="1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Data validation/analysis</a:t>
          </a:r>
          <a:endParaRPr lang="pl-PL" sz="1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E11EB20-3E7B-4774-87FC-2A5A861C9C42}" type="parTrans" cxnId="{9BEA3152-DB54-48D9-BAE2-CA61BED8C54D}">
      <dgm:prSet/>
      <dgm:spPr/>
      <dgm:t>
        <a:bodyPr/>
        <a:lstStyle/>
        <a:p>
          <a:endParaRPr lang="pl-PL" sz="1800"/>
        </a:p>
      </dgm:t>
    </dgm:pt>
    <dgm:pt modelId="{11EAB773-8441-4A6E-9B11-F82CBE4E5184}" type="sibTrans" cxnId="{9BEA3152-DB54-48D9-BAE2-CA61BED8C54D}">
      <dgm:prSet/>
      <dgm:spPr/>
      <dgm:t>
        <a:bodyPr/>
        <a:lstStyle/>
        <a:p>
          <a:endParaRPr lang="pl-PL" sz="1800"/>
        </a:p>
      </dgm:t>
    </dgm:pt>
    <dgm:pt modelId="{368E2656-0C96-4EF3-942A-EB7CB464C843}" type="pres">
      <dgm:prSet presAssocID="{C304DE9A-497C-4E40-849F-8C6730CD8B23}" presName="linear" presStyleCnt="0">
        <dgm:presLayoutVars>
          <dgm:animLvl val="lvl"/>
          <dgm:resizeHandles val="exact"/>
        </dgm:presLayoutVars>
      </dgm:prSet>
      <dgm:spPr/>
    </dgm:pt>
    <dgm:pt modelId="{88DA5168-003B-4D3B-B241-0AB69E3B9B30}" type="pres">
      <dgm:prSet presAssocID="{DAD85289-B8D3-4D48-B35C-D8C39FD28EF5}" presName="parentText" presStyleLbl="node1" presStyleIdx="0" presStyleCnt="5" custScaleX="111764" custScaleY="90861" custLinFactY="4048" custLinFactNeighborX="0" custLinFactNeighborY="100000">
        <dgm:presLayoutVars>
          <dgm:chMax val="0"/>
          <dgm:bulletEnabled val="1"/>
        </dgm:presLayoutVars>
      </dgm:prSet>
      <dgm:spPr/>
    </dgm:pt>
    <dgm:pt modelId="{099DF9CC-CCC0-42EE-B9D8-A3DC5C1D90F5}" type="pres">
      <dgm:prSet presAssocID="{6AEBFC89-FF76-4F97-A959-C48F66841CA6}" presName="spacer" presStyleCnt="0"/>
      <dgm:spPr/>
    </dgm:pt>
    <dgm:pt modelId="{93479E05-19FE-4A50-8412-A8F5181C1227}" type="pres">
      <dgm:prSet presAssocID="{6E452E69-5BDE-42E5-BEF9-C343E4133DED}" presName="parentText" presStyleLbl="node1" presStyleIdx="1" presStyleCnt="5" custLinFactNeighborX="123" custLinFactNeighborY="67322">
        <dgm:presLayoutVars>
          <dgm:chMax val="0"/>
          <dgm:bulletEnabled val="1"/>
        </dgm:presLayoutVars>
      </dgm:prSet>
      <dgm:spPr/>
    </dgm:pt>
    <dgm:pt modelId="{C730DE89-EEDE-4CCD-A3EB-A9D31A243E0F}" type="pres">
      <dgm:prSet presAssocID="{872435B1-AFF2-4F86-89DF-B3209570BE55}" presName="spacer" presStyleCnt="0"/>
      <dgm:spPr/>
    </dgm:pt>
    <dgm:pt modelId="{17F8ACE0-6ABE-4CA9-AEC7-F164D170AD6E}" type="pres">
      <dgm:prSet presAssocID="{3B15C1C8-23B2-4170-B974-904A6555952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714B5B-C119-4499-BC39-A3358AC21DFB}" type="pres">
      <dgm:prSet presAssocID="{933C660F-5E8C-4E93-B816-45B32AECC74A}" presName="spacer" presStyleCnt="0"/>
      <dgm:spPr/>
    </dgm:pt>
    <dgm:pt modelId="{F5AFB587-2AFA-4FDF-8173-90976678B1D6}" type="pres">
      <dgm:prSet presAssocID="{42946D90-8DCC-4B79-A606-16597E7722C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B39531A-0160-40A3-A0E3-3CA6F900C2FB}" type="pres">
      <dgm:prSet presAssocID="{4398E5EB-6B7F-4006-BF76-5C1B5AF3D2B4}" presName="spacer" presStyleCnt="0"/>
      <dgm:spPr/>
    </dgm:pt>
    <dgm:pt modelId="{826BBCB3-0B21-405E-A794-2BF6F2EF7FC4}" type="pres">
      <dgm:prSet presAssocID="{2F356E13-ABB5-4255-97D4-12359CA0FDBC}" presName="parentText" presStyleLbl="node1" presStyleIdx="4" presStyleCnt="5" custLinFactY="-271" custLinFactNeighborX="0" custLinFactNeighborY="-100000">
        <dgm:presLayoutVars>
          <dgm:chMax val="0"/>
          <dgm:bulletEnabled val="1"/>
        </dgm:presLayoutVars>
      </dgm:prSet>
      <dgm:spPr/>
    </dgm:pt>
  </dgm:ptLst>
  <dgm:cxnLst>
    <dgm:cxn modelId="{6C19B25B-6B26-4601-BB0A-AB4A207E18F0}" type="presOf" srcId="{2F356E13-ABB5-4255-97D4-12359CA0FDBC}" destId="{826BBCB3-0B21-405E-A794-2BF6F2EF7FC4}" srcOrd="0" destOrd="0" presId="urn:microsoft.com/office/officeart/2005/8/layout/vList2"/>
    <dgm:cxn modelId="{740BFC5E-D2E6-438A-BBF4-B2E98D371086}" srcId="{C304DE9A-497C-4E40-849F-8C6730CD8B23}" destId="{DAD85289-B8D3-4D48-B35C-D8C39FD28EF5}" srcOrd="0" destOrd="0" parTransId="{600D990B-4F07-4A28-BA2E-AE1B23C770E4}" sibTransId="{6AEBFC89-FF76-4F97-A959-C48F66841CA6}"/>
    <dgm:cxn modelId="{7F64816D-8A32-463D-90CB-B1DFBCAEF5C9}" type="presOf" srcId="{42946D90-8DCC-4B79-A606-16597E7722C8}" destId="{F5AFB587-2AFA-4FDF-8173-90976678B1D6}" srcOrd="0" destOrd="0" presId="urn:microsoft.com/office/officeart/2005/8/layout/vList2"/>
    <dgm:cxn modelId="{1DDB6E71-0E10-467A-8707-6EAF76FB3528}" type="presOf" srcId="{C304DE9A-497C-4E40-849F-8C6730CD8B23}" destId="{368E2656-0C96-4EF3-942A-EB7CB464C843}" srcOrd="0" destOrd="0" presId="urn:microsoft.com/office/officeart/2005/8/layout/vList2"/>
    <dgm:cxn modelId="{9BEA3152-DB54-48D9-BAE2-CA61BED8C54D}" srcId="{C304DE9A-497C-4E40-849F-8C6730CD8B23}" destId="{2F356E13-ABB5-4255-97D4-12359CA0FDBC}" srcOrd="4" destOrd="0" parTransId="{3E11EB20-3E7B-4774-87FC-2A5A861C9C42}" sibTransId="{11EAB773-8441-4A6E-9B11-F82CBE4E5184}"/>
    <dgm:cxn modelId="{4199FE87-7014-4528-9ACC-8B56DCB3B54E}" srcId="{C304DE9A-497C-4E40-849F-8C6730CD8B23}" destId="{3B15C1C8-23B2-4170-B974-904A65559528}" srcOrd="2" destOrd="0" parTransId="{1FE6E6EF-88B7-4649-9B43-640F66F2F286}" sibTransId="{933C660F-5E8C-4E93-B816-45B32AECC74A}"/>
    <dgm:cxn modelId="{6FF0EF99-F31E-4D37-BC97-00B7B5C942F4}" type="presOf" srcId="{3B15C1C8-23B2-4170-B974-904A65559528}" destId="{17F8ACE0-6ABE-4CA9-AEC7-F164D170AD6E}" srcOrd="0" destOrd="0" presId="urn:microsoft.com/office/officeart/2005/8/layout/vList2"/>
    <dgm:cxn modelId="{7D7DCED1-5A29-4055-8010-F978A36B81D3}" type="presOf" srcId="{DAD85289-B8D3-4D48-B35C-D8C39FD28EF5}" destId="{88DA5168-003B-4D3B-B241-0AB69E3B9B30}" srcOrd="0" destOrd="0" presId="urn:microsoft.com/office/officeart/2005/8/layout/vList2"/>
    <dgm:cxn modelId="{5E0EAED7-5497-419F-B0B6-7D78929184DC}" srcId="{C304DE9A-497C-4E40-849F-8C6730CD8B23}" destId="{42946D90-8DCC-4B79-A606-16597E7722C8}" srcOrd="3" destOrd="0" parTransId="{6E364307-EFB9-43E1-AD03-130B5CE961C5}" sibTransId="{4398E5EB-6B7F-4006-BF76-5C1B5AF3D2B4}"/>
    <dgm:cxn modelId="{D62496E7-A0AA-4E70-8BD6-F730B1BFDA33}" srcId="{C304DE9A-497C-4E40-849F-8C6730CD8B23}" destId="{6E452E69-5BDE-42E5-BEF9-C343E4133DED}" srcOrd="1" destOrd="0" parTransId="{BE31C711-21F7-4652-8948-BC59AAC9E0D4}" sibTransId="{872435B1-AFF2-4F86-89DF-B3209570BE55}"/>
    <dgm:cxn modelId="{A14736EF-0042-4947-B298-0BF5F303D947}" type="presOf" srcId="{6E452E69-5BDE-42E5-BEF9-C343E4133DED}" destId="{93479E05-19FE-4A50-8412-A8F5181C1227}" srcOrd="0" destOrd="0" presId="urn:microsoft.com/office/officeart/2005/8/layout/vList2"/>
    <dgm:cxn modelId="{DEEEA490-0311-42D9-B598-FBA671092647}" type="presParOf" srcId="{368E2656-0C96-4EF3-942A-EB7CB464C843}" destId="{88DA5168-003B-4D3B-B241-0AB69E3B9B30}" srcOrd="0" destOrd="0" presId="urn:microsoft.com/office/officeart/2005/8/layout/vList2"/>
    <dgm:cxn modelId="{BB457EF0-CB6F-478F-9B35-F4BC3E3FB180}" type="presParOf" srcId="{368E2656-0C96-4EF3-942A-EB7CB464C843}" destId="{099DF9CC-CCC0-42EE-B9D8-A3DC5C1D90F5}" srcOrd="1" destOrd="0" presId="urn:microsoft.com/office/officeart/2005/8/layout/vList2"/>
    <dgm:cxn modelId="{50A3ADAA-2C05-4845-829F-757FB25EECEC}" type="presParOf" srcId="{368E2656-0C96-4EF3-942A-EB7CB464C843}" destId="{93479E05-19FE-4A50-8412-A8F5181C1227}" srcOrd="2" destOrd="0" presId="urn:microsoft.com/office/officeart/2005/8/layout/vList2"/>
    <dgm:cxn modelId="{A2C980D1-AC0D-4540-AE3D-8EE519253F5A}" type="presParOf" srcId="{368E2656-0C96-4EF3-942A-EB7CB464C843}" destId="{C730DE89-EEDE-4CCD-A3EB-A9D31A243E0F}" srcOrd="3" destOrd="0" presId="urn:microsoft.com/office/officeart/2005/8/layout/vList2"/>
    <dgm:cxn modelId="{953253CD-663A-4EB3-9E07-6CEEE1EFED1A}" type="presParOf" srcId="{368E2656-0C96-4EF3-942A-EB7CB464C843}" destId="{17F8ACE0-6ABE-4CA9-AEC7-F164D170AD6E}" srcOrd="4" destOrd="0" presId="urn:microsoft.com/office/officeart/2005/8/layout/vList2"/>
    <dgm:cxn modelId="{3E75E900-555B-4722-BB84-1852CCB10A27}" type="presParOf" srcId="{368E2656-0C96-4EF3-942A-EB7CB464C843}" destId="{F4714B5B-C119-4499-BC39-A3358AC21DFB}" srcOrd="5" destOrd="0" presId="urn:microsoft.com/office/officeart/2005/8/layout/vList2"/>
    <dgm:cxn modelId="{09853600-658D-4A5C-8384-4F331386A893}" type="presParOf" srcId="{368E2656-0C96-4EF3-942A-EB7CB464C843}" destId="{F5AFB587-2AFA-4FDF-8173-90976678B1D6}" srcOrd="6" destOrd="0" presId="urn:microsoft.com/office/officeart/2005/8/layout/vList2"/>
    <dgm:cxn modelId="{5C450EAB-5AD7-442C-B216-204D1012B15D}" type="presParOf" srcId="{368E2656-0C96-4EF3-942A-EB7CB464C843}" destId="{EB39531A-0160-40A3-A0E3-3CA6F900C2FB}" srcOrd="7" destOrd="0" presId="urn:microsoft.com/office/officeart/2005/8/layout/vList2"/>
    <dgm:cxn modelId="{0529E763-3247-45A4-B38D-B470E1377AC5}" type="presParOf" srcId="{368E2656-0C96-4EF3-942A-EB7CB464C843}" destId="{826BBCB3-0B21-405E-A794-2BF6F2EF7F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BB3B4-CE1D-4A0F-BA63-D37AB835D451}">
      <dsp:nvSpPr>
        <dsp:cNvPr id="0" name=""/>
        <dsp:cNvSpPr/>
      </dsp:nvSpPr>
      <dsp:spPr>
        <a:xfrm>
          <a:off x="1699418" y="291"/>
          <a:ext cx="2004485" cy="86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2C26A2"/>
              </a:solidFill>
            </a:rPr>
            <a:t>Paper-based questionnaire</a:t>
          </a:r>
        </a:p>
      </dsp:txBody>
      <dsp:txXfrm>
        <a:off x="1724845" y="25718"/>
        <a:ext cx="1953631" cy="817302"/>
      </dsp:txXfrm>
    </dsp:sp>
    <dsp:sp modelId="{F20F36B4-3812-4480-B0B2-D94AA515AD9F}">
      <dsp:nvSpPr>
        <dsp:cNvPr id="0" name=""/>
        <dsp:cNvSpPr/>
      </dsp:nvSpPr>
      <dsp:spPr>
        <a:xfrm>
          <a:off x="1899866" y="868447"/>
          <a:ext cx="200448" cy="65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117"/>
              </a:lnTo>
              <a:lnTo>
                <a:pt x="200448" y="6511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5E7BF-6148-4DD0-9D10-7AAD69AB3FBD}">
      <dsp:nvSpPr>
        <dsp:cNvPr id="0" name=""/>
        <dsp:cNvSpPr/>
      </dsp:nvSpPr>
      <dsp:spPr>
        <a:xfrm>
          <a:off x="2100315" y="1085486"/>
          <a:ext cx="1389050" cy="86815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PAPI</a:t>
          </a:r>
        </a:p>
      </dsp:txBody>
      <dsp:txXfrm>
        <a:off x="2125742" y="1110913"/>
        <a:ext cx="1338196" cy="817302"/>
      </dsp:txXfrm>
    </dsp:sp>
    <dsp:sp modelId="{24B092C0-2FEB-4413-BF1C-D6CFB4DE0480}">
      <dsp:nvSpPr>
        <dsp:cNvPr id="0" name=""/>
        <dsp:cNvSpPr/>
      </dsp:nvSpPr>
      <dsp:spPr>
        <a:xfrm>
          <a:off x="1899866" y="868447"/>
          <a:ext cx="200448" cy="173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312"/>
              </a:lnTo>
              <a:lnTo>
                <a:pt x="200448" y="1736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00476-AECC-4349-BC6A-3EC9E286A2AD}">
      <dsp:nvSpPr>
        <dsp:cNvPr id="0" name=""/>
        <dsp:cNvSpPr/>
      </dsp:nvSpPr>
      <dsp:spPr>
        <a:xfrm>
          <a:off x="2100315" y="2170682"/>
          <a:ext cx="1389050" cy="868156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PASI</a:t>
          </a:r>
        </a:p>
      </dsp:txBody>
      <dsp:txXfrm>
        <a:off x="2125742" y="2196109"/>
        <a:ext cx="1338196" cy="817302"/>
      </dsp:txXfrm>
    </dsp:sp>
    <dsp:sp modelId="{E8D2E488-3792-48C6-9FD3-4E617FC469B3}">
      <dsp:nvSpPr>
        <dsp:cNvPr id="0" name=""/>
        <dsp:cNvSpPr/>
      </dsp:nvSpPr>
      <dsp:spPr>
        <a:xfrm>
          <a:off x="4581332" y="0"/>
          <a:ext cx="2171536" cy="868156"/>
        </a:xfrm>
        <a:prstGeom prst="roundRect">
          <a:avLst>
            <a:gd name="adj" fmla="val 10000"/>
          </a:avLst>
        </a:prstGeom>
        <a:solidFill>
          <a:srgbClr val="A3B2C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C26A2"/>
              </a:solidFill>
              <a:latin typeface="Verdana"/>
              <a:ea typeface="+mn-ea"/>
              <a:cs typeface="+mn-cs"/>
            </a:rPr>
            <a:t>Electronic</a:t>
          </a:r>
          <a:r>
            <a:rPr lang="en-US" sz="1800" b="1" kern="1200" dirty="0"/>
            <a:t> </a:t>
          </a:r>
          <a:r>
            <a:rPr lang="en-US" sz="1800" b="1" kern="1200" dirty="0">
              <a:solidFill>
                <a:srgbClr val="2C26A2"/>
              </a:solidFill>
              <a:latin typeface="Verdana"/>
              <a:ea typeface="+mn-ea"/>
              <a:cs typeface="+mn-cs"/>
            </a:rPr>
            <a:t>questionnaire</a:t>
          </a:r>
        </a:p>
      </dsp:txBody>
      <dsp:txXfrm>
        <a:off x="4606759" y="25427"/>
        <a:ext cx="2120682" cy="817302"/>
      </dsp:txXfrm>
    </dsp:sp>
    <dsp:sp modelId="{BF21680E-B225-44A8-B571-51358EA976B2}">
      <dsp:nvSpPr>
        <dsp:cNvPr id="0" name=""/>
        <dsp:cNvSpPr/>
      </dsp:nvSpPr>
      <dsp:spPr>
        <a:xfrm>
          <a:off x="4798485" y="868156"/>
          <a:ext cx="286890" cy="594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249"/>
              </a:lnTo>
              <a:lnTo>
                <a:pt x="286890" y="594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70760-6002-4EF9-90CA-D11A097368BE}">
      <dsp:nvSpPr>
        <dsp:cNvPr id="0" name=""/>
        <dsp:cNvSpPr/>
      </dsp:nvSpPr>
      <dsp:spPr>
        <a:xfrm>
          <a:off x="5085376" y="1028327"/>
          <a:ext cx="1389050" cy="86815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CAPI</a:t>
          </a:r>
        </a:p>
      </dsp:txBody>
      <dsp:txXfrm>
        <a:off x="5110803" y="1053754"/>
        <a:ext cx="1338196" cy="817302"/>
      </dsp:txXfrm>
    </dsp:sp>
    <dsp:sp modelId="{520EBEFE-3CB3-4E40-BAA8-452EE214CAA4}">
      <dsp:nvSpPr>
        <dsp:cNvPr id="0" name=""/>
        <dsp:cNvSpPr/>
      </dsp:nvSpPr>
      <dsp:spPr>
        <a:xfrm>
          <a:off x="4798485" y="868156"/>
          <a:ext cx="286890" cy="167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365"/>
              </a:lnTo>
              <a:lnTo>
                <a:pt x="286890" y="1674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978C-CE7E-4287-9C86-D1D32B26EBC7}">
      <dsp:nvSpPr>
        <dsp:cNvPr id="0" name=""/>
        <dsp:cNvSpPr/>
      </dsp:nvSpPr>
      <dsp:spPr>
        <a:xfrm>
          <a:off x="5085376" y="2108443"/>
          <a:ext cx="1389050" cy="86815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CASI</a:t>
          </a:r>
        </a:p>
      </dsp:txBody>
      <dsp:txXfrm>
        <a:off x="5110803" y="2133870"/>
        <a:ext cx="1338196" cy="817302"/>
      </dsp:txXfrm>
    </dsp:sp>
    <dsp:sp modelId="{65F691AF-E1FD-48C4-B483-3AAEA2BA3923}">
      <dsp:nvSpPr>
        <dsp:cNvPr id="0" name=""/>
        <dsp:cNvSpPr/>
      </dsp:nvSpPr>
      <dsp:spPr>
        <a:xfrm>
          <a:off x="4798485" y="868156"/>
          <a:ext cx="286890" cy="2754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4491"/>
              </a:lnTo>
              <a:lnTo>
                <a:pt x="286890" y="2754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8B79C-6438-41F4-8FF4-CDCFDF10925C}">
      <dsp:nvSpPr>
        <dsp:cNvPr id="0" name=""/>
        <dsp:cNvSpPr/>
      </dsp:nvSpPr>
      <dsp:spPr>
        <a:xfrm>
          <a:off x="5085376" y="3188569"/>
          <a:ext cx="1389050" cy="86815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rgbClr val="A3B2C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Verdana"/>
              <a:ea typeface="+mn-ea"/>
              <a:cs typeface="+mn-cs"/>
            </a:rPr>
            <a:t>CATI</a:t>
          </a:r>
        </a:p>
      </dsp:txBody>
      <dsp:txXfrm>
        <a:off x="5110803" y="3213996"/>
        <a:ext cx="1338196" cy="817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A5168-003B-4D3B-B241-0AB69E3B9B30}">
      <dsp:nvSpPr>
        <dsp:cNvPr id="0" name=""/>
        <dsp:cNvSpPr/>
      </dsp:nvSpPr>
      <dsp:spPr>
        <a:xfrm>
          <a:off x="0" y="31841"/>
          <a:ext cx="4824536" cy="456110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Integration with Census Frame</a:t>
          </a:r>
        </a:p>
      </dsp:txBody>
      <dsp:txXfrm>
        <a:off x="22265" y="54106"/>
        <a:ext cx="4780006" cy="411580"/>
      </dsp:txXfrm>
    </dsp:sp>
    <dsp:sp modelId="{93479E05-19FE-4A50-8412-A8F5181C1227}">
      <dsp:nvSpPr>
        <dsp:cNvPr id="0" name=""/>
        <dsp:cNvSpPr/>
      </dsp:nvSpPr>
      <dsp:spPr>
        <a:xfrm>
          <a:off x="0" y="474422"/>
          <a:ext cx="4824536" cy="50198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Validation during the field enumeration (non-response, missing</a:t>
          </a:r>
          <a:r>
            <a:rPr lang="pl-PL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,</a:t>
          </a: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inconsistency)</a:t>
          </a:r>
          <a:endParaRPr lang="pl-PL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505" y="498927"/>
        <a:ext cx="4775526" cy="452976"/>
      </dsp:txXfrm>
    </dsp:sp>
    <dsp:sp modelId="{17F8ACE0-6ABE-4CA9-AEC7-F164D170AD6E}">
      <dsp:nvSpPr>
        <dsp:cNvPr id="0" name=""/>
        <dsp:cNvSpPr/>
      </dsp:nvSpPr>
      <dsp:spPr>
        <a:xfrm>
          <a:off x="0" y="979704"/>
          <a:ext cx="4824536" cy="50198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If PAPI/PASI used, data capture, coding, editing</a:t>
          </a:r>
          <a:endParaRPr lang="pl-PL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505" y="1004209"/>
        <a:ext cx="4775526" cy="452976"/>
      </dsp:txXfrm>
    </dsp:sp>
    <dsp:sp modelId="{F5AFB587-2AFA-4FDF-8173-90976678B1D6}">
      <dsp:nvSpPr>
        <dsp:cNvPr id="0" name=""/>
        <dsp:cNvSpPr/>
      </dsp:nvSpPr>
      <dsp:spPr>
        <a:xfrm>
          <a:off x="0" y="1491778"/>
          <a:ext cx="4824536" cy="50198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Imputation</a:t>
          </a:r>
        </a:p>
      </dsp:txBody>
      <dsp:txXfrm>
        <a:off x="24505" y="1516283"/>
        <a:ext cx="4775526" cy="452976"/>
      </dsp:txXfrm>
    </dsp:sp>
    <dsp:sp modelId="{826BBCB3-0B21-405E-A794-2BF6F2EF7FC4}">
      <dsp:nvSpPr>
        <dsp:cNvPr id="0" name=""/>
        <dsp:cNvSpPr/>
      </dsp:nvSpPr>
      <dsp:spPr>
        <a:xfrm>
          <a:off x="0" y="1992404"/>
          <a:ext cx="4824536" cy="501986"/>
        </a:xfrm>
        <a:prstGeom prst="round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Data validation/analysis</a:t>
          </a:r>
          <a:endParaRPr lang="pl-PL" sz="1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505" y="2016909"/>
        <a:ext cx="4775526" cy="452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29675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>
                <a:solidFill>
                  <a:srgbClr val="FFFFFF"/>
                </a:solidFill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0B21FE-9FA2-4DFA-99DF-85D389C738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816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02664" y="4416426"/>
            <a:ext cx="5605074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8832850"/>
            <a:ext cx="303784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2560" y="8832851"/>
            <a:ext cx="303621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A1A96-FF2D-4747-9CF2-6891338719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730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to the simultaneous collection of data in the census, the special status were assigned in OMB and consequently to the Completeness Management System .</a:t>
            </a:r>
          </a:p>
          <a:p>
            <a:r>
              <a:rPr lang="en-US" dirty="0"/>
              <a:t>After opening the questionnaire in the channel CAII, the system was setting the appropriate status.</a:t>
            </a:r>
            <a:br>
              <a:rPr lang="en-US" dirty="0"/>
            </a:br>
            <a:r>
              <a:rPr lang="en-US" dirty="0"/>
              <a:t>Then the unit census was blocked for other channels (CAPI, CATI).</a:t>
            </a:r>
            <a:br>
              <a:rPr lang="en-US" dirty="0"/>
            </a:br>
            <a:r>
              <a:rPr lang="en-US" dirty="0"/>
              <a:t>Respondent had 14 days to fully fill in the questionnaire in the channel. After this time the questionnaire was unlocked and the unit was directed to the channel CAPI / CATI.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559C9-DEBD-4ACC-98D2-B022962952AA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9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to the simultaneous collection of data in the census, the special status were assigned in OMB and consequently to the Completeness Management System .</a:t>
            </a:r>
          </a:p>
          <a:p>
            <a:r>
              <a:rPr lang="en-US" dirty="0"/>
              <a:t>After opening the questionnaire in the channel CAII, the system was setting the appropriate status.</a:t>
            </a:r>
            <a:br>
              <a:rPr lang="en-US" dirty="0"/>
            </a:br>
            <a:r>
              <a:rPr lang="en-US" dirty="0"/>
              <a:t>Then the unit census was blocked for other channels (CAPI, CATI).</a:t>
            </a:r>
            <a:br>
              <a:rPr lang="en-US" dirty="0"/>
            </a:br>
            <a:r>
              <a:rPr lang="en-US" dirty="0"/>
              <a:t>Respondent had 14 days to fully fill in the questionnaire in the channel. After this time the questionnaire was unlocked and the unit was directed to the channel CAPI / CATI.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559C9-DEBD-4ACC-98D2-B022962952AA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98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39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8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31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0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66700"/>
            <a:ext cx="7997825" cy="1250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674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93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46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07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55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24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84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43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0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hlink"/>
          </a:solidFill>
          <a:latin typeface="Calibri" panose="020F0502020204030204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Calibri" panose="020F0502020204030204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pitchFamily="49" charset="0"/>
        <a:buChar char="­"/>
        <a:defRPr sz="1600">
          <a:solidFill>
            <a:schemeClr val="hlink"/>
          </a:solidFill>
          <a:latin typeface="Calibri" panose="020F0502020204030204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400">
          <a:solidFill>
            <a:schemeClr val="hlink"/>
          </a:solidFill>
          <a:latin typeface="Calibri" panose="020F0502020204030204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Calibri" panose="020F0502020204030204" pitchFamily="34" charset="0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0E675-D491-402A-96FF-5F8CB1CBB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12776"/>
            <a:ext cx="80010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United Nations Regional Workshop on the 2020 World Programme on Population and Housing Censuses: International Standards and Contemporary Technologies</a:t>
            </a:r>
            <a:br>
              <a:rPr lang="en-US" sz="2400" b="1" dirty="0">
                <a:solidFill>
                  <a:srgbClr val="0070C0"/>
                </a:solidFill>
              </a:rPr>
            </a:br>
            <a:endParaRPr lang="en-US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/>
              <a:t>Tbilisi, Georgia</a:t>
            </a:r>
          </a:p>
          <a:p>
            <a:pPr marL="0" indent="0" algn="ctr">
              <a:buNone/>
            </a:pPr>
            <a:r>
              <a:rPr lang="en-US" b="1" dirty="0"/>
              <a:t>24-27 April 2018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Session 13</a:t>
            </a:r>
          </a:p>
          <a:p>
            <a:pPr marL="0" indent="0" algn="ctr">
              <a:buNone/>
            </a:pPr>
            <a:endParaRPr lang="en-US" sz="36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70C0"/>
                </a:solidFill>
              </a:rPr>
              <a:t>Multi-Mode Data Collection Approach</a:t>
            </a:r>
          </a:p>
        </p:txBody>
      </p:sp>
    </p:spTree>
    <p:extLst>
      <p:ext uri="{BB962C8B-B14F-4D97-AF65-F5344CB8AC3E}">
        <p14:creationId xmlns:p14="http://schemas.microsoft.com/office/powerpoint/2010/main" val="415176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80FFC55A-5439-480C-A841-E5CACC9C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764704"/>
            <a:ext cx="8001000" cy="75612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Challenges - </a:t>
            </a:r>
            <a:r>
              <a:rPr lang="en-US" sz="3200" b="1" dirty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Data integration</a:t>
            </a:r>
          </a:p>
        </p:txBody>
      </p:sp>
      <p:graphicFrame>
        <p:nvGraphicFramePr>
          <p:cNvPr id="5" name="Symbol zastępczy zawartości 20">
            <a:extLst>
              <a:ext uri="{FF2B5EF4-FFF2-40B4-BE49-F238E27FC236}">
                <a16:creationId xmlns:a16="http://schemas.microsoft.com/office/drawing/2014/main" id="{B9307DB5-BB04-4FCC-B226-9AEF868D0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750263"/>
              </p:ext>
            </p:extLst>
          </p:nvPr>
        </p:nvGraphicFramePr>
        <p:xfrm>
          <a:off x="4241069" y="2241020"/>
          <a:ext cx="4824536" cy="250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chemat blokowy: dane 5">
            <a:extLst>
              <a:ext uri="{FF2B5EF4-FFF2-40B4-BE49-F238E27FC236}">
                <a16:creationId xmlns:a16="http://schemas.microsoft.com/office/drawing/2014/main" id="{5009F7D0-378C-49AB-B8CB-0F35F29CBE14}"/>
              </a:ext>
            </a:extLst>
          </p:cNvPr>
          <p:cNvSpPr/>
          <p:nvPr/>
        </p:nvSpPr>
        <p:spPr>
          <a:xfrm>
            <a:off x="610141" y="1832093"/>
            <a:ext cx="3357562" cy="428625"/>
          </a:xfrm>
          <a:prstGeom prst="flowChartInputOutpu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0ED9B3-A34E-43F7-B72A-6C1D3D3885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675" y="2028304"/>
            <a:ext cx="3377477" cy="451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9FEC55-E20D-486D-9202-4CC6134B02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2450" y="2270784"/>
            <a:ext cx="3377477" cy="4511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62BE12-B374-4029-B56E-18DA8EF6D3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021" y="2561036"/>
            <a:ext cx="3377477" cy="45114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1EE1247-30DB-404C-9908-A607686A4CF4}"/>
              </a:ext>
            </a:extLst>
          </p:cNvPr>
          <p:cNvSpPr txBox="1"/>
          <p:nvPr/>
        </p:nvSpPr>
        <p:spPr>
          <a:xfrm>
            <a:off x="4283968" y="1726448"/>
            <a:ext cx="358011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4F8A"/>
                </a:solidFill>
              </a:rPr>
              <a:t>Data from different modes</a:t>
            </a:r>
          </a:p>
        </p:txBody>
      </p:sp>
      <p:sp>
        <p:nvSpPr>
          <p:cNvPr id="34" name="Schemat blokowy: dysk magnetyczny 35">
            <a:extLst>
              <a:ext uri="{FF2B5EF4-FFF2-40B4-BE49-F238E27FC236}">
                <a16:creationId xmlns:a16="http://schemas.microsoft.com/office/drawing/2014/main" id="{DA1D6FBF-D09C-4ADB-A4D9-6C03B96687DD}"/>
              </a:ext>
            </a:extLst>
          </p:cNvPr>
          <p:cNvSpPr/>
          <p:nvPr/>
        </p:nvSpPr>
        <p:spPr>
          <a:xfrm>
            <a:off x="4455877" y="5140300"/>
            <a:ext cx="1214437" cy="1714500"/>
          </a:xfrm>
          <a:prstGeom prst="flowChartMagneticDisk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Data</a:t>
            </a: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Schemat blokowy: dysk magnetyczny 20">
            <a:extLst>
              <a:ext uri="{FF2B5EF4-FFF2-40B4-BE49-F238E27FC236}">
                <a16:creationId xmlns:a16="http://schemas.microsoft.com/office/drawing/2014/main" id="{10E8F255-E98D-46F7-B989-B989A44940C1}"/>
              </a:ext>
            </a:extLst>
          </p:cNvPr>
          <p:cNvSpPr/>
          <p:nvPr/>
        </p:nvSpPr>
        <p:spPr>
          <a:xfrm>
            <a:off x="521767" y="3709861"/>
            <a:ext cx="2928937" cy="1857375"/>
          </a:xfrm>
          <a:prstGeom prst="flowChartMagneticDisk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/>
              <a:t>Operational Micro</a:t>
            </a:r>
            <a:r>
              <a:rPr lang="en-US" sz="2000" b="1" dirty="0"/>
              <a:t> D</a:t>
            </a:r>
            <a:r>
              <a:rPr lang="pl-PL" sz="2000" b="1" dirty="0"/>
              <a:t>ata</a:t>
            </a:r>
            <a:r>
              <a:rPr lang="en-US" sz="2000" b="1" dirty="0"/>
              <a:t>b</a:t>
            </a:r>
            <a:r>
              <a:rPr lang="pl-PL" sz="2000" b="1" dirty="0"/>
              <a:t>ase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C31D757-995A-4E95-8A18-2CD97B54A5A5}"/>
              </a:ext>
            </a:extLst>
          </p:cNvPr>
          <p:cNvCxnSpPr>
            <a:cxnSpLocks/>
          </p:cNvCxnSpPr>
          <p:nvPr/>
        </p:nvCxnSpPr>
        <p:spPr>
          <a:xfrm>
            <a:off x="1619672" y="2924944"/>
            <a:ext cx="0" cy="98016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A3C36FE-90B0-4BA9-897D-0706E8B1AF11}"/>
              </a:ext>
            </a:extLst>
          </p:cNvPr>
          <p:cNvCxnSpPr>
            <a:cxnSpLocks/>
          </p:cNvCxnSpPr>
          <p:nvPr/>
        </p:nvCxnSpPr>
        <p:spPr>
          <a:xfrm>
            <a:off x="1907704" y="2197700"/>
            <a:ext cx="0" cy="170741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6BAF8D-BD14-4696-BDBD-EE0242E63A0D}"/>
              </a:ext>
            </a:extLst>
          </p:cNvPr>
          <p:cNvCxnSpPr>
            <a:cxnSpLocks/>
          </p:cNvCxnSpPr>
          <p:nvPr/>
        </p:nvCxnSpPr>
        <p:spPr>
          <a:xfrm>
            <a:off x="2267744" y="2363845"/>
            <a:ext cx="0" cy="1498416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B5506C0-5FBB-45D2-A52C-3EC8987196F9}"/>
              </a:ext>
            </a:extLst>
          </p:cNvPr>
          <p:cNvCxnSpPr>
            <a:cxnSpLocks/>
          </p:cNvCxnSpPr>
          <p:nvPr/>
        </p:nvCxnSpPr>
        <p:spPr>
          <a:xfrm>
            <a:off x="2843808" y="2781298"/>
            <a:ext cx="0" cy="1080963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8D700F-ECB1-446C-B53A-EC6B672699A1}"/>
              </a:ext>
            </a:extLst>
          </p:cNvPr>
          <p:cNvCxnSpPr>
            <a:cxnSpLocks/>
          </p:cNvCxnSpPr>
          <p:nvPr/>
        </p:nvCxnSpPr>
        <p:spPr>
          <a:xfrm>
            <a:off x="2483768" y="1916832"/>
            <a:ext cx="0" cy="1945429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AE792C65-C024-4705-B2A1-3A9B35EA0AFB}"/>
              </a:ext>
            </a:extLst>
          </p:cNvPr>
          <p:cNvSpPr/>
          <p:nvPr/>
        </p:nvSpPr>
        <p:spPr bwMode="auto">
          <a:xfrm rot="1579473">
            <a:off x="3043483" y="5644285"/>
            <a:ext cx="1427394" cy="339181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5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764704"/>
            <a:ext cx="8001000" cy="756121"/>
          </a:xfrm>
        </p:spPr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988768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Multi-mode data collection has implications for </a:t>
            </a:r>
            <a:r>
              <a:rPr lang="en-GB" sz="2400" u="sng" dirty="0">
                <a:solidFill>
                  <a:schemeClr val="tx1"/>
                </a:solidFill>
              </a:rPr>
              <a:t>the quality of the collected data</a:t>
            </a:r>
            <a:r>
              <a:rPr lang="en-GB" sz="2400" dirty="0">
                <a:solidFill>
                  <a:schemeClr val="tx1"/>
                </a:solidFill>
              </a:rPr>
              <a:t>, particularly for data comparability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‘Mode-effect’ </a:t>
            </a:r>
            <a:r>
              <a:rPr lang="en-GB" sz="2400" dirty="0">
                <a:solidFill>
                  <a:schemeClr val="tx1"/>
                </a:solidFill>
              </a:rPr>
              <a:t>means the bias caused by the mode of the data collection used -- due to the delivery of different results as a consequence of using different means of collection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Mode effect creates artificial differences in the population (</a:t>
            </a:r>
            <a:r>
              <a:rPr lang="en-GB" sz="2400" dirty="0" err="1">
                <a:solidFill>
                  <a:schemeClr val="tx1"/>
                </a:solidFill>
              </a:rPr>
              <a:t>ie</a:t>
            </a:r>
            <a:r>
              <a:rPr lang="en-GB" sz="2400" dirty="0">
                <a:solidFill>
                  <a:schemeClr val="tx1"/>
                </a:solidFill>
              </a:rPr>
              <a:t>. differences observed are due to how the data are collected rather than real differences in the population)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Mode effect varies depending on the type of design chosen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7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988768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Four factors impacting data quality are associated with mode-effect: </a:t>
            </a:r>
            <a:r>
              <a:rPr lang="en-GB" sz="2400" b="1" i="1" dirty="0">
                <a:solidFill>
                  <a:schemeClr val="tx1"/>
                </a:solidFill>
              </a:rPr>
              <a:t>Coverage, Response rate, Item non-response and Measurement differences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Coverage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Coverage differs depending on the method of data collection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It is higher for face-to-face interview compared to self-enumeration methods (constrained by infrastructure: postal, telecommunication)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Coverage errors made during listing of household members could easily be resolved thru follow-up questions during a face-to-face interview, while such possibility does not exist for self-respondent who may misinterpret census questions or instructions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8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9887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Response rate: </a:t>
            </a:r>
            <a:r>
              <a:rPr lang="en-GB" sz="2400" dirty="0">
                <a:solidFill>
                  <a:schemeClr val="tx1"/>
                </a:solidFill>
              </a:rPr>
              <a:t>Response rates may vary with mode of contact and mode of data collection</a:t>
            </a:r>
          </a:p>
          <a:p>
            <a:pPr lvl="2"/>
            <a:r>
              <a:rPr lang="en-GB" sz="2400" dirty="0">
                <a:solidFill>
                  <a:schemeClr val="tx1"/>
                </a:solidFill>
              </a:rPr>
              <a:t> Face-to-face interviews are more effective at securing high levels of participation, with a generally equal cooperation rate across different population groups, compared to the other modes (telephone interviews and self-response via postal mail or Internet)</a:t>
            </a:r>
          </a:p>
          <a:p>
            <a:pPr lvl="2"/>
            <a:r>
              <a:rPr lang="en-GB" sz="2400" dirty="0">
                <a:solidFill>
                  <a:schemeClr val="tx1"/>
                </a:solidFill>
              </a:rPr>
              <a:t>Modes of data collection are  more or less likely to encourage different members of the population to participate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06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9887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Item non-response: </a:t>
            </a:r>
            <a:r>
              <a:rPr lang="en-GB" sz="2400" dirty="0">
                <a:solidFill>
                  <a:schemeClr val="tx1"/>
                </a:solidFill>
              </a:rPr>
              <a:t>Item non-response varies with mode of data collection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It is widely recognised that the use of electronic data collection will reduce significantly item non-response compared to paper-based data collection, due to the automatic control of non-response and consistency checks during questionnaire completion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Item non-response rate tends to be lower with the use of electronic data collection modes including self- response via Internet, face-to-face interview with hand-held devices and telephone interview</a:t>
            </a:r>
            <a:r>
              <a:rPr lang="en-GB" sz="2000" b="1" dirty="0">
                <a:solidFill>
                  <a:schemeClr val="tx1"/>
                </a:solidFill>
              </a:rPr>
              <a:t>, </a:t>
            </a:r>
            <a:r>
              <a:rPr lang="en-GB" sz="2000" dirty="0">
                <a:solidFill>
                  <a:schemeClr val="tx1"/>
                </a:solidFill>
              </a:rPr>
              <a:t>compared to paper-based data collection methods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86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988768"/>
          </a:xfrm>
        </p:spPr>
        <p:txBody>
          <a:bodyPr/>
          <a:lstStyle/>
          <a:p>
            <a:r>
              <a:rPr lang="en-US" sz="2600" b="1" dirty="0">
                <a:solidFill>
                  <a:schemeClr val="tx1"/>
                </a:solidFill>
              </a:rPr>
              <a:t>Measurement differences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One of the major challenges of mixed-mode data collection is the fact that people tend to give different answers to questions (especially of a sensitive nature) depending on the mode in which they are asked</a:t>
            </a:r>
          </a:p>
          <a:p>
            <a:pPr lvl="1"/>
            <a:r>
              <a:rPr lang="en-GB" sz="2400" dirty="0">
                <a:solidFill>
                  <a:schemeClr val="tx1"/>
                </a:solidFill>
              </a:rPr>
              <a:t>The tendency of respondents to modify the “true” response to certain sensitive questions in order to present themselves in a more favourable light is more pronounced in interviewer-administered collection than in self-enumeration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38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988768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Minimizing mode effect on data quality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Optimize design </a:t>
            </a:r>
          </a:p>
          <a:p>
            <a:pPr lvl="2"/>
            <a:r>
              <a:rPr lang="en-US" sz="2000" i="1" dirty="0">
                <a:solidFill>
                  <a:schemeClr val="tx1"/>
                </a:solidFill>
              </a:rPr>
              <a:t>Sequential design - </a:t>
            </a:r>
            <a:r>
              <a:rPr lang="en-US" sz="2000" dirty="0">
                <a:solidFill>
                  <a:schemeClr val="tx1"/>
                </a:solidFill>
              </a:rPr>
              <a:t>one mode is used as main data collection method supported by additional data collection method for non-response follow up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Primary mode data collection should be used to its maximum potential to enumerate the majority of population</a:t>
            </a:r>
          </a:p>
          <a:p>
            <a:pPr lvl="2"/>
            <a:r>
              <a:rPr lang="en-US" sz="2000" i="1" dirty="0">
                <a:solidFill>
                  <a:schemeClr val="tx1"/>
                </a:solidFill>
              </a:rPr>
              <a:t>Concurrent design </a:t>
            </a:r>
            <a:r>
              <a:rPr lang="en-US" sz="2000" dirty="0">
                <a:solidFill>
                  <a:schemeClr val="tx1"/>
                </a:solidFill>
              </a:rPr>
              <a:t>- </a:t>
            </a:r>
            <a:r>
              <a:rPr lang="en-GB" sz="2000" dirty="0">
                <a:solidFill>
                  <a:schemeClr val="tx1"/>
                </a:solidFill>
              </a:rPr>
              <a:t>the different methods are equally important and respondents are given a choice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There is a </a:t>
            </a:r>
            <a:r>
              <a:rPr lang="en-GB" sz="1800" dirty="0">
                <a:solidFill>
                  <a:schemeClr val="tx1"/>
                </a:solidFill>
              </a:rPr>
              <a:t>risk of not using a mode to its fullest potential (for example, the potential benefit from use of validation checks in electronic questionnaires)</a:t>
            </a:r>
          </a:p>
          <a:p>
            <a:pPr marL="1260475" lvl="2" indent="-342900">
              <a:buFont typeface="Calibri" panose="020F0502020204030204" pitchFamily="34" charset="0"/>
              <a:buChar char="─"/>
            </a:pPr>
            <a:r>
              <a:rPr lang="en-GB" sz="2000" dirty="0">
                <a:solidFill>
                  <a:schemeClr val="tx1"/>
                </a:solidFill>
              </a:rPr>
              <a:t>In general, sequential design has less pronounced mode-effect as compared to concurrent design</a:t>
            </a:r>
            <a:endParaRPr lang="en-US" sz="2000" dirty="0">
              <a:solidFill>
                <a:schemeClr val="tx1"/>
              </a:solidFill>
            </a:endParaRPr>
          </a:p>
          <a:p>
            <a:pPr marL="1306513" lvl="3" indent="0">
              <a:buNone/>
            </a:pPr>
            <a:endParaRPr lang="en-GB" sz="1800" dirty="0">
              <a:solidFill>
                <a:srgbClr val="2C2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80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3E700-C7E9-4702-973F-34506D95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– </a:t>
            </a:r>
            <a:r>
              <a:rPr lang="en-US" sz="3200" dirty="0">
                <a:solidFill>
                  <a:srgbClr val="2C26A2"/>
                </a:solidFill>
              </a:rPr>
              <a:t>Mode effect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A40B3-1F2A-467A-B256-3391A0D4A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988768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</a:rPr>
              <a:t>Minimizing mode effect on data quality</a:t>
            </a:r>
          </a:p>
          <a:p>
            <a:pPr lvl="1"/>
            <a:r>
              <a:rPr lang="en-GB" sz="2400" b="1" dirty="0">
                <a:solidFill>
                  <a:schemeClr val="tx1"/>
                </a:solidFill>
              </a:rPr>
              <a:t>Conduct empirical studies </a:t>
            </a:r>
            <a:r>
              <a:rPr lang="en-GB" sz="2000" dirty="0">
                <a:solidFill>
                  <a:schemeClr val="tx1"/>
                </a:solidFill>
              </a:rPr>
              <a:t>- understanding causes of mode effects on coverage, response and measurement can provide information that can help to minimize mode-effects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This kind of experimental study can be conducted with pre-tests and pilot censuses to understand mode effects on the data quality especially on item-non-response and measurement error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Findings from such experimental studies can be used to develop editing and imputation strategies in a way of decreasing mode effect on the data quality. 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Where experiments are not possible, matching studies (</a:t>
            </a:r>
            <a:r>
              <a:rPr lang="en-GB" sz="2000" dirty="0" err="1">
                <a:solidFill>
                  <a:schemeClr val="tx1"/>
                </a:solidFill>
              </a:rPr>
              <a:t>ie</a:t>
            </a:r>
            <a:r>
              <a:rPr lang="en-GB" sz="2000" dirty="0">
                <a:solidFill>
                  <a:schemeClr val="tx1"/>
                </a:solidFill>
              </a:rPr>
              <a:t>. comparing information from respondents collected from different modes) is another option to assess mode effects</a:t>
            </a:r>
          </a:p>
        </p:txBody>
      </p:sp>
    </p:spTree>
    <p:extLst>
      <p:ext uri="{BB962C8B-B14F-4D97-AF65-F5344CB8AC3E}">
        <p14:creationId xmlns:p14="http://schemas.microsoft.com/office/powerpoint/2010/main" val="3210499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ts signature_EL_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587925"/>
            <a:ext cx="2232248" cy="339140"/>
          </a:xfrm>
          <a:prstGeom prst="rect">
            <a:avLst/>
          </a:prstGeom>
        </p:spPr>
      </p:pic>
      <p:sp>
        <p:nvSpPr>
          <p:cNvPr id="12" name="Content Placeholder 11"/>
          <p:cNvSpPr txBox="1">
            <a:spLocks/>
          </p:cNvSpPr>
          <p:nvPr/>
        </p:nvSpPr>
        <p:spPr>
          <a:xfrm>
            <a:off x="1143000" y="2024844"/>
            <a:ext cx="6777372" cy="38344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l">
              <a:buClr>
                <a:srgbClr val="000000"/>
              </a:buClr>
              <a:buFont typeface="Wingdings" pitchFamily="2" charset="2"/>
              <a:buChar char="§"/>
            </a:pPr>
            <a:endParaRPr lang="en-CA" sz="2100" dirty="0">
              <a:solidFill>
                <a:srgbClr val="000000"/>
              </a:solidFill>
            </a:endParaRPr>
          </a:p>
          <a:p>
            <a:pPr algn="l">
              <a:buClr>
                <a:srgbClr val="000000"/>
              </a:buClr>
            </a:pPr>
            <a:endParaRPr lang="en-CA" sz="1050" dirty="0">
              <a:solidFill>
                <a:srgbClr val="000000"/>
              </a:solidFill>
            </a:endParaRPr>
          </a:p>
          <a:p>
            <a:pPr lvl="3" indent="-342900" algn="l"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CA" kern="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9098" y="5246687"/>
            <a:ext cx="49077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900" dirty="0"/>
              <a:t>Source: MCS of August 4,</a:t>
            </a:r>
            <a:r>
              <a:rPr lang="en-CA" sz="900" dirty="0"/>
              <a:t> 2016 – occupied private dwellings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19179" y="1155331"/>
            <a:ext cx="7625013" cy="36307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itchFamily="34" charset="0"/>
              </a:defRPr>
            </a:lvl9pPr>
          </a:lstStyle>
          <a:p>
            <a:r>
              <a:rPr lang="en-CA" sz="2800" kern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Collection Response Rates - Canada</a:t>
            </a:r>
            <a:endParaRPr lang="en-CA" sz="2800" b="1" kern="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6" name="Table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116669"/>
              </p:ext>
            </p:extLst>
          </p:nvPr>
        </p:nvGraphicFramePr>
        <p:xfrm>
          <a:off x="899592" y="1786359"/>
          <a:ext cx="5773854" cy="383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451"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68580" marR="68580" marT="34290" marB="34290">
                    <a:solidFill>
                      <a:srgbClr val="5B9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2011 Census</a:t>
                      </a:r>
                    </a:p>
                  </a:txBody>
                  <a:tcPr marL="68580" marR="68580" marT="34290" marB="34290">
                    <a:solidFill>
                      <a:srgbClr val="5B9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2016 </a:t>
                      </a:r>
                    </a:p>
                    <a:p>
                      <a:pPr algn="ctr"/>
                      <a:r>
                        <a:rPr lang="en-CA" sz="1400" dirty="0"/>
                        <a:t>Census</a:t>
                      </a:r>
                    </a:p>
                  </a:txBody>
                  <a:tcPr marL="68580" marR="68580" marT="34290" marB="34290">
                    <a:solidFill>
                      <a:srgbClr val="5B9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5B9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807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Collection Rate</a:t>
                      </a:r>
                    </a:p>
                  </a:txBody>
                  <a:tcPr marL="68580" marR="68580" marT="34290" marB="34290" anchor="ctr">
                    <a:solidFill>
                      <a:srgbClr val="5B9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Actual</a:t>
                      </a:r>
                    </a:p>
                  </a:txBody>
                  <a:tcPr marL="68580" marR="68580" marT="34290" marB="34290" anchor="ctr">
                    <a:solidFill>
                      <a:srgbClr val="5B9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Planned</a:t>
                      </a:r>
                    </a:p>
                  </a:txBody>
                  <a:tcPr marL="68580" marR="68580" marT="34290" marB="34290" anchor="ctr">
                    <a:solidFill>
                      <a:srgbClr val="5B9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Actual</a:t>
                      </a:r>
                    </a:p>
                  </a:txBody>
                  <a:tcPr marL="68580" marR="68580" marT="34290" marB="34290" anchor="ctr">
                    <a:solidFill>
                      <a:srgbClr val="5B9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635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Census Collection rate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98.1%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98%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98.4%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72"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/>
                        <a:t>Internet 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53.8%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65%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68.3%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272">
                <a:tc>
                  <a:txBody>
                    <a:bodyPr/>
                    <a:lstStyle/>
                    <a:p>
                      <a:pPr algn="ctr"/>
                      <a:r>
                        <a:rPr lang="en-CA" sz="1400" baseline="0" dirty="0"/>
                        <a:t>Paper</a:t>
                      </a:r>
                      <a:endParaRPr lang="en-CA" sz="1400" dirty="0"/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31.3%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20%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20.5%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27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Self-Response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85.2%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85%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88.8%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7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NRFU 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12.9%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9.7%</a:t>
                      </a:r>
                    </a:p>
                  </a:txBody>
                  <a:tcPr marL="68580" marR="68580" marT="34290" marB="3429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65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Workload at start of</a:t>
                      </a:r>
                      <a:r>
                        <a:rPr lang="en-CA" sz="1400" baseline="0" dirty="0"/>
                        <a:t> NRFU</a:t>
                      </a:r>
                      <a:endParaRPr lang="en-CA" sz="1400" dirty="0"/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4.8 M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4.5M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/>
                        <a:t>3.7 M</a:t>
                      </a:r>
                    </a:p>
                  </a:txBody>
                  <a:tcPr marL="68580" marR="68580" marT="34290" marB="3429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41F7465-334A-40F6-8E57-3980463C1EDB}"/>
              </a:ext>
            </a:extLst>
          </p:cNvPr>
          <p:cNvSpPr txBox="1"/>
          <p:nvPr/>
        </p:nvSpPr>
        <p:spPr>
          <a:xfrm>
            <a:off x="2987824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Source : </a:t>
            </a:r>
          </a:p>
        </p:txBody>
      </p:sp>
    </p:spTree>
    <p:extLst>
      <p:ext uri="{BB962C8B-B14F-4D97-AF65-F5344CB8AC3E}">
        <p14:creationId xmlns:p14="http://schemas.microsoft.com/office/powerpoint/2010/main" val="83558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               </a:t>
            </a:r>
          </a:p>
          <a:p>
            <a:pPr marL="0" indent="0">
              <a:buNone/>
            </a:pPr>
            <a:r>
              <a:rPr lang="en-US" sz="4000" dirty="0"/>
              <a:t>          </a:t>
            </a:r>
            <a:r>
              <a:rPr lang="en-US" sz="5400" b="1" dirty="0">
                <a:latin typeface="Gabriola" panose="04040605051002020D02" pitchFamily="82" charset="0"/>
                <a:cs typeface="Leelawadee" panose="020B0502040204020203" pitchFamily="34" charset="-34"/>
              </a:rPr>
              <a:t>THANK YOU…</a:t>
            </a:r>
            <a:endParaRPr lang="en-GB" sz="5400" b="1" dirty="0">
              <a:latin typeface="Gabriola" panose="04040605051002020D02" pitchFamily="82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88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4AA0-5AAB-44FC-BBA1-08E6B9EE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EA83-E412-4F92-AF50-62F55161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00808"/>
            <a:ext cx="8325742" cy="5040560"/>
          </a:xfrm>
        </p:spPr>
        <p:txBody>
          <a:bodyPr/>
          <a:lstStyle/>
          <a:p>
            <a:r>
              <a:rPr lang="en-US" sz="2800" dirty="0">
                <a:solidFill>
                  <a:srgbClr val="2C26A2"/>
                </a:solidFill>
              </a:rPr>
              <a:t>Modes of census data collection</a:t>
            </a:r>
          </a:p>
          <a:p>
            <a:r>
              <a:rPr lang="en-US" sz="2800" dirty="0">
                <a:solidFill>
                  <a:srgbClr val="2C26A2"/>
                </a:solidFill>
              </a:rPr>
              <a:t>Characteristics of modes</a:t>
            </a:r>
          </a:p>
          <a:p>
            <a:r>
              <a:rPr lang="en-US" sz="2800" dirty="0">
                <a:solidFill>
                  <a:srgbClr val="2C26A2"/>
                </a:solidFill>
              </a:rPr>
              <a:t>Design approaches</a:t>
            </a:r>
          </a:p>
          <a:p>
            <a:r>
              <a:rPr lang="en-US" sz="2800" dirty="0">
                <a:solidFill>
                  <a:srgbClr val="2C26A2"/>
                </a:solidFill>
              </a:rPr>
              <a:t>Benefits </a:t>
            </a:r>
          </a:p>
          <a:p>
            <a:r>
              <a:rPr lang="en-US" sz="2800" dirty="0">
                <a:solidFill>
                  <a:srgbClr val="2C26A2"/>
                </a:solidFill>
              </a:rPr>
              <a:t>Decision</a:t>
            </a:r>
          </a:p>
          <a:p>
            <a:r>
              <a:rPr lang="en-US" sz="2800" dirty="0">
                <a:solidFill>
                  <a:srgbClr val="2C26A2"/>
                </a:solidFill>
              </a:rPr>
              <a:t>Options for mixing</a:t>
            </a:r>
          </a:p>
          <a:p>
            <a:r>
              <a:rPr lang="en-US" sz="28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Challenges </a:t>
            </a:r>
          </a:p>
          <a:p>
            <a:pPr lvl="1"/>
            <a:r>
              <a:rPr lang="en-US" sz="26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Operational management</a:t>
            </a:r>
          </a:p>
          <a:p>
            <a:pPr lvl="1"/>
            <a:r>
              <a:rPr lang="en-US" sz="2600" dirty="0">
                <a:solidFill>
                  <a:srgbClr val="2C26A2"/>
                </a:solidFill>
                <a:ea typeface="Verdana" pitchFamily="34" charset="0"/>
                <a:cs typeface="Verdana" pitchFamily="34" charset="0"/>
              </a:rPr>
              <a:t>Data integration</a:t>
            </a:r>
          </a:p>
          <a:p>
            <a:pPr lvl="1"/>
            <a:r>
              <a:rPr lang="en-US" sz="2600" dirty="0">
                <a:solidFill>
                  <a:srgbClr val="2C26A2"/>
                </a:solidFill>
              </a:rPr>
              <a:t>Mode-effect</a:t>
            </a:r>
            <a:endParaRPr lang="en-US" dirty="0">
              <a:solidFill>
                <a:srgbClr val="2C26A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A9C958-3412-4BBD-8EF3-268B07DAB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53482"/>
            <a:ext cx="7962066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4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4AA0-5AAB-44FC-BBA1-08E6B9EE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Modes of census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EA83-E412-4F92-AF50-62F55161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844824"/>
            <a:ext cx="8325742" cy="4896544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Modes</a:t>
            </a:r>
          </a:p>
          <a:p>
            <a:pPr lvl="1">
              <a:buSzPct val="130000"/>
              <a:buFont typeface="Calibri" panose="020F0502020204030204" pitchFamily="34" charset="0"/>
              <a:buChar char="─"/>
            </a:pPr>
            <a:r>
              <a:rPr lang="en-GB" sz="2800" dirty="0">
                <a:solidFill>
                  <a:schemeClr val="tx1"/>
                </a:solidFill>
              </a:rPr>
              <a:t>Interviewer-administered data collection</a:t>
            </a:r>
          </a:p>
          <a:p>
            <a:pPr lvl="2">
              <a:buSzPct val="13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PAPI </a:t>
            </a:r>
            <a:r>
              <a:rPr lang="en-GB" sz="2000" i="1" dirty="0">
                <a:solidFill>
                  <a:schemeClr val="tx1"/>
                </a:solidFill>
              </a:rPr>
              <a:t>(paper q w face-to-face interview)</a:t>
            </a:r>
          </a:p>
          <a:p>
            <a:pPr lvl="2">
              <a:buSzPct val="13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CAPI </a:t>
            </a:r>
            <a:r>
              <a:rPr lang="en-GB" sz="2000" i="1" dirty="0">
                <a:solidFill>
                  <a:schemeClr val="tx1"/>
                </a:solidFill>
              </a:rPr>
              <a:t>(computer-assisted personal interview)</a:t>
            </a:r>
          </a:p>
          <a:p>
            <a:pPr lvl="2">
              <a:buSzPct val="13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CATI </a:t>
            </a:r>
            <a:r>
              <a:rPr lang="en-GB" sz="2000" i="1" dirty="0">
                <a:solidFill>
                  <a:schemeClr val="tx1"/>
                </a:solidFill>
              </a:rPr>
              <a:t>(computer-assisted telephone interview)</a:t>
            </a:r>
          </a:p>
          <a:p>
            <a:pPr lvl="1">
              <a:buSzPct val="130000"/>
              <a:buFont typeface="Calibri" panose="020F0502020204030204" pitchFamily="34" charset="0"/>
              <a:buChar char="─"/>
            </a:pPr>
            <a:r>
              <a:rPr lang="en-GB" sz="2800" dirty="0">
                <a:solidFill>
                  <a:schemeClr val="tx1"/>
                </a:solidFill>
              </a:rPr>
              <a:t>Self-administered data collection</a:t>
            </a:r>
          </a:p>
          <a:p>
            <a:pPr lvl="2">
              <a:buSzPct val="13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PASI </a:t>
            </a:r>
            <a:r>
              <a:rPr lang="en-GB" sz="2000" i="1" dirty="0">
                <a:solidFill>
                  <a:schemeClr val="tx1"/>
                </a:solidFill>
              </a:rPr>
              <a:t>(paper q w self-enumeration)</a:t>
            </a:r>
          </a:p>
          <a:p>
            <a:pPr lvl="2">
              <a:buSzPct val="130000"/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CASI/CAWI </a:t>
            </a:r>
            <a:r>
              <a:rPr lang="en-GB" sz="2000" i="1" dirty="0">
                <a:solidFill>
                  <a:schemeClr val="tx1"/>
                </a:solidFill>
              </a:rPr>
              <a:t>(computer-assisted self interviewing)</a:t>
            </a:r>
          </a:p>
          <a:p>
            <a:r>
              <a:rPr lang="en-GB" sz="2800" dirty="0">
                <a:solidFill>
                  <a:schemeClr val="tx1"/>
                </a:solidFill>
              </a:rPr>
              <a:t>Multi-mode: use of more than one mode of data collection</a:t>
            </a:r>
          </a:p>
          <a:p>
            <a:pPr marL="0" indent="0">
              <a:buNone/>
            </a:pPr>
            <a:endParaRPr lang="en-US" dirty="0">
              <a:solidFill>
                <a:srgbClr val="2C26A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A9C958-3412-4BBD-8EF3-268B07DAB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53482"/>
            <a:ext cx="7962066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2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4AA0-5AAB-44FC-BBA1-08E6B9EE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Multi-mode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EA83-E412-4F92-AF50-62F55161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91676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</a:rPr>
              <a:t>Modes differ in characteristics </a:t>
            </a:r>
            <a:r>
              <a:rPr lang="en-GB" i="1" dirty="0">
                <a:solidFill>
                  <a:schemeClr val="tx1"/>
                </a:solidFill>
              </a:rPr>
              <a:t>(potential strengths and limitations)</a:t>
            </a:r>
          </a:p>
          <a:p>
            <a:pPr marL="450850" lvl="1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tx1"/>
                </a:solidFill>
              </a:rPr>
              <a:t>Ability to access to different population groups</a:t>
            </a:r>
          </a:p>
          <a:p>
            <a:pPr marL="696912" lvl="2" indent="-285750">
              <a:buFont typeface="Calibri" panose="020F0502020204030204" pitchFamily="34" charset="0"/>
              <a:buChar char="─"/>
            </a:pPr>
            <a:r>
              <a:rPr lang="en-GB" sz="1800" dirty="0">
                <a:solidFill>
                  <a:schemeClr val="tx1"/>
                </a:solidFill>
              </a:rPr>
              <a:t>Each mode provides better/lesser access to different population groups depending on the nature and geographical location of the population of interest  </a:t>
            </a:r>
          </a:p>
          <a:p>
            <a:pPr marL="450850" lvl="1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tx1"/>
                </a:solidFill>
              </a:rPr>
              <a:t>Administrative and resource burdens</a:t>
            </a:r>
          </a:p>
          <a:p>
            <a:pPr marL="847725" lvl="2">
              <a:buFont typeface="Calibri" panose="020F0502020204030204" pitchFamily="34" charset="0"/>
              <a:buChar char="─"/>
            </a:pPr>
            <a:r>
              <a:rPr lang="en-GB" sz="1800" dirty="0">
                <a:solidFill>
                  <a:schemeClr val="tx1"/>
                </a:solidFill>
              </a:rPr>
              <a:t>In terms of relative costs, each mode can be ranked, with face-to-face interview being the most expensive, and self-enumeration via mail or Internet offering more economical solutions</a:t>
            </a:r>
          </a:p>
          <a:p>
            <a:pPr marL="450850" lvl="1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tx1"/>
                </a:solidFill>
              </a:rPr>
              <a:t>Time needed</a:t>
            </a:r>
          </a:p>
          <a:p>
            <a:pPr marL="847725" lvl="2">
              <a:buFont typeface="Calibri" panose="020F0502020204030204" pitchFamily="34" charset="0"/>
              <a:buChar char="─"/>
            </a:pPr>
            <a:r>
              <a:rPr lang="en-GB" sz="1800" dirty="0">
                <a:solidFill>
                  <a:schemeClr val="tx1"/>
                </a:solidFill>
              </a:rPr>
              <a:t>Planning , designing and implementing of each mode may require more or less time (for testing, field work, </a:t>
            </a:r>
            <a:r>
              <a:rPr lang="en-GB" sz="1800" dirty="0" err="1">
                <a:solidFill>
                  <a:schemeClr val="tx1"/>
                </a:solidFill>
              </a:rPr>
              <a:t>etc</a:t>
            </a:r>
            <a:r>
              <a:rPr lang="en-GB" sz="1800" dirty="0">
                <a:solidFill>
                  <a:schemeClr val="tx1"/>
                </a:solidFill>
              </a:rPr>
              <a:t>)</a:t>
            </a:r>
          </a:p>
          <a:p>
            <a:pPr marL="450850" lvl="1">
              <a:buFont typeface="Wingdings" panose="05000000000000000000" pitchFamily="2" charset="2"/>
              <a:buChar char="q"/>
            </a:pPr>
            <a:r>
              <a:rPr lang="en-GB" sz="2000" b="1" dirty="0">
                <a:solidFill>
                  <a:schemeClr val="tx1"/>
                </a:solidFill>
              </a:rPr>
              <a:t>Response rate</a:t>
            </a:r>
          </a:p>
          <a:p>
            <a:pPr marL="847725" lvl="2">
              <a:buFont typeface="Calibri" panose="020F0502020204030204" pitchFamily="34" charset="0"/>
              <a:buChar char="─"/>
            </a:pPr>
            <a:r>
              <a:rPr lang="en-GB" sz="1800" dirty="0">
                <a:solidFill>
                  <a:schemeClr val="tx1"/>
                </a:solidFill>
              </a:rPr>
              <a:t>Each mode offers a different response rate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EEB2A9-7C18-406D-8662-4886EBB23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62961"/>
            <a:ext cx="7962066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8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C2EA-B291-409F-BF95-2875C95C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6358"/>
            <a:ext cx="8784976" cy="684113"/>
          </a:xfrm>
        </p:spPr>
        <p:txBody>
          <a:bodyPr/>
          <a:lstStyle/>
          <a:p>
            <a:r>
              <a:rPr lang="en-US" sz="3200" dirty="0"/>
              <a:t>Design approaches for implementing multi-mode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74D5-0141-43C3-8C3D-4912AEB25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84976" cy="4844752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</a:rPr>
              <a:t>Multi-mode data collection can be designed in two ways:</a:t>
            </a:r>
          </a:p>
          <a:p>
            <a:pPr lvl="1"/>
            <a:r>
              <a:rPr lang="en-GB" sz="2400" b="1" dirty="0">
                <a:solidFill>
                  <a:schemeClr val="tx1"/>
                </a:solidFill>
              </a:rPr>
              <a:t>Sequential approach: </a:t>
            </a:r>
            <a:r>
              <a:rPr lang="en-GB" sz="2400" dirty="0">
                <a:solidFill>
                  <a:schemeClr val="tx1"/>
                </a:solidFill>
              </a:rPr>
              <a:t>All respondents are first requested to provide information in one particular mode only, then are offered other modes to increase the response rate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One common practice is to start with the least expensive mode and then progress to more expensive and more persuasive modes</a:t>
            </a:r>
          </a:p>
          <a:p>
            <a:pPr lvl="1"/>
            <a:r>
              <a:rPr lang="en-GB" sz="2400" b="1" dirty="0">
                <a:solidFill>
                  <a:schemeClr val="tx1"/>
                </a:solidFill>
              </a:rPr>
              <a:t>Concurrent approach: </a:t>
            </a:r>
            <a:r>
              <a:rPr lang="en-GB" sz="2400" dirty="0">
                <a:solidFill>
                  <a:schemeClr val="tx1"/>
                </a:solidFill>
              </a:rPr>
              <a:t>Respondents are offered, at the outset, the choice of one of two or more modes by which they can provide information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An example of a concurrent mixed-mode design is offering respondents the option of completing a paper questionnaire or providing information online via the Internet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CD940E-6919-4E4B-A6A6-C565428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62" y="1379541"/>
            <a:ext cx="8568952" cy="12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24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4AA0-5AAB-44FC-BBA1-08E6B9EE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multi-mode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EA83-E412-4F92-AF50-62F55161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988768"/>
          </a:xfrm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</a:rPr>
              <a:t>Benefits of using multi-mode approach include: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improve coverage 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Especially to reach people difficult to enumerate, such as  people living alone, living in buildings difficult to access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Provide an alternative to people reluctant to participate (due to concerns about privacy)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reduce respondent burden – offering alternative means to respond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Reduce data collection cost (esp. those associate with field work)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Improve data quality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200" b="1" dirty="0">
                <a:solidFill>
                  <a:schemeClr val="tx1"/>
                </a:solidFill>
              </a:rPr>
              <a:t>Mixing modes could potentially minimize the cost and quality issues associated with a single mode</a:t>
            </a:r>
          </a:p>
          <a:p>
            <a:pPr marL="0" indent="0">
              <a:buNone/>
            </a:pPr>
            <a:endParaRPr lang="en-US" dirty="0">
              <a:solidFill>
                <a:srgbClr val="2C26A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A9C958-3412-4BBD-8EF3-268B07DAB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53482"/>
            <a:ext cx="7962066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89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ytuł 4"/>
          <p:cNvSpPr>
            <a:spLocks noGrp="1"/>
          </p:cNvSpPr>
          <p:nvPr>
            <p:ph type="title"/>
          </p:nvPr>
        </p:nvSpPr>
        <p:spPr>
          <a:xfrm>
            <a:off x="457200" y="724811"/>
            <a:ext cx="8229600" cy="63408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Decision about use of multi-mode data collection</a:t>
            </a:r>
            <a:endParaRPr lang="pl-PL" sz="3000" b="1" dirty="0">
              <a:solidFill>
                <a:srgbClr val="00009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2CBEB-98EE-4A07-9519-917C9E745FEC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50" name="Prostokąt zaokrąglony 49"/>
          <p:cNvSpPr/>
          <p:nvPr/>
        </p:nvSpPr>
        <p:spPr bwMode="auto">
          <a:xfrm>
            <a:off x="456345" y="2756319"/>
            <a:ext cx="1842376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pl-PL" b="1" dirty="0"/>
              <a:t>CA</a:t>
            </a:r>
            <a:r>
              <a:rPr lang="en-US" b="1" dirty="0"/>
              <a:t>SI</a:t>
            </a:r>
            <a:endParaRPr lang="pl-PL" b="1" dirty="0"/>
          </a:p>
        </p:txBody>
      </p:sp>
      <p:sp>
        <p:nvSpPr>
          <p:cNvPr id="51" name="Prostokąt zaokrąglony 50"/>
          <p:cNvSpPr/>
          <p:nvPr/>
        </p:nvSpPr>
        <p:spPr bwMode="auto">
          <a:xfrm>
            <a:off x="456345" y="1628800"/>
            <a:ext cx="1782710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en-US" b="1" dirty="0"/>
              <a:t>CAPI</a:t>
            </a:r>
            <a:endParaRPr lang="pl-PL" b="1" dirty="0"/>
          </a:p>
        </p:txBody>
      </p:sp>
      <p:sp>
        <p:nvSpPr>
          <p:cNvPr id="53" name="Prostokąt zaokrąglony 52"/>
          <p:cNvSpPr/>
          <p:nvPr/>
        </p:nvSpPr>
        <p:spPr bwMode="auto">
          <a:xfrm>
            <a:off x="474522" y="3831885"/>
            <a:ext cx="1860633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pl-PL" b="1" dirty="0"/>
              <a:t>CA</a:t>
            </a:r>
            <a:r>
              <a:rPr lang="en-US" b="1" dirty="0"/>
              <a:t>T</a:t>
            </a:r>
            <a:r>
              <a:rPr lang="pl-PL" b="1" dirty="0"/>
              <a:t>I</a:t>
            </a:r>
          </a:p>
        </p:txBody>
      </p:sp>
      <p:cxnSp>
        <p:nvCxnSpPr>
          <p:cNvPr id="68" name="Łącznik prosty ze strzałką 67"/>
          <p:cNvCxnSpPr>
            <a:cxnSpLocks/>
          </p:cNvCxnSpPr>
          <p:nvPr/>
        </p:nvCxnSpPr>
        <p:spPr>
          <a:xfrm>
            <a:off x="2323153" y="3166292"/>
            <a:ext cx="651927" cy="18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cxnSpLocks/>
          </p:cNvCxnSpPr>
          <p:nvPr/>
        </p:nvCxnSpPr>
        <p:spPr>
          <a:xfrm>
            <a:off x="2366346" y="4260513"/>
            <a:ext cx="615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>
            <a:cxnSpLocks/>
          </p:cNvCxnSpPr>
          <p:nvPr/>
        </p:nvCxnSpPr>
        <p:spPr>
          <a:xfrm>
            <a:off x="2239055" y="2057428"/>
            <a:ext cx="7423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Prostokąt zaokrąglony 52">
            <a:extLst>
              <a:ext uri="{FF2B5EF4-FFF2-40B4-BE49-F238E27FC236}">
                <a16:creationId xmlns:a16="http://schemas.microsoft.com/office/drawing/2014/main" id="{BDB5F180-499C-43E2-B48A-BDA7C9426B84}"/>
              </a:ext>
            </a:extLst>
          </p:cNvPr>
          <p:cNvSpPr/>
          <p:nvPr/>
        </p:nvSpPr>
        <p:spPr bwMode="auto">
          <a:xfrm>
            <a:off x="502581" y="4952859"/>
            <a:ext cx="1779598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en-US" b="1" dirty="0"/>
              <a:t>PAPI/PASI</a:t>
            </a:r>
            <a:endParaRPr lang="pl-PL" b="1" dirty="0"/>
          </a:p>
        </p:txBody>
      </p:sp>
      <p:cxnSp>
        <p:nvCxnSpPr>
          <p:cNvPr id="24" name="Łącznik prosty ze strzałką 67">
            <a:extLst>
              <a:ext uri="{FF2B5EF4-FFF2-40B4-BE49-F238E27FC236}">
                <a16:creationId xmlns:a16="http://schemas.microsoft.com/office/drawing/2014/main" id="{FF821B5C-C2F9-46E1-8AC2-D7023B28578F}"/>
              </a:ext>
            </a:extLst>
          </p:cNvPr>
          <p:cNvCxnSpPr>
            <a:cxnSpLocks/>
          </p:cNvCxnSpPr>
          <p:nvPr/>
        </p:nvCxnSpPr>
        <p:spPr>
          <a:xfrm>
            <a:off x="2329482" y="5373216"/>
            <a:ext cx="6174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9F68E4-9D3B-4676-A61C-980C3C948503}"/>
              </a:ext>
            </a:extLst>
          </p:cNvPr>
          <p:cNvSpPr txBox="1"/>
          <p:nvPr/>
        </p:nvSpPr>
        <p:spPr>
          <a:xfrm>
            <a:off x="3233430" y="1648351"/>
            <a:ext cx="5839063" cy="507831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C26A2"/>
                </a:solidFill>
              </a:rPr>
              <a:t>Administrative and resource factors: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Available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Time period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Public acceptability and respondent burden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Existing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What are additional burdens on operation?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Is this approach cost-effective ?</a:t>
            </a:r>
          </a:p>
          <a:p>
            <a:endParaRPr lang="en-US" b="1" dirty="0">
              <a:solidFill>
                <a:srgbClr val="2C26A2"/>
              </a:solidFill>
            </a:endParaRPr>
          </a:p>
          <a:p>
            <a:r>
              <a:rPr lang="en-US" b="1" dirty="0">
                <a:solidFill>
                  <a:srgbClr val="2C26A2"/>
                </a:solidFill>
              </a:rPr>
              <a:t>Design factors: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Sequential or concurrent approach </a:t>
            </a:r>
          </a:p>
          <a:p>
            <a:endParaRPr lang="en-US" b="1" dirty="0">
              <a:solidFill>
                <a:srgbClr val="2C26A2"/>
              </a:solidFill>
            </a:endParaRPr>
          </a:p>
          <a:p>
            <a:r>
              <a:rPr lang="en-US" b="1" dirty="0">
                <a:solidFill>
                  <a:srgbClr val="2C26A2"/>
                </a:solidFill>
              </a:rPr>
              <a:t>Coverage: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What geographical areas/population groups are targeted with additional mode?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What is the expected proportion of population that will be enumerated with specific method?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2C26A2"/>
                </a:solidFill>
              </a:rPr>
              <a:t>To what extent response rate will increase?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2C2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2180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F8B6-5684-46D6-90F1-EE7DA5B3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908720"/>
            <a:ext cx="8001000" cy="612105"/>
          </a:xfrm>
        </p:spPr>
        <p:txBody>
          <a:bodyPr/>
          <a:lstStyle/>
          <a:p>
            <a:r>
              <a:rPr lang="en-US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Possible options for mixing modes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28B511-6387-4EC6-916D-F80591D16B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36110"/>
              </p:ext>
            </p:extLst>
          </p:nvPr>
        </p:nvGraphicFramePr>
        <p:xfrm>
          <a:off x="566738" y="1752600"/>
          <a:ext cx="8008937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933C8C-C486-450B-8217-33F69A985E03}"/>
              </a:ext>
            </a:extLst>
          </p:cNvPr>
          <p:cNvCxnSpPr/>
          <p:nvPr/>
        </p:nvCxnSpPr>
        <p:spPr>
          <a:xfrm>
            <a:off x="4139952" y="3140968"/>
            <a:ext cx="1152128" cy="0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66B144C-BF7C-4BFE-8CAE-55DFE4CC1AC8}"/>
              </a:ext>
            </a:extLst>
          </p:cNvPr>
          <p:cNvCxnSpPr>
            <a:cxnSpLocks/>
          </p:cNvCxnSpPr>
          <p:nvPr/>
        </p:nvCxnSpPr>
        <p:spPr>
          <a:xfrm>
            <a:off x="4088358" y="3394968"/>
            <a:ext cx="1203722" cy="754112"/>
          </a:xfrm>
          <a:prstGeom prst="straightConnector1">
            <a:avLst/>
          </a:prstGeom>
          <a:ln w="15875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8AEECA-FFD6-4ABB-9417-2256861AB57F}"/>
              </a:ext>
            </a:extLst>
          </p:cNvPr>
          <p:cNvCxnSpPr>
            <a:cxnSpLocks/>
          </p:cNvCxnSpPr>
          <p:nvPr/>
        </p:nvCxnSpPr>
        <p:spPr>
          <a:xfrm>
            <a:off x="4131237" y="3573016"/>
            <a:ext cx="1313243" cy="1584176"/>
          </a:xfrm>
          <a:prstGeom prst="straightConnector1">
            <a:avLst/>
          </a:prstGeom>
          <a:ln w="15875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60A8E5-5C1D-44D3-869E-C2EF05EA0CFC}"/>
              </a:ext>
            </a:extLst>
          </p:cNvPr>
          <p:cNvCxnSpPr>
            <a:cxnSpLocks/>
          </p:cNvCxnSpPr>
          <p:nvPr/>
        </p:nvCxnSpPr>
        <p:spPr>
          <a:xfrm flipV="1">
            <a:off x="4139952" y="3319017"/>
            <a:ext cx="1143413" cy="732572"/>
          </a:xfrm>
          <a:prstGeom prst="straightConnector1">
            <a:avLst/>
          </a:prstGeom>
          <a:ln w="15875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E8B25F-12F1-4B83-BEC7-21758F884013}"/>
              </a:ext>
            </a:extLst>
          </p:cNvPr>
          <p:cNvCxnSpPr/>
          <p:nvPr/>
        </p:nvCxnSpPr>
        <p:spPr>
          <a:xfrm>
            <a:off x="4131237" y="4221088"/>
            <a:ext cx="1152128" cy="0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52EF4C-034C-48D6-878D-4A82747B9E9D}"/>
              </a:ext>
            </a:extLst>
          </p:cNvPr>
          <p:cNvCxnSpPr>
            <a:cxnSpLocks/>
          </p:cNvCxnSpPr>
          <p:nvPr/>
        </p:nvCxnSpPr>
        <p:spPr>
          <a:xfrm>
            <a:off x="4131237" y="4509120"/>
            <a:ext cx="1152128" cy="504056"/>
          </a:xfrm>
          <a:prstGeom prst="straightConnector1">
            <a:avLst/>
          </a:prstGeom>
          <a:ln w="15875" cap="flat" cmpd="sng" algn="ctr">
            <a:solidFill>
              <a:schemeClr val="accent2"/>
            </a:solidFill>
            <a:prstDash val="dash"/>
            <a:round/>
            <a:headEnd type="triangle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D4734A1-9A45-4422-928F-00C6518EDAB2}"/>
              </a:ext>
            </a:extLst>
          </p:cNvPr>
          <p:cNvSpPr txBox="1"/>
          <p:nvPr/>
        </p:nvSpPr>
        <p:spPr>
          <a:xfrm>
            <a:off x="7236295" y="3319017"/>
            <a:ext cx="1772683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C26A2"/>
                </a:solidFill>
              </a:rPr>
              <a:t>Multi-mode electronic data collection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18DA72-EF56-48C8-9DA8-1DE39AFEBFCA}"/>
              </a:ext>
            </a:extLst>
          </p:cNvPr>
          <p:cNvSpPr txBox="1"/>
          <p:nvPr/>
        </p:nvSpPr>
        <p:spPr>
          <a:xfrm>
            <a:off x="326670" y="3164775"/>
            <a:ext cx="1772683" cy="120032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C26A2"/>
                </a:solidFill>
              </a:rPr>
              <a:t>Multi-mode paper-based data collection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1F94D85-C7B8-49DD-9364-0E3430E00B20}"/>
              </a:ext>
            </a:extLst>
          </p:cNvPr>
          <p:cNvSpPr/>
          <p:nvPr/>
        </p:nvSpPr>
        <p:spPr bwMode="auto">
          <a:xfrm rot="5400000">
            <a:off x="4413436" y="5019910"/>
            <a:ext cx="605160" cy="389136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4FF111-04B8-4C16-A1D3-001D06FA0168}"/>
              </a:ext>
            </a:extLst>
          </p:cNvPr>
          <p:cNvSpPr txBox="1"/>
          <p:nvPr/>
        </p:nvSpPr>
        <p:spPr>
          <a:xfrm>
            <a:off x="2610637" y="5544276"/>
            <a:ext cx="283384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C26A2"/>
                </a:solidFill>
              </a:rPr>
              <a:t>Mixed electronic </a:t>
            </a:r>
          </a:p>
          <a:p>
            <a:r>
              <a:rPr lang="en-US" b="1" dirty="0">
                <a:solidFill>
                  <a:srgbClr val="2C26A2"/>
                </a:solidFill>
              </a:rPr>
              <a:t>/paper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428759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ytuł 4"/>
          <p:cNvSpPr>
            <a:spLocks noGrp="1"/>
          </p:cNvSpPr>
          <p:nvPr>
            <p:ph type="title"/>
          </p:nvPr>
        </p:nvSpPr>
        <p:spPr>
          <a:xfrm>
            <a:off x="497551" y="592576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9"/>
                </a:solidFill>
                <a:ea typeface="Verdana" pitchFamily="34" charset="0"/>
                <a:cs typeface="Verdana" pitchFamily="34" charset="0"/>
              </a:rPr>
              <a:t>Challenges - Operational management</a:t>
            </a:r>
            <a:endParaRPr lang="pl-PL" sz="3200" b="1" dirty="0">
              <a:solidFill>
                <a:srgbClr val="00009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2CBEB-98EE-4A07-9519-917C9E745FEC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21" name="Schemat blokowy: dysk magnetyczny 20"/>
          <p:cNvSpPr/>
          <p:nvPr/>
        </p:nvSpPr>
        <p:spPr>
          <a:xfrm>
            <a:off x="704713" y="1744319"/>
            <a:ext cx="2928937" cy="1857375"/>
          </a:xfrm>
          <a:prstGeom prst="flowChartMagneticDisk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b="1" dirty="0"/>
              <a:t>Operational Micro</a:t>
            </a:r>
            <a:r>
              <a:rPr lang="en-US" sz="2000" b="1" dirty="0"/>
              <a:t> D</a:t>
            </a:r>
            <a:r>
              <a:rPr lang="pl-PL" sz="2000" b="1" dirty="0"/>
              <a:t>ata</a:t>
            </a:r>
            <a:r>
              <a:rPr lang="en-US" sz="2000" b="1" dirty="0"/>
              <a:t>b</a:t>
            </a:r>
            <a:r>
              <a:rPr lang="pl-PL" sz="2000" b="1" dirty="0"/>
              <a:t>ase</a:t>
            </a:r>
          </a:p>
        </p:txBody>
      </p:sp>
      <p:sp>
        <p:nvSpPr>
          <p:cNvPr id="50" name="Prostokąt zaokrąglony 49"/>
          <p:cNvSpPr/>
          <p:nvPr/>
        </p:nvSpPr>
        <p:spPr bwMode="auto">
          <a:xfrm>
            <a:off x="2712462" y="5059370"/>
            <a:ext cx="1842376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pl-PL" b="1" dirty="0"/>
              <a:t>CA</a:t>
            </a:r>
            <a:r>
              <a:rPr lang="en-US" b="1" dirty="0"/>
              <a:t>SI</a:t>
            </a:r>
            <a:endParaRPr lang="pl-PL" b="1" dirty="0"/>
          </a:p>
        </p:txBody>
      </p:sp>
      <p:sp>
        <p:nvSpPr>
          <p:cNvPr id="51" name="Prostokąt zaokrąglony 50"/>
          <p:cNvSpPr/>
          <p:nvPr/>
        </p:nvSpPr>
        <p:spPr bwMode="auto">
          <a:xfrm>
            <a:off x="774097" y="5043196"/>
            <a:ext cx="1782710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en-US" b="1" dirty="0"/>
              <a:t>CAPI</a:t>
            </a:r>
            <a:endParaRPr lang="pl-PL" b="1" dirty="0"/>
          </a:p>
        </p:txBody>
      </p:sp>
      <p:sp>
        <p:nvSpPr>
          <p:cNvPr id="53" name="Prostokąt zaokrąglony 52"/>
          <p:cNvSpPr/>
          <p:nvPr/>
        </p:nvSpPr>
        <p:spPr bwMode="auto">
          <a:xfrm>
            <a:off x="4710493" y="5085184"/>
            <a:ext cx="1860633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pl-PL" b="1" dirty="0"/>
              <a:t>CA</a:t>
            </a:r>
            <a:r>
              <a:rPr lang="en-US" b="1" dirty="0"/>
              <a:t>T</a:t>
            </a:r>
            <a:r>
              <a:rPr lang="pl-PL" b="1" dirty="0"/>
              <a:t>I</a:t>
            </a:r>
          </a:p>
        </p:txBody>
      </p:sp>
      <p:sp>
        <p:nvSpPr>
          <p:cNvPr id="55" name="Prostokąt zaokrąglony 54"/>
          <p:cNvSpPr/>
          <p:nvPr/>
        </p:nvSpPr>
        <p:spPr bwMode="auto">
          <a:xfrm>
            <a:off x="5543231" y="1241885"/>
            <a:ext cx="2821802" cy="1009252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defRPr/>
            </a:pPr>
            <a:r>
              <a:rPr lang="pl-PL" sz="2000" b="1" dirty="0" err="1">
                <a:latin typeface="Calibri" pitchFamily="34" charset="0"/>
              </a:rPr>
              <a:t>Census</a:t>
            </a:r>
            <a:endParaRPr lang="pl-PL" sz="2000" b="1" dirty="0">
              <a:latin typeface="Calibri" pitchFamily="34" charset="0"/>
            </a:endParaRPr>
          </a:p>
          <a:p>
            <a:pPr algn="ctr">
              <a:defRPr/>
            </a:pPr>
            <a:r>
              <a:rPr lang="pl-PL" sz="2000" b="1" dirty="0" err="1">
                <a:latin typeface="Calibri" pitchFamily="34" charset="0"/>
              </a:rPr>
              <a:t>Completeness</a:t>
            </a:r>
            <a:endParaRPr lang="pl-PL" sz="2000" b="1" dirty="0">
              <a:latin typeface="Calibri" pitchFamily="34" charset="0"/>
            </a:endParaRPr>
          </a:p>
          <a:p>
            <a:pPr algn="ctr">
              <a:defRPr/>
            </a:pPr>
            <a:r>
              <a:rPr lang="pl-PL" sz="2000" b="1" dirty="0">
                <a:latin typeface="Calibri" pitchFamily="34" charset="0"/>
              </a:rPr>
              <a:t>Management</a:t>
            </a:r>
          </a:p>
        </p:txBody>
      </p:sp>
      <p:cxnSp>
        <p:nvCxnSpPr>
          <p:cNvPr id="58" name="Łącznik prosty ze strzałką 57"/>
          <p:cNvCxnSpPr>
            <a:cxnSpLocks/>
          </p:cNvCxnSpPr>
          <p:nvPr/>
        </p:nvCxnSpPr>
        <p:spPr>
          <a:xfrm>
            <a:off x="3755101" y="2112997"/>
            <a:ext cx="17145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/>
          <p:nvPr/>
        </p:nvCxnSpPr>
        <p:spPr>
          <a:xfrm rot="5400000">
            <a:off x="3600748" y="4904779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>
            <a:cxnSpLocks/>
          </p:cNvCxnSpPr>
          <p:nvPr/>
        </p:nvCxnSpPr>
        <p:spPr>
          <a:xfrm>
            <a:off x="5552440" y="483321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/>
          <p:nvPr/>
        </p:nvCxnSpPr>
        <p:spPr>
          <a:xfrm rot="5400000">
            <a:off x="1761912" y="4905102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Łącznik prosty ze strzałką 85"/>
          <p:cNvCxnSpPr/>
          <p:nvPr/>
        </p:nvCxnSpPr>
        <p:spPr>
          <a:xfrm rot="5400000" flipH="1" flipV="1">
            <a:off x="1570532" y="4153420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Łącznik prosty 89"/>
          <p:cNvCxnSpPr>
            <a:cxnSpLocks/>
          </p:cNvCxnSpPr>
          <p:nvPr/>
        </p:nvCxnSpPr>
        <p:spPr>
          <a:xfrm>
            <a:off x="1869862" y="4797152"/>
            <a:ext cx="5864802" cy="36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134" name="pole tekstowe 99"/>
          <p:cNvSpPr txBox="1">
            <a:spLocks noChangeArrowheads="1"/>
          </p:cNvSpPr>
          <p:nvPr/>
        </p:nvSpPr>
        <p:spPr bwMode="auto">
          <a:xfrm>
            <a:off x="3647971" y="2424864"/>
            <a:ext cx="4334641" cy="20313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*Reliable address frame is necessary</a:t>
            </a:r>
          </a:p>
          <a:p>
            <a:r>
              <a:rPr lang="en-US" b="1" dirty="0">
                <a:solidFill>
                  <a:schemeClr val="tx1"/>
                </a:solidFill>
              </a:rPr>
              <a:t>*During enumeration, there should be a mechanism for identifying housing units enumerated by a specific mode not to allow any duplication  </a:t>
            </a:r>
          </a:p>
          <a:p>
            <a:r>
              <a:rPr lang="en-US" b="1" dirty="0">
                <a:solidFill>
                  <a:schemeClr val="tx1"/>
                </a:solidFill>
              </a:rPr>
              <a:t>*Clear procedures for non-response follow up</a:t>
            </a:r>
          </a:p>
        </p:txBody>
      </p:sp>
      <p:sp>
        <p:nvSpPr>
          <p:cNvPr id="22" name="Prostokąt zaokrąglony 52">
            <a:extLst>
              <a:ext uri="{FF2B5EF4-FFF2-40B4-BE49-F238E27FC236}">
                <a16:creationId xmlns:a16="http://schemas.microsoft.com/office/drawing/2014/main" id="{BDB5F180-499C-43E2-B48A-BDA7C9426B84}"/>
              </a:ext>
            </a:extLst>
          </p:cNvPr>
          <p:cNvSpPr/>
          <p:nvPr/>
        </p:nvSpPr>
        <p:spPr bwMode="auto">
          <a:xfrm>
            <a:off x="6876255" y="5107101"/>
            <a:ext cx="1716819" cy="8572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>
            <a:bevelB w="165100" prst="coolSlant"/>
            <a:extrusionClr>
              <a:srgbClr val="FF9900"/>
            </a:extrusionClr>
            <a:contourClr>
              <a:srgbClr val="000066"/>
            </a:contourClr>
          </a:sp3d>
        </p:spPr>
        <p:txBody>
          <a:bodyPr anchor="ctr" anchorCtr="1"/>
          <a:lstStyle/>
          <a:p>
            <a:pPr algn="ctr">
              <a:spcBef>
                <a:spcPct val="20000"/>
              </a:spcBef>
            </a:pPr>
            <a:r>
              <a:rPr lang="en-US" b="1" dirty="0"/>
              <a:t>PAPI/PASI</a:t>
            </a:r>
            <a:endParaRPr lang="pl-PL" b="1" dirty="0"/>
          </a:p>
        </p:txBody>
      </p:sp>
      <p:cxnSp>
        <p:nvCxnSpPr>
          <p:cNvPr id="24" name="Łącznik prosty ze strzałką 67">
            <a:extLst>
              <a:ext uri="{FF2B5EF4-FFF2-40B4-BE49-F238E27FC236}">
                <a16:creationId xmlns:a16="http://schemas.microsoft.com/office/drawing/2014/main" id="{FF821B5C-C2F9-46E1-8AC2-D7023B28578F}"/>
              </a:ext>
            </a:extLst>
          </p:cNvPr>
          <p:cNvCxnSpPr/>
          <p:nvPr/>
        </p:nvCxnSpPr>
        <p:spPr>
          <a:xfrm rot="5400000">
            <a:off x="7443315" y="4951333"/>
            <a:ext cx="215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57">
            <a:extLst>
              <a:ext uri="{FF2B5EF4-FFF2-40B4-BE49-F238E27FC236}">
                <a16:creationId xmlns:a16="http://schemas.microsoft.com/office/drawing/2014/main" id="{CBE15CA9-841B-40E7-843E-A96464BC20DD}"/>
              </a:ext>
            </a:extLst>
          </p:cNvPr>
          <p:cNvCxnSpPr>
            <a:cxnSpLocks/>
          </p:cNvCxnSpPr>
          <p:nvPr/>
        </p:nvCxnSpPr>
        <p:spPr>
          <a:xfrm>
            <a:off x="7884368" y="2348880"/>
            <a:ext cx="0" cy="2592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1339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>
        <a:ln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9669</TotalTime>
  <Words>1424</Words>
  <Application>Microsoft Office PowerPoint</Application>
  <PresentationFormat>On-screen Show (4:3)</PresentationFormat>
  <Paragraphs>190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MS Gothic</vt:lpstr>
      <vt:lpstr>MS PGothic</vt:lpstr>
      <vt:lpstr>MS PGothic</vt:lpstr>
      <vt:lpstr>Arial</vt:lpstr>
      <vt:lpstr>Calibri</vt:lpstr>
      <vt:lpstr>Courier New</vt:lpstr>
      <vt:lpstr>Gabriola</vt:lpstr>
      <vt:lpstr>Leelawadee</vt:lpstr>
      <vt:lpstr>Times New Roman</vt:lpstr>
      <vt:lpstr>Verdana</vt:lpstr>
      <vt:lpstr>Wingdings</vt:lpstr>
      <vt:lpstr>1_Profile</vt:lpstr>
      <vt:lpstr>PowerPoint Presentation</vt:lpstr>
      <vt:lpstr>Overview</vt:lpstr>
      <vt:lpstr>Modes of census data collection</vt:lpstr>
      <vt:lpstr>Multi-mode data collection</vt:lpstr>
      <vt:lpstr>Design approaches for implementing multi-mode</vt:lpstr>
      <vt:lpstr>Benefits of multi-mode data collection</vt:lpstr>
      <vt:lpstr>Decision about use of multi-mode data collection</vt:lpstr>
      <vt:lpstr>Possible options for mixing modes</vt:lpstr>
      <vt:lpstr>Challenges - Operational management</vt:lpstr>
      <vt:lpstr>Challenges - Data integration</vt:lpstr>
      <vt:lpstr>Challenges – Mode effect</vt:lpstr>
      <vt:lpstr>Challenges – Mode effect</vt:lpstr>
      <vt:lpstr>Challenges – Mode effect</vt:lpstr>
      <vt:lpstr>Challenges – Mode effect</vt:lpstr>
      <vt:lpstr>Challenges – Mode effect</vt:lpstr>
      <vt:lpstr>Challenges – Mode effect</vt:lpstr>
      <vt:lpstr>Challenges – Mode effect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Andrea De Luka</cp:lastModifiedBy>
  <cp:revision>688</cp:revision>
  <cp:lastPrinted>2017-11-24T22:39:07Z</cp:lastPrinted>
  <dcterms:created xsi:type="dcterms:W3CDTF">2010-01-04T16:45:10Z</dcterms:created>
  <dcterms:modified xsi:type="dcterms:W3CDTF">2018-05-11T19:49:01Z</dcterms:modified>
</cp:coreProperties>
</file>