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7" r:id="rId2"/>
    <p:sldId id="364" r:id="rId3"/>
    <p:sldId id="326" r:id="rId4"/>
    <p:sldId id="372" r:id="rId5"/>
    <p:sldId id="385" r:id="rId6"/>
    <p:sldId id="386" r:id="rId7"/>
    <p:sldId id="365" r:id="rId8"/>
    <p:sldId id="289" r:id="rId9"/>
    <p:sldId id="368" r:id="rId10"/>
    <p:sldId id="291" r:id="rId11"/>
    <p:sldId id="285" r:id="rId12"/>
    <p:sldId id="292" r:id="rId13"/>
    <p:sldId id="369" r:id="rId14"/>
    <p:sldId id="293" r:id="rId15"/>
    <p:sldId id="370" r:id="rId16"/>
    <p:sldId id="371" r:id="rId17"/>
    <p:sldId id="367" r:id="rId18"/>
    <p:sldId id="373" r:id="rId19"/>
    <p:sldId id="374" r:id="rId20"/>
    <p:sldId id="375" r:id="rId21"/>
    <p:sldId id="366" r:id="rId22"/>
    <p:sldId id="377" r:id="rId23"/>
    <p:sldId id="339" r:id="rId24"/>
    <p:sldId id="376" r:id="rId25"/>
    <p:sldId id="384" r:id="rId26"/>
    <p:sldId id="380" r:id="rId27"/>
    <p:sldId id="378" r:id="rId28"/>
    <p:sldId id="379" r:id="rId29"/>
    <p:sldId id="381" r:id="rId30"/>
    <p:sldId id="382" r:id="rId31"/>
    <p:sldId id="383" r:id="rId32"/>
    <p:sldId id="33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>
        <p:scale>
          <a:sx n="100" d="100"/>
          <a:sy n="100" d="100"/>
        </p:scale>
        <p:origin x="264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0.12356456122332538"/>
          <c:y val="0"/>
          <c:w val="0.78989387196165683"/>
          <c:h val="1"/>
        </c:manualLayout>
      </c:layout>
      <c:barChart>
        <c:barDir val="bar"/>
        <c:grouping val="clustered"/>
        <c:varyColors val="1"/>
        <c:ser>
          <c:idx val="0"/>
          <c:order val="0"/>
          <c:tx>
            <c:v>Population in thousands</c:v>
          </c:tx>
          <c:spPr>
            <a:solidFill>
              <a:srgbClr val="5B9BD5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Sheet1!$B$3:$B$13</c:f>
              <c:numCache>
                <c:formatCode>General</c:formatCode>
                <c:ptCount val="11"/>
                <c:pt idx="0">
                  <c:v>1918</c:v>
                </c:pt>
                <c:pt idx="1">
                  <c:v>1935</c:v>
                </c:pt>
                <c:pt idx="2">
                  <c:v>1944</c:v>
                </c:pt>
                <c:pt idx="3">
                  <c:v>1956</c:v>
                </c:pt>
                <c:pt idx="4">
                  <c:v>1963</c:v>
                </c:pt>
                <c:pt idx="5">
                  <c:v>1969</c:v>
                </c:pt>
                <c:pt idx="6">
                  <c:v>1979</c:v>
                </c:pt>
                <c:pt idx="7">
                  <c:v>1989</c:v>
                </c:pt>
                <c:pt idx="8">
                  <c:v>2000</c:v>
                </c:pt>
                <c:pt idx="9">
                  <c:v>2010</c:v>
                </c:pt>
                <c:pt idx="10">
                  <c:v>2015</c:v>
                </c:pt>
              </c:numCache>
            </c:numRef>
          </c:cat>
          <c:val>
            <c:numRef>
              <c:f>Sheet1!$C$3:$C$13</c:f>
              <c:numCache>
                <c:formatCode>General</c:formatCode>
                <c:ptCount val="11"/>
                <c:pt idx="0">
                  <c:v>647.5</c:v>
                </c:pt>
                <c:pt idx="1">
                  <c:v>738.2</c:v>
                </c:pt>
                <c:pt idx="2">
                  <c:v>754.2</c:v>
                </c:pt>
                <c:pt idx="3">
                  <c:v>845.5</c:v>
                </c:pt>
                <c:pt idx="4">
                  <c:v>1017.1</c:v>
                </c:pt>
                <c:pt idx="5">
                  <c:v>1197.5999999999999</c:v>
                </c:pt>
                <c:pt idx="6" formatCode="0.0">
                  <c:v>1595</c:v>
                </c:pt>
                <c:pt idx="7" formatCode="0.0">
                  <c:v>2044</c:v>
                </c:pt>
                <c:pt idx="8">
                  <c:v>2373.5</c:v>
                </c:pt>
                <c:pt idx="9">
                  <c:v>2754.7</c:v>
                </c:pt>
                <c:pt idx="10">
                  <c:v>3057.8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861-4CAD-859B-A6E46023F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05416832"/>
        <c:axId val="267944320"/>
      </c:barChart>
      <c:catAx>
        <c:axId val="305416832"/>
        <c:scaling>
          <c:orientation val="minMax"/>
        </c:scaling>
        <c:delete val="1"/>
        <c:axPos val="l"/>
        <c:numFmt formatCode="General" sourceLinked="1"/>
        <c:majorTickMark val="none"/>
        <c:minorTickMark val="cross"/>
        <c:tickLblPos val="nextTo"/>
        <c:crossAx val="267944320"/>
        <c:crosses val="autoZero"/>
        <c:auto val="1"/>
        <c:lblAlgn val="ctr"/>
        <c:lblOffset val="100"/>
        <c:noMultiLvlLbl val="1"/>
      </c:catAx>
      <c:valAx>
        <c:axId val="267944320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30541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058061492313461"/>
          <c:y val="0.85046723326250884"/>
          <c:w val="0.54854986876640421"/>
          <c:h val="0.1495327146606674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1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1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hProcess9" loCatId="process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rgbClr val="0070C0"/>
        </a:solidFill>
        <a:ln>
          <a:noFill/>
        </a:ln>
      </dgm:spPr>
      <dgm:t>
        <a:bodyPr lIns="540000"/>
        <a:lstStyle/>
        <a:p>
          <a:pPr algn="l"/>
          <a:r>
            <a:rPr lang="en-US" sz="105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Bag/</a:t>
          </a:r>
          <a:r>
            <a:rPr lang="en-US" sz="1050" b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Khoroo</a:t>
          </a:r>
          <a:endParaRPr lang="en-US" sz="1050" b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l"/>
          <a:r>
            <a:rPr lang="mn-MN" sz="105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17</a:t>
          </a:r>
          <a:r>
            <a:rPr lang="en-US" sz="105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66</a:t>
          </a:r>
          <a:r>
            <a:rPr lang="mn-MN" sz="105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05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databases</a:t>
          </a: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ln>
          <a:noFill/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chemeClr val="accent2"/>
        </a:solidFill>
        <a:ln>
          <a:noFill/>
        </a:ln>
      </dgm:spPr>
      <dgm:t>
        <a:bodyPr lIns="540000"/>
        <a:lstStyle/>
        <a:p>
          <a:pPr algn="l"/>
          <a:r>
            <a:rPr lang="en-US" sz="1000" b="1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Soum</a:t>
          </a:r>
          <a:r>
            <a:rPr lang="en-US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/Districts</a:t>
          </a:r>
          <a:endParaRPr lang="mn-MN" sz="1000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l"/>
          <a:r>
            <a:rPr lang="en-US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339</a:t>
          </a:r>
          <a:r>
            <a:rPr lang="mn-MN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databases</a:t>
          </a:r>
          <a:endParaRPr lang="en-US" sz="1000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ln>
          <a:noFill/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rgbClr val="00B050"/>
        </a:solidFill>
        <a:ln>
          <a:noFill/>
        </a:ln>
      </dgm:spPr>
      <dgm:t>
        <a:bodyPr lIns="540000"/>
        <a:lstStyle/>
        <a:p>
          <a:pPr algn="l"/>
          <a:r>
            <a:rPr lang="en-US" sz="1050" b="1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Aimag</a:t>
          </a:r>
          <a:r>
            <a: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/Capital</a:t>
          </a:r>
          <a:endParaRPr lang="mn-MN" sz="1050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l"/>
          <a:r>
            <a:rPr lang="mn-MN" sz="10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22 </a:t>
          </a:r>
          <a:r>
            <a:rPr lang="en-US" sz="10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databases</a:t>
          </a:r>
          <a:endParaRPr lang="en-US" sz="1050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>
        <a:ln>
          <a:noFill/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solidFill>
          <a:srgbClr val="C00000"/>
        </a:solidFill>
        <a:ln>
          <a:noFill/>
        </a:ln>
      </dgm:spPr>
      <dgm:t>
        <a:bodyPr lIns="540000"/>
        <a:lstStyle/>
        <a:p>
          <a:pPr algn="l"/>
          <a:r>
            <a:rPr lang="en-US" sz="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National Statistics Office</a:t>
          </a:r>
          <a:endParaRPr lang="mn-MN" sz="900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l"/>
          <a:r>
            <a: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Integrated databases</a:t>
          </a:r>
          <a:endParaRPr lang="en-US" sz="900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en-US" sz="1800"/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en-US" sz="1800"/>
        </a:p>
      </dgm:t>
    </dgm:pt>
    <dgm:pt modelId="{0E14D87B-5B41-48E6-8120-1C08AA6A0B44}" type="pres">
      <dgm:prSet presAssocID="{ABB6AAD5-BB22-443A-B98E-11707CBE16C9}" presName="CompostProcess" presStyleCnt="0">
        <dgm:presLayoutVars>
          <dgm:dir/>
          <dgm:resizeHandles val="exact"/>
        </dgm:presLayoutVars>
      </dgm:prSet>
      <dgm:spPr/>
    </dgm:pt>
    <dgm:pt modelId="{E1ABCEFB-BB45-4D76-AA86-DC2165466715}" type="pres">
      <dgm:prSet presAssocID="{ABB6AAD5-BB22-443A-B98E-11707CBE16C9}" presName="arrow" presStyleLbl="bgShp" presStyleIdx="0" presStyleCnt="1"/>
      <dgm:spPr/>
    </dgm:pt>
    <dgm:pt modelId="{AC455E77-0B1E-42C2-AB28-C5128B40CED1}" type="pres">
      <dgm:prSet presAssocID="{ABB6AAD5-BB22-443A-B98E-11707CBE16C9}" presName="linearProcess" presStyleCnt="0"/>
      <dgm:spPr/>
    </dgm:pt>
    <dgm:pt modelId="{251F859B-0A77-4419-985E-46D0C3316017}" type="pres">
      <dgm:prSet presAssocID="{62F3A35F-EA2B-462C-89DA-224952DBD84B}" presName="textNode" presStyleLbl="node1" presStyleIdx="0" presStyleCnt="4">
        <dgm:presLayoutVars>
          <dgm:bulletEnabled val="1"/>
        </dgm:presLayoutVars>
      </dgm:prSet>
      <dgm:spPr/>
    </dgm:pt>
    <dgm:pt modelId="{79569F44-47C4-42C5-BF81-3A7AC4A2B581}" type="pres">
      <dgm:prSet presAssocID="{12A631F8-73E8-4437-A632-1DA4C96C2081}" presName="sibTrans" presStyleCnt="0"/>
      <dgm:spPr/>
    </dgm:pt>
    <dgm:pt modelId="{529F0E07-91EA-498C-B1AF-3A6CC4F775A4}" type="pres">
      <dgm:prSet presAssocID="{37FDA6AE-027B-4120-90CE-09301A415796}" presName="textNode" presStyleLbl="node1" presStyleIdx="1" presStyleCnt="4">
        <dgm:presLayoutVars>
          <dgm:bulletEnabled val="1"/>
        </dgm:presLayoutVars>
      </dgm:prSet>
      <dgm:spPr/>
    </dgm:pt>
    <dgm:pt modelId="{695E9481-2DC8-43F2-BF9D-9A740C015977}" type="pres">
      <dgm:prSet presAssocID="{AACFA7FC-124D-47F0-AAB7-D837F03A13D6}" presName="sibTrans" presStyleCnt="0"/>
      <dgm:spPr/>
    </dgm:pt>
    <dgm:pt modelId="{B32019F7-15C5-4CE0-AF54-B15B8A218E05}" type="pres">
      <dgm:prSet presAssocID="{8C92A023-B595-4B7E-9FD1-86305B47363F}" presName="textNode" presStyleLbl="node1" presStyleIdx="2" presStyleCnt="4">
        <dgm:presLayoutVars>
          <dgm:bulletEnabled val="1"/>
        </dgm:presLayoutVars>
      </dgm:prSet>
      <dgm:spPr/>
    </dgm:pt>
    <dgm:pt modelId="{590D524D-3481-4947-A647-7BCD76299FCB}" type="pres">
      <dgm:prSet presAssocID="{45610BF7-B096-4636-A867-71803911F6BC}" presName="sibTrans" presStyleCnt="0"/>
      <dgm:spPr/>
    </dgm:pt>
    <dgm:pt modelId="{298D2984-B994-41BF-94A1-E1CA4A71D3F7}" type="pres">
      <dgm:prSet presAssocID="{839B389E-0F3A-4E44-B6E2-13F1399C142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1C8810E-2EA8-4CCA-9EA3-EA89D815F681}" type="presOf" srcId="{839B389E-0F3A-4E44-B6E2-13F1399C142F}" destId="{298D2984-B994-41BF-94A1-E1CA4A71D3F7}" srcOrd="0" destOrd="0" presId="urn:microsoft.com/office/officeart/2005/8/layout/hProcess9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F484A59B-4039-4792-A3CB-9114045B9F58}" type="presOf" srcId="{37FDA6AE-027B-4120-90CE-09301A415796}" destId="{529F0E07-91EA-498C-B1AF-3A6CC4F775A4}" srcOrd="0" destOrd="0" presId="urn:microsoft.com/office/officeart/2005/8/layout/hProcess9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238FBADD-5A34-45F7-9918-6FA61913875C}" type="presOf" srcId="{8C92A023-B595-4B7E-9FD1-86305B47363F}" destId="{B32019F7-15C5-4CE0-AF54-B15B8A218E05}" srcOrd="0" destOrd="0" presId="urn:microsoft.com/office/officeart/2005/8/layout/hProcess9"/>
    <dgm:cxn modelId="{D8F0ECE3-00C5-4614-8ACB-FDE11701C1A6}" type="presOf" srcId="{62F3A35F-EA2B-462C-89DA-224952DBD84B}" destId="{251F859B-0A77-4419-985E-46D0C3316017}" srcOrd="0" destOrd="0" presId="urn:microsoft.com/office/officeart/2005/8/layout/hProcess9"/>
    <dgm:cxn modelId="{3103C3E5-88C7-464D-885E-DF20503DA262}" type="presOf" srcId="{ABB6AAD5-BB22-443A-B98E-11707CBE16C9}" destId="{0E14D87B-5B41-48E6-8120-1C08AA6A0B44}" srcOrd="0" destOrd="0" presId="urn:microsoft.com/office/officeart/2005/8/layout/hProcess9"/>
    <dgm:cxn modelId="{3C226172-86D5-47E1-9D75-BCCEAB4F7C83}" type="presParOf" srcId="{0E14D87B-5B41-48E6-8120-1C08AA6A0B44}" destId="{E1ABCEFB-BB45-4D76-AA86-DC2165466715}" srcOrd="0" destOrd="0" presId="urn:microsoft.com/office/officeart/2005/8/layout/hProcess9"/>
    <dgm:cxn modelId="{94164638-A497-4073-97FC-C28C50C97521}" type="presParOf" srcId="{0E14D87B-5B41-48E6-8120-1C08AA6A0B44}" destId="{AC455E77-0B1E-42C2-AB28-C5128B40CED1}" srcOrd="1" destOrd="0" presId="urn:microsoft.com/office/officeart/2005/8/layout/hProcess9"/>
    <dgm:cxn modelId="{3EA6A5F3-CE7D-4B45-9701-88A97DE81AED}" type="presParOf" srcId="{AC455E77-0B1E-42C2-AB28-C5128B40CED1}" destId="{251F859B-0A77-4419-985E-46D0C3316017}" srcOrd="0" destOrd="0" presId="urn:microsoft.com/office/officeart/2005/8/layout/hProcess9"/>
    <dgm:cxn modelId="{6138952B-4A2D-421C-8F5B-3BC41F945175}" type="presParOf" srcId="{AC455E77-0B1E-42C2-AB28-C5128B40CED1}" destId="{79569F44-47C4-42C5-BF81-3A7AC4A2B581}" srcOrd="1" destOrd="0" presId="urn:microsoft.com/office/officeart/2005/8/layout/hProcess9"/>
    <dgm:cxn modelId="{F74A2367-FAC4-4EAE-955F-E14CACFD71C0}" type="presParOf" srcId="{AC455E77-0B1E-42C2-AB28-C5128B40CED1}" destId="{529F0E07-91EA-498C-B1AF-3A6CC4F775A4}" srcOrd="2" destOrd="0" presId="urn:microsoft.com/office/officeart/2005/8/layout/hProcess9"/>
    <dgm:cxn modelId="{0D5D2C46-617A-4C92-B032-80D77EE0A2BC}" type="presParOf" srcId="{AC455E77-0B1E-42C2-AB28-C5128B40CED1}" destId="{695E9481-2DC8-43F2-BF9D-9A740C015977}" srcOrd="3" destOrd="0" presId="urn:microsoft.com/office/officeart/2005/8/layout/hProcess9"/>
    <dgm:cxn modelId="{6084FA8F-DEBE-430C-918E-E720FB2E12E6}" type="presParOf" srcId="{AC455E77-0B1E-42C2-AB28-C5128B40CED1}" destId="{B32019F7-15C5-4CE0-AF54-B15B8A218E05}" srcOrd="4" destOrd="0" presId="urn:microsoft.com/office/officeart/2005/8/layout/hProcess9"/>
    <dgm:cxn modelId="{2FAFAEBA-48EE-43B2-86F6-790833C3901F}" type="presParOf" srcId="{AC455E77-0B1E-42C2-AB28-C5128B40CED1}" destId="{590D524D-3481-4947-A647-7BCD76299FCB}" srcOrd="5" destOrd="0" presId="urn:microsoft.com/office/officeart/2005/8/layout/hProcess9"/>
    <dgm:cxn modelId="{18FBCD23-3421-4C54-8331-F307359FA7A5}" type="presParOf" srcId="{AC455E77-0B1E-42C2-AB28-C5128B40CED1}" destId="{298D2984-B994-41BF-94A1-E1CA4A71D3F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hProcess9" loCatId="process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rgbClr val="0070C0"/>
        </a:solidFill>
        <a:ln>
          <a:noFill/>
        </a:ln>
      </dgm:spPr>
      <dgm:t>
        <a:bodyPr lIns="540000"/>
        <a:lstStyle/>
        <a:p>
          <a:pPr algn="l"/>
          <a:r>
            <a: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Registration</a:t>
          </a: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ln>
          <a:noFill/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chemeClr val="accent2"/>
        </a:solidFill>
        <a:ln>
          <a:noFill/>
        </a:ln>
      </dgm:spPr>
      <dgm:t>
        <a:bodyPr lIns="540000"/>
        <a:lstStyle/>
        <a:p>
          <a:pPr algn="l"/>
          <a:r>
            <a: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Login</a:t>
          </a: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ln>
          <a:noFill/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rgbClr val="00B050"/>
        </a:solidFill>
        <a:ln>
          <a:noFill/>
        </a:ln>
      </dgm:spPr>
      <dgm:t>
        <a:bodyPr lIns="540000"/>
        <a:lstStyle/>
        <a:p>
          <a:pPr algn="l"/>
          <a:r>
            <a: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Check and confirm</a:t>
          </a: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>
        <a:ln>
          <a:noFill/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solidFill>
          <a:srgbClr val="C00000"/>
        </a:solidFill>
        <a:ln>
          <a:noFill/>
        </a:ln>
      </dgm:spPr>
      <dgm:t>
        <a:bodyPr lIns="540000"/>
        <a:lstStyle/>
        <a:p>
          <a:pPr algn="l"/>
          <a:r>
            <a: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Interesting information</a:t>
          </a:r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en-US" sz="1800"/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en-US" sz="1800"/>
        </a:p>
      </dgm:t>
    </dgm:pt>
    <dgm:pt modelId="{0E14D87B-5B41-48E6-8120-1C08AA6A0B44}" type="pres">
      <dgm:prSet presAssocID="{ABB6AAD5-BB22-443A-B98E-11707CBE16C9}" presName="CompostProcess" presStyleCnt="0">
        <dgm:presLayoutVars>
          <dgm:dir/>
          <dgm:resizeHandles val="exact"/>
        </dgm:presLayoutVars>
      </dgm:prSet>
      <dgm:spPr/>
    </dgm:pt>
    <dgm:pt modelId="{E1ABCEFB-BB45-4D76-AA86-DC2165466715}" type="pres">
      <dgm:prSet presAssocID="{ABB6AAD5-BB22-443A-B98E-11707CBE16C9}" presName="arrow" presStyleLbl="bgShp" presStyleIdx="0" presStyleCnt="1"/>
      <dgm:spPr/>
    </dgm:pt>
    <dgm:pt modelId="{AC455E77-0B1E-42C2-AB28-C5128B40CED1}" type="pres">
      <dgm:prSet presAssocID="{ABB6AAD5-BB22-443A-B98E-11707CBE16C9}" presName="linearProcess" presStyleCnt="0"/>
      <dgm:spPr/>
    </dgm:pt>
    <dgm:pt modelId="{251F859B-0A77-4419-985E-46D0C3316017}" type="pres">
      <dgm:prSet presAssocID="{62F3A35F-EA2B-462C-89DA-224952DBD84B}" presName="textNode" presStyleLbl="node1" presStyleIdx="0" presStyleCnt="4">
        <dgm:presLayoutVars>
          <dgm:bulletEnabled val="1"/>
        </dgm:presLayoutVars>
      </dgm:prSet>
      <dgm:spPr/>
    </dgm:pt>
    <dgm:pt modelId="{79569F44-47C4-42C5-BF81-3A7AC4A2B581}" type="pres">
      <dgm:prSet presAssocID="{12A631F8-73E8-4437-A632-1DA4C96C2081}" presName="sibTrans" presStyleCnt="0"/>
      <dgm:spPr/>
    </dgm:pt>
    <dgm:pt modelId="{529F0E07-91EA-498C-B1AF-3A6CC4F775A4}" type="pres">
      <dgm:prSet presAssocID="{37FDA6AE-027B-4120-90CE-09301A415796}" presName="textNode" presStyleLbl="node1" presStyleIdx="1" presStyleCnt="4">
        <dgm:presLayoutVars>
          <dgm:bulletEnabled val="1"/>
        </dgm:presLayoutVars>
      </dgm:prSet>
      <dgm:spPr/>
    </dgm:pt>
    <dgm:pt modelId="{695E9481-2DC8-43F2-BF9D-9A740C015977}" type="pres">
      <dgm:prSet presAssocID="{AACFA7FC-124D-47F0-AAB7-D837F03A13D6}" presName="sibTrans" presStyleCnt="0"/>
      <dgm:spPr/>
    </dgm:pt>
    <dgm:pt modelId="{B32019F7-15C5-4CE0-AF54-B15B8A218E05}" type="pres">
      <dgm:prSet presAssocID="{8C92A023-B595-4B7E-9FD1-86305B47363F}" presName="textNode" presStyleLbl="node1" presStyleIdx="2" presStyleCnt="4">
        <dgm:presLayoutVars>
          <dgm:bulletEnabled val="1"/>
        </dgm:presLayoutVars>
      </dgm:prSet>
      <dgm:spPr/>
    </dgm:pt>
    <dgm:pt modelId="{590D524D-3481-4947-A647-7BCD76299FCB}" type="pres">
      <dgm:prSet presAssocID="{45610BF7-B096-4636-A867-71803911F6BC}" presName="sibTrans" presStyleCnt="0"/>
      <dgm:spPr/>
    </dgm:pt>
    <dgm:pt modelId="{298D2984-B994-41BF-94A1-E1CA4A71D3F7}" type="pres">
      <dgm:prSet presAssocID="{839B389E-0F3A-4E44-B6E2-13F1399C142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1C8810E-2EA8-4CCA-9EA3-EA89D815F681}" type="presOf" srcId="{839B389E-0F3A-4E44-B6E2-13F1399C142F}" destId="{298D2984-B994-41BF-94A1-E1CA4A71D3F7}" srcOrd="0" destOrd="0" presId="urn:microsoft.com/office/officeart/2005/8/layout/hProcess9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F484A59B-4039-4792-A3CB-9114045B9F58}" type="presOf" srcId="{37FDA6AE-027B-4120-90CE-09301A415796}" destId="{529F0E07-91EA-498C-B1AF-3A6CC4F775A4}" srcOrd="0" destOrd="0" presId="urn:microsoft.com/office/officeart/2005/8/layout/hProcess9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238FBADD-5A34-45F7-9918-6FA61913875C}" type="presOf" srcId="{8C92A023-B595-4B7E-9FD1-86305B47363F}" destId="{B32019F7-15C5-4CE0-AF54-B15B8A218E05}" srcOrd="0" destOrd="0" presId="urn:microsoft.com/office/officeart/2005/8/layout/hProcess9"/>
    <dgm:cxn modelId="{D8F0ECE3-00C5-4614-8ACB-FDE11701C1A6}" type="presOf" srcId="{62F3A35F-EA2B-462C-89DA-224952DBD84B}" destId="{251F859B-0A77-4419-985E-46D0C3316017}" srcOrd="0" destOrd="0" presId="urn:microsoft.com/office/officeart/2005/8/layout/hProcess9"/>
    <dgm:cxn modelId="{3103C3E5-88C7-464D-885E-DF20503DA262}" type="presOf" srcId="{ABB6AAD5-BB22-443A-B98E-11707CBE16C9}" destId="{0E14D87B-5B41-48E6-8120-1C08AA6A0B44}" srcOrd="0" destOrd="0" presId="urn:microsoft.com/office/officeart/2005/8/layout/hProcess9"/>
    <dgm:cxn modelId="{3C226172-86D5-47E1-9D75-BCCEAB4F7C83}" type="presParOf" srcId="{0E14D87B-5B41-48E6-8120-1C08AA6A0B44}" destId="{E1ABCEFB-BB45-4D76-AA86-DC2165466715}" srcOrd="0" destOrd="0" presId="urn:microsoft.com/office/officeart/2005/8/layout/hProcess9"/>
    <dgm:cxn modelId="{94164638-A497-4073-97FC-C28C50C97521}" type="presParOf" srcId="{0E14D87B-5B41-48E6-8120-1C08AA6A0B44}" destId="{AC455E77-0B1E-42C2-AB28-C5128B40CED1}" srcOrd="1" destOrd="0" presId="urn:microsoft.com/office/officeart/2005/8/layout/hProcess9"/>
    <dgm:cxn modelId="{3EA6A5F3-CE7D-4B45-9701-88A97DE81AED}" type="presParOf" srcId="{AC455E77-0B1E-42C2-AB28-C5128B40CED1}" destId="{251F859B-0A77-4419-985E-46D0C3316017}" srcOrd="0" destOrd="0" presId="urn:microsoft.com/office/officeart/2005/8/layout/hProcess9"/>
    <dgm:cxn modelId="{6138952B-4A2D-421C-8F5B-3BC41F945175}" type="presParOf" srcId="{AC455E77-0B1E-42C2-AB28-C5128B40CED1}" destId="{79569F44-47C4-42C5-BF81-3A7AC4A2B581}" srcOrd="1" destOrd="0" presId="urn:microsoft.com/office/officeart/2005/8/layout/hProcess9"/>
    <dgm:cxn modelId="{F74A2367-FAC4-4EAE-955F-E14CACFD71C0}" type="presParOf" srcId="{AC455E77-0B1E-42C2-AB28-C5128B40CED1}" destId="{529F0E07-91EA-498C-B1AF-3A6CC4F775A4}" srcOrd="2" destOrd="0" presId="urn:microsoft.com/office/officeart/2005/8/layout/hProcess9"/>
    <dgm:cxn modelId="{0D5D2C46-617A-4C92-B032-80D77EE0A2BC}" type="presParOf" srcId="{AC455E77-0B1E-42C2-AB28-C5128B40CED1}" destId="{695E9481-2DC8-43F2-BF9D-9A740C015977}" srcOrd="3" destOrd="0" presId="urn:microsoft.com/office/officeart/2005/8/layout/hProcess9"/>
    <dgm:cxn modelId="{6084FA8F-DEBE-430C-918E-E720FB2E12E6}" type="presParOf" srcId="{AC455E77-0B1E-42C2-AB28-C5128B40CED1}" destId="{B32019F7-15C5-4CE0-AF54-B15B8A218E05}" srcOrd="4" destOrd="0" presId="urn:microsoft.com/office/officeart/2005/8/layout/hProcess9"/>
    <dgm:cxn modelId="{2FAFAEBA-48EE-43B2-86F6-790833C3901F}" type="presParOf" srcId="{AC455E77-0B1E-42C2-AB28-C5128B40CED1}" destId="{590D524D-3481-4947-A647-7BCD76299FCB}" srcOrd="5" destOrd="0" presId="urn:microsoft.com/office/officeart/2005/8/layout/hProcess9"/>
    <dgm:cxn modelId="{18FBCD23-3421-4C54-8331-F307359FA7A5}" type="presParOf" srcId="{AC455E77-0B1E-42C2-AB28-C5128B40CED1}" destId="{298D2984-B994-41BF-94A1-E1CA4A71D3F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hProcess9" loCatId="process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rgbClr val="0070C0"/>
        </a:solidFill>
        <a:ln>
          <a:noFill/>
        </a:ln>
      </dgm:spPr>
      <dgm:t>
        <a:bodyPr lIns="540000"/>
        <a:lstStyle/>
        <a:p>
          <a:pPr algn="l"/>
          <a:r>
            <a: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Registration</a:t>
          </a: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ln>
          <a:noFill/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chemeClr val="accent2"/>
        </a:solidFill>
        <a:ln>
          <a:noFill/>
        </a:ln>
      </dgm:spPr>
      <dgm:t>
        <a:bodyPr lIns="540000"/>
        <a:lstStyle/>
        <a:p>
          <a:pPr algn="l"/>
          <a:r>
            <a: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Login</a:t>
          </a: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ln>
          <a:noFill/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rgbClr val="00B050"/>
        </a:solidFill>
        <a:ln>
          <a:noFill/>
        </a:ln>
      </dgm:spPr>
      <dgm:t>
        <a:bodyPr lIns="540000"/>
        <a:lstStyle/>
        <a:p>
          <a:pPr algn="l"/>
          <a:r>
            <a: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Check and confirm</a:t>
          </a: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>
        <a:ln>
          <a:noFill/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solidFill>
          <a:srgbClr val="C00000"/>
        </a:solidFill>
        <a:ln>
          <a:noFill/>
        </a:ln>
      </dgm:spPr>
      <dgm:t>
        <a:bodyPr lIns="540000"/>
        <a:lstStyle/>
        <a:p>
          <a:pPr algn="l"/>
          <a:r>
            <a: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Interesting information</a:t>
          </a:r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en-US" sz="1800"/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en-US" sz="1800"/>
        </a:p>
      </dgm:t>
    </dgm:pt>
    <dgm:pt modelId="{0E14D87B-5B41-48E6-8120-1C08AA6A0B44}" type="pres">
      <dgm:prSet presAssocID="{ABB6AAD5-BB22-443A-B98E-11707CBE16C9}" presName="CompostProcess" presStyleCnt="0">
        <dgm:presLayoutVars>
          <dgm:dir/>
          <dgm:resizeHandles val="exact"/>
        </dgm:presLayoutVars>
      </dgm:prSet>
      <dgm:spPr/>
    </dgm:pt>
    <dgm:pt modelId="{E1ABCEFB-BB45-4D76-AA86-DC2165466715}" type="pres">
      <dgm:prSet presAssocID="{ABB6AAD5-BB22-443A-B98E-11707CBE16C9}" presName="arrow" presStyleLbl="bgShp" presStyleIdx="0" presStyleCnt="1"/>
      <dgm:spPr/>
    </dgm:pt>
    <dgm:pt modelId="{AC455E77-0B1E-42C2-AB28-C5128B40CED1}" type="pres">
      <dgm:prSet presAssocID="{ABB6AAD5-BB22-443A-B98E-11707CBE16C9}" presName="linearProcess" presStyleCnt="0"/>
      <dgm:spPr/>
    </dgm:pt>
    <dgm:pt modelId="{251F859B-0A77-4419-985E-46D0C3316017}" type="pres">
      <dgm:prSet presAssocID="{62F3A35F-EA2B-462C-89DA-224952DBD84B}" presName="textNode" presStyleLbl="node1" presStyleIdx="0" presStyleCnt="4">
        <dgm:presLayoutVars>
          <dgm:bulletEnabled val="1"/>
        </dgm:presLayoutVars>
      </dgm:prSet>
      <dgm:spPr/>
    </dgm:pt>
    <dgm:pt modelId="{79569F44-47C4-42C5-BF81-3A7AC4A2B581}" type="pres">
      <dgm:prSet presAssocID="{12A631F8-73E8-4437-A632-1DA4C96C2081}" presName="sibTrans" presStyleCnt="0"/>
      <dgm:spPr/>
    </dgm:pt>
    <dgm:pt modelId="{529F0E07-91EA-498C-B1AF-3A6CC4F775A4}" type="pres">
      <dgm:prSet presAssocID="{37FDA6AE-027B-4120-90CE-09301A415796}" presName="textNode" presStyleLbl="node1" presStyleIdx="1" presStyleCnt="4">
        <dgm:presLayoutVars>
          <dgm:bulletEnabled val="1"/>
        </dgm:presLayoutVars>
      </dgm:prSet>
      <dgm:spPr/>
    </dgm:pt>
    <dgm:pt modelId="{695E9481-2DC8-43F2-BF9D-9A740C015977}" type="pres">
      <dgm:prSet presAssocID="{AACFA7FC-124D-47F0-AAB7-D837F03A13D6}" presName="sibTrans" presStyleCnt="0"/>
      <dgm:spPr/>
    </dgm:pt>
    <dgm:pt modelId="{B32019F7-15C5-4CE0-AF54-B15B8A218E05}" type="pres">
      <dgm:prSet presAssocID="{8C92A023-B595-4B7E-9FD1-86305B47363F}" presName="textNode" presStyleLbl="node1" presStyleIdx="2" presStyleCnt="4">
        <dgm:presLayoutVars>
          <dgm:bulletEnabled val="1"/>
        </dgm:presLayoutVars>
      </dgm:prSet>
      <dgm:spPr/>
    </dgm:pt>
    <dgm:pt modelId="{590D524D-3481-4947-A647-7BCD76299FCB}" type="pres">
      <dgm:prSet presAssocID="{45610BF7-B096-4636-A867-71803911F6BC}" presName="sibTrans" presStyleCnt="0"/>
      <dgm:spPr/>
    </dgm:pt>
    <dgm:pt modelId="{298D2984-B994-41BF-94A1-E1CA4A71D3F7}" type="pres">
      <dgm:prSet presAssocID="{839B389E-0F3A-4E44-B6E2-13F1399C142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1C8810E-2EA8-4CCA-9EA3-EA89D815F681}" type="presOf" srcId="{839B389E-0F3A-4E44-B6E2-13F1399C142F}" destId="{298D2984-B994-41BF-94A1-E1CA4A71D3F7}" srcOrd="0" destOrd="0" presId="urn:microsoft.com/office/officeart/2005/8/layout/hProcess9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F484A59B-4039-4792-A3CB-9114045B9F58}" type="presOf" srcId="{37FDA6AE-027B-4120-90CE-09301A415796}" destId="{529F0E07-91EA-498C-B1AF-3A6CC4F775A4}" srcOrd="0" destOrd="0" presId="urn:microsoft.com/office/officeart/2005/8/layout/hProcess9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238FBADD-5A34-45F7-9918-6FA61913875C}" type="presOf" srcId="{8C92A023-B595-4B7E-9FD1-86305B47363F}" destId="{B32019F7-15C5-4CE0-AF54-B15B8A218E05}" srcOrd="0" destOrd="0" presId="urn:microsoft.com/office/officeart/2005/8/layout/hProcess9"/>
    <dgm:cxn modelId="{D8F0ECE3-00C5-4614-8ACB-FDE11701C1A6}" type="presOf" srcId="{62F3A35F-EA2B-462C-89DA-224952DBD84B}" destId="{251F859B-0A77-4419-985E-46D0C3316017}" srcOrd="0" destOrd="0" presId="urn:microsoft.com/office/officeart/2005/8/layout/hProcess9"/>
    <dgm:cxn modelId="{3103C3E5-88C7-464D-885E-DF20503DA262}" type="presOf" srcId="{ABB6AAD5-BB22-443A-B98E-11707CBE16C9}" destId="{0E14D87B-5B41-48E6-8120-1C08AA6A0B44}" srcOrd="0" destOrd="0" presId="urn:microsoft.com/office/officeart/2005/8/layout/hProcess9"/>
    <dgm:cxn modelId="{3C226172-86D5-47E1-9D75-BCCEAB4F7C83}" type="presParOf" srcId="{0E14D87B-5B41-48E6-8120-1C08AA6A0B44}" destId="{E1ABCEFB-BB45-4D76-AA86-DC2165466715}" srcOrd="0" destOrd="0" presId="urn:microsoft.com/office/officeart/2005/8/layout/hProcess9"/>
    <dgm:cxn modelId="{94164638-A497-4073-97FC-C28C50C97521}" type="presParOf" srcId="{0E14D87B-5B41-48E6-8120-1C08AA6A0B44}" destId="{AC455E77-0B1E-42C2-AB28-C5128B40CED1}" srcOrd="1" destOrd="0" presId="urn:microsoft.com/office/officeart/2005/8/layout/hProcess9"/>
    <dgm:cxn modelId="{3EA6A5F3-CE7D-4B45-9701-88A97DE81AED}" type="presParOf" srcId="{AC455E77-0B1E-42C2-AB28-C5128B40CED1}" destId="{251F859B-0A77-4419-985E-46D0C3316017}" srcOrd="0" destOrd="0" presId="urn:microsoft.com/office/officeart/2005/8/layout/hProcess9"/>
    <dgm:cxn modelId="{6138952B-4A2D-421C-8F5B-3BC41F945175}" type="presParOf" srcId="{AC455E77-0B1E-42C2-AB28-C5128B40CED1}" destId="{79569F44-47C4-42C5-BF81-3A7AC4A2B581}" srcOrd="1" destOrd="0" presId="urn:microsoft.com/office/officeart/2005/8/layout/hProcess9"/>
    <dgm:cxn modelId="{F74A2367-FAC4-4EAE-955F-E14CACFD71C0}" type="presParOf" srcId="{AC455E77-0B1E-42C2-AB28-C5128B40CED1}" destId="{529F0E07-91EA-498C-B1AF-3A6CC4F775A4}" srcOrd="2" destOrd="0" presId="urn:microsoft.com/office/officeart/2005/8/layout/hProcess9"/>
    <dgm:cxn modelId="{0D5D2C46-617A-4C92-B032-80D77EE0A2BC}" type="presParOf" srcId="{AC455E77-0B1E-42C2-AB28-C5128B40CED1}" destId="{695E9481-2DC8-43F2-BF9D-9A740C015977}" srcOrd="3" destOrd="0" presId="urn:microsoft.com/office/officeart/2005/8/layout/hProcess9"/>
    <dgm:cxn modelId="{6084FA8F-DEBE-430C-918E-E720FB2E12E6}" type="presParOf" srcId="{AC455E77-0B1E-42C2-AB28-C5128B40CED1}" destId="{B32019F7-15C5-4CE0-AF54-B15B8A218E05}" srcOrd="4" destOrd="0" presId="urn:microsoft.com/office/officeart/2005/8/layout/hProcess9"/>
    <dgm:cxn modelId="{2FAFAEBA-48EE-43B2-86F6-790833C3901F}" type="presParOf" srcId="{AC455E77-0B1E-42C2-AB28-C5128B40CED1}" destId="{590D524D-3481-4947-A647-7BCD76299FCB}" srcOrd="5" destOrd="0" presId="urn:microsoft.com/office/officeart/2005/8/layout/hProcess9"/>
    <dgm:cxn modelId="{18FBCD23-3421-4C54-8331-F307359FA7A5}" type="presParOf" srcId="{AC455E77-0B1E-42C2-AB28-C5128B40CED1}" destId="{298D2984-B994-41BF-94A1-E1CA4A71D3F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hProcess9" loCatId="process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rgbClr val="0070C0"/>
        </a:solidFill>
        <a:ln>
          <a:noFill/>
        </a:ln>
      </dgm:spPr>
      <dgm:t>
        <a:bodyPr lIns="540000"/>
        <a:lstStyle/>
        <a:p>
          <a:pPr algn="l"/>
          <a:r>
            <a: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Login</a:t>
          </a: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ln>
          <a:noFill/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chemeClr val="accent2"/>
        </a:solidFill>
        <a:ln>
          <a:noFill/>
        </a:ln>
      </dgm:spPr>
      <dgm:t>
        <a:bodyPr lIns="540000"/>
        <a:lstStyle/>
        <a:p>
          <a:pPr algn="l"/>
          <a:r>
            <a: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entry and confirm</a:t>
          </a: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ln>
          <a:noFill/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rgbClr val="00B050"/>
        </a:solidFill>
        <a:ln>
          <a:noFill/>
        </a:ln>
      </dgm:spPr>
      <dgm:t>
        <a:bodyPr lIns="540000"/>
        <a:lstStyle/>
        <a:p>
          <a:pPr algn="l"/>
          <a:r>
            <a: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Check and confirm</a:t>
          </a: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>
        <a:ln>
          <a:noFill/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solidFill>
          <a:srgbClr val="C00000"/>
        </a:solidFill>
        <a:ln>
          <a:noFill/>
        </a:ln>
      </dgm:spPr>
      <dgm:t>
        <a:bodyPr lIns="540000"/>
        <a:lstStyle/>
        <a:p>
          <a:pPr algn="l"/>
          <a:r>
            <a: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Reporting</a:t>
          </a:r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en-US" sz="1800"/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en-US" sz="1800"/>
        </a:p>
      </dgm:t>
    </dgm:pt>
    <dgm:pt modelId="{0E14D87B-5B41-48E6-8120-1C08AA6A0B44}" type="pres">
      <dgm:prSet presAssocID="{ABB6AAD5-BB22-443A-B98E-11707CBE16C9}" presName="CompostProcess" presStyleCnt="0">
        <dgm:presLayoutVars>
          <dgm:dir/>
          <dgm:resizeHandles val="exact"/>
        </dgm:presLayoutVars>
      </dgm:prSet>
      <dgm:spPr/>
    </dgm:pt>
    <dgm:pt modelId="{E1ABCEFB-BB45-4D76-AA86-DC2165466715}" type="pres">
      <dgm:prSet presAssocID="{ABB6AAD5-BB22-443A-B98E-11707CBE16C9}" presName="arrow" presStyleLbl="bgShp" presStyleIdx="0" presStyleCnt="1"/>
      <dgm:spPr/>
    </dgm:pt>
    <dgm:pt modelId="{AC455E77-0B1E-42C2-AB28-C5128B40CED1}" type="pres">
      <dgm:prSet presAssocID="{ABB6AAD5-BB22-443A-B98E-11707CBE16C9}" presName="linearProcess" presStyleCnt="0"/>
      <dgm:spPr/>
    </dgm:pt>
    <dgm:pt modelId="{251F859B-0A77-4419-985E-46D0C3316017}" type="pres">
      <dgm:prSet presAssocID="{62F3A35F-EA2B-462C-89DA-224952DBD84B}" presName="textNode" presStyleLbl="node1" presStyleIdx="0" presStyleCnt="4">
        <dgm:presLayoutVars>
          <dgm:bulletEnabled val="1"/>
        </dgm:presLayoutVars>
      </dgm:prSet>
      <dgm:spPr/>
    </dgm:pt>
    <dgm:pt modelId="{79569F44-47C4-42C5-BF81-3A7AC4A2B581}" type="pres">
      <dgm:prSet presAssocID="{12A631F8-73E8-4437-A632-1DA4C96C2081}" presName="sibTrans" presStyleCnt="0"/>
      <dgm:spPr/>
    </dgm:pt>
    <dgm:pt modelId="{529F0E07-91EA-498C-B1AF-3A6CC4F775A4}" type="pres">
      <dgm:prSet presAssocID="{37FDA6AE-027B-4120-90CE-09301A415796}" presName="textNode" presStyleLbl="node1" presStyleIdx="1" presStyleCnt="4">
        <dgm:presLayoutVars>
          <dgm:bulletEnabled val="1"/>
        </dgm:presLayoutVars>
      </dgm:prSet>
      <dgm:spPr/>
    </dgm:pt>
    <dgm:pt modelId="{695E9481-2DC8-43F2-BF9D-9A740C015977}" type="pres">
      <dgm:prSet presAssocID="{AACFA7FC-124D-47F0-AAB7-D837F03A13D6}" presName="sibTrans" presStyleCnt="0"/>
      <dgm:spPr/>
    </dgm:pt>
    <dgm:pt modelId="{B32019F7-15C5-4CE0-AF54-B15B8A218E05}" type="pres">
      <dgm:prSet presAssocID="{8C92A023-B595-4B7E-9FD1-86305B47363F}" presName="textNode" presStyleLbl="node1" presStyleIdx="2" presStyleCnt="4">
        <dgm:presLayoutVars>
          <dgm:bulletEnabled val="1"/>
        </dgm:presLayoutVars>
      </dgm:prSet>
      <dgm:spPr/>
    </dgm:pt>
    <dgm:pt modelId="{590D524D-3481-4947-A647-7BCD76299FCB}" type="pres">
      <dgm:prSet presAssocID="{45610BF7-B096-4636-A867-71803911F6BC}" presName="sibTrans" presStyleCnt="0"/>
      <dgm:spPr/>
    </dgm:pt>
    <dgm:pt modelId="{298D2984-B994-41BF-94A1-E1CA4A71D3F7}" type="pres">
      <dgm:prSet presAssocID="{839B389E-0F3A-4E44-B6E2-13F1399C142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1C8810E-2EA8-4CCA-9EA3-EA89D815F681}" type="presOf" srcId="{839B389E-0F3A-4E44-B6E2-13F1399C142F}" destId="{298D2984-B994-41BF-94A1-E1CA4A71D3F7}" srcOrd="0" destOrd="0" presId="urn:microsoft.com/office/officeart/2005/8/layout/hProcess9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F484A59B-4039-4792-A3CB-9114045B9F58}" type="presOf" srcId="{37FDA6AE-027B-4120-90CE-09301A415796}" destId="{529F0E07-91EA-498C-B1AF-3A6CC4F775A4}" srcOrd="0" destOrd="0" presId="urn:microsoft.com/office/officeart/2005/8/layout/hProcess9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238FBADD-5A34-45F7-9918-6FA61913875C}" type="presOf" srcId="{8C92A023-B595-4B7E-9FD1-86305B47363F}" destId="{B32019F7-15C5-4CE0-AF54-B15B8A218E05}" srcOrd="0" destOrd="0" presId="urn:microsoft.com/office/officeart/2005/8/layout/hProcess9"/>
    <dgm:cxn modelId="{D8F0ECE3-00C5-4614-8ACB-FDE11701C1A6}" type="presOf" srcId="{62F3A35F-EA2B-462C-89DA-224952DBD84B}" destId="{251F859B-0A77-4419-985E-46D0C3316017}" srcOrd="0" destOrd="0" presId="urn:microsoft.com/office/officeart/2005/8/layout/hProcess9"/>
    <dgm:cxn modelId="{3103C3E5-88C7-464D-885E-DF20503DA262}" type="presOf" srcId="{ABB6AAD5-BB22-443A-B98E-11707CBE16C9}" destId="{0E14D87B-5B41-48E6-8120-1C08AA6A0B44}" srcOrd="0" destOrd="0" presId="urn:microsoft.com/office/officeart/2005/8/layout/hProcess9"/>
    <dgm:cxn modelId="{3C226172-86D5-47E1-9D75-BCCEAB4F7C83}" type="presParOf" srcId="{0E14D87B-5B41-48E6-8120-1C08AA6A0B44}" destId="{E1ABCEFB-BB45-4D76-AA86-DC2165466715}" srcOrd="0" destOrd="0" presId="urn:microsoft.com/office/officeart/2005/8/layout/hProcess9"/>
    <dgm:cxn modelId="{94164638-A497-4073-97FC-C28C50C97521}" type="presParOf" srcId="{0E14D87B-5B41-48E6-8120-1C08AA6A0B44}" destId="{AC455E77-0B1E-42C2-AB28-C5128B40CED1}" srcOrd="1" destOrd="0" presId="urn:microsoft.com/office/officeart/2005/8/layout/hProcess9"/>
    <dgm:cxn modelId="{3EA6A5F3-CE7D-4B45-9701-88A97DE81AED}" type="presParOf" srcId="{AC455E77-0B1E-42C2-AB28-C5128B40CED1}" destId="{251F859B-0A77-4419-985E-46D0C3316017}" srcOrd="0" destOrd="0" presId="urn:microsoft.com/office/officeart/2005/8/layout/hProcess9"/>
    <dgm:cxn modelId="{6138952B-4A2D-421C-8F5B-3BC41F945175}" type="presParOf" srcId="{AC455E77-0B1E-42C2-AB28-C5128B40CED1}" destId="{79569F44-47C4-42C5-BF81-3A7AC4A2B581}" srcOrd="1" destOrd="0" presId="urn:microsoft.com/office/officeart/2005/8/layout/hProcess9"/>
    <dgm:cxn modelId="{F74A2367-FAC4-4EAE-955F-E14CACFD71C0}" type="presParOf" srcId="{AC455E77-0B1E-42C2-AB28-C5128B40CED1}" destId="{529F0E07-91EA-498C-B1AF-3A6CC4F775A4}" srcOrd="2" destOrd="0" presId="urn:microsoft.com/office/officeart/2005/8/layout/hProcess9"/>
    <dgm:cxn modelId="{0D5D2C46-617A-4C92-B032-80D77EE0A2BC}" type="presParOf" srcId="{AC455E77-0B1E-42C2-AB28-C5128B40CED1}" destId="{695E9481-2DC8-43F2-BF9D-9A740C015977}" srcOrd="3" destOrd="0" presId="urn:microsoft.com/office/officeart/2005/8/layout/hProcess9"/>
    <dgm:cxn modelId="{6084FA8F-DEBE-430C-918E-E720FB2E12E6}" type="presParOf" srcId="{AC455E77-0B1E-42C2-AB28-C5128B40CED1}" destId="{B32019F7-15C5-4CE0-AF54-B15B8A218E05}" srcOrd="4" destOrd="0" presId="urn:microsoft.com/office/officeart/2005/8/layout/hProcess9"/>
    <dgm:cxn modelId="{2FAFAEBA-48EE-43B2-86F6-790833C3901F}" type="presParOf" srcId="{AC455E77-0B1E-42C2-AB28-C5128B40CED1}" destId="{590D524D-3481-4947-A647-7BCD76299FCB}" srcOrd="5" destOrd="0" presId="urn:microsoft.com/office/officeart/2005/8/layout/hProcess9"/>
    <dgm:cxn modelId="{18FBCD23-3421-4C54-8331-F307359FA7A5}" type="presParOf" srcId="{AC455E77-0B1E-42C2-AB28-C5128B40CED1}" destId="{298D2984-B994-41BF-94A1-E1CA4A71D3F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hProcess9" loCatId="process" qsTypeId="urn:microsoft.com/office/officeart/2005/8/quickstyle/simple1" qsCatId="simple" csTypeId="urn:microsoft.com/office/officeart/2005/8/colors/colorful1#11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rgbClr val="0070C0"/>
        </a:solidFill>
        <a:ln>
          <a:noFill/>
        </a:ln>
      </dgm:spPr>
      <dgm:t>
        <a:bodyPr lIns="540000"/>
        <a:lstStyle/>
        <a:p>
          <a:pPr algn="l"/>
          <a:r>
            <a: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Sampling and send mail</a:t>
          </a: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ln>
          <a:noFill/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chemeClr val="accent2"/>
        </a:solidFill>
        <a:ln>
          <a:noFill/>
        </a:ln>
      </dgm:spPr>
      <dgm:t>
        <a:bodyPr lIns="540000"/>
        <a:lstStyle/>
        <a:p>
          <a:pPr algn="l"/>
          <a:r>
            <a: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Create user and send mail</a:t>
          </a: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ln>
          <a:noFill/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rgbClr val="00B050"/>
        </a:solidFill>
        <a:ln>
          <a:noFill/>
        </a:ln>
      </dgm:spPr>
      <dgm:t>
        <a:bodyPr lIns="540000"/>
        <a:lstStyle/>
        <a:p>
          <a:pPr algn="l"/>
          <a:r>
            <a: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entry and confirm</a:t>
          </a: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>
        <a:ln>
          <a:noFill/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solidFill>
          <a:srgbClr val="C00000"/>
        </a:solidFill>
        <a:ln>
          <a:noFill/>
        </a:ln>
      </dgm:spPr>
      <dgm:t>
        <a:bodyPr lIns="540000"/>
        <a:lstStyle/>
        <a:p>
          <a:pPr algn="l"/>
          <a:r>
            <a: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Check and confirm data</a:t>
          </a:r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en-US" sz="1800"/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en-US" sz="1800"/>
        </a:p>
      </dgm:t>
    </dgm:pt>
    <dgm:pt modelId="{0E14D87B-5B41-48E6-8120-1C08AA6A0B44}" type="pres">
      <dgm:prSet presAssocID="{ABB6AAD5-BB22-443A-B98E-11707CBE16C9}" presName="CompostProcess" presStyleCnt="0">
        <dgm:presLayoutVars>
          <dgm:dir/>
          <dgm:resizeHandles val="exact"/>
        </dgm:presLayoutVars>
      </dgm:prSet>
      <dgm:spPr/>
    </dgm:pt>
    <dgm:pt modelId="{E1ABCEFB-BB45-4D76-AA86-DC2165466715}" type="pres">
      <dgm:prSet presAssocID="{ABB6AAD5-BB22-443A-B98E-11707CBE16C9}" presName="arrow" presStyleLbl="bgShp" presStyleIdx="0" presStyleCnt="1"/>
      <dgm:spPr/>
    </dgm:pt>
    <dgm:pt modelId="{AC455E77-0B1E-42C2-AB28-C5128B40CED1}" type="pres">
      <dgm:prSet presAssocID="{ABB6AAD5-BB22-443A-B98E-11707CBE16C9}" presName="linearProcess" presStyleCnt="0"/>
      <dgm:spPr/>
    </dgm:pt>
    <dgm:pt modelId="{251F859B-0A77-4419-985E-46D0C3316017}" type="pres">
      <dgm:prSet presAssocID="{62F3A35F-EA2B-462C-89DA-224952DBD84B}" presName="textNode" presStyleLbl="node1" presStyleIdx="0" presStyleCnt="4">
        <dgm:presLayoutVars>
          <dgm:bulletEnabled val="1"/>
        </dgm:presLayoutVars>
      </dgm:prSet>
      <dgm:spPr/>
    </dgm:pt>
    <dgm:pt modelId="{79569F44-47C4-42C5-BF81-3A7AC4A2B581}" type="pres">
      <dgm:prSet presAssocID="{12A631F8-73E8-4437-A632-1DA4C96C2081}" presName="sibTrans" presStyleCnt="0"/>
      <dgm:spPr/>
    </dgm:pt>
    <dgm:pt modelId="{529F0E07-91EA-498C-B1AF-3A6CC4F775A4}" type="pres">
      <dgm:prSet presAssocID="{37FDA6AE-027B-4120-90CE-09301A415796}" presName="textNode" presStyleLbl="node1" presStyleIdx="1" presStyleCnt="4">
        <dgm:presLayoutVars>
          <dgm:bulletEnabled val="1"/>
        </dgm:presLayoutVars>
      </dgm:prSet>
      <dgm:spPr/>
    </dgm:pt>
    <dgm:pt modelId="{695E9481-2DC8-43F2-BF9D-9A740C015977}" type="pres">
      <dgm:prSet presAssocID="{AACFA7FC-124D-47F0-AAB7-D837F03A13D6}" presName="sibTrans" presStyleCnt="0"/>
      <dgm:spPr/>
    </dgm:pt>
    <dgm:pt modelId="{B32019F7-15C5-4CE0-AF54-B15B8A218E05}" type="pres">
      <dgm:prSet presAssocID="{8C92A023-B595-4B7E-9FD1-86305B47363F}" presName="textNode" presStyleLbl="node1" presStyleIdx="2" presStyleCnt="4">
        <dgm:presLayoutVars>
          <dgm:bulletEnabled val="1"/>
        </dgm:presLayoutVars>
      </dgm:prSet>
      <dgm:spPr/>
    </dgm:pt>
    <dgm:pt modelId="{590D524D-3481-4947-A647-7BCD76299FCB}" type="pres">
      <dgm:prSet presAssocID="{45610BF7-B096-4636-A867-71803911F6BC}" presName="sibTrans" presStyleCnt="0"/>
      <dgm:spPr/>
    </dgm:pt>
    <dgm:pt modelId="{298D2984-B994-41BF-94A1-E1CA4A71D3F7}" type="pres">
      <dgm:prSet presAssocID="{839B389E-0F3A-4E44-B6E2-13F1399C142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1C8810E-2EA8-4CCA-9EA3-EA89D815F681}" type="presOf" srcId="{839B389E-0F3A-4E44-B6E2-13F1399C142F}" destId="{298D2984-B994-41BF-94A1-E1CA4A71D3F7}" srcOrd="0" destOrd="0" presId="urn:microsoft.com/office/officeart/2005/8/layout/hProcess9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F484A59B-4039-4792-A3CB-9114045B9F58}" type="presOf" srcId="{37FDA6AE-027B-4120-90CE-09301A415796}" destId="{529F0E07-91EA-498C-B1AF-3A6CC4F775A4}" srcOrd="0" destOrd="0" presId="urn:microsoft.com/office/officeart/2005/8/layout/hProcess9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238FBADD-5A34-45F7-9918-6FA61913875C}" type="presOf" srcId="{8C92A023-B595-4B7E-9FD1-86305B47363F}" destId="{B32019F7-15C5-4CE0-AF54-B15B8A218E05}" srcOrd="0" destOrd="0" presId="urn:microsoft.com/office/officeart/2005/8/layout/hProcess9"/>
    <dgm:cxn modelId="{D8F0ECE3-00C5-4614-8ACB-FDE11701C1A6}" type="presOf" srcId="{62F3A35F-EA2B-462C-89DA-224952DBD84B}" destId="{251F859B-0A77-4419-985E-46D0C3316017}" srcOrd="0" destOrd="0" presId="urn:microsoft.com/office/officeart/2005/8/layout/hProcess9"/>
    <dgm:cxn modelId="{3103C3E5-88C7-464D-885E-DF20503DA262}" type="presOf" srcId="{ABB6AAD5-BB22-443A-B98E-11707CBE16C9}" destId="{0E14D87B-5B41-48E6-8120-1C08AA6A0B44}" srcOrd="0" destOrd="0" presId="urn:microsoft.com/office/officeart/2005/8/layout/hProcess9"/>
    <dgm:cxn modelId="{3C226172-86D5-47E1-9D75-BCCEAB4F7C83}" type="presParOf" srcId="{0E14D87B-5B41-48E6-8120-1C08AA6A0B44}" destId="{E1ABCEFB-BB45-4D76-AA86-DC2165466715}" srcOrd="0" destOrd="0" presId="urn:microsoft.com/office/officeart/2005/8/layout/hProcess9"/>
    <dgm:cxn modelId="{94164638-A497-4073-97FC-C28C50C97521}" type="presParOf" srcId="{0E14D87B-5B41-48E6-8120-1C08AA6A0B44}" destId="{AC455E77-0B1E-42C2-AB28-C5128B40CED1}" srcOrd="1" destOrd="0" presId="urn:microsoft.com/office/officeart/2005/8/layout/hProcess9"/>
    <dgm:cxn modelId="{3EA6A5F3-CE7D-4B45-9701-88A97DE81AED}" type="presParOf" srcId="{AC455E77-0B1E-42C2-AB28-C5128B40CED1}" destId="{251F859B-0A77-4419-985E-46D0C3316017}" srcOrd="0" destOrd="0" presId="urn:microsoft.com/office/officeart/2005/8/layout/hProcess9"/>
    <dgm:cxn modelId="{6138952B-4A2D-421C-8F5B-3BC41F945175}" type="presParOf" srcId="{AC455E77-0B1E-42C2-AB28-C5128B40CED1}" destId="{79569F44-47C4-42C5-BF81-3A7AC4A2B581}" srcOrd="1" destOrd="0" presId="urn:microsoft.com/office/officeart/2005/8/layout/hProcess9"/>
    <dgm:cxn modelId="{F74A2367-FAC4-4EAE-955F-E14CACFD71C0}" type="presParOf" srcId="{AC455E77-0B1E-42C2-AB28-C5128B40CED1}" destId="{529F0E07-91EA-498C-B1AF-3A6CC4F775A4}" srcOrd="2" destOrd="0" presId="urn:microsoft.com/office/officeart/2005/8/layout/hProcess9"/>
    <dgm:cxn modelId="{0D5D2C46-617A-4C92-B032-80D77EE0A2BC}" type="presParOf" srcId="{AC455E77-0B1E-42C2-AB28-C5128B40CED1}" destId="{695E9481-2DC8-43F2-BF9D-9A740C015977}" srcOrd="3" destOrd="0" presId="urn:microsoft.com/office/officeart/2005/8/layout/hProcess9"/>
    <dgm:cxn modelId="{6084FA8F-DEBE-430C-918E-E720FB2E12E6}" type="presParOf" srcId="{AC455E77-0B1E-42C2-AB28-C5128B40CED1}" destId="{B32019F7-15C5-4CE0-AF54-B15B8A218E05}" srcOrd="4" destOrd="0" presId="urn:microsoft.com/office/officeart/2005/8/layout/hProcess9"/>
    <dgm:cxn modelId="{2FAFAEBA-48EE-43B2-86F6-790833C3901F}" type="presParOf" srcId="{AC455E77-0B1E-42C2-AB28-C5128B40CED1}" destId="{590D524D-3481-4947-A647-7BCD76299FCB}" srcOrd="5" destOrd="0" presId="urn:microsoft.com/office/officeart/2005/8/layout/hProcess9"/>
    <dgm:cxn modelId="{18FBCD23-3421-4C54-8331-F307359FA7A5}" type="presParOf" srcId="{AC455E77-0B1E-42C2-AB28-C5128B40CED1}" destId="{298D2984-B994-41BF-94A1-E1CA4A71D3F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BCEFB-BB45-4D76-AA86-DC2165466715}">
      <dsp:nvSpPr>
        <dsp:cNvPr id="0" name=""/>
        <dsp:cNvSpPr/>
      </dsp:nvSpPr>
      <dsp:spPr>
        <a:xfrm>
          <a:off x="556261" y="0"/>
          <a:ext cx="6304300" cy="159917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F859B-0A77-4419-985E-46D0C3316017}">
      <dsp:nvSpPr>
        <dsp:cNvPr id="0" name=""/>
        <dsp:cNvSpPr/>
      </dsp:nvSpPr>
      <dsp:spPr>
        <a:xfrm>
          <a:off x="2535" y="479753"/>
          <a:ext cx="1647056" cy="639670"/>
        </a:xfrm>
        <a:prstGeom prst="round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Bag/</a:t>
          </a:r>
          <a:r>
            <a:rPr lang="en-US" sz="1050" b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Khoroo</a:t>
          </a:r>
          <a:endParaRPr lang="en-US" sz="1050" b="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050" b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17</a:t>
          </a:r>
          <a:r>
            <a:rPr lang="en-US" sz="1050" b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66</a:t>
          </a:r>
          <a:r>
            <a:rPr lang="mn-MN" sz="1050" b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050" b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databases</a:t>
          </a:r>
        </a:p>
      </dsp:txBody>
      <dsp:txXfrm>
        <a:off x="33761" y="510979"/>
        <a:ext cx="1584604" cy="577218"/>
      </dsp:txXfrm>
    </dsp:sp>
    <dsp:sp modelId="{529F0E07-91EA-498C-B1AF-3A6CC4F775A4}">
      <dsp:nvSpPr>
        <dsp:cNvPr id="0" name=""/>
        <dsp:cNvSpPr/>
      </dsp:nvSpPr>
      <dsp:spPr>
        <a:xfrm>
          <a:off x="1924100" y="479753"/>
          <a:ext cx="1647056" cy="639670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Soum</a:t>
          </a:r>
          <a:r>
            <a:rPr lang="en-US" sz="10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/Districts</a:t>
          </a:r>
          <a:endParaRPr lang="mn-MN" sz="10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339</a:t>
          </a:r>
          <a:r>
            <a:rPr lang="mn-MN" sz="10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0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databases</a:t>
          </a:r>
          <a:endParaRPr lang="en-US" sz="10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955326" y="510979"/>
        <a:ext cx="1584604" cy="577218"/>
      </dsp:txXfrm>
    </dsp:sp>
    <dsp:sp modelId="{B32019F7-15C5-4CE0-AF54-B15B8A218E05}">
      <dsp:nvSpPr>
        <dsp:cNvPr id="0" name=""/>
        <dsp:cNvSpPr/>
      </dsp:nvSpPr>
      <dsp:spPr>
        <a:xfrm>
          <a:off x="3845666" y="479753"/>
          <a:ext cx="1647056" cy="63967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Aimag</a:t>
          </a:r>
          <a:r>
            <a:rPr lang="en-US" sz="105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/Capital</a:t>
          </a:r>
          <a:endParaRPr lang="mn-MN" sz="105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0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22 </a:t>
          </a:r>
          <a:r>
            <a:rPr lang="en-US" sz="10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databases</a:t>
          </a:r>
          <a:endParaRPr lang="en-US" sz="105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76892" y="510979"/>
        <a:ext cx="1584604" cy="577218"/>
      </dsp:txXfrm>
    </dsp:sp>
    <dsp:sp modelId="{298D2984-B994-41BF-94A1-E1CA4A71D3F7}">
      <dsp:nvSpPr>
        <dsp:cNvPr id="0" name=""/>
        <dsp:cNvSpPr/>
      </dsp:nvSpPr>
      <dsp:spPr>
        <a:xfrm>
          <a:off x="5767232" y="479753"/>
          <a:ext cx="1647056" cy="639670"/>
        </a:xfrm>
        <a:prstGeom prst="round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National Statistics Office</a:t>
          </a:r>
          <a:endParaRPr lang="mn-MN" sz="9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Integrated databases</a:t>
          </a:r>
          <a:endParaRPr lang="en-US" sz="9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98458" y="510979"/>
        <a:ext cx="1584604" cy="577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BCEFB-BB45-4D76-AA86-DC2165466715}">
      <dsp:nvSpPr>
        <dsp:cNvPr id="0" name=""/>
        <dsp:cNvSpPr/>
      </dsp:nvSpPr>
      <dsp:spPr>
        <a:xfrm>
          <a:off x="556261" y="0"/>
          <a:ext cx="6304300" cy="159917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F859B-0A77-4419-985E-46D0C3316017}">
      <dsp:nvSpPr>
        <dsp:cNvPr id="0" name=""/>
        <dsp:cNvSpPr/>
      </dsp:nvSpPr>
      <dsp:spPr>
        <a:xfrm>
          <a:off x="2535" y="479753"/>
          <a:ext cx="1647056" cy="639670"/>
        </a:xfrm>
        <a:prstGeom prst="round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Registration</a:t>
          </a:r>
        </a:p>
      </dsp:txBody>
      <dsp:txXfrm>
        <a:off x="33761" y="510979"/>
        <a:ext cx="1584604" cy="577218"/>
      </dsp:txXfrm>
    </dsp:sp>
    <dsp:sp modelId="{529F0E07-91EA-498C-B1AF-3A6CC4F775A4}">
      <dsp:nvSpPr>
        <dsp:cNvPr id="0" name=""/>
        <dsp:cNvSpPr/>
      </dsp:nvSpPr>
      <dsp:spPr>
        <a:xfrm>
          <a:off x="1924100" y="479753"/>
          <a:ext cx="1647056" cy="639670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Login</a:t>
          </a:r>
        </a:p>
      </dsp:txBody>
      <dsp:txXfrm>
        <a:off x="1955326" y="510979"/>
        <a:ext cx="1584604" cy="577218"/>
      </dsp:txXfrm>
    </dsp:sp>
    <dsp:sp modelId="{B32019F7-15C5-4CE0-AF54-B15B8A218E05}">
      <dsp:nvSpPr>
        <dsp:cNvPr id="0" name=""/>
        <dsp:cNvSpPr/>
      </dsp:nvSpPr>
      <dsp:spPr>
        <a:xfrm>
          <a:off x="3845666" y="479753"/>
          <a:ext cx="1647056" cy="63967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Check and confirm</a:t>
          </a:r>
        </a:p>
      </dsp:txBody>
      <dsp:txXfrm>
        <a:off x="3876892" y="510979"/>
        <a:ext cx="1584604" cy="577218"/>
      </dsp:txXfrm>
    </dsp:sp>
    <dsp:sp modelId="{298D2984-B994-41BF-94A1-E1CA4A71D3F7}">
      <dsp:nvSpPr>
        <dsp:cNvPr id="0" name=""/>
        <dsp:cNvSpPr/>
      </dsp:nvSpPr>
      <dsp:spPr>
        <a:xfrm>
          <a:off x="5767232" y="479753"/>
          <a:ext cx="1647056" cy="639670"/>
        </a:xfrm>
        <a:prstGeom prst="round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Interesting information</a:t>
          </a:r>
        </a:p>
      </dsp:txBody>
      <dsp:txXfrm>
        <a:off x="5798458" y="510979"/>
        <a:ext cx="1584604" cy="577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BCEFB-BB45-4D76-AA86-DC2165466715}">
      <dsp:nvSpPr>
        <dsp:cNvPr id="0" name=""/>
        <dsp:cNvSpPr/>
      </dsp:nvSpPr>
      <dsp:spPr>
        <a:xfrm>
          <a:off x="556261" y="0"/>
          <a:ext cx="6304300" cy="159917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F859B-0A77-4419-985E-46D0C3316017}">
      <dsp:nvSpPr>
        <dsp:cNvPr id="0" name=""/>
        <dsp:cNvSpPr/>
      </dsp:nvSpPr>
      <dsp:spPr>
        <a:xfrm>
          <a:off x="2535" y="479753"/>
          <a:ext cx="1647056" cy="639670"/>
        </a:xfrm>
        <a:prstGeom prst="round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Registration</a:t>
          </a:r>
        </a:p>
      </dsp:txBody>
      <dsp:txXfrm>
        <a:off x="33761" y="510979"/>
        <a:ext cx="1584604" cy="577218"/>
      </dsp:txXfrm>
    </dsp:sp>
    <dsp:sp modelId="{529F0E07-91EA-498C-B1AF-3A6CC4F775A4}">
      <dsp:nvSpPr>
        <dsp:cNvPr id="0" name=""/>
        <dsp:cNvSpPr/>
      </dsp:nvSpPr>
      <dsp:spPr>
        <a:xfrm>
          <a:off x="1924100" y="479753"/>
          <a:ext cx="1647056" cy="639670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Login</a:t>
          </a:r>
        </a:p>
      </dsp:txBody>
      <dsp:txXfrm>
        <a:off x="1955326" y="510979"/>
        <a:ext cx="1584604" cy="577218"/>
      </dsp:txXfrm>
    </dsp:sp>
    <dsp:sp modelId="{B32019F7-15C5-4CE0-AF54-B15B8A218E05}">
      <dsp:nvSpPr>
        <dsp:cNvPr id="0" name=""/>
        <dsp:cNvSpPr/>
      </dsp:nvSpPr>
      <dsp:spPr>
        <a:xfrm>
          <a:off x="3845666" y="479753"/>
          <a:ext cx="1647056" cy="63967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Check and confirm</a:t>
          </a:r>
        </a:p>
      </dsp:txBody>
      <dsp:txXfrm>
        <a:off x="3876892" y="510979"/>
        <a:ext cx="1584604" cy="577218"/>
      </dsp:txXfrm>
    </dsp:sp>
    <dsp:sp modelId="{298D2984-B994-41BF-94A1-E1CA4A71D3F7}">
      <dsp:nvSpPr>
        <dsp:cNvPr id="0" name=""/>
        <dsp:cNvSpPr/>
      </dsp:nvSpPr>
      <dsp:spPr>
        <a:xfrm>
          <a:off x="5767232" y="479753"/>
          <a:ext cx="1647056" cy="639670"/>
        </a:xfrm>
        <a:prstGeom prst="round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Interesting information</a:t>
          </a:r>
        </a:p>
      </dsp:txBody>
      <dsp:txXfrm>
        <a:off x="5798458" y="510979"/>
        <a:ext cx="1584604" cy="5772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BCEFB-BB45-4D76-AA86-DC2165466715}">
      <dsp:nvSpPr>
        <dsp:cNvPr id="0" name=""/>
        <dsp:cNvSpPr/>
      </dsp:nvSpPr>
      <dsp:spPr>
        <a:xfrm>
          <a:off x="556261" y="0"/>
          <a:ext cx="6304300" cy="159917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F859B-0A77-4419-985E-46D0C3316017}">
      <dsp:nvSpPr>
        <dsp:cNvPr id="0" name=""/>
        <dsp:cNvSpPr/>
      </dsp:nvSpPr>
      <dsp:spPr>
        <a:xfrm>
          <a:off x="2535" y="479753"/>
          <a:ext cx="1647056" cy="639670"/>
        </a:xfrm>
        <a:prstGeom prst="round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Login</a:t>
          </a:r>
        </a:p>
      </dsp:txBody>
      <dsp:txXfrm>
        <a:off x="33761" y="510979"/>
        <a:ext cx="1584604" cy="577218"/>
      </dsp:txXfrm>
    </dsp:sp>
    <dsp:sp modelId="{529F0E07-91EA-498C-B1AF-3A6CC4F775A4}">
      <dsp:nvSpPr>
        <dsp:cNvPr id="0" name=""/>
        <dsp:cNvSpPr/>
      </dsp:nvSpPr>
      <dsp:spPr>
        <a:xfrm>
          <a:off x="1924100" y="479753"/>
          <a:ext cx="1647056" cy="639670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entry and confirm</a:t>
          </a:r>
        </a:p>
      </dsp:txBody>
      <dsp:txXfrm>
        <a:off x="1955326" y="510979"/>
        <a:ext cx="1584604" cy="577218"/>
      </dsp:txXfrm>
    </dsp:sp>
    <dsp:sp modelId="{B32019F7-15C5-4CE0-AF54-B15B8A218E05}">
      <dsp:nvSpPr>
        <dsp:cNvPr id="0" name=""/>
        <dsp:cNvSpPr/>
      </dsp:nvSpPr>
      <dsp:spPr>
        <a:xfrm>
          <a:off x="3845666" y="479753"/>
          <a:ext cx="1647056" cy="63967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Check and confirm</a:t>
          </a:r>
        </a:p>
      </dsp:txBody>
      <dsp:txXfrm>
        <a:off x="3876892" y="510979"/>
        <a:ext cx="1584604" cy="577218"/>
      </dsp:txXfrm>
    </dsp:sp>
    <dsp:sp modelId="{298D2984-B994-41BF-94A1-E1CA4A71D3F7}">
      <dsp:nvSpPr>
        <dsp:cNvPr id="0" name=""/>
        <dsp:cNvSpPr/>
      </dsp:nvSpPr>
      <dsp:spPr>
        <a:xfrm>
          <a:off x="5767232" y="479753"/>
          <a:ext cx="1647056" cy="639670"/>
        </a:xfrm>
        <a:prstGeom prst="round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Reporting</a:t>
          </a:r>
        </a:p>
      </dsp:txBody>
      <dsp:txXfrm>
        <a:off x="5798458" y="510979"/>
        <a:ext cx="1584604" cy="577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BCEFB-BB45-4D76-AA86-DC2165466715}">
      <dsp:nvSpPr>
        <dsp:cNvPr id="0" name=""/>
        <dsp:cNvSpPr/>
      </dsp:nvSpPr>
      <dsp:spPr>
        <a:xfrm>
          <a:off x="556261" y="0"/>
          <a:ext cx="6304300" cy="159917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F859B-0A77-4419-985E-46D0C3316017}">
      <dsp:nvSpPr>
        <dsp:cNvPr id="0" name=""/>
        <dsp:cNvSpPr/>
      </dsp:nvSpPr>
      <dsp:spPr>
        <a:xfrm>
          <a:off x="2535" y="479753"/>
          <a:ext cx="1647056" cy="639670"/>
        </a:xfrm>
        <a:prstGeom prst="round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Sampling and send mail</a:t>
          </a:r>
        </a:p>
      </dsp:txBody>
      <dsp:txXfrm>
        <a:off x="33761" y="510979"/>
        <a:ext cx="1584604" cy="577218"/>
      </dsp:txXfrm>
    </dsp:sp>
    <dsp:sp modelId="{529F0E07-91EA-498C-B1AF-3A6CC4F775A4}">
      <dsp:nvSpPr>
        <dsp:cNvPr id="0" name=""/>
        <dsp:cNvSpPr/>
      </dsp:nvSpPr>
      <dsp:spPr>
        <a:xfrm>
          <a:off x="1924100" y="479753"/>
          <a:ext cx="1647056" cy="639670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Create user and send mail</a:t>
          </a:r>
        </a:p>
      </dsp:txBody>
      <dsp:txXfrm>
        <a:off x="1955326" y="510979"/>
        <a:ext cx="1584604" cy="577218"/>
      </dsp:txXfrm>
    </dsp:sp>
    <dsp:sp modelId="{B32019F7-15C5-4CE0-AF54-B15B8A218E05}">
      <dsp:nvSpPr>
        <dsp:cNvPr id="0" name=""/>
        <dsp:cNvSpPr/>
      </dsp:nvSpPr>
      <dsp:spPr>
        <a:xfrm>
          <a:off x="3845666" y="479753"/>
          <a:ext cx="1647056" cy="63967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entry and confirm</a:t>
          </a:r>
        </a:p>
      </dsp:txBody>
      <dsp:txXfrm>
        <a:off x="3876892" y="510979"/>
        <a:ext cx="1584604" cy="577218"/>
      </dsp:txXfrm>
    </dsp:sp>
    <dsp:sp modelId="{298D2984-B994-41BF-94A1-E1CA4A71D3F7}">
      <dsp:nvSpPr>
        <dsp:cNvPr id="0" name=""/>
        <dsp:cNvSpPr/>
      </dsp:nvSpPr>
      <dsp:spPr>
        <a:xfrm>
          <a:off x="5767232" y="479753"/>
          <a:ext cx="1647056" cy="639670"/>
        </a:xfrm>
        <a:prstGeom prst="round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Check and confirm data</a:t>
          </a:r>
        </a:p>
      </dsp:txBody>
      <dsp:txXfrm>
        <a:off x="5798458" y="510979"/>
        <a:ext cx="1584604" cy="577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8428B-5179-468B-B4E3-EA049A88E564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446B3-838D-4136-AA65-9F2D0964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8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is number of population in census years. Last 2 censuses were conducted with different approaches, compared with other censuses.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other word, We enumerated Mongolian citizens who live in abroad for more than 6 months by using internet.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Mongolia has 3 million population. 3.8 percent of them live in abroad and they send remittances for their families who live in Mongolia. Their remittance is approximately 3 percent of GDP or their influences for economy is more. So that enumerating Mongolians who live in abroad is important for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1 millionth citizen of Mongolia was born in 1962, 2 millionth was born in 1988 and 3 millionth citizen of Mongolia was born in 2015.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1935-1944 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</a:rPr>
              <a:t>Average annual population growth rate was </a:t>
            </a:r>
            <a:r>
              <a:rPr lang="mn-MN" sz="1200" b="1" dirty="0">
                <a:solidFill>
                  <a:srgbClr val="FF0000"/>
                </a:solidFill>
                <a:latin typeface="Arial" pitchFamily="34" charset="0"/>
              </a:rPr>
              <a:t>0.3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</a:rPr>
              <a:t> during war years, lowest in the 20</a:t>
            </a:r>
            <a:r>
              <a:rPr lang="en-US" sz="1200" b="1" baseline="30000" dirty="0">
                <a:solidFill>
                  <a:srgbClr val="FF0000"/>
                </a:solidFill>
                <a:latin typeface="Arial" pitchFamily="34" charset="0"/>
              </a:rPr>
              <a:t>th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</a:rPr>
              <a:t> century.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1979 -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</a:rPr>
              <a:t>Average annual population growth  rate was 2.9 during these years, highest in the 20</a:t>
            </a:r>
            <a:r>
              <a:rPr lang="en-US" sz="1200" b="1" baseline="30000" dirty="0">
                <a:solidFill>
                  <a:srgbClr val="FF0000"/>
                </a:solidFill>
                <a:latin typeface="Arial" pitchFamily="34" charset="0"/>
              </a:rPr>
              <a:t>th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</a:rPr>
              <a:t> century.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715B9-2205-4EA0-8269-0ED18D08AE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94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97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40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7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93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10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27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92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99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1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8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Before we don’t have international migration statistic. After e-census 2010, we got first data on international migration statistic.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Also, According to the implementation of law and program of Government, we have demand for conduct e-census.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715B9-2205-4EA0-8269-0ED18D08AE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3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Before we don’t have international migration statistic. After e-census 2010, we got first data on international migration statistic.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Also, According to the implementation of law and program of Government, we have demand for conduct e-census.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715B9-2205-4EA0-8269-0ED18D08AE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6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1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8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2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2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6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46B3-838D-4136-AA65-9F2D096477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1534" y="1122363"/>
            <a:ext cx="729666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3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1534" y="365125"/>
            <a:ext cx="526784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9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534" y="1709739"/>
            <a:ext cx="734905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534" y="4589464"/>
            <a:ext cx="73490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1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1534" y="1825625"/>
            <a:ext cx="33533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0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533" y="365126"/>
            <a:ext cx="735500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534" y="1681163"/>
            <a:ext cx="33366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1534" y="2505075"/>
            <a:ext cx="33366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9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8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3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533" y="457200"/>
            <a:ext cx="24174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1533" y="2057400"/>
            <a:ext cx="24174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2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533" y="457200"/>
            <a:ext cx="24174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1533" y="2057400"/>
            <a:ext cx="24174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7EFE-17DE-4EF1-8FBC-75DE02A0EBC6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3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534" y="365126"/>
            <a:ext cx="73538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534" y="1825625"/>
            <a:ext cx="73538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1534" y="6356351"/>
            <a:ext cx="1524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7EFE-17DE-4EF1-8FBC-75DE02A0EBC6}" type="datetimeFigureOut">
              <a:rPr lang="en-US" smtClean="0"/>
              <a:pPr/>
              <a:t>11/05/2018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C2B0A-4868-4F4A-B4FC-DF513CA9D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p:port/DataExchange/nso-xChangePort?WSD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683" y="1934362"/>
            <a:ext cx="7206143" cy="1981200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MONGOLIA: Data collection with Internet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DBF4F0-E3D7-476A-8869-AEBFCB5AAC96}"/>
              </a:ext>
            </a:extLst>
          </p:cNvPr>
          <p:cNvSpPr/>
          <p:nvPr/>
        </p:nvSpPr>
        <p:spPr>
          <a:xfrm>
            <a:off x="1174457" y="5207593"/>
            <a:ext cx="49578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United Nations Regional Workshop on the 2020 World </a:t>
            </a:r>
            <a:r>
              <a:rPr lang="en-US" sz="14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Population and Housing Censuses: International Standards and Contemporary Technologies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AD0FE1-4CAF-49C4-A7B6-2844316181F7}"/>
              </a:ext>
            </a:extLst>
          </p:cNvPr>
          <p:cNvSpPr/>
          <p:nvPr/>
        </p:nvSpPr>
        <p:spPr>
          <a:xfrm>
            <a:off x="7194260" y="5315315"/>
            <a:ext cx="1550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Tbilisi, Georgia </a:t>
            </a:r>
          </a:p>
          <a:p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24-27 April 2018</a:t>
            </a:r>
          </a:p>
        </p:txBody>
      </p:sp>
    </p:spTree>
    <p:extLst>
      <p:ext uri="{BB962C8B-B14F-4D97-AF65-F5344CB8AC3E}">
        <p14:creationId xmlns:p14="http://schemas.microsoft.com/office/powerpoint/2010/main" val="3318437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24" y="2247330"/>
            <a:ext cx="1654007" cy="1654007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3793624" y="2323530"/>
            <a:ext cx="1266766" cy="633534"/>
          </a:xfrm>
          <a:custGeom>
            <a:avLst/>
            <a:gdLst>
              <a:gd name="connsiteX0" fmla="*/ 0 w 1510865"/>
              <a:gd name="connsiteY0" fmla="*/ 384540 h 769079"/>
              <a:gd name="connsiteX1" fmla="*/ 755433 w 1510865"/>
              <a:gd name="connsiteY1" fmla="*/ 0 h 769079"/>
              <a:gd name="connsiteX2" fmla="*/ 1510866 w 1510865"/>
              <a:gd name="connsiteY2" fmla="*/ 384540 h 769079"/>
              <a:gd name="connsiteX3" fmla="*/ 755433 w 1510865"/>
              <a:gd name="connsiteY3" fmla="*/ 769080 h 769079"/>
              <a:gd name="connsiteX4" fmla="*/ 0 w 1510865"/>
              <a:gd name="connsiteY4" fmla="*/ 384540 h 76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865" h="769079">
                <a:moveTo>
                  <a:pt x="0" y="384540"/>
                </a:moveTo>
                <a:cubicBezTo>
                  <a:pt x="0" y="172164"/>
                  <a:pt x="338219" y="0"/>
                  <a:pt x="755433" y="0"/>
                </a:cubicBezTo>
                <a:cubicBezTo>
                  <a:pt x="1172647" y="0"/>
                  <a:pt x="1510866" y="172164"/>
                  <a:pt x="1510866" y="384540"/>
                </a:cubicBezTo>
                <a:cubicBezTo>
                  <a:pt x="1510866" y="596916"/>
                  <a:pt x="1172647" y="769080"/>
                  <a:pt x="755433" y="769080"/>
                </a:cubicBezTo>
                <a:cubicBezTo>
                  <a:pt x="338219" y="769080"/>
                  <a:pt x="0" y="596916"/>
                  <a:pt x="0" y="38454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501" tIns="127869" rIns="236501" bIns="12786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PHDB</a:t>
            </a:r>
            <a:endParaRPr lang="en-US" sz="16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146424" y="2933130"/>
            <a:ext cx="1159376" cy="1126449"/>
          </a:xfrm>
          <a:custGeom>
            <a:avLst/>
            <a:gdLst>
              <a:gd name="connsiteX0" fmla="*/ 0 w 865028"/>
              <a:gd name="connsiteY0" fmla="*/ 432514 h 865028"/>
              <a:gd name="connsiteX1" fmla="*/ 432514 w 865028"/>
              <a:gd name="connsiteY1" fmla="*/ 0 h 865028"/>
              <a:gd name="connsiteX2" fmla="*/ 865028 w 865028"/>
              <a:gd name="connsiteY2" fmla="*/ 432514 h 865028"/>
              <a:gd name="connsiteX3" fmla="*/ 432514 w 865028"/>
              <a:gd name="connsiteY3" fmla="*/ 865028 h 865028"/>
              <a:gd name="connsiteX4" fmla="*/ 0 w 865028"/>
              <a:gd name="connsiteY4" fmla="*/ 432514 h 86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28" h="865028">
                <a:moveTo>
                  <a:pt x="0" y="432514"/>
                </a:moveTo>
                <a:cubicBezTo>
                  <a:pt x="0" y="193643"/>
                  <a:pt x="193643" y="0"/>
                  <a:pt x="432514" y="0"/>
                </a:cubicBezTo>
                <a:cubicBezTo>
                  <a:pt x="671385" y="0"/>
                  <a:pt x="865028" y="193643"/>
                  <a:pt x="865028" y="432514"/>
                </a:cubicBezTo>
                <a:cubicBezTo>
                  <a:pt x="865028" y="671385"/>
                  <a:pt x="671385" y="865028"/>
                  <a:pt x="432514" y="865028"/>
                </a:cubicBezTo>
                <a:cubicBezTo>
                  <a:pt x="193643" y="865028"/>
                  <a:pt x="0" y="671385"/>
                  <a:pt x="0" y="43251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570" tIns="135570" rIns="135570" bIns="13557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Districts</a:t>
            </a:r>
            <a:endParaRPr lang="mn-MN" sz="1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n-MN" sz="11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339</a:t>
            </a:r>
            <a:endParaRPr lang="en-US" sz="1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222623" y="4609530"/>
            <a:ext cx="919053" cy="829978"/>
          </a:xfrm>
          <a:custGeom>
            <a:avLst/>
            <a:gdLst>
              <a:gd name="connsiteX0" fmla="*/ 0 w 684760"/>
              <a:gd name="connsiteY0" fmla="*/ 328736 h 657472"/>
              <a:gd name="connsiteX1" fmla="*/ 342380 w 684760"/>
              <a:gd name="connsiteY1" fmla="*/ 0 h 657472"/>
              <a:gd name="connsiteX2" fmla="*/ 684760 w 684760"/>
              <a:gd name="connsiteY2" fmla="*/ 328736 h 657472"/>
              <a:gd name="connsiteX3" fmla="*/ 342380 w 684760"/>
              <a:gd name="connsiteY3" fmla="*/ 657472 h 657472"/>
              <a:gd name="connsiteX4" fmla="*/ 0 w 684760"/>
              <a:gd name="connsiteY4" fmla="*/ 328736 h 65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760" h="657472">
                <a:moveTo>
                  <a:pt x="0" y="328736"/>
                </a:moveTo>
                <a:cubicBezTo>
                  <a:pt x="0" y="147180"/>
                  <a:pt x="153289" y="0"/>
                  <a:pt x="342380" y="0"/>
                </a:cubicBezTo>
                <a:cubicBezTo>
                  <a:pt x="531471" y="0"/>
                  <a:pt x="684760" y="147180"/>
                  <a:pt x="684760" y="328736"/>
                </a:cubicBezTo>
                <a:cubicBezTo>
                  <a:pt x="684760" y="510292"/>
                  <a:pt x="531471" y="657472"/>
                  <a:pt x="342380" y="657472"/>
                </a:cubicBezTo>
                <a:cubicBezTo>
                  <a:pt x="153289" y="657472"/>
                  <a:pt x="0" y="510292"/>
                  <a:pt x="0" y="32873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171" tIns="105175" rIns="109171" bIns="10517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units</a:t>
            </a:r>
            <a:endParaRPr lang="mn-MN" sz="1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n-MN" sz="1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en-US" sz="1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</a:t>
            </a:r>
            <a:endParaRPr lang="en-US" sz="1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917824" y="1180530"/>
            <a:ext cx="1382323" cy="1346487"/>
          </a:xfrm>
          <a:custGeom>
            <a:avLst/>
            <a:gdLst>
              <a:gd name="connsiteX0" fmla="*/ 0 w 951904"/>
              <a:gd name="connsiteY0" fmla="*/ 475952 h 951904"/>
              <a:gd name="connsiteX1" fmla="*/ 475952 w 951904"/>
              <a:gd name="connsiteY1" fmla="*/ 0 h 951904"/>
              <a:gd name="connsiteX2" fmla="*/ 951904 w 951904"/>
              <a:gd name="connsiteY2" fmla="*/ 475952 h 951904"/>
              <a:gd name="connsiteX3" fmla="*/ 475952 w 951904"/>
              <a:gd name="connsiteY3" fmla="*/ 951904 h 951904"/>
              <a:gd name="connsiteX4" fmla="*/ 0 w 951904"/>
              <a:gd name="connsiteY4" fmla="*/ 475952 h 9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904" h="951904">
                <a:moveTo>
                  <a:pt x="0" y="475952"/>
                </a:moveTo>
                <a:cubicBezTo>
                  <a:pt x="0" y="213091"/>
                  <a:pt x="213091" y="0"/>
                  <a:pt x="475952" y="0"/>
                </a:cubicBezTo>
                <a:cubicBezTo>
                  <a:pt x="738813" y="0"/>
                  <a:pt x="951904" y="213091"/>
                  <a:pt x="951904" y="475952"/>
                </a:cubicBezTo>
                <a:cubicBezTo>
                  <a:pt x="951904" y="738813"/>
                  <a:pt x="738813" y="951904"/>
                  <a:pt x="475952" y="951904"/>
                </a:cubicBezTo>
                <a:cubicBezTo>
                  <a:pt x="213091" y="951904"/>
                  <a:pt x="0" y="738813"/>
                  <a:pt x="0" y="475952"/>
                </a:cubicBezTo>
                <a:close/>
              </a:path>
            </a:pathLst>
          </a:custGeom>
          <a:solidFill>
            <a:srgbClr val="C792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293" tIns="148293" rIns="148293" bIns="148293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Provinces</a:t>
            </a:r>
            <a:endParaRPr lang="mn-MN" sz="1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n-MN" sz="11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endParaRPr lang="en-US" sz="1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1174524" y="2146062"/>
            <a:ext cx="1695267" cy="4686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Statistics Office</a:t>
            </a: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24" y="2590800"/>
            <a:ext cx="1394509" cy="133674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rot="5400000">
            <a:off x="6229699" y="2950056"/>
            <a:ext cx="1" cy="1038530"/>
          </a:xfrm>
          <a:prstGeom prst="straightConnector1">
            <a:avLst/>
          </a:prstGeom>
          <a:ln w="2540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562600" y="4038600"/>
            <a:ext cx="783882" cy="375822"/>
          </a:xfrm>
          <a:prstGeom prst="straightConnector1">
            <a:avLst/>
          </a:prstGeom>
          <a:ln w="2540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620006" y="2335944"/>
            <a:ext cx="1024798" cy="514887"/>
          </a:xfrm>
          <a:prstGeom prst="straightConnector1">
            <a:avLst/>
          </a:prstGeom>
          <a:ln w="2540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ounded Rectangle 4"/>
          <p:cNvSpPr/>
          <p:nvPr/>
        </p:nvSpPr>
        <p:spPr>
          <a:xfrm rot="20096853">
            <a:off x="5585419" y="2274063"/>
            <a:ext cx="933267" cy="3924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</a:t>
            </a:r>
            <a:endParaRPr lang="en-US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4"/>
          <p:cNvSpPr/>
          <p:nvPr/>
        </p:nvSpPr>
        <p:spPr>
          <a:xfrm rot="1443926">
            <a:off x="5507183" y="3900535"/>
            <a:ext cx="933267" cy="3924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</a:t>
            </a:r>
            <a:endParaRPr lang="en-US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ounded Rectangle 4"/>
          <p:cNvSpPr/>
          <p:nvPr/>
        </p:nvSpPr>
        <p:spPr>
          <a:xfrm>
            <a:off x="5679757" y="3085530"/>
            <a:ext cx="933267" cy="3924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</a:t>
            </a:r>
            <a:endParaRPr lang="en-US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726824" y="3161730"/>
            <a:ext cx="761999" cy="0"/>
          </a:xfrm>
          <a:prstGeom prst="straightConnector1">
            <a:avLst/>
          </a:prstGeom>
          <a:ln w="2540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66800" y="47244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administrative unit connected to online  centralized database. For that result, every migration can be monitored.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03792A6-4888-4836-B4C3-62D75B35918B}"/>
              </a:ext>
            </a:extLst>
          </p:cNvPr>
          <p:cNvSpPr txBox="1">
            <a:spLocks/>
          </p:cNvSpPr>
          <p:nvPr/>
        </p:nvSpPr>
        <p:spPr>
          <a:xfrm>
            <a:off x="1143000" y="381000"/>
            <a:ext cx="7620000" cy="575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and HOUSEHOLD Database - PHDB</a:t>
            </a:r>
          </a:p>
        </p:txBody>
      </p:sp>
    </p:spTree>
    <p:extLst>
      <p:ext uri="{BB962C8B-B14F-4D97-AF65-F5344CB8AC3E}">
        <p14:creationId xmlns:p14="http://schemas.microsoft.com/office/powerpoint/2010/main" val="16327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datacenter.gov.mn/wp-content/uploads/2013/05/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1432" y="1956604"/>
            <a:ext cx="1524000" cy="563671"/>
          </a:xfrm>
          <a:prstGeom prst="rect">
            <a:avLst/>
          </a:prstGeom>
          <a:noFill/>
        </p:spPr>
      </p:pic>
      <p:grpSp>
        <p:nvGrpSpPr>
          <p:cNvPr id="3" name="Group 54"/>
          <p:cNvGrpSpPr/>
          <p:nvPr/>
        </p:nvGrpSpPr>
        <p:grpSpPr>
          <a:xfrm>
            <a:off x="990600" y="3733800"/>
            <a:ext cx="2438400" cy="1276383"/>
            <a:chOff x="6400800" y="5029200"/>
            <a:chExt cx="2438400" cy="1459804"/>
          </a:xfrm>
        </p:grpSpPr>
        <p:pic>
          <p:nvPicPr>
            <p:cNvPr id="56" name="Picture 6" descr="Image result for government building ic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34200" y="5029200"/>
              <a:ext cx="1295401" cy="1295401"/>
            </a:xfrm>
            <a:prstGeom prst="rect">
              <a:avLst/>
            </a:prstGeom>
            <a:noFill/>
          </p:spPr>
        </p:pic>
        <p:sp>
          <p:nvSpPr>
            <p:cNvPr id="57" name="TextBox 56"/>
            <p:cNvSpPr txBox="1"/>
            <p:nvPr/>
          </p:nvSpPr>
          <p:spPr>
            <a:xfrm>
              <a:off x="6400800" y="6172199"/>
              <a:ext cx="2438400" cy="31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Government Organization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20" y="2602150"/>
            <a:ext cx="3314825" cy="3044227"/>
          </a:xfrm>
          <a:prstGeom prst="rect">
            <a:avLst/>
          </a:prstGeom>
          <a:effectLst>
            <a:outerShdw blurRad="50800" dist="50800" sx="1000" sy="1000" algn="ctr" rotWithShape="0">
              <a:srgbClr val="000000"/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648" y="3194725"/>
            <a:ext cx="1371600" cy="13716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943600" y="4648200"/>
            <a:ext cx="2673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Government Exchange Database</a:t>
            </a:r>
          </a:p>
        </p:txBody>
      </p:sp>
      <p:cxnSp>
        <p:nvCxnSpPr>
          <p:cNvPr id="66" name="Shape 65"/>
          <p:cNvCxnSpPr>
            <a:cxnSpLocks/>
          </p:cNvCxnSpPr>
          <p:nvPr/>
        </p:nvCxnSpPr>
        <p:spPr>
          <a:xfrm rot="16200000" flipH="1">
            <a:off x="3706927" y="1039927"/>
            <a:ext cx="434746" cy="3733799"/>
          </a:xfrm>
          <a:prstGeom prst="bentConnector2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" name="Group 73"/>
          <p:cNvGrpSpPr/>
          <p:nvPr/>
        </p:nvGrpSpPr>
        <p:grpSpPr>
          <a:xfrm>
            <a:off x="2679958" y="3241875"/>
            <a:ext cx="2209355" cy="381000"/>
            <a:chOff x="1917958" y="3394275"/>
            <a:chExt cx="2209355" cy="381000"/>
          </a:xfrm>
        </p:grpSpPr>
        <p:sp>
          <p:nvSpPr>
            <p:cNvPr id="67" name="TextBox 66"/>
            <p:cNvSpPr txBox="1"/>
            <p:nvPr/>
          </p:nvSpPr>
          <p:spPr>
            <a:xfrm>
              <a:off x="2209800" y="3429000"/>
              <a:ext cx="1917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Cyber Security Agency</a:t>
              </a:r>
            </a:p>
          </p:txBody>
        </p:sp>
        <p:pic>
          <p:nvPicPr>
            <p:cNvPr id="3080" name="Picture 8" descr="Image result for firewall ico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17958" y="3394275"/>
              <a:ext cx="381000" cy="381000"/>
            </a:xfrm>
            <a:prstGeom prst="rect">
              <a:avLst/>
            </a:prstGeom>
            <a:noFill/>
          </p:spPr>
        </p:pic>
      </p:grpSp>
      <p:sp>
        <p:nvSpPr>
          <p:cNvPr id="69" name="TextBox 68"/>
          <p:cNvSpPr txBox="1"/>
          <p:nvPr/>
        </p:nvSpPr>
        <p:spPr>
          <a:xfrm>
            <a:off x="1066800" y="1109360"/>
            <a:ext cx="203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Statistics Office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3200400" y="4343400"/>
            <a:ext cx="2133600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Group 82"/>
          <p:cNvGrpSpPr/>
          <p:nvPr/>
        </p:nvGrpSpPr>
        <p:grpSpPr>
          <a:xfrm>
            <a:off x="3276600" y="4419600"/>
            <a:ext cx="2209355" cy="381000"/>
            <a:chOff x="1917958" y="3394275"/>
            <a:chExt cx="2209355" cy="381000"/>
          </a:xfrm>
        </p:grpSpPr>
        <p:sp>
          <p:nvSpPr>
            <p:cNvPr id="84" name="TextBox 83"/>
            <p:cNvSpPr txBox="1"/>
            <p:nvPr/>
          </p:nvSpPr>
          <p:spPr>
            <a:xfrm>
              <a:off x="2209800" y="3429000"/>
              <a:ext cx="1917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Cyber Security Agency</a:t>
              </a:r>
            </a:p>
          </p:txBody>
        </p:sp>
        <p:pic>
          <p:nvPicPr>
            <p:cNvPr id="85" name="Picture 8" descr="Image result for firewall ico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17958" y="3394275"/>
              <a:ext cx="381000" cy="381000"/>
            </a:xfrm>
            <a:prstGeom prst="rect">
              <a:avLst/>
            </a:prstGeom>
            <a:noFill/>
          </p:spPr>
        </p:pic>
      </p:grpSp>
      <p:grpSp>
        <p:nvGrpSpPr>
          <p:cNvPr id="6" name="Group 85"/>
          <p:cNvGrpSpPr/>
          <p:nvPr/>
        </p:nvGrpSpPr>
        <p:grpSpPr>
          <a:xfrm>
            <a:off x="1066800" y="4953001"/>
            <a:ext cx="2438400" cy="1276384"/>
            <a:chOff x="6400800" y="5029200"/>
            <a:chExt cx="2438400" cy="1459805"/>
          </a:xfrm>
        </p:grpSpPr>
        <p:pic>
          <p:nvPicPr>
            <p:cNvPr id="87" name="Picture 6" descr="Image result for government building ic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34200" y="5029200"/>
              <a:ext cx="1295401" cy="1295401"/>
            </a:xfrm>
            <a:prstGeom prst="rect">
              <a:avLst/>
            </a:prstGeom>
            <a:noFill/>
          </p:spPr>
        </p:pic>
        <p:sp>
          <p:nvSpPr>
            <p:cNvPr id="88" name="TextBox 87"/>
            <p:cNvSpPr txBox="1"/>
            <p:nvPr/>
          </p:nvSpPr>
          <p:spPr>
            <a:xfrm>
              <a:off x="6400800" y="6172200"/>
              <a:ext cx="2438400" cy="31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Government Organization</a:t>
              </a:r>
            </a:p>
          </p:txBody>
        </p:sp>
      </p:grpSp>
      <p:cxnSp>
        <p:nvCxnSpPr>
          <p:cNvPr id="89" name="Straight Arrow Connector 88"/>
          <p:cNvCxnSpPr/>
          <p:nvPr/>
        </p:nvCxnSpPr>
        <p:spPr>
          <a:xfrm>
            <a:off x="3276600" y="5410200"/>
            <a:ext cx="2590800" cy="158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" name="Group 89"/>
          <p:cNvGrpSpPr/>
          <p:nvPr/>
        </p:nvGrpSpPr>
        <p:grpSpPr>
          <a:xfrm>
            <a:off x="3429000" y="5486400"/>
            <a:ext cx="2209355" cy="381000"/>
            <a:chOff x="1917958" y="3394275"/>
            <a:chExt cx="2209355" cy="381000"/>
          </a:xfrm>
        </p:grpSpPr>
        <p:sp>
          <p:nvSpPr>
            <p:cNvPr id="91" name="TextBox 90"/>
            <p:cNvSpPr txBox="1"/>
            <p:nvPr/>
          </p:nvSpPr>
          <p:spPr>
            <a:xfrm>
              <a:off x="2209800" y="3429000"/>
              <a:ext cx="1917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Cyber Security Agency</a:t>
              </a:r>
            </a:p>
          </p:txBody>
        </p:sp>
        <p:pic>
          <p:nvPicPr>
            <p:cNvPr id="92" name="Picture 8" descr="Image result for firewall ico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17958" y="3394275"/>
              <a:ext cx="381000" cy="381000"/>
            </a:xfrm>
            <a:prstGeom prst="rect">
              <a:avLst/>
            </a:prstGeom>
            <a:noFill/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3A092898-F844-483C-BFCC-61D702BAE157}"/>
              </a:ext>
            </a:extLst>
          </p:cNvPr>
          <p:cNvSpPr txBox="1">
            <a:spLocks/>
          </p:cNvSpPr>
          <p:nvPr/>
        </p:nvSpPr>
        <p:spPr>
          <a:xfrm>
            <a:off x="1143000" y="381000"/>
            <a:ext cx="7620000" cy="575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EXCHANGE ARCHITECTURE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DD6B0D4-03E8-457C-B30A-A7E4950A25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7" y="1558317"/>
            <a:ext cx="1089709" cy="104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7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46482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62200"/>
            <a:ext cx="1654007" cy="1654007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2086034" y="2438400"/>
            <a:ext cx="1266766" cy="633534"/>
          </a:xfrm>
          <a:custGeom>
            <a:avLst/>
            <a:gdLst>
              <a:gd name="connsiteX0" fmla="*/ 0 w 1510865"/>
              <a:gd name="connsiteY0" fmla="*/ 384540 h 769079"/>
              <a:gd name="connsiteX1" fmla="*/ 755433 w 1510865"/>
              <a:gd name="connsiteY1" fmla="*/ 0 h 769079"/>
              <a:gd name="connsiteX2" fmla="*/ 1510866 w 1510865"/>
              <a:gd name="connsiteY2" fmla="*/ 384540 h 769079"/>
              <a:gd name="connsiteX3" fmla="*/ 755433 w 1510865"/>
              <a:gd name="connsiteY3" fmla="*/ 769080 h 769079"/>
              <a:gd name="connsiteX4" fmla="*/ 0 w 1510865"/>
              <a:gd name="connsiteY4" fmla="*/ 384540 h 76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865" h="769079">
                <a:moveTo>
                  <a:pt x="0" y="384540"/>
                </a:moveTo>
                <a:cubicBezTo>
                  <a:pt x="0" y="172164"/>
                  <a:pt x="338219" y="0"/>
                  <a:pt x="755433" y="0"/>
                </a:cubicBezTo>
                <a:cubicBezTo>
                  <a:pt x="1172647" y="0"/>
                  <a:pt x="1510866" y="172164"/>
                  <a:pt x="1510866" y="384540"/>
                </a:cubicBezTo>
                <a:cubicBezTo>
                  <a:pt x="1510866" y="596916"/>
                  <a:pt x="1172647" y="769080"/>
                  <a:pt x="755433" y="769080"/>
                </a:cubicBezTo>
                <a:cubicBezTo>
                  <a:pt x="338219" y="769080"/>
                  <a:pt x="0" y="596916"/>
                  <a:pt x="0" y="38454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501" tIns="127869" rIns="236501" bIns="12786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PHDB</a:t>
            </a:r>
            <a:endParaRPr lang="en-US" sz="16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09218"/>
            <a:ext cx="1391184" cy="139118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38600" y="1828800"/>
            <a:ext cx="1219200" cy="5310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Civil registration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447800"/>
            <a:ext cx="927945" cy="1046912"/>
          </a:xfrm>
          <a:prstGeom prst="rect">
            <a:avLst/>
          </a:prstGeom>
        </p:spPr>
      </p:pic>
      <p:sp>
        <p:nvSpPr>
          <p:cNvPr id="13" name="Rounded Rectangle 4"/>
          <p:cNvSpPr/>
          <p:nvPr/>
        </p:nvSpPr>
        <p:spPr>
          <a:xfrm>
            <a:off x="6693463" y="2547232"/>
            <a:ext cx="1752600" cy="685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authority for state registration</a:t>
            </a: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86400" y="2286000"/>
            <a:ext cx="1257539" cy="14267"/>
          </a:xfrm>
          <a:prstGeom prst="straightConnector1">
            <a:avLst/>
          </a:prstGeom>
          <a:ln w="2540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1"/>
          </p:cNvCxnSpPr>
          <p:nvPr/>
        </p:nvCxnSpPr>
        <p:spPr>
          <a:xfrm flipH="1">
            <a:off x="3581400" y="2504809"/>
            <a:ext cx="381000" cy="295009"/>
          </a:xfrm>
          <a:prstGeom prst="straightConnector1">
            <a:avLst/>
          </a:prstGeom>
          <a:ln w="2540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29000"/>
            <a:ext cx="927945" cy="1046912"/>
          </a:xfrm>
          <a:prstGeom prst="rect">
            <a:avLst/>
          </a:prstGeom>
        </p:spPr>
      </p:pic>
      <p:sp>
        <p:nvSpPr>
          <p:cNvPr id="24" name="Rounded Rectangle 4"/>
          <p:cNvSpPr/>
          <p:nvPr/>
        </p:nvSpPr>
        <p:spPr>
          <a:xfrm>
            <a:off x="6629400" y="4571141"/>
            <a:ext cx="1642109" cy="3039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government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429000"/>
            <a:ext cx="927945" cy="1046912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 flipV="1">
            <a:off x="3581400" y="3581400"/>
            <a:ext cx="304800" cy="152400"/>
          </a:xfrm>
          <a:prstGeom prst="straightConnector1">
            <a:avLst/>
          </a:prstGeom>
          <a:ln w="2540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05200"/>
            <a:ext cx="990600" cy="990598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4038600" y="3505200"/>
            <a:ext cx="838200" cy="381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source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410200" y="4038600"/>
            <a:ext cx="762000" cy="0"/>
          </a:xfrm>
          <a:prstGeom prst="straightConnector1">
            <a:avLst/>
          </a:prstGeom>
          <a:ln w="2540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447800" y="50292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time checking  people’s information from civil registration database and other government database. 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FDEA21F-8B1F-46A2-9156-F9039AEF4BFF}"/>
              </a:ext>
            </a:extLst>
          </p:cNvPr>
          <p:cNvSpPr txBox="1">
            <a:spLocks/>
          </p:cNvSpPr>
          <p:nvPr/>
        </p:nvSpPr>
        <p:spPr>
          <a:xfrm>
            <a:off x="1143000" y="381000"/>
            <a:ext cx="7620000" cy="575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cap="all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and HOUSEHOLD Database - PHDB</a:t>
            </a:r>
            <a:endParaRPr lang="en-US" sz="2000" b="1" cap="al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4" descr="http://www.datacenter.gov.mn/wp-content/uploads/2013/05/xs.jpg">
            <a:extLst>
              <a:ext uri="{FF2B5EF4-FFF2-40B4-BE49-F238E27FC236}">
                <a16:creationId xmlns:a16="http://schemas.microsoft.com/office/drawing/2014/main" id="{840D82D8-DFB0-48EB-91C6-2343ED6BE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1331540"/>
            <a:ext cx="1524000" cy="563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49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CC65AE7-BEE6-44C5-8044-C51E0BFDE6EB}"/>
              </a:ext>
            </a:extLst>
          </p:cNvPr>
          <p:cNvGrpSpPr/>
          <p:nvPr/>
        </p:nvGrpSpPr>
        <p:grpSpPr>
          <a:xfrm>
            <a:off x="1372616" y="1183909"/>
            <a:ext cx="7567794" cy="5594396"/>
            <a:chOff x="1439728" y="3232790"/>
            <a:chExt cx="7567794" cy="5594396"/>
          </a:xfrm>
        </p:grpSpPr>
        <p:grpSp>
          <p:nvGrpSpPr>
            <p:cNvPr id="111" name="Group 110"/>
            <p:cNvGrpSpPr/>
            <p:nvPr/>
          </p:nvGrpSpPr>
          <p:grpSpPr>
            <a:xfrm>
              <a:off x="1439728" y="3319409"/>
              <a:ext cx="435444" cy="459774"/>
              <a:chOff x="1351090" y="3555083"/>
              <a:chExt cx="460075" cy="460076"/>
            </a:xfrm>
          </p:grpSpPr>
          <p:sp>
            <p:nvSpPr>
              <p:cNvPr id="112" name="Freeform 111"/>
              <p:cNvSpPr/>
              <p:nvPr/>
            </p:nvSpPr>
            <p:spPr>
              <a:xfrm>
                <a:off x="1351090" y="3555083"/>
                <a:ext cx="460075" cy="460075"/>
              </a:xfrm>
              <a:custGeom>
                <a:avLst/>
                <a:gdLst/>
                <a:ahLst/>
                <a:cxnLst/>
                <a:rect l="0" t="0" r="0" b="0"/>
                <a:pathLst>
                  <a:path w="460075" h="460075">
                    <a:moveTo>
                      <a:pt x="0" y="0"/>
                    </a:moveTo>
                    <a:lnTo>
                      <a:pt x="460075" y="0"/>
                    </a:lnTo>
                    <a:lnTo>
                      <a:pt x="460075" y="460075"/>
                    </a:lnTo>
                    <a:lnTo>
                      <a:pt x="0" y="460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B2C3"/>
              </a:solidFill>
              <a:ln w="7600" cap="flat">
                <a:solidFill>
                  <a:srgbClr val="33B2C3"/>
                </a:solidFill>
                <a:bevel/>
              </a:ln>
            </p:spPr>
          </p:sp>
          <p:sp>
            <p:nvSpPr>
              <p:cNvPr id="113" name="Freeform 112"/>
              <p:cNvSpPr/>
              <p:nvPr/>
            </p:nvSpPr>
            <p:spPr>
              <a:xfrm rot="18900000">
                <a:off x="1351090" y="3555085"/>
                <a:ext cx="460074" cy="460074"/>
              </a:xfrm>
              <a:custGeom>
                <a:avLst/>
                <a:gdLst/>
                <a:ahLst/>
                <a:cxnLst/>
                <a:rect l="0" t="0" r="0" b="0"/>
                <a:pathLst>
                  <a:path w="460074" h="460074">
                    <a:moveTo>
                      <a:pt x="0" y="0"/>
                    </a:moveTo>
                    <a:lnTo>
                      <a:pt x="460074" y="0"/>
                    </a:lnTo>
                    <a:lnTo>
                      <a:pt x="460074" y="460074"/>
                    </a:lnTo>
                    <a:lnTo>
                      <a:pt x="0" y="4600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B2C3"/>
              </a:solidFill>
              <a:ln w="7600" cap="flat">
                <a:solidFill>
                  <a:srgbClr val="33B2C3"/>
                </a:solidFill>
                <a:bevel/>
              </a:ln>
            </p:spPr>
          </p:sp>
        </p:grpSp>
        <p:sp>
          <p:nvSpPr>
            <p:cNvPr id="162" name="Text 162"/>
            <p:cNvSpPr txBox="1"/>
            <p:nvPr/>
          </p:nvSpPr>
          <p:spPr>
            <a:xfrm>
              <a:off x="2169403" y="3232790"/>
              <a:ext cx="6838119" cy="5594396"/>
            </a:xfrm>
            <a:prstGeom prst="rect">
              <a:avLst/>
            </a:prstGeom>
            <a:noFill/>
          </p:spPr>
          <p:txBody>
            <a:bodyPr wrap="square" lIns="2250" rIns="2250"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Protocol: SOAP 1.2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URL: </a:t>
              </a:r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3"/>
                </a:rPr>
                <a:t>http://ip:port/DataExchange/nso-xChangePort?WSDL</a:t>
              </a:r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Function: </a:t>
              </a:r>
              <a:r>
                <a:rPr lang="en-US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getCivilData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Input: </a:t>
              </a:r>
            </a:p>
            <a:p>
              <a:pPr lvl="1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regnum [string]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Output: </a:t>
              </a:r>
            </a:p>
            <a:p>
              <a:pPr lvl="1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Surname [string]</a:t>
              </a:r>
            </a:p>
            <a:p>
              <a:pPr lvl="1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Forename [string]</a:t>
              </a:r>
            </a:p>
            <a:p>
              <a:pPr lvl="1"/>
              <a:r>
                <a:rPr lang="en-US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givenName</a:t>
              </a:r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[string]</a:t>
              </a:r>
            </a:p>
            <a:p>
              <a:pPr lvl="1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Gender [string]</a:t>
              </a:r>
            </a:p>
            <a:p>
              <a:pPr lvl="1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Nationality [string]</a:t>
              </a:r>
            </a:p>
            <a:p>
              <a:pPr lvl="1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Origin [string]</a:t>
              </a:r>
            </a:p>
            <a:p>
              <a:pPr lvl="1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Education [string]</a:t>
              </a:r>
            </a:p>
            <a:p>
              <a:pPr lvl="1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Birthdate [string]</a:t>
              </a:r>
            </a:p>
            <a:p>
              <a:pPr lvl="1"/>
              <a:r>
                <a:rPr lang="en-US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maritalStatus</a:t>
              </a:r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[string]</a:t>
              </a:r>
            </a:p>
            <a:p>
              <a:pPr lvl="1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Address [string]</a:t>
              </a:r>
            </a:p>
            <a:p>
              <a:pPr lvl="1"/>
              <a:r>
                <a:rPr lang="en-US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civilStatus</a:t>
              </a:r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[string]</a:t>
              </a:r>
            </a:p>
            <a:p>
              <a:pPr lvl="1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…</a:t>
              </a:r>
            </a:p>
            <a:p>
              <a:pPr lvl="1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…</a:t>
              </a:r>
            </a:p>
            <a:p>
              <a:pPr lvl="1"/>
              <a:r>
                <a:rPr lang="en-US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resultCode</a:t>
              </a:r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[</a:t>
              </a:r>
              <a:r>
                <a:rPr lang="en-US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</a:t>
              </a:r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]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F0DF1FF6-4543-4E60-9EBC-440E8386672D}"/>
              </a:ext>
            </a:extLst>
          </p:cNvPr>
          <p:cNvSpPr txBox="1">
            <a:spLocks/>
          </p:cNvSpPr>
          <p:nvPr/>
        </p:nvSpPr>
        <p:spPr>
          <a:xfrm>
            <a:off x="1161534" y="365127"/>
            <a:ext cx="7353816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EXCHANGE ARCHITECTURE</a:t>
            </a:r>
          </a:p>
        </p:txBody>
      </p:sp>
    </p:spTree>
    <p:extLst>
      <p:ext uri="{BB962C8B-B14F-4D97-AF65-F5344CB8AC3E}">
        <p14:creationId xmlns:p14="http://schemas.microsoft.com/office/powerpoint/2010/main" val="87370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57400"/>
            <a:ext cx="46482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0800"/>
            <a:ext cx="1654007" cy="1654007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3622620" y="2640248"/>
            <a:ext cx="1266766" cy="633534"/>
          </a:xfrm>
          <a:custGeom>
            <a:avLst/>
            <a:gdLst>
              <a:gd name="connsiteX0" fmla="*/ 0 w 1510865"/>
              <a:gd name="connsiteY0" fmla="*/ 384540 h 769079"/>
              <a:gd name="connsiteX1" fmla="*/ 755433 w 1510865"/>
              <a:gd name="connsiteY1" fmla="*/ 0 h 769079"/>
              <a:gd name="connsiteX2" fmla="*/ 1510866 w 1510865"/>
              <a:gd name="connsiteY2" fmla="*/ 384540 h 769079"/>
              <a:gd name="connsiteX3" fmla="*/ 755433 w 1510865"/>
              <a:gd name="connsiteY3" fmla="*/ 769080 h 769079"/>
              <a:gd name="connsiteX4" fmla="*/ 0 w 1510865"/>
              <a:gd name="connsiteY4" fmla="*/ 384540 h 76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865" h="769079">
                <a:moveTo>
                  <a:pt x="0" y="384540"/>
                </a:moveTo>
                <a:cubicBezTo>
                  <a:pt x="0" y="172164"/>
                  <a:pt x="338219" y="0"/>
                  <a:pt x="755433" y="0"/>
                </a:cubicBezTo>
                <a:cubicBezTo>
                  <a:pt x="1172647" y="0"/>
                  <a:pt x="1510866" y="172164"/>
                  <a:pt x="1510866" y="384540"/>
                </a:cubicBezTo>
                <a:cubicBezTo>
                  <a:pt x="1510866" y="596916"/>
                  <a:pt x="1172647" y="769080"/>
                  <a:pt x="755433" y="769080"/>
                </a:cubicBezTo>
                <a:cubicBezTo>
                  <a:pt x="338219" y="769080"/>
                  <a:pt x="0" y="596916"/>
                  <a:pt x="0" y="38454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501" tIns="127869" rIns="236501" bIns="12786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PHDB</a:t>
            </a:r>
            <a:endParaRPr lang="en-US" sz="16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819400" y="5105400"/>
            <a:ext cx="1159376" cy="1126449"/>
          </a:xfrm>
          <a:custGeom>
            <a:avLst/>
            <a:gdLst>
              <a:gd name="connsiteX0" fmla="*/ 0 w 865028"/>
              <a:gd name="connsiteY0" fmla="*/ 432514 h 865028"/>
              <a:gd name="connsiteX1" fmla="*/ 432514 w 865028"/>
              <a:gd name="connsiteY1" fmla="*/ 0 h 865028"/>
              <a:gd name="connsiteX2" fmla="*/ 865028 w 865028"/>
              <a:gd name="connsiteY2" fmla="*/ 432514 h 865028"/>
              <a:gd name="connsiteX3" fmla="*/ 432514 w 865028"/>
              <a:gd name="connsiteY3" fmla="*/ 865028 h 865028"/>
              <a:gd name="connsiteX4" fmla="*/ 0 w 865028"/>
              <a:gd name="connsiteY4" fmla="*/ 432514 h 86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28" h="865028">
                <a:moveTo>
                  <a:pt x="0" y="432514"/>
                </a:moveTo>
                <a:cubicBezTo>
                  <a:pt x="0" y="193643"/>
                  <a:pt x="193643" y="0"/>
                  <a:pt x="432514" y="0"/>
                </a:cubicBezTo>
                <a:cubicBezTo>
                  <a:pt x="671385" y="0"/>
                  <a:pt x="865028" y="193643"/>
                  <a:pt x="865028" y="432514"/>
                </a:cubicBezTo>
                <a:cubicBezTo>
                  <a:pt x="865028" y="671385"/>
                  <a:pt x="671385" y="865028"/>
                  <a:pt x="432514" y="865028"/>
                </a:cubicBezTo>
                <a:cubicBezTo>
                  <a:pt x="193643" y="865028"/>
                  <a:pt x="0" y="671385"/>
                  <a:pt x="0" y="43251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570" tIns="135570" rIns="135570" bIns="13557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Soum</a:t>
            </a:r>
            <a:r>
              <a:rPr lang="en-US" sz="11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mn-MN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District</a:t>
            </a:r>
            <a:endParaRPr lang="mn-MN" sz="1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n-MN" sz="11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339</a:t>
            </a:r>
            <a:endParaRPr lang="en-US" sz="1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114800" y="5486400"/>
            <a:ext cx="769114" cy="724470"/>
          </a:xfrm>
          <a:custGeom>
            <a:avLst/>
            <a:gdLst>
              <a:gd name="connsiteX0" fmla="*/ 0 w 684760"/>
              <a:gd name="connsiteY0" fmla="*/ 328736 h 657472"/>
              <a:gd name="connsiteX1" fmla="*/ 342380 w 684760"/>
              <a:gd name="connsiteY1" fmla="*/ 0 h 657472"/>
              <a:gd name="connsiteX2" fmla="*/ 684760 w 684760"/>
              <a:gd name="connsiteY2" fmla="*/ 328736 h 657472"/>
              <a:gd name="connsiteX3" fmla="*/ 342380 w 684760"/>
              <a:gd name="connsiteY3" fmla="*/ 657472 h 657472"/>
              <a:gd name="connsiteX4" fmla="*/ 0 w 684760"/>
              <a:gd name="connsiteY4" fmla="*/ 328736 h 65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760" h="657472">
                <a:moveTo>
                  <a:pt x="0" y="328736"/>
                </a:moveTo>
                <a:cubicBezTo>
                  <a:pt x="0" y="147180"/>
                  <a:pt x="153289" y="0"/>
                  <a:pt x="342380" y="0"/>
                </a:cubicBezTo>
                <a:cubicBezTo>
                  <a:pt x="531471" y="0"/>
                  <a:pt x="684760" y="147180"/>
                  <a:pt x="684760" y="328736"/>
                </a:cubicBezTo>
                <a:cubicBezTo>
                  <a:pt x="684760" y="510292"/>
                  <a:pt x="531471" y="657472"/>
                  <a:pt x="342380" y="657472"/>
                </a:cubicBezTo>
                <a:cubicBezTo>
                  <a:pt x="153289" y="657472"/>
                  <a:pt x="0" y="510292"/>
                  <a:pt x="0" y="32873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171" tIns="105175" rIns="109171" bIns="10517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Bag,</a:t>
            </a:r>
            <a:endParaRPr lang="mn-MN" sz="1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Khoroo</a:t>
            </a:r>
            <a:endParaRPr lang="mn-MN" sz="1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n-MN" sz="1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1754</a:t>
            </a:r>
            <a:endParaRPr lang="en-US" sz="1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371600" y="4495800"/>
            <a:ext cx="1382323" cy="1346487"/>
          </a:xfrm>
          <a:custGeom>
            <a:avLst/>
            <a:gdLst>
              <a:gd name="connsiteX0" fmla="*/ 0 w 951904"/>
              <a:gd name="connsiteY0" fmla="*/ 475952 h 951904"/>
              <a:gd name="connsiteX1" fmla="*/ 475952 w 951904"/>
              <a:gd name="connsiteY1" fmla="*/ 0 h 951904"/>
              <a:gd name="connsiteX2" fmla="*/ 951904 w 951904"/>
              <a:gd name="connsiteY2" fmla="*/ 475952 h 951904"/>
              <a:gd name="connsiteX3" fmla="*/ 475952 w 951904"/>
              <a:gd name="connsiteY3" fmla="*/ 951904 h 951904"/>
              <a:gd name="connsiteX4" fmla="*/ 0 w 951904"/>
              <a:gd name="connsiteY4" fmla="*/ 475952 h 9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904" h="951904">
                <a:moveTo>
                  <a:pt x="0" y="475952"/>
                </a:moveTo>
                <a:cubicBezTo>
                  <a:pt x="0" y="213091"/>
                  <a:pt x="213091" y="0"/>
                  <a:pt x="475952" y="0"/>
                </a:cubicBezTo>
                <a:cubicBezTo>
                  <a:pt x="738813" y="0"/>
                  <a:pt x="951904" y="213091"/>
                  <a:pt x="951904" y="475952"/>
                </a:cubicBezTo>
                <a:cubicBezTo>
                  <a:pt x="951904" y="738813"/>
                  <a:pt x="738813" y="951904"/>
                  <a:pt x="475952" y="951904"/>
                </a:cubicBezTo>
                <a:cubicBezTo>
                  <a:pt x="213091" y="951904"/>
                  <a:pt x="0" y="738813"/>
                  <a:pt x="0" y="475952"/>
                </a:cubicBezTo>
                <a:close/>
              </a:path>
            </a:pathLst>
          </a:custGeom>
          <a:solidFill>
            <a:srgbClr val="C792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293" tIns="148293" rIns="148293" bIns="148293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Aimag</a:t>
            </a:r>
            <a:r>
              <a:rPr lang="en-US" sz="1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mn-MN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Capital</a:t>
            </a:r>
            <a:endParaRPr lang="mn-MN" sz="1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n-MN" sz="11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endParaRPr lang="en-US" sz="1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37818"/>
            <a:ext cx="1391184" cy="139118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62600" y="2057399"/>
            <a:ext cx="1219200" cy="5310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Civil registration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100968"/>
            <a:ext cx="927945" cy="1046912"/>
          </a:xfrm>
          <a:prstGeom prst="rect">
            <a:avLst/>
          </a:prstGeom>
        </p:spPr>
      </p:pic>
      <p:sp>
        <p:nvSpPr>
          <p:cNvPr id="13" name="Rounded Rectangle 4"/>
          <p:cNvSpPr/>
          <p:nvPr/>
        </p:nvSpPr>
        <p:spPr>
          <a:xfrm>
            <a:off x="7620000" y="3200400"/>
            <a:ext cx="1524000" cy="838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authority for state registration</a:t>
            </a: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1085667" y="2590800"/>
            <a:ext cx="1600200" cy="4686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Statistics Office</a:t>
            </a: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6858001" y="2757467"/>
            <a:ext cx="1066799" cy="0"/>
          </a:xfrm>
          <a:prstGeom prst="straightConnector1">
            <a:avLst/>
          </a:prstGeom>
          <a:ln w="2540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2590800" y="1981200"/>
            <a:ext cx="1600200" cy="609600"/>
          </a:xfrm>
          <a:prstGeom prst="bentConnector3">
            <a:avLst>
              <a:gd name="adj1" fmla="val 96429"/>
            </a:avLst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1"/>
          </p:cNvCxnSpPr>
          <p:nvPr/>
        </p:nvCxnSpPr>
        <p:spPr>
          <a:xfrm flipH="1">
            <a:off x="5105400" y="2733409"/>
            <a:ext cx="381000" cy="295009"/>
          </a:xfrm>
          <a:prstGeom prst="straightConnector1">
            <a:avLst/>
          </a:prstGeom>
          <a:ln w="2540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91" y="1295400"/>
            <a:ext cx="1394509" cy="133674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4497923" y="4419600"/>
            <a:ext cx="1" cy="1038530"/>
          </a:xfrm>
          <a:prstGeom prst="straightConnector1">
            <a:avLst/>
          </a:prstGeom>
          <a:ln w="2540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622620" y="4343400"/>
            <a:ext cx="341253" cy="762000"/>
          </a:xfrm>
          <a:prstGeom prst="straightConnector1">
            <a:avLst/>
          </a:prstGeom>
          <a:ln w="2540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491125" y="4138480"/>
            <a:ext cx="1024798" cy="514887"/>
          </a:xfrm>
          <a:prstGeom prst="straightConnector1">
            <a:avLst/>
          </a:prstGeom>
          <a:ln w="2540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725259"/>
            <a:ext cx="927945" cy="1046912"/>
          </a:xfrm>
          <a:prstGeom prst="rect">
            <a:avLst/>
          </a:prstGeom>
        </p:spPr>
      </p:pic>
      <p:sp>
        <p:nvSpPr>
          <p:cNvPr id="24" name="Rounded Rectangle 4"/>
          <p:cNvSpPr/>
          <p:nvPr/>
        </p:nvSpPr>
        <p:spPr>
          <a:xfrm>
            <a:off x="7315200" y="5867400"/>
            <a:ext cx="1642109" cy="3039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government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725259"/>
            <a:ext cx="927945" cy="1046912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 flipV="1">
            <a:off x="5105400" y="3810000"/>
            <a:ext cx="304800" cy="152400"/>
          </a:xfrm>
          <a:prstGeom prst="straightConnector1">
            <a:avLst/>
          </a:prstGeom>
          <a:ln w="2540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33800"/>
            <a:ext cx="990600" cy="990598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5562600" y="3733800"/>
            <a:ext cx="838200" cy="381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source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6553200" y="4648200"/>
            <a:ext cx="609600" cy="381000"/>
          </a:xfrm>
          <a:prstGeom prst="straightConnector1">
            <a:avLst/>
          </a:prstGeom>
          <a:ln w="2540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ounded Rectangle 4"/>
          <p:cNvSpPr/>
          <p:nvPr/>
        </p:nvSpPr>
        <p:spPr>
          <a:xfrm rot="20096853">
            <a:off x="2456538" y="4076599"/>
            <a:ext cx="933267" cy="3924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</a:t>
            </a:r>
            <a:endParaRPr lang="en-US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4"/>
          <p:cNvSpPr/>
          <p:nvPr/>
        </p:nvSpPr>
        <p:spPr>
          <a:xfrm rot="17685334">
            <a:off x="3198364" y="4479443"/>
            <a:ext cx="933267" cy="3924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</a:t>
            </a:r>
            <a:endParaRPr lang="en-US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ounded Rectangle 4"/>
          <p:cNvSpPr/>
          <p:nvPr/>
        </p:nvSpPr>
        <p:spPr>
          <a:xfrm rot="16200000">
            <a:off x="3890648" y="4783674"/>
            <a:ext cx="933267" cy="3924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</a:t>
            </a:r>
            <a:endParaRPr lang="en-US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75F77B8-6A24-4FC5-B7DD-0818AC15BC5E}"/>
              </a:ext>
            </a:extLst>
          </p:cNvPr>
          <p:cNvSpPr txBox="1">
            <a:spLocks/>
          </p:cNvSpPr>
          <p:nvPr/>
        </p:nvSpPr>
        <p:spPr>
          <a:xfrm>
            <a:off x="1143000" y="381000"/>
            <a:ext cx="7620000" cy="575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and HOUSEHOLD REGISTER Database - PHDB</a:t>
            </a:r>
          </a:p>
        </p:txBody>
      </p:sp>
      <p:pic>
        <p:nvPicPr>
          <p:cNvPr id="35" name="Picture 4" descr="http://www.datacenter.gov.mn/wp-content/uploads/2013/05/xs.jpg">
            <a:extLst>
              <a:ext uri="{FF2B5EF4-FFF2-40B4-BE49-F238E27FC236}">
                <a16:creationId xmlns:a16="http://schemas.microsoft.com/office/drawing/2014/main" id="{7B1976CE-27C4-4C3C-9A58-49DA4C2C8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281" y="1457195"/>
            <a:ext cx="1524000" cy="563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56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1161534" y="1358033"/>
            <a:ext cx="7907420" cy="3693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Advantages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875666" y="1304538"/>
            <a:ext cx="457200" cy="23461"/>
          </a:xfrm>
          <a:prstGeom prst="rect">
            <a:avLst/>
          </a:prstGeom>
          <a:solidFill>
            <a:schemeClr val="accent2"/>
          </a:solidFill>
          <a:ln>
            <a:solidFill>
              <a:srgbClr val="FC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161534" y="1744443"/>
            <a:ext cx="7902171" cy="2349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DATA CENTER /Security/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duplicate: people, household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Connected with civil registration database of General authority for state registration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 population and household migration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 control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time update database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data quality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time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 report</a:t>
            </a:r>
            <a:r>
              <a:rPr lang="mn-MN" sz="1200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0DF1FF6-4543-4E60-9EBC-440E838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34" y="365127"/>
            <a:ext cx="7353816" cy="750610"/>
          </a:xfrm>
        </p:spPr>
        <p:txBody>
          <a:bodyPr>
            <a:normAutofit/>
          </a:bodyPr>
          <a:lstStyle/>
          <a:p>
            <a:r>
              <a:rPr lang="en-US" sz="20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and HOUSEHOLD Database - PHDB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5A58B26-C7B4-4BF9-89BC-F370F79234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88" y="4665360"/>
            <a:ext cx="3379044" cy="205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D10845E-816F-422F-AED1-4AED2FE10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34" y="4110906"/>
            <a:ext cx="2819400" cy="1910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6ACB745-C4B9-4917-B8D3-5181CB953C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14" y="3333675"/>
            <a:ext cx="2515132" cy="2043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62B6426-E9C0-42F3-9526-A9F7C8850B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06" y="4183506"/>
            <a:ext cx="2348255" cy="24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5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  <p:bldP spid="173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1161534" y="1358033"/>
            <a:ext cx="7907420" cy="3693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 shots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875666" y="1304538"/>
            <a:ext cx="457200" cy="23461"/>
          </a:xfrm>
          <a:prstGeom prst="rect">
            <a:avLst/>
          </a:prstGeom>
          <a:solidFill>
            <a:schemeClr val="accent2"/>
          </a:solidFill>
          <a:ln>
            <a:solidFill>
              <a:srgbClr val="FC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0DF1FF6-4543-4E60-9EBC-440E838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34" y="365127"/>
            <a:ext cx="7353816" cy="750610"/>
          </a:xfrm>
        </p:spPr>
        <p:txBody>
          <a:bodyPr>
            <a:normAutofit/>
          </a:bodyPr>
          <a:lstStyle/>
          <a:p>
            <a:r>
              <a:rPr lang="en-US" sz="20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and HOUSEHOLD Database - PHDB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1CE958-B957-4D78-A8AE-FD9F89612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333"/>
          <a:stretch/>
        </p:blipFill>
        <p:spPr>
          <a:xfrm>
            <a:off x="1161534" y="1817770"/>
            <a:ext cx="5181600" cy="411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250BD9-8B8C-43BC-8813-CE08EAC33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359" y="3160795"/>
            <a:ext cx="4595643" cy="2390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B3F04C-254D-47E8-B3F2-407206AA2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243" y="4057930"/>
            <a:ext cx="4085788" cy="220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  <p:bldP spid="1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1161534" y="1358033"/>
            <a:ext cx="7907420" cy="4247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E-Census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875666" y="1304538"/>
            <a:ext cx="457200" cy="23461"/>
          </a:xfrm>
          <a:prstGeom prst="rect">
            <a:avLst/>
          </a:prstGeom>
          <a:solidFill>
            <a:schemeClr val="accent2"/>
          </a:solidFill>
          <a:ln>
            <a:solidFill>
              <a:srgbClr val="FC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161534" y="1744443"/>
            <a:ext cx="7902171" cy="723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Citizens residing in foreign countries are enumerated through the online web system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0DF1FF6-4543-4E60-9EBC-440E838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34" y="365127"/>
            <a:ext cx="7353816" cy="75061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E-CENSUS ONLINE WEB SYSTEM</a:t>
            </a:r>
          </a:p>
        </p:txBody>
      </p:sp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1954600942"/>
              </p:ext>
            </p:extLst>
          </p:nvPr>
        </p:nvGraphicFramePr>
        <p:xfrm>
          <a:off x="1263095" y="2298171"/>
          <a:ext cx="7416824" cy="159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" name="Freeform 6"/>
          <p:cNvSpPr>
            <a:spLocks noEditPoints="1"/>
          </p:cNvSpPr>
          <p:nvPr/>
        </p:nvSpPr>
        <p:spPr bwMode="auto">
          <a:xfrm>
            <a:off x="1449602" y="2962109"/>
            <a:ext cx="260507" cy="277504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31"/>
          <p:cNvSpPr>
            <a:spLocks noEditPoints="1"/>
          </p:cNvSpPr>
          <p:nvPr/>
        </p:nvSpPr>
        <p:spPr bwMode="auto">
          <a:xfrm>
            <a:off x="3379054" y="2909714"/>
            <a:ext cx="256401" cy="349637"/>
          </a:xfrm>
          <a:custGeom>
            <a:avLst/>
            <a:gdLst>
              <a:gd name="T0" fmla="*/ 90 w 293"/>
              <a:gd name="T1" fmla="*/ 383 h 400"/>
              <a:gd name="T2" fmla="*/ 147 w 293"/>
              <a:gd name="T3" fmla="*/ 400 h 400"/>
              <a:gd name="T4" fmla="*/ 203 w 293"/>
              <a:gd name="T5" fmla="*/ 383 h 400"/>
              <a:gd name="T6" fmla="*/ 203 w 293"/>
              <a:gd name="T7" fmla="*/ 342 h 400"/>
              <a:gd name="T8" fmla="*/ 90 w 293"/>
              <a:gd name="T9" fmla="*/ 342 h 400"/>
              <a:gd name="T10" fmla="*/ 90 w 293"/>
              <a:gd name="T11" fmla="*/ 383 h 400"/>
              <a:gd name="T12" fmla="*/ 201 w 293"/>
              <a:gd name="T13" fmla="*/ 318 h 400"/>
              <a:gd name="T14" fmla="*/ 286 w 293"/>
              <a:gd name="T15" fmla="*/ 116 h 400"/>
              <a:gd name="T16" fmla="*/ 147 w 293"/>
              <a:gd name="T17" fmla="*/ 0 h 400"/>
              <a:gd name="T18" fmla="*/ 7 w 293"/>
              <a:gd name="T19" fmla="*/ 116 h 400"/>
              <a:gd name="T20" fmla="*/ 93 w 293"/>
              <a:gd name="T21" fmla="*/ 318 h 400"/>
              <a:gd name="T22" fmla="*/ 201 w 293"/>
              <a:gd name="T23" fmla="*/ 318 h 400"/>
              <a:gd name="T24" fmla="*/ 50 w 293"/>
              <a:gd name="T25" fmla="*/ 119 h 400"/>
              <a:gd name="T26" fmla="*/ 147 w 293"/>
              <a:gd name="T27" fmla="*/ 41 h 400"/>
              <a:gd name="T28" fmla="*/ 244 w 293"/>
              <a:gd name="T29" fmla="*/ 119 h 400"/>
              <a:gd name="T30" fmla="*/ 208 w 293"/>
              <a:gd name="T31" fmla="*/ 198 h 400"/>
              <a:gd name="T32" fmla="*/ 163 w 293"/>
              <a:gd name="T33" fmla="*/ 283 h 400"/>
              <a:gd name="T34" fmla="*/ 130 w 293"/>
              <a:gd name="T35" fmla="*/ 283 h 400"/>
              <a:gd name="T36" fmla="*/ 86 w 293"/>
              <a:gd name="T37" fmla="*/ 198 h 400"/>
              <a:gd name="T38" fmla="*/ 50 w 293"/>
              <a:gd name="T39" fmla="*/ 119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3" h="400">
                <a:moveTo>
                  <a:pt x="90" y="383"/>
                </a:moveTo>
                <a:cubicBezTo>
                  <a:pt x="106" y="393"/>
                  <a:pt x="125" y="400"/>
                  <a:pt x="147" y="400"/>
                </a:cubicBezTo>
                <a:cubicBezTo>
                  <a:pt x="169" y="400"/>
                  <a:pt x="187" y="393"/>
                  <a:pt x="203" y="383"/>
                </a:cubicBezTo>
                <a:cubicBezTo>
                  <a:pt x="203" y="342"/>
                  <a:pt x="203" y="342"/>
                  <a:pt x="203" y="342"/>
                </a:cubicBezTo>
                <a:cubicBezTo>
                  <a:pt x="90" y="342"/>
                  <a:pt x="90" y="342"/>
                  <a:pt x="90" y="342"/>
                </a:cubicBezTo>
                <a:lnTo>
                  <a:pt x="90" y="383"/>
                </a:lnTo>
                <a:close/>
                <a:moveTo>
                  <a:pt x="201" y="318"/>
                </a:moveTo>
                <a:cubicBezTo>
                  <a:pt x="201" y="231"/>
                  <a:pt x="293" y="203"/>
                  <a:pt x="286" y="116"/>
                </a:cubicBezTo>
                <a:cubicBezTo>
                  <a:pt x="282" y="61"/>
                  <a:pt x="245" y="0"/>
                  <a:pt x="147" y="0"/>
                </a:cubicBezTo>
                <a:cubicBezTo>
                  <a:pt x="49" y="0"/>
                  <a:pt x="12" y="61"/>
                  <a:pt x="7" y="116"/>
                </a:cubicBezTo>
                <a:cubicBezTo>
                  <a:pt x="0" y="203"/>
                  <a:pt x="93" y="231"/>
                  <a:pt x="93" y="318"/>
                </a:cubicBezTo>
                <a:lnTo>
                  <a:pt x="201" y="318"/>
                </a:lnTo>
                <a:close/>
                <a:moveTo>
                  <a:pt x="50" y="119"/>
                </a:moveTo>
                <a:cubicBezTo>
                  <a:pt x="54" y="67"/>
                  <a:pt x="89" y="41"/>
                  <a:pt x="147" y="41"/>
                </a:cubicBezTo>
                <a:cubicBezTo>
                  <a:pt x="204" y="41"/>
                  <a:pt x="240" y="67"/>
                  <a:pt x="244" y="119"/>
                </a:cubicBezTo>
                <a:cubicBezTo>
                  <a:pt x="246" y="148"/>
                  <a:pt x="230" y="167"/>
                  <a:pt x="208" y="198"/>
                </a:cubicBezTo>
                <a:cubicBezTo>
                  <a:pt x="192" y="221"/>
                  <a:pt x="172" y="248"/>
                  <a:pt x="163" y="283"/>
                </a:cubicBezTo>
                <a:cubicBezTo>
                  <a:pt x="130" y="283"/>
                  <a:pt x="130" y="283"/>
                  <a:pt x="130" y="283"/>
                </a:cubicBezTo>
                <a:cubicBezTo>
                  <a:pt x="121" y="248"/>
                  <a:pt x="102" y="221"/>
                  <a:pt x="86" y="198"/>
                </a:cubicBezTo>
                <a:cubicBezTo>
                  <a:pt x="64" y="167"/>
                  <a:pt x="47" y="148"/>
                  <a:pt x="5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49"/>
          <p:cNvSpPr>
            <a:spLocks noEditPoints="1"/>
          </p:cNvSpPr>
          <p:nvPr/>
        </p:nvSpPr>
        <p:spPr bwMode="auto">
          <a:xfrm>
            <a:off x="5252000" y="2947608"/>
            <a:ext cx="317012" cy="269998"/>
          </a:xfrm>
          <a:custGeom>
            <a:avLst/>
            <a:gdLst>
              <a:gd name="T0" fmla="*/ 182 w 400"/>
              <a:gd name="T1" fmla="*/ 180 h 340"/>
              <a:gd name="T2" fmla="*/ 218 w 400"/>
              <a:gd name="T3" fmla="*/ 180 h 340"/>
              <a:gd name="T4" fmla="*/ 218 w 400"/>
              <a:gd name="T5" fmla="*/ 220 h 340"/>
              <a:gd name="T6" fmla="*/ 400 w 400"/>
              <a:gd name="T7" fmla="*/ 220 h 340"/>
              <a:gd name="T8" fmla="*/ 396 w 400"/>
              <a:gd name="T9" fmla="*/ 103 h 340"/>
              <a:gd name="T10" fmla="*/ 356 w 400"/>
              <a:gd name="T11" fmla="*/ 60 h 340"/>
              <a:gd name="T12" fmla="*/ 292 w 400"/>
              <a:gd name="T13" fmla="*/ 60 h 340"/>
              <a:gd name="T14" fmla="*/ 268 w 400"/>
              <a:gd name="T15" fmla="*/ 15 h 340"/>
              <a:gd name="T16" fmla="*/ 244 w 400"/>
              <a:gd name="T17" fmla="*/ 0 h 340"/>
              <a:gd name="T18" fmla="*/ 155 w 400"/>
              <a:gd name="T19" fmla="*/ 0 h 340"/>
              <a:gd name="T20" fmla="*/ 132 w 400"/>
              <a:gd name="T21" fmla="*/ 15 h 340"/>
              <a:gd name="T22" fmla="*/ 108 w 400"/>
              <a:gd name="T23" fmla="*/ 60 h 340"/>
              <a:gd name="T24" fmla="*/ 44 w 400"/>
              <a:gd name="T25" fmla="*/ 60 h 340"/>
              <a:gd name="T26" fmla="*/ 4 w 400"/>
              <a:gd name="T27" fmla="*/ 103 h 340"/>
              <a:gd name="T28" fmla="*/ 0 w 400"/>
              <a:gd name="T29" fmla="*/ 220 h 340"/>
              <a:gd name="T30" fmla="*/ 182 w 400"/>
              <a:gd name="T31" fmla="*/ 220 h 340"/>
              <a:gd name="T32" fmla="*/ 182 w 400"/>
              <a:gd name="T33" fmla="*/ 180 h 340"/>
              <a:gd name="T34" fmla="*/ 153 w 400"/>
              <a:gd name="T35" fmla="*/ 38 h 340"/>
              <a:gd name="T36" fmla="*/ 169 w 400"/>
              <a:gd name="T37" fmla="*/ 28 h 340"/>
              <a:gd name="T38" fmla="*/ 230 w 400"/>
              <a:gd name="T39" fmla="*/ 28 h 340"/>
              <a:gd name="T40" fmla="*/ 247 w 400"/>
              <a:gd name="T41" fmla="*/ 38 h 340"/>
              <a:gd name="T42" fmla="*/ 258 w 400"/>
              <a:gd name="T43" fmla="*/ 60 h 340"/>
              <a:gd name="T44" fmla="*/ 141 w 400"/>
              <a:gd name="T45" fmla="*/ 60 h 340"/>
              <a:gd name="T46" fmla="*/ 153 w 400"/>
              <a:gd name="T47" fmla="*/ 38 h 340"/>
              <a:gd name="T48" fmla="*/ 218 w 400"/>
              <a:gd name="T49" fmla="*/ 280 h 340"/>
              <a:gd name="T50" fmla="*/ 182 w 400"/>
              <a:gd name="T51" fmla="*/ 280 h 340"/>
              <a:gd name="T52" fmla="*/ 182 w 400"/>
              <a:gd name="T53" fmla="*/ 240 h 340"/>
              <a:gd name="T54" fmla="*/ 10 w 400"/>
              <a:gd name="T55" fmla="*/ 240 h 340"/>
              <a:gd name="T56" fmla="*/ 14 w 400"/>
              <a:gd name="T57" fmla="*/ 306 h 340"/>
              <a:gd name="T58" fmla="*/ 50 w 400"/>
              <a:gd name="T59" fmla="*/ 340 h 340"/>
              <a:gd name="T60" fmla="*/ 350 w 400"/>
              <a:gd name="T61" fmla="*/ 340 h 340"/>
              <a:gd name="T62" fmla="*/ 386 w 400"/>
              <a:gd name="T63" fmla="*/ 306 h 340"/>
              <a:gd name="T64" fmla="*/ 390 w 400"/>
              <a:gd name="T65" fmla="*/ 240 h 340"/>
              <a:gd name="T66" fmla="*/ 218 w 400"/>
              <a:gd name="T67" fmla="*/ 240 h 340"/>
              <a:gd name="T68" fmla="*/ 218 w 400"/>
              <a:gd name="T69" fmla="*/ 28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0" h="340">
                <a:moveTo>
                  <a:pt x="182" y="180"/>
                </a:moveTo>
                <a:cubicBezTo>
                  <a:pt x="218" y="180"/>
                  <a:pt x="218" y="180"/>
                  <a:pt x="218" y="180"/>
                </a:cubicBezTo>
                <a:cubicBezTo>
                  <a:pt x="218" y="220"/>
                  <a:pt x="218" y="220"/>
                  <a:pt x="218" y="220"/>
                </a:cubicBezTo>
                <a:cubicBezTo>
                  <a:pt x="400" y="220"/>
                  <a:pt x="400" y="220"/>
                  <a:pt x="400" y="220"/>
                </a:cubicBezTo>
                <a:cubicBezTo>
                  <a:pt x="400" y="220"/>
                  <a:pt x="397" y="131"/>
                  <a:pt x="396" y="103"/>
                </a:cubicBezTo>
                <a:cubicBezTo>
                  <a:pt x="395" y="76"/>
                  <a:pt x="385" y="60"/>
                  <a:pt x="356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2" y="41"/>
                  <a:pt x="271" y="21"/>
                  <a:pt x="268" y="15"/>
                </a:cubicBezTo>
                <a:cubicBezTo>
                  <a:pt x="261" y="2"/>
                  <a:pt x="259" y="0"/>
                  <a:pt x="24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1" y="0"/>
                  <a:pt x="138" y="2"/>
                  <a:pt x="132" y="15"/>
                </a:cubicBezTo>
                <a:cubicBezTo>
                  <a:pt x="129" y="21"/>
                  <a:pt x="118" y="41"/>
                  <a:pt x="108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14" y="60"/>
                  <a:pt x="5" y="76"/>
                  <a:pt x="4" y="103"/>
                </a:cubicBezTo>
                <a:cubicBezTo>
                  <a:pt x="3" y="129"/>
                  <a:pt x="0" y="220"/>
                  <a:pt x="0" y="220"/>
                </a:cubicBezTo>
                <a:cubicBezTo>
                  <a:pt x="182" y="220"/>
                  <a:pt x="182" y="220"/>
                  <a:pt x="182" y="220"/>
                </a:cubicBezTo>
                <a:lnTo>
                  <a:pt x="182" y="180"/>
                </a:lnTo>
                <a:close/>
                <a:moveTo>
                  <a:pt x="153" y="38"/>
                </a:moveTo>
                <a:cubicBezTo>
                  <a:pt x="157" y="30"/>
                  <a:pt x="159" y="28"/>
                  <a:pt x="169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41" y="28"/>
                  <a:pt x="242" y="30"/>
                  <a:pt x="247" y="38"/>
                </a:cubicBezTo>
                <a:cubicBezTo>
                  <a:pt x="248" y="41"/>
                  <a:pt x="253" y="50"/>
                  <a:pt x="258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0"/>
                  <a:pt x="151" y="41"/>
                  <a:pt x="153" y="38"/>
                </a:cubicBezTo>
                <a:close/>
                <a:moveTo>
                  <a:pt x="218" y="280"/>
                </a:moveTo>
                <a:cubicBezTo>
                  <a:pt x="182" y="280"/>
                  <a:pt x="182" y="280"/>
                  <a:pt x="182" y="28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0" y="240"/>
                  <a:pt x="10" y="240"/>
                  <a:pt x="10" y="240"/>
                </a:cubicBezTo>
                <a:cubicBezTo>
                  <a:pt x="10" y="240"/>
                  <a:pt x="12" y="276"/>
                  <a:pt x="14" y="306"/>
                </a:cubicBezTo>
                <a:cubicBezTo>
                  <a:pt x="14" y="319"/>
                  <a:pt x="18" y="340"/>
                  <a:pt x="50" y="340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81" y="340"/>
                  <a:pt x="385" y="319"/>
                  <a:pt x="386" y="306"/>
                </a:cubicBezTo>
                <a:cubicBezTo>
                  <a:pt x="388" y="275"/>
                  <a:pt x="390" y="240"/>
                  <a:pt x="390" y="240"/>
                </a:cubicBezTo>
                <a:cubicBezTo>
                  <a:pt x="218" y="240"/>
                  <a:pt x="218" y="240"/>
                  <a:pt x="218" y="240"/>
                </a:cubicBezTo>
                <a:lnTo>
                  <a:pt x="218" y="2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36"/>
          <p:cNvSpPr>
            <a:spLocks noEditPoints="1"/>
          </p:cNvSpPr>
          <p:nvPr/>
        </p:nvSpPr>
        <p:spPr bwMode="auto">
          <a:xfrm>
            <a:off x="7192148" y="3000673"/>
            <a:ext cx="295513" cy="200376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178268" y="3413874"/>
            <a:ext cx="1686926" cy="3307601"/>
            <a:chOff x="763560" y="2392054"/>
            <a:chExt cx="1686926" cy="330760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1600200" y="2392054"/>
              <a:ext cx="0" cy="455225"/>
            </a:xfrm>
            <a:prstGeom prst="line">
              <a:avLst/>
            </a:prstGeom>
            <a:ln>
              <a:solidFill>
                <a:srgbClr val="0070C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ontent Placeholder 2"/>
            <p:cNvSpPr txBox="1">
              <a:spLocks/>
            </p:cNvSpPr>
            <p:nvPr/>
          </p:nvSpPr>
          <p:spPr>
            <a:xfrm>
              <a:off x="763560" y="2962950"/>
              <a:ext cx="1686926" cy="273670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Register for</a:t>
              </a:r>
            </a:p>
            <a:p>
              <a:pPr marL="628650" lvl="4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Citizen number</a:t>
              </a:r>
            </a:p>
            <a:p>
              <a:pPr marL="628650" lvl="4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Surname</a:t>
              </a:r>
            </a:p>
            <a:p>
              <a:pPr marL="628650" lvl="4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Given name</a:t>
              </a:r>
            </a:p>
            <a:p>
              <a:pPr marL="628650" lvl="4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E-Mail address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Checking from</a:t>
              </a:r>
            </a:p>
            <a:p>
              <a:pPr marL="628650" lvl="4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PHDB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Confirmation link sent to E-Mail address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Sending username and password if confirmation is success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88740" y="3413874"/>
            <a:ext cx="1686926" cy="3214172"/>
            <a:chOff x="2774032" y="2392054"/>
            <a:chExt cx="1686926" cy="321417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610672" y="2392054"/>
              <a:ext cx="0" cy="455225"/>
            </a:xfrm>
            <a:prstGeom prst="line">
              <a:avLst/>
            </a:prstGeom>
            <a:ln>
              <a:solidFill>
                <a:schemeClr val="accent2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2774032" y="2876549"/>
              <a:ext cx="1686926" cy="27296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3" indent="-171450" algn="just">
                <a:buFont typeface="Arial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Login to system using username and password</a:t>
              </a:r>
            </a:p>
            <a:p>
              <a:pPr marL="171450" lvl="3" indent="-171450" algn="just">
                <a:buFont typeface="Arial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Online chat system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10081" y="3413874"/>
            <a:ext cx="1686926" cy="3307600"/>
            <a:chOff x="4695373" y="2392054"/>
            <a:chExt cx="1686926" cy="330760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5532013" y="2392054"/>
              <a:ext cx="0" cy="455225"/>
            </a:xfrm>
            <a:prstGeom prst="line">
              <a:avLst/>
            </a:prstGeom>
            <a:ln>
              <a:solidFill>
                <a:srgbClr val="00B05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ontent Placeholder 2"/>
            <p:cNvSpPr txBox="1">
              <a:spLocks/>
            </p:cNvSpPr>
            <p:nvPr/>
          </p:nvSpPr>
          <p:spPr>
            <a:xfrm>
              <a:off x="4695373" y="2876549"/>
              <a:ext cx="1686926" cy="28231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3" indent="0" algn="just">
                <a:buNone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Checking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Surname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Forename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Given name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Gender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Nationality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Origin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Education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Birthdate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Marital status</a:t>
              </a:r>
            </a:p>
            <a:p>
              <a:pPr marL="0" lvl="3" indent="0" algn="just">
                <a:buNone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Confirm data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045668" y="3413874"/>
            <a:ext cx="1852672" cy="2755710"/>
            <a:chOff x="6630960" y="2392054"/>
            <a:chExt cx="1686926" cy="275571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7467600" y="2392054"/>
              <a:ext cx="0" cy="455225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ontent Placeholder 2"/>
            <p:cNvSpPr txBox="1">
              <a:spLocks/>
            </p:cNvSpPr>
            <p:nvPr/>
          </p:nvSpPr>
          <p:spPr>
            <a:xfrm>
              <a:off x="6630960" y="2876550"/>
              <a:ext cx="1686926" cy="22712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3" indent="-171450" algn="just">
                <a:buFont typeface="Arial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Interesting statistics information which contains information about yourself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E1ABCEFB-BB45-4D76-AA86-DC2165466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>
                                            <p:graphicEl>
                                              <a:dgm id="{E1ABCEFB-BB45-4D76-AA86-DC2165466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251F859B-0A77-4419-985E-46D0C3316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>
                                            <p:graphicEl>
                                              <a:dgm id="{251F859B-0A77-4419-985E-46D0C3316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529F0E07-91EA-498C-B1AF-3A6CC4F77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>
                                            <p:graphicEl>
                                              <a:dgm id="{529F0E07-91EA-498C-B1AF-3A6CC4F77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B32019F7-15C5-4CE0-AF54-B15B8A218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>
                                            <p:graphicEl>
                                              <a:dgm id="{B32019F7-15C5-4CE0-AF54-B15B8A218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298D2984-B994-41BF-94A1-E1CA4A71D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>
                                            <p:graphicEl>
                                              <a:dgm id="{298D2984-B994-41BF-94A1-E1CA4A71D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  <p:bldP spid="173" grpId="0" animBg="1"/>
      <p:bldP spid="29" grpId="0"/>
      <p:bldGraphic spid="50" grpId="0">
        <p:bldSub>
          <a:bldDgm bld="one"/>
        </p:bldSub>
      </p:bldGraphic>
      <p:bldP spid="51" grpId="0" animBg="1"/>
      <p:bldP spid="52" grpId="0" animBg="1"/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1161534" y="1358033"/>
            <a:ext cx="7907420" cy="3693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 shots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875666" y="1304538"/>
            <a:ext cx="457200" cy="23461"/>
          </a:xfrm>
          <a:prstGeom prst="rect">
            <a:avLst/>
          </a:prstGeom>
          <a:solidFill>
            <a:schemeClr val="accent2"/>
          </a:solidFill>
          <a:ln>
            <a:solidFill>
              <a:srgbClr val="FC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0DF1FF6-4543-4E60-9EBC-440E838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34" y="365127"/>
            <a:ext cx="7353816" cy="75061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E-CENSUS ONLINE WEB SYSTEM</a:t>
            </a:r>
            <a:endParaRPr lang="en-US" sz="2400" b="1" cap="al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AB6E6E-8AEB-43D4-94DB-59B617A73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34" y="1768275"/>
            <a:ext cx="4155592" cy="3785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79096C-D182-4672-AB7B-A0B7486A26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508" y="2994709"/>
            <a:ext cx="4680446" cy="3225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6077" y="1992924"/>
            <a:ext cx="378069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Appreciation certificate generated with personalized statistics for promotional and advocacy purposes.</a:t>
            </a:r>
          </a:p>
        </p:txBody>
      </p:sp>
    </p:spTree>
    <p:extLst>
      <p:ext uri="{BB962C8B-B14F-4D97-AF65-F5344CB8AC3E}">
        <p14:creationId xmlns:p14="http://schemas.microsoft.com/office/powerpoint/2010/main" val="3936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  <p:bldP spid="1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1161534" y="1358033"/>
            <a:ext cx="7907420" cy="4247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E-Registration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875666" y="1304538"/>
            <a:ext cx="457200" cy="23461"/>
          </a:xfrm>
          <a:prstGeom prst="rect">
            <a:avLst/>
          </a:prstGeom>
          <a:solidFill>
            <a:schemeClr val="accent2"/>
          </a:solidFill>
          <a:ln>
            <a:solidFill>
              <a:srgbClr val="FC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161534" y="1744443"/>
            <a:ext cx="7902171" cy="723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online web system, that possible for citizens checking yourself registered data and if data is changed they modify and confirm data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0DF1FF6-4543-4E60-9EBC-440E838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34" y="365127"/>
            <a:ext cx="7353816" cy="75061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E-REGISTRATION ONLINE WEB SYSTEM</a:t>
            </a:r>
          </a:p>
        </p:txBody>
      </p:sp>
      <p:graphicFrame>
        <p:nvGraphicFramePr>
          <p:cNvPr id="50" name="Diagram 49"/>
          <p:cNvGraphicFramePr/>
          <p:nvPr>
            <p:extLst/>
          </p:nvPr>
        </p:nvGraphicFramePr>
        <p:xfrm>
          <a:off x="1263095" y="2298171"/>
          <a:ext cx="7416824" cy="159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" name="Freeform 6"/>
          <p:cNvSpPr>
            <a:spLocks noEditPoints="1"/>
          </p:cNvSpPr>
          <p:nvPr/>
        </p:nvSpPr>
        <p:spPr bwMode="auto">
          <a:xfrm>
            <a:off x="1449602" y="2962109"/>
            <a:ext cx="260507" cy="277504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31"/>
          <p:cNvSpPr>
            <a:spLocks noEditPoints="1"/>
          </p:cNvSpPr>
          <p:nvPr/>
        </p:nvSpPr>
        <p:spPr bwMode="auto">
          <a:xfrm>
            <a:off x="3379054" y="2909714"/>
            <a:ext cx="256401" cy="349637"/>
          </a:xfrm>
          <a:custGeom>
            <a:avLst/>
            <a:gdLst>
              <a:gd name="T0" fmla="*/ 90 w 293"/>
              <a:gd name="T1" fmla="*/ 383 h 400"/>
              <a:gd name="T2" fmla="*/ 147 w 293"/>
              <a:gd name="T3" fmla="*/ 400 h 400"/>
              <a:gd name="T4" fmla="*/ 203 w 293"/>
              <a:gd name="T5" fmla="*/ 383 h 400"/>
              <a:gd name="T6" fmla="*/ 203 w 293"/>
              <a:gd name="T7" fmla="*/ 342 h 400"/>
              <a:gd name="T8" fmla="*/ 90 w 293"/>
              <a:gd name="T9" fmla="*/ 342 h 400"/>
              <a:gd name="T10" fmla="*/ 90 w 293"/>
              <a:gd name="T11" fmla="*/ 383 h 400"/>
              <a:gd name="T12" fmla="*/ 201 w 293"/>
              <a:gd name="T13" fmla="*/ 318 h 400"/>
              <a:gd name="T14" fmla="*/ 286 w 293"/>
              <a:gd name="T15" fmla="*/ 116 h 400"/>
              <a:gd name="T16" fmla="*/ 147 w 293"/>
              <a:gd name="T17" fmla="*/ 0 h 400"/>
              <a:gd name="T18" fmla="*/ 7 w 293"/>
              <a:gd name="T19" fmla="*/ 116 h 400"/>
              <a:gd name="T20" fmla="*/ 93 w 293"/>
              <a:gd name="T21" fmla="*/ 318 h 400"/>
              <a:gd name="T22" fmla="*/ 201 w 293"/>
              <a:gd name="T23" fmla="*/ 318 h 400"/>
              <a:gd name="T24" fmla="*/ 50 w 293"/>
              <a:gd name="T25" fmla="*/ 119 h 400"/>
              <a:gd name="T26" fmla="*/ 147 w 293"/>
              <a:gd name="T27" fmla="*/ 41 h 400"/>
              <a:gd name="T28" fmla="*/ 244 w 293"/>
              <a:gd name="T29" fmla="*/ 119 h 400"/>
              <a:gd name="T30" fmla="*/ 208 w 293"/>
              <a:gd name="T31" fmla="*/ 198 h 400"/>
              <a:gd name="T32" fmla="*/ 163 w 293"/>
              <a:gd name="T33" fmla="*/ 283 h 400"/>
              <a:gd name="T34" fmla="*/ 130 w 293"/>
              <a:gd name="T35" fmla="*/ 283 h 400"/>
              <a:gd name="T36" fmla="*/ 86 w 293"/>
              <a:gd name="T37" fmla="*/ 198 h 400"/>
              <a:gd name="T38" fmla="*/ 50 w 293"/>
              <a:gd name="T39" fmla="*/ 119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3" h="400">
                <a:moveTo>
                  <a:pt x="90" y="383"/>
                </a:moveTo>
                <a:cubicBezTo>
                  <a:pt x="106" y="393"/>
                  <a:pt x="125" y="400"/>
                  <a:pt x="147" y="400"/>
                </a:cubicBezTo>
                <a:cubicBezTo>
                  <a:pt x="169" y="400"/>
                  <a:pt x="187" y="393"/>
                  <a:pt x="203" y="383"/>
                </a:cubicBezTo>
                <a:cubicBezTo>
                  <a:pt x="203" y="342"/>
                  <a:pt x="203" y="342"/>
                  <a:pt x="203" y="342"/>
                </a:cubicBezTo>
                <a:cubicBezTo>
                  <a:pt x="90" y="342"/>
                  <a:pt x="90" y="342"/>
                  <a:pt x="90" y="342"/>
                </a:cubicBezTo>
                <a:lnTo>
                  <a:pt x="90" y="383"/>
                </a:lnTo>
                <a:close/>
                <a:moveTo>
                  <a:pt x="201" y="318"/>
                </a:moveTo>
                <a:cubicBezTo>
                  <a:pt x="201" y="231"/>
                  <a:pt x="293" y="203"/>
                  <a:pt x="286" y="116"/>
                </a:cubicBezTo>
                <a:cubicBezTo>
                  <a:pt x="282" y="61"/>
                  <a:pt x="245" y="0"/>
                  <a:pt x="147" y="0"/>
                </a:cubicBezTo>
                <a:cubicBezTo>
                  <a:pt x="49" y="0"/>
                  <a:pt x="12" y="61"/>
                  <a:pt x="7" y="116"/>
                </a:cubicBezTo>
                <a:cubicBezTo>
                  <a:pt x="0" y="203"/>
                  <a:pt x="93" y="231"/>
                  <a:pt x="93" y="318"/>
                </a:cubicBezTo>
                <a:lnTo>
                  <a:pt x="201" y="318"/>
                </a:lnTo>
                <a:close/>
                <a:moveTo>
                  <a:pt x="50" y="119"/>
                </a:moveTo>
                <a:cubicBezTo>
                  <a:pt x="54" y="67"/>
                  <a:pt x="89" y="41"/>
                  <a:pt x="147" y="41"/>
                </a:cubicBezTo>
                <a:cubicBezTo>
                  <a:pt x="204" y="41"/>
                  <a:pt x="240" y="67"/>
                  <a:pt x="244" y="119"/>
                </a:cubicBezTo>
                <a:cubicBezTo>
                  <a:pt x="246" y="148"/>
                  <a:pt x="230" y="167"/>
                  <a:pt x="208" y="198"/>
                </a:cubicBezTo>
                <a:cubicBezTo>
                  <a:pt x="192" y="221"/>
                  <a:pt x="172" y="248"/>
                  <a:pt x="163" y="283"/>
                </a:cubicBezTo>
                <a:cubicBezTo>
                  <a:pt x="130" y="283"/>
                  <a:pt x="130" y="283"/>
                  <a:pt x="130" y="283"/>
                </a:cubicBezTo>
                <a:cubicBezTo>
                  <a:pt x="121" y="248"/>
                  <a:pt x="102" y="221"/>
                  <a:pt x="86" y="198"/>
                </a:cubicBezTo>
                <a:cubicBezTo>
                  <a:pt x="64" y="167"/>
                  <a:pt x="47" y="148"/>
                  <a:pt x="5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49"/>
          <p:cNvSpPr>
            <a:spLocks noEditPoints="1"/>
          </p:cNvSpPr>
          <p:nvPr/>
        </p:nvSpPr>
        <p:spPr bwMode="auto">
          <a:xfrm>
            <a:off x="5252000" y="2947608"/>
            <a:ext cx="317012" cy="269998"/>
          </a:xfrm>
          <a:custGeom>
            <a:avLst/>
            <a:gdLst>
              <a:gd name="T0" fmla="*/ 182 w 400"/>
              <a:gd name="T1" fmla="*/ 180 h 340"/>
              <a:gd name="T2" fmla="*/ 218 w 400"/>
              <a:gd name="T3" fmla="*/ 180 h 340"/>
              <a:gd name="T4" fmla="*/ 218 w 400"/>
              <a:gd name="T5" fmla="*/ 220 h 340"/>
              <a:gd name="T6" fmla="*/ 400 w 400"/>
              <a:gd name="T7" fmla="*/ 220 h 340"/>
              <a:gd name="T8" fmla="*/ 396 w 400"/>
              <a:gd name="T9" fmla="*/ 103 h 340"/>
              <a:gd name="T10" fmla="*/ 356 w 400"/>
              <a:gd name="T11" fmla="*/ 60 h 340"/>
              <a:gd name="T12" fmla="*/ 292 w 400"/>
              <a:gd name="T13" fmla="*/ 60 h 340"/>
              <a:gd name="T14" fmla="*/ 268 w 400"/>
              <a:gd name="T15" fmla="*/ 15 h 340"/>
              <a:gd name="T16" fmla="*/ 244 w 400"/>
              <a:gd name="T17" fmla="*/ 0 h 340"/>
              <a:gd name="T18" fmla="*/ 155 w 400"/>
              <a:gd name="T19" fmla="*/ 0 h 340"/>
              <a:gd name="T20" fmla="*/ 132 w 400"/>
              <a:gd name="T21" fmla="*/ 15 h 340"/>
              <a:gd name="T22" fmla="*/ 108 w 400"/>
              <a:gd name="T23" fmla="*/ 60 h 340"/>
              <a:gd name="T24" fmla="*/ 44 w 400"/>
              <a:gd name="T25" fmla="*/ 60 h 340"/>
              <a:gd name="T26" fmla="*/ 4 w 400"/>
              <a:gd name="T27" fmla="*/ 103 h 340"/>
              <a:gd name="T28" fmla="*/ 0 w 400"/>
              <a:gd name="T29" fmla="*/ 220 h 340"/>
              <a:gd name="T30" fmla="*/ 182 w 400"/>
              <a:gd name="T31" fmla="*/ 220 h 340"/>
              <a:gd name="T32" fmla="*/ 182 w 400"/>
              <a:gd name="T33" fmla="*/ 180 h 340"/>
              <a:gd name="T34" fmla="*/ 153 w 400"/>
              <a:gd name="T35" fmla="*/ 38 h 340"/>
              <a:gd name="T36" fmla="*/ 169 w 400"/>
              <a:gd name="T37" fmla="*/ 28 h 340"/>
              <a:gd name="T38" fmla="*/ 230 w 400"/>
              <a:gd name="T39" fmla="*/ 28 h 340"/>
              <a:gd name="T40" fmla="*/ 247 w 400"/>
              <a:gd name="T41" fmla="*/ 38 h 340"/>
              <a:gd name="T42" fmla="*/ 258 w 400"/>
              <a:gd name="T43" fmla="*/ 60 h 340"/>
              <a:gd name="T44" fmla="*/ 141 w 400"/>
              <a:gd name="T45" fmla="*/ 60 h 340"/>
              <a:gd name="T46" fmla="*/ 153 w 400"/>
              <a:gd name="T47" fmla="*/ 38 h 340"/>
              <a:gd name="T48" fmla="*/ 218 w 400"/>
              <a:gd name="T49" fmla="*/ 280 h 340"/>
              <a:gd name="T50" fmla="*/ 182 w 400"/>
              <a:gd name="T51" fmla="*/ 280 h 340"/>
              <a:gd name="T52" fmla="*/ 182 w 400"/>
              <a:gd name="T53" fmla="*/ 240 h 340"/>
              <a:gd name="T54" fmla="*/ 10 w 400"/>
              <a:gd name="T55" fmla="*/ 240 h 340"/>
              <a:gd name="T56" fmla="*/ 14 w 400"/>
              <a:gd name="T57" fmla="*/ 306 h 340"/>
              <a:gd name="T58" fmla="*/ 50 w 400"/>
              <a:gd name="T59" fmla="*/ 340 h 340"/>
              <a:gd name="T60" fmla="*/ 350 w 400"/>
              <a:gd name="T61" fmla="*/ 340 h 340"/>
              <a:gd name="T62" fmla="*/ 386 w 400"/>
              <a:gd name="T63" fmla="*/ 306 h 340"/>
              <a:gd name="T64" fmla="*/ 390 w 400"/>
              <a:gd name="T65" fmla="*/ 240 h 340"/>
              <a:gd name="T66" fmla="*/ 218 w 400"/>
              <a:gd name="T67" fmla="*/ 240 h 340"/>
              <a:gd name="T68" fmla="*/ 218 w 400"/>
              <a:gd name="T69" fmla="*/ 28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0" h="340">
                <a:moveTo>
                  <a:pt x="182" y="180"/>
                </a:moveTo>
                <a:cubicBezTo>
                  <a:pt x="218" y="180"/>
                  <a:pt x="218" y="180"/>
                  <a:pt x="218" y="180"/>
                </a:cubicBezTo>
                <a:cubicBezTo>
                  <a:pt x="218" y="220"/>
                  <a:pt x="218" y="220"/>
                  <a:pt x="218" y="220"/>
                </a:cubicBezTo>
                <a:cubicBezTo>
                  <a:pt x="400" y="220"/>
                  <a:pt x="400" y="220"/>
                  <a:pt x="400" y="220"/>
                </a:cubicBezTo>
                <a:cubicBezTo>
                  <a:pt x="400" y="220"/>
                  <a:pt x="397" y="131"/>
                  <a:pt x="396" y="103"/>
                </a:cubicBezTo>
                <a:cubicBezTo>
                  <a:pt x="395" y="76"/>
                  <a:pt x="385" y="60"/>
                  <a:pt x="356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2" y="41"/>
                  <a:pt x="271" y="21"/>
                  <a:pt x="268" y="15"/>
                </a:cubicBezTo>
                <a:cubicBezTo>
                  <a:pt x="261" y="2"/>
                  <a:pt x="259" y="0"/>
                  <a:pt x="24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1" y="0"/>
                  <a:pt x="138" y="2"/>
                  <a:pt x="132" y="15"/>
                </a:cubicBezTo>
                <a:cubicBezTo>
                  <a:pt x="129" y="21"/>
                  <a:pt x="118" y="41"/>
                  <a:pt x="108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14" y="60"/>
                  <a:pt x="5" y="76"/>
                  <a:pt x="4" y="103"/>
                </a:cubicBezTo>
                <a:cubicBezTo>
                  <a:pt x="3" y="129"/>
                  <a:pt x="0" y="220"/>
                  <a:pt x="0" y="220"/>
                </a:cubicBezTo>
                <a:cubicBezTo>
                  <a:pt x="182" y="220"/>
                  <a:pt x="182" y="220"/>
                  <a:pt x="182" y="220"/>
                </a:cubicBezTo>
                <a:lnTo>
                  <a:pt x="182" y="180"/>
                </a:lnTo>
                <a:close/>
                <a:moveTo>
                  <a:pt x="153" y="38"/>
                </a:moveTo>
                <a:cubicBezTo>
                  <a:pt x="157" y="30"/>
                  <a:pt x="159" y="28"/>
                  <a:pt x="169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41" y="28"/>
                  <a:pt x="242" y="30"/>
                  <a:pt x="247" y="38"/>
                </a:cubicBezTo>
                <a:cubicBezTo>
                  <a:pt x="248" y="41"/>
                  <a:pt x="253" y="50"/>
                  <a:pt x="258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0"/>
                  <a:pt x="151" y="41"/>
                  <a:pt x="153" y="38"/>
                </a:cubicBezTo>
                <a:close/>
                <a:moveTo>
                  <a:pt x="218" y="280"/>
                </a:moveTo>
                <a:cubicBezTo>
                  <a:pt x="182" y="280"/>
                  <a:pt x="182" y="280"/>
                  <a:pt x="182" y="28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0" y="240"/>
                  <a:pt x="10" y="240"/>
                  <a:pt x="10" y="240"/>
                </a:cubicBezTo>
                <a:cubicBezTo>
                  <a:pt x="10" y="240"/>
                  <a:pt x="12" y="276"/>
                  <a:pt x="14" y="306"/>
                </a:cubicBezTo>
                <a:cubicBezTo>
                  <a:pt x="14" y="319"/>
                  <a:pt x="18" y="340"/>
                  <a:pt x="50" y="340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81" y="340"/>
                  <a:pt x="385" y="319"/>
                  <a:pt x="386" y="306"/>
                </a:cubicBezTo>
                <a:cubicBezTo>
                  <a:pt x="388" y="275"/>
                  <a:pt x="390" y="240"/>
                  <a:pt x="390" y="240"/>
                </a:cubicBezTo>
                <a:cubicBezTo>
                  <a:pt x="218" y="240"/>
                  <a:pt x="218" y="240"/>
                  <a:pt x="218" y="240"/>
                </a:cubicBezTo>
                <a:lnTo>
                  <a:pt x="218" y="2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36"/>
          <p:cNvSpPr>
            <a:spLocks noEditPoints="1"/>
          </p:cNvSpPr>
          <p:nvPr/>
        </p:nvSpPr>
        <p:spPr bwMode="auto">
          <a:xfrm>
            <a:off x="7192148" y="3000673"/>
            <a:ext cx="295513" cy="200376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178268" y="3413874"/>
            <a:ext cx="1686926" cy="3307601"/>
            <a:chOff x="763560" y="2392054"/>
            <a:chExt cx="1686926" cy="330760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1600200" y="2392054"/>
              <a:ext cx="0" cy="455225"/>
            </a:xfrm>
            <a:prstGeom prst="line">
              <a:avLst/>
            </a:prstGeom>
            <a:ln>
              <a:solidFill>
                <a:srgbClr val="0070C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ontent Placeholder 2"/>
            <p:cNvSpPr txBox="1">
              <a:spLocks/>
            </p:cNvSpPr>
            <p:nvPr/>
          </p:nvSpPr>
          <p:spPr>
            <a:xfrm>
              <a:off x="763560" y="2962950"/>
              <a:ext cx="1686926" cy="273670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Register for</a:t>
              </a:r>
            </a:p>
            <a:p>
              <a:pPr marL="628650" lvl="4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Citizen number</a:t>
              </a:r>
            </a:p>
            <a:p>
              <a:pPr marL="628650" lvl="4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Surname</a:t>
              </a:r>
            </a:p>
            <a:p>
              <a:pPr marL="628650" lvl="4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Given name</a:t>
              </a:r>
            </a:p>
            <a:p>
              <a:pPr marL="628650" lvl="4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E-Mail address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Checking from</a:t>
              </a:r>
            </a:p>
            <a:p>
              <a:pPr marL="628650" lvl="4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PHDB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Confirmation link sent to E-Mail address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Sending username and password if confirmation is success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88740" y="3413874"/>
            <a:ext cx="1686926" cy="3214172"/>
            <a:chOff x="2774032" y="2392054"/>
            <a:chExt cx="1686926" cy="321417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610672" y="2392054"/>
              <a:ext cx="0" cy="455225"/>
            </a:xfrm>
            <a:prstGeom prst="line">
              <a:avLst/>
            </a:prstGeom>
            <a:ln>
              <a:solidFill>
                <a:schemeClr val="accent2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2774032" y="2876549"/>
              <a:ext cx="1686926" cy="27296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3" indent="-171450" algn="just">
                <a:buFont typeface="Arial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Login to system using username and password</a:t>
              </a:r>
            </a:p>
            <a:p>
              <a:pPr marL="171450" lvl="3" indent="-171450" algn="just">
                <a:buFont typeface="Arial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Online chat system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10081" y="3413874"/>
            <a:ext cx="1686926" cy="3307600"/>
            <a:chOff x="4695373" y="2392054"/>
            <a:chExt cx="1686926" cy="330760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5532013" y="2392054"/>
              <a:ext cx="0" cy="455225"/>
            </a:xfrm>
            <a:prstGeom prst="line">
              <a:avLst/>
            </a:prstGeom>
            <a:ln>
              <a:solidFill>
                <a:srgbClr val="00B05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ontent Placeholder 2"/>
            <p:cNvSpPr txBox="1">
              <a:spLocks/>
            </p:cNvSpPr>
            <p:nvPr/>
          </p:nvSpPr>
          <p:spPr>
            <a:xfrm>
              <a:off x="4695373" y="2876549"/>
              <a:ext cx="1686926" cy="28231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3" indent="0" algn="just">
                <a:buNone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Checking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Surname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Forename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Given name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Gender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Nationality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Origin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Education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Birthdate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Marital status</a:t>
              </a:r>
            </a:p>
            <a:p>
              <a:pPr marL="0" lvl="3" indent="0" algn="just">
                <a:buNone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Confirm data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045668" y="3413874"/>
            <a:ext cx="1852672" cy="2755710"/>
            <a:chOff x="6630960" y="2392054"/>
            <a:chExt cx="1686926" cy="275571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7467600" y="2392054"/>
              <a:ext cx="0" cy="455225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ontent Placeholder 2"/>
            <p:cNvSpPr txBox="1">
              <a:spLocks/>
            </p:cNvSpPr>
            <p:nvPr/>
          </p:nvSpPr>
          <p:spPr>
            <a:xfrm>
              <a:off x="6630960" y="2876550"/>
              <a:ext cx="1686926" cy="22712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3" indent="-171450" algn="just">
                <a:buFont typeface="Arial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Interesting statistics information which contains information about yourself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1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E1ABCEFB-BB45-4D76-AA86-DC2165466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>
                                            <p:graphicEl>
                                              <a:dgm id="{E1ABCEFB-BB45-4D76-AA86-DC2165466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251F859B-0A77-4419-985E-46D0C3316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>
                                            <p:graphicEl>
                                              <a:dgm id="{251F859B-0A77-4419-985E-46D0C3316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529F0E07-91EA-498C-B1AF-3A6CC4F77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>
                                            <p:graphicEl>
                                              <a:dgm id="{529F0E07-91EA-498C-B1AF-3A6CC4F77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B32019F7-15C5-4CE0-AF54-B15B8A218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>
                                            <p:graphicEl>
                                              <a:dgm id="{B32019F7-15C5-4CE0-AF54-B15B8A218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298D2984-B994-41BF-94A1-E1CA4A71D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>
                                            <p:graphicEl>
                                              <a:dgm id="{298D2984-B994-41BF-94A1-E1CA4A71D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  <p:bldP spid="173" grpId="0" animBg="1"/>
      <p:bldP spid="29" grpId="0"/>
      <p:bldGraphic spid="50" grpId="0">
        <p:bldSub>
          <a:bldDgm bld="one"/>
        </p:bldSub>
      </p:bldGraphic>
      <p:bldP spid="51" grpId="0" animBg="1"/>
      <p:bldP spid="52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 104"/>
          <p:cNvSpPr/>
          <p:nvPr/>
        </p:nvSpPr>
        <p:spPr>
          <a:xfrm flipH="1">
            <a:off x="1088577" y="1012176"/>
            <a:ext cx="5171265" cy="5845824"/>
          </a:xfrm>
          <a:custGeom>
            <a:avLst/>
            <a:gdLst/>
            <a:ahLst/>
            <a:cxnLst/>
            <a:rect l="0" t="0" r="0" b="0"/>
            <a:pathLst>
              <a:path w="5583759" h="6052326">
                <a:moveTo>
                  <a:pt x="5145982" y="0"/>
                </a:moveTo>
                <a:lnTo>
                  <a:pt x="5583759" y="0"/>
                </a:lnTo>
                <a:lnTo>
                  <a:pt x="5583759" y="6052326"/>
                </a:lnTo>
                <a:lnTo>
                  <a:pt x="0" y="6040391"/>
                </a:lnTo>
                <a:cubicBezTo>
                  <a:pt x="5421736" y="4994822"/>
                  <a:pt x="5145982" y="0"/>
                  <a:pt x="5145982" y="0"/>
                </a:cubicBezTo>
                <a:close/>
              </a:path>
            </a:pathLst>
          </a:cu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sp>
      <p:sp>
        <p:nvSpPr>
          <p:cNvPr id="106" name="Freeform 105"/>
          <p:cNvSpPr/>
          <p:nvPr/>
        </p:nvSpPr>
        <p:spPr>
          <a:xfrm>
            <a:off x="1352539" y="2022030"/>
            <a:ext cx="525398" cy="547951"/>
          </a:xfrm>
          <a:custGeom>
            <a:avLst/>
            <a:gdLst/>
            <a:ahLst/>
            <a:cxnLst/>
            <a:rect l="l" t="t" r="r" b="b"/>
            <a:pathLst>
              <a:path w="567307" h="567307">
                <a:moveTo>
                  <a:pt x="0" y="283654"/>
                </a:moveTo>
                <a:cubicBezTo>
                  <a:pt x="0" y="126664"/>
                  <a:pt x="126996" y="0"/>
                  <a:pt x="283654" y="0"/>
                </a:cubicBezTo>
                <a:cubicBezTo>
                  <a:pt x="440311" y="0"/>
                  <a:pt x="567307" y="126664"/>
                  <a:pt x="567307" y="283654"/>
                </a:cubicBezTo>
                <a:cubicBezTo>
                  <a:pt x="567307" y="439979"/>
                  <a:pt x="440311" y="567307"/>
                  <a:pt x="283654" y="567307"/>
                </a:cubicBezTo>
                <a:cubicBezTo>
                  <a:pt x="126996" y="567307"/>
                  <a:pt x="0" y="439979"/>
                  <a:pt x="0" y="283654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0000"/>
              </a:lnSpc>
            </a:pPr>
            <a:r>
              <a:rPr sz="1976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07" name="Freeform 106"/>
          <p:cNvSpPr/>
          <p:nvPr/>
        </p:nvSpPr>
        <p:spPr>
          <a:xfrm>
            <a:off x="1655382" y="3077900"/>
            <a:ext cx="525398" cy="547951"/>
          </a:xfrm>
          <a:custGeom>
            <a:avLst/>
            <a:gdLst/>
            <a:ahLst/>
            <a:cxnLst/>
            <a:rect l="l" t="t" r="r" b="b"/>
            <a:pathLst>
              <a:path w="567307" h="567307">
                <a:moveTo>
                  <a:pt x="0" y="283654"/>
                </a:moveTo>
                <a:cubicBezTo>
                  <a:pt x="0" y="126664"/>
                  <a:pt x="126996" y="0"/>
                  <a:pt x="283654" y="0"/>
                </a:cubicBezTo>
                <a:cubicBezTo>
                  <a:pt x="440311" y="0"/>
                  <a:pt x="567307" y="126664"/>
                  <a:pt x="567307" y="283654"/>
                </a:cubicBezTo>
                <a:cubicBezTo>
                  <a:pt x="567307" y="439979"/>
                  <a:pt x="440311" y="567307"/>
                  <a:pt x="283654" y="567307"/>
                </a:cubicBezTo>
                <a:cubicBezTo>
                  <a:pt x="126996" y="567307"/>
                  <a:pt x="0" y="439979"/>
                  <a:pt x="0" y="283654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0000"/>
              </a:lnSpc>
            </a:pPr>
            <a:r>
              <a:rPr sz="1976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08" name="Freeform 107"/>
          <p:cNvSpPr/>
          <p:nvPr/>
        </p:nvSpPr>
        <p:spPr>
          <a:xfrm>
            <a:off x="2123205" y="4089802"/>
            <a:ext cx="525398" cy="547951"/>
          </a:xfrm>
          <a:custGeom>
            <a:avLst/>
            <a:gdLst/>
            <a:ahLst/>
            <a:cxnLst/>
            <a:rect l="l" t="t" r="r" b="b"/>
            <a:pathLst>
              <a:path w="567307" h="567307">
                <a:moveTo>
                  <a:pt x="0" y="283654"/>
                </a:moveTo>
                <a:cubicBezTo>
                  <a:pt x="0" y="126664"/>
                  <a:pt x="126996" y="0"/>
                  <a:pt x="283654" y="0"/>
                </a:cubicBezTo>
                <a:cubicBezTo>
                  <a:pt x="440311" y="0"/>
                  <a:pt x="567307" y="126664"/>
                  <a:pt x="567307" y="283654"/>
                </a:cubicBezTo>
                <a:cubicBezTo>
                  <a:pt x="567307" y="439979"/>
                  <a:pt x="440311" y="567307"/>
                  <a:pt x="283654" y="567307"/>
                </a:cubicBezTo>
                <a:cubicBezTo>
                  <a:pt x="126996" y="567307"/>
                  <a:pt x="0" y="439979"/>
                  <a:pt x="0" y="283654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0000"/>
              </a:lnSpc>
            </a:pPr>
            <a:r>
              <a:rPr sz="1976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19" name="Text 119"/>
          <p:cNvSpPr txBox="1"/>
          <p:nvPr/>
        </p:nvSpPr>
        <p:spPr>
          <a:xfrm>
            <a:off x="3003259" y="3973886"/>
            <a:ext cx="6031559" cy="1103306"/>
          </a:xfrm>
          <a:prstGeom prst="rect">
            <a:avLst/>
          </a:prstGeom>
          <a:noFill/>
        </p:spPr>
        <p:txBody>
          <a:bodyPr wrap="square" lIns="3000" rIns="3000" rtlCol="0" anchor="ctr"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Enterprises, companies and organizations census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based data collection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CAWI data collection method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9359" y="1172489"/>
            <a:ext cx="7259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implemented following censuses using the Data collection with Internet.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DF1FF6-4543-4E60-9EBC-440E8386672D}"/>
              </a:ext>
            </a:extLst>
          </p:cNvPr>
          <p:cNvSpPr txBox="1">
            <a:spLocks/>
          </p:cNvSpPr>
          <p:nvPr/>
        </p:nvSpPr>
        <p:spPr>
          <a:xfrm>
            <a:off x="1161534" y="365127"/>
            <a:ext cx="7353816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collection with Internet for censuses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2832433" y="5031454"/>
            <a:ext cx="525398" cy="547951"/>
          </a:xfrm>
          <a:custGeom>
            <a:avLst/>
            <a:gdLst/>
            <a:ahLst/>
            <a:cxnLst/>
            <a:rect l="l" t="t" r="r" b="b"/>
            <a:pathLst>
              <a:path w="567307" h="567307">
                <a:moveTo>
                  <a:pt x="0" y="283654"/>
                </a:moveTo>
                <a:cubicBezTo>
                  <a:pt x="0" y="126664"/>
                  <a:pt x="126996" y="0"/>
                  <a:pt x="283654" y="0"/>
                </a:cubicBezTo>
                <a:cubicBezTo>
                  <a:pt x="440311" y="0"/>
                  <a:pt x="567307" y="126664"/>
                  <a:pt x="567307" y="283654"/>
                </a:cubicBezTo>
                <a:cubicBezTo>
                  <a:pt x="567307" y="439979"/>
                  <a:pt x="440311" y="567307"/>
                  <a:pt x="283654" y="567307"/>
                </a:cubicBezTo>
                <a:cubicBezTo>
                  <a:pt x="126996" y="567307"/>
                  <a:pt x="0" y="439979"/>
                  <a:pt x="0" y="283654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0000"/>
              </a:lnSpc>
            </a:pPr>
            <a:r>
              <a:rPr lang="en-US" sz="1976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sz="1976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119"/>
          <p:cNvSpPr txBox="1"/>
          <p:nvPr/>
        </p:nvSpPr>
        <p:spPr>
          <a:xfrm>
            <a:off x="2648601" y="2927121"/>
            <a:ext cx="6386215" cy="1103306"/>
          </a:xfrm>
          <a:prstGeom prst="rect">
            <a:avLst/>
          </a:prstGeom>
          <a:noFill/>
        </p:spPr>
        <p:txBody>
          <a:bodyPr wrap="square" lIns="3000" rIns="3000" rtlCol="0" anchor="ctr"/>
          <a:lstStyle/>
          <a:p>
            <a:pPr lvl="0" algn="just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and Housing census in 2015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Citizens residing in foreign countries are enumerated through the online web system (E-Census)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online web system (E-Registration), that possible for citizens checking yourself registered data and if data is changed they modify and confirm data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119"/>
          <p:cNvSpPr txBox="1"/>
          <p:nvPr/>
        </p:nvSpPr>
        <p:spPr>
          <a:xfrm>
            <a:off x="2180779" y="1906114"/>
            <a:ext cx="6854037" cy="779781"/>
          </a:xfrm>
          <a:prstGeom prst="rect">
            <a:avLst/>
          </a:prstGeom>
          <a:noFill/>
        </p:spPr>
        <p:txBody>
          <a:bodyPr wrap="square" lIns="3000" rIns="3000" rtlCol="0" anchor="ctr"/>
          <a:lstStyle/>
          <a:p>
            <a:pPr lvl="0" algn="just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and Housing census in 2010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Citizens residing in foreign countries are enumerated through the online web system (E-Census)</a:t>
            </a:r>
          </a:p>
        </p:txBody>
      </p:sp>
      <p:sp>
        <p:nvSpPr>
          <p:cNvPr id="17" name="Text 119"/>
          <p:cNvSpPr txBox="1"/>
          <p:nvPr/>
        </p:nvSpPr>
        <p:spPr>
          <a:xfrm>
            <a:off x="3871937" y="4915537"/>
            <a:ext cx="5162881" cy="1208419"/>
          </a:xfrm>
          <a:prstGeom prst="rect">
            <a:avLst/>
          </a:prstGeom>
          <a:noFill/>
        </p:spPr>
        <p:txBody>
          <a:bodyPr wrap="square" lIns="3000" rIns="3000" rtlCol="0" anchor="ctr"/>
          <a:lstStyle/>
          <a:p>
            <a:pPr lvl="0" algn="just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 statistics information in every quarter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Started in 2018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Included 14 official statistics questionnaires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Testing data collection method using online web system</a:t>
            </a:r>
          </a:p>
        </p:txBody>
      </p:sp>
    </p:spTree>
    <p:extLst>
      <p:ext uri="{BB962C8B-B14F-4D97-AF65-F5344CB8AC3E}">
        <p14:creationId xmlns:p14="http://schemas.microsoft.com/office/powerpoint/2010/main" val="11730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1161534" y="1358033"/>
            <a:ext cx="7907420" cy="3693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 shots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875666" y="1304538"/>
            <a:ext cx="457200" cy="23461"/>
          </a:xfrm>
          <a:prstGeom prst="rect">
            <a:avLst/>
          </a:prstGeom>
          <a:solidFill>
            <a:schemeClr val="accent2"/>
          </a:solidFill>
          <a:ln>
            <a:solidFill>
              <a:srgbClr val="FC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0DF1FF6-4543-4E60-9EBC-440E838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34" y="365127"/>
            <a:ext cx="7353816" cy="75061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E-REGISTRATION ONLINE WEB SYSTEM</a:t>
            </a:r>
            <a:endParaRPr lang="en-US" sz="2400" b="1" cap="al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AB6E6E-8AEB-43D4-94DB-59B617A73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34" y="1835437"/>
            <a:ext cx="4271222" cy="3785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79096C-D182-4672-AB7B-A0B7486A26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508" y="2994709"/>
            <a:ext cx="4680446" cy="322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  <p:bldP spid="1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AFCE-B8DA-45B6-9F41-2BDFDEB46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9585" y="2315084"/>
            <a:ext cx="6342077" cy="175187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Enterprises, companies and organizations census in 2016</a:t>
            </a:r>
          </a:p>
        </p:txBody>
      </p:sp>
      <p:sp>
        <p:nvSpPr>
          <p:cNvPr id="5" name="Oval 4"/>
          <p:cNvSpPr/>
          <p:nvPr/>
        </p:nvSpPr>
        <p:spPr>
          <a:xfrm>
            <a:off x="1361145" y="2615939"/>
            <a:ext cx="914400" cy="914400"/>
          </a:xfrm>
          <a:prstGeom prst="ellipse">
            <a:avLst/>
          </a:prstGeom>
          <a:solidFill>
            <a:srgbClr val="4D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7476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1161534" y="1358033"/>
            <a:ext cx="7907420" cy="4247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system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875666" y="1304538"/>
            <a:ext cx="457200" cy="23461"/>
          </a:xfrm>
          <a:prstGeom prst="rect">
            <a:avLst/>
          </a:prstGeom>
          <a:solidFill>
            <a:schemeClr val="accent2"/>
          </a:solidFill>
          <a:ln>
            <a:solidFill>
              <a:srgbClr val="FC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161534" y="1744443"/>
            <a:ext cx="7902171" cy="723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online web system, that possible for enterprises, companies and organizations entering yourself data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1924980526"/>
              </p:ext>
            </p:extLst>
          </p:nvPr>
        </p:nvGraphicFramePr>
        <p:xfrm>
          <a:off x="1263095" y="2298171"/>
          <a:ext cx="7416824" cy="159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" name="Freeform 6"/>
          <p:cNvSpPr>
            <a:spLocks noEditPoints="1"/>
          </p:cNvSpPr>
          <p:nvPr/>
        </p:nvSpPr>
        <p:spPr bwMode="auto">
          <a:xfrm>
            <a:off x="1449602" y="2962109"/>
            <a:ext cx="260507" cy="277504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31"/>
          <p:cNvSpPr>
            <a:spLocks noEditPoints="1"/>
          </p:cNvSpPr>
          <p:nvPr/>
        </p:nvSpPr>
        <p:spPr bwMode="auto">
          <a:xfrm>
            <a:off x="3379054" y="2909714"/>
            <a:ext cx="256401" cy="349637"/>
          </a:xfrm>
          <a:custGeom>
            <a:avLst/>
            <a:gdLst>
              <a:gd name="T0" fmla="*/ 90 w 293"/>
              <a:gd name="T1" fmla="*/ 383 h 400"/>
              <a:gd name="T2" fmla="*/ 147 w 293"/>
              <a:gd name="T3" fmla="*/ 400 h 400"/>
              <a:gd name="T4" fmla="*/ 203 w 293"/>
              <a:gd name="T5" fmla="*/ 383 h 400"/>
              <a:gd name="T6" fmla="*/ 203 w 293"/>
              <a:gd name="T7" fmla="*/ 342 h 400"/>
              <a:gd name="T8" fmla="*/ 90 w 293"/>
              <a:gd name="T9" fmla="*/ 342 h 400"/>
              <a:gd name="T10" fmla="*/ 90 w 293"/>
              <a:gd name="T11" fmla="*/ 383 h 400"/>
              <a:gd name="T12" fmla="*/ 201 w 293"/>
              <a:gd name="T13" fmla="*/ 318 h 400"/>
              <a:gd name="T14" fmla="*/ 286 w 293"/>
              <a:gd name="T15" fmla="*/ 116 h 400"/>
              <a:gd name="T16" fmla="*/ 147 w 293"/>
              <a:gd name="T17" fmla="*/ 0 h 400"/>
              <a:gd name="T18" fmla="*/ 7 w 293"/>
              <a:gd name="T19" fmla="*/ 116 h 400"/>
              <a:gd name="T20" fmla="*/ 93 w 293"/>
              <a:gd name="T21" fmla="*/ 318 h 400"/>
              <a:gd name="T22" fmla="*/ 201 w 293"/>
              <a:gd name="T23" fmla="*/ 318 h 400"/>
              <a:gd name="T24" fmla="*/ 50 w 293"/>
              <a:gd name="T25" fmla="*/ 119 h 400"/>
              <a:gd name="T26" fmla="*/ 147 w 293"/>
              <a:gd name="T27" fmla="*/ 41 h 400"/>
              <a:gd name="T28" fmla="*/ 244 w 293"/>
              <a:gd name="T29" fmla="*/ 119 h 400"/>
              <a:gd name="T30" fmla="*/ 208 w 293"/>
              <a:gd name="T31" fmla="*/ 198 h 400"/>
              <a:gd name="T32" fmla="*/ 163 w 293"/>
              <a:gd name="T33" fmla="*/ 283 h 400"/>
              <a:gd name="T34" fmla="*/ 130 w 293"/>
              <a:gd name="T35" fmla="*/ 283 h 400"/>
              <a:gd name="T36" fmla="*/ 86 w 293"/>
              <a:gd name="T37" fmla="*/ 198 h 400"/>
              <a:gd name="T38" fmla="*/ 50 w 293"/>
              <a:gd name="T39" fmla="*/ 119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3" h="400">
                <a:moveTo>
                  <a:pt x="90" y="383"/>
                </a:moveTo>
                <a:cubicBezTo>
                  <a:pt x="106" y="393"/>
                  <a:pt x="125" y="400"/>
                  <a:pt x="147" y="400"/>
                </a:cubicBezTo>
                <a:cubicBezTo>
                  <a:pt x="169" y="400"/>
                  <a:pt x="187" y="393"/>
                  <a:pt x="203" y="383"/>
                </a:cubicBezTo>
                <a:cubicBezTo>
                  <a:pt x="203" y="342"/>
                  <a:pt x="203" y="342"/>
                  <a:pt x="203" y="342"/>
                </a:cubicBezTo>
                <a:cubicBezTo>
                  <a:pt x="90" y="342"/>
                  <a:pt x="90" y="342"/>
                  <a:pt x="90" y="342"/>
                </a:cubicBezTo>
                <a:lnTo>
                  <a:pt x="90" y="383"/>
                </a:lnTo>
                <a:close/>
                <a:moveTo>
                  <a:pt x="201" y="318"/>
                </a:moveTo>
                <a:cubicBezTo>
                  <a:pt x="201" y="231"/>
                  <a:pt x="293" y="203"/>
                  <a:pt x="286" y="116"/>
                </a:cubicBezTo>
                <a:cubicBezTo>
                  <a:pt x="282" y="61"/>
                  <a:pt x="245" y="0"/>
                  <a:pt x="147" y="0"/>
                </a:cubicBezTo>
                <a:cubicBezTo>
                  <a:pt x="49" y="0"/>
                  <a:pt x="12" y="61"/>
                  <a:pt x="7" y="116"/>
                </a:cubicBezTo>
                <a:cubicBezTo>
                  <a:pt x="0" y="203"/>
                  <a:pt x="93" y="231"/>
                  <a:pt x="93" y="318"/>
                </a:cubicBezTo>
                <a:lnTo>
                  <a:pt x="201" y="318"/>
                </a:lnTo>
                <a:close/>
                <a:moveTo>
                  <a:pt x="50" y="119"/>
                </a:moveTo>
                <a:cubicBezTo>
                  <a:pt x="54" y="67"/>
                  <a:pt x="89" y="41"/>
                  <a:pt x="147" y="41"/>
                </a:cubicBezTo>
                <a:cubicBezTo>
                  <a:pt x="204" y="41"/>
                  <a:pt x="240" y="67"/>
                  <a:pt x="244" y="119"/>
                </a:cubicBezTo>
                <a:cubicBezTo>
                  <a:pt x="246" y="148"/>
                  <a:pt x="230" y="167"/>
                  <a:pt x="208" y="198"/>
                </a:cubicBezTo>
                <a:cubicBezTo>
                  <a:pt x="192" y="221"/>
                  <a:pt x="172" y="248"/>
                  <a:pt x="163" y="283"/>
                </a:cubicBezTo>
                <a:cubicBezTo>
                  <a:pt x="130" y="283"/>
                  <a:pt x="130" y="283"/>
                  <a:pt x="130" y="283"/>
                </a:cubicBezTo>
                <a:cubicBezTo>
                  <a:pt x="121" y="248"/>
                  <a:pt x="102" y="221"/>
                  <a:pt x="86" y="198"/>
                </a:cubicBezTo>
                <a:cubicBezTo>
                  <a:pt x="64" y="167"/>
                  <a:pt x="47" y="148"/>
                  <a:pt x="5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49"/>
          <p:cNvSpPr>
            <a:spLocks noEditPoints="1"/>
          </p:cNvSpPr>
          <p:nvPr/>
        </p:nvSpPr>
        <p:spPr bwMode="auto">
          <a:xfrm>
            <a:off x="5252000" y="2947608"/>
            <a:ext cx="317012" cy="269998"/>
          </a:xfrm>
          <a:custGeom>
            <a:avLst/>
            <a:gdLst>
              <a:gd name="T0" fmla="*/ 182 w 400"/>
              <a:gd name="T1" fmla="*/ 180 h 340"/>
              <a:gd name="T2" fmla="*/ 218 w 400"/>
              <a:gd name="T3" fmla="*/ 180 h 340"/>
              <a:gd name="T4" fmla="*/ 218 w 400"/>
              <a:gd name="T5" fmla="*/ 220 h 340"/>
              <a:gd name="T6" fmla="*/ 400 w 400"/>
              <a:gd name="T7" fmla="*/ 220 h 340"/>
              <a:gd name="T8" fmla="*/ 396 w 400"/>
              <a:gd name="T9" fmla="*/ 103 h 340"/>
              <a:gd name="T10" fmla="*/ 356 w 400"/>
              <a:gd name="T11" fmla="*/ 60 h 340"/>
              <a:gd name="T12" fmla="*/ 292 w 400"/>
              <a:gd name="T13" fmla="*/ 60 h 340"/>
              <a:gd name="T14" fmla="*/ 268 w 400"/>
              <a:gd name="T15" fmla="*/ 15 h 340"/>
              <a:gd name="T16" fmla="*/ 244 w 400"/>
              <a:gd name="T17" fmla="*/ 0 h 340"/>
              <a:gd name="T18" fmla="*/ 155 w 400"/>
              <a:gd name="T19" fmla="*/ 0 h 340"/>
              <a:gd name="T20" fmla="*/ 132 w 400"/>
              <a:gd name="T21" fmla="*/ 15 h 340"/>
              <a:gd name="T22" fmla="*/ 108 w 400"/>
              <a:gd name="T23" fmla="*/ 60 h 340"/>
              <a:gd name="T24" fmla="*/ 44 w 400"/>
              <a:gd name="T25" fmla="*/ 60 h 340"/>
              <a:gd name="T26" fmla="*/ 4 w 400"/>
              <a:gd name="T27" fmla="*/ 103 h 340"/>
              <a:gd name="T28" fmla="*/ 0 w 400"/>
              <a:gd name="T29" fmla="*/ 220 h 340"/>
              <a:gd name="T30" fmla="*/ 182 w 400"/>
              <a:gd name="T31" fmla="*/ 220 h 340"/>
              <a:gd name="T32" fmla="*/ 182 w 400"/>
              <a:gd name="T33" fmla="*/ 180 h 340"/>
              <a:gd name="T34" fmla="*/ 153 w 400"/>
              <a:gd name="T35" fmla="*/ 38 h 340"/>
              <a:gd name="T36" fmla="*/ 169 w 400"/>
              <a:gd name="T37" fmla="*/ 28 h 340"/>
              <a:gd name="T38" fmla="*/ 230 w 400"/>
              <a:gd name="T39" fmla="*/ 28 h 340"/>
              <a:gd name="T40" fmla="*/ 247 w 400"/>
              <a:gd name="T41" fmla="*/ 38 h 340"/>
              <a:gd name="T42" fmla="*/ 258 w 400"/>
              <a:gd name="T43" fmla="*/ 60 h 340"/>
              <a:gd name="T44" fmla="*/ 141 w 400"/>
              <a:gd name="T45" fmla="*/ 60 h 340"/>
              <a:gd name="T46" fmla="*/ 153 w 400"/>
              <a:gd name="T47" fmla="*/ 38 h 340"/>
              <a:gd name="T48" fmla="*/ 218 w 400"/>
              <a:gd name="T49" fmla="*/ 280 h 340"/>
              <a:gd name="T50" fmla="*/ 182 w 400"/>
              <a:gd name="T51" fmla="*/ 280 h 340"/>
              <a:gd name="T52" fmla="*/ 182 w 400"/>
              <a:gd name="T53" fmla="*/ 240 h 340"/>
              <a:gd name="T54" fmla="*/ 10 w 400"/>
              <a:gd name="T55" fmla="*/ 240 h 340"/>
              <a:gd name="T56" fmla="*/ 14 w 400"/>
              <a:gd name="T57" fmla="*/ 306 h 340"/>
              <a:gd name="T58" fmla="*/ 50 w 400"/>
              <a:gd name="T59" fmla="*/ 340 h 340"/>
              <a:gd name="T60" fmla="*/ 350 w 400"/>
              <a:gd name="T61" fmla="*/ 340 h 340"/>
              <a:gd name="T62" fmla="*/ 386 w 400"/>
              <a:gd name="T63" fmla="*/ 306 h 340"/>
              <a:gd name="T64" fmla="*/ 390 w 400"/>
              <a:gd name="T65" fmla="*/ 240 h 340"/>
              <a:gd name="T66" fmla="*/ 218 w 400"/>
              <a:gd name="T67" fmla="*/ 240 h 340"/>
              <a:gd name="T68" fmla="*/ 218 w 400"/>
              <a:gd name="T69" fmla="*/ 28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0" h="340">
                <a:moveTo>
                  <a:pt x="182" y="180"/>
                </a:moveTo>
                <a:cubicBezTo>
                  <a:pt x="218" y="180"/>
                  <a:pt x="218" y="180"/>
                  <a:pt x="218" y="180"/>
                </a:cubicBezTo>
                <a:cubicBezTo>
                  <a:pt x="218" y="220"/>
                  <a:pt x="218" y="220"/>
                  <a:pt x="218" y="220"/>
                </a:cubicBezTo>
                <a:cubicBezTo>
                  <a:pt x="400" y="220"/>
                  <a:pt x="400" y="220"/>
                  <a:pt x="400" y="220"/>
                </a:cubicBezTo>
                <a:cubicBezTo>
                  <a:pt x="400" y="220"/>
                  <a:pt x="397" y="131"/>
                  <a:pt x="396" y="103"/>
                </a:cubicBezTo>
                <a:cubicBezTo>
                  <a:pt x="395" y="76"/>
                  <a:pt x="385" y="60"/>
                  <a:pt x="356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2" y="41"/>
                  <a:pt x="271" y="21"/>
                  <a:pt x="268" y="15"/>
                </a:cubicBezTo>
                <a:cubicBezTo>
                  <a:pt x="261" y="2"/>
                  <a:pt x="259" y="0"/>
                  <a:pt x="24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1" y="0"/>
                  <a:pt x="138" y="2"/>
                  <a:pt x="132" y="15"/>
                </a:cubicBezTo>
                <a:cubicBezTo>
                  <a:pt x="129" y="21"/>
                  <a:pt x="118" y="41"/>
                  <a:pt x="108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14" y="60"/>
                  <a:pt x="5" y="76"/>
                  <a:pt x="4" y="103"/>
                </a:cubicBezTo>
                <a:cubicBezTo>
                  <a:pt x="3" y="129"/>
                  <a:pt x="0" y="220"/>
                  <a:pt x="0" y="220"/>
                </a:cubicBezTo>
                <a:cubicBezTo>
                  <a:pt x="182" y="220"/>
                  <a:pt x="182" y="220"/>
                  <a:pt x="182" y="220"/>
                </a:cubicBezTo>
                <a:lnTo>
                  <a:pt x="182" y="180"/>
                </a:lnTo>
                <a:close/>
                <a:moveTo>
                  <a:pt x="153" y="38"/>
                </a:moveTo>
                <a:cubicBezTo>
                  <a:pt x="157" y="30"/>
                  <a:pt x="159" y="28"/>
                  <a:pt x="169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41" y="28"/>
                  <a:pt x="242" y="30"/>
                  <a:pt x="247" y="38"/>
                </a:cubicBezTo>
                <a:cubicBezTo>
                  <a:pt x="248" y="41"/>
                  <a:pt x="253" y="50"/>
                  <a:pt x="258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0"/>
                  <a:pt x="151" y="41"/>
                  <a:pt x="153" y="38"/>
                </a:cubicBezTo>
                <a:close/>
                <a:moveTo>
                  <a:pt x="218" y="280"/>
                </a:moveTo>
                <a:cubicBezTo>
                  <a:pt x="182" y="280"/>
                  <a:pt x="182" y="280"/>
                  <a:pt x="182" y="28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0" y="240"/>
                  <a:pt x="10" y="240"/>
                  <a:pt x="10" y="240"/>
                </a:cubicBezTo>
                <a:cubicBezTo>
                  <a:pt x="10" y="240"/>
                  <a:pt x="12" y="276"/>
                  <a:pt x="14" y="306"/>
                </a:cubicBezTo>
                <a:cubicBezTo>
                  <a:pt x="14" y="319"/>
                  <a:pt x="18" y="340"/>
                  <a:pt x="50" y="340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81" y="340"/>
                  <a:pt x="385" y="319"/>
                  <a:pt x="386" y="306"/>
                </a:cubicBezTo>
                <a:cubicBezTo>
                  <a:pt x="388" y="275"/>
                  <a:pt x="390" y="240"/>
                  <a:pt x="390" y="240"/>
                </a:cubicBezTo>
                <a:cubicBezTo>
                  <a:pt x="218" y="240"/>
                  <a:pt x="218" y="240"/>
                  <a:pt x="218" y="240"/>
                </a:cubicBezTo>
                <a:lnTo>
                  <a:pt x="218" y="2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36"/>
          <p:cNvSpPr>
            <a:spLocks noEditPoints="1"/>
          </p:cNvSpPr>
          <p:nvPr/>
        </p:nvSpPr>
        <p:spPr bwMode="auto">
          <a:xfrm>
            <a:off x="7192148" y="3000673"/>
            <a:ext cx="295513" cy="200376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178268" y="3413874"/>
            <a:ext cx="1686926" cy="3307601"/>
            <a:chOff x="763560" y="2392054"/>
            <a:chExt cx="1686926" cy="330760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1600200" y="2392054"/>
              <a:ext cx="0" cy="455225"/>
            </a:xfrm>
            <a:prstGeom prst="line">
              <a:avLst/>
            </a:prstGeom>
            <a:ln>
              <a:solidFill>
                <a:srgbClr val="0070C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ontent Placeholder 2"/>
            <p:cNvSpPr txBox="1">
              <a:spLocks/>
            </p:cNvSpPr>
            <p:nvPr/>
          </p:nvSpPr>
          <p:spPr>
            <a:xfrm>
              <a:off x="763560" y="2962950"/>
              <a:ext cx="1686926" cy="273670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Login system using</a:t>
              </a:r>
            </a:p>
            <a:p>
              <a:pPr marL="628650" lvl="4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Legal entity number</a:t>
              </a:r>
            </a:p>
            <a:p>
              <a:pPr marL="628650" lvl="4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Password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Checking from</a:t>
              </a:r>
            </a:p>
            <a:p>
              <a:pPr marL="628650" lvl="4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E-Tax system from National Tax Office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Login successfully if tax report is filled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Online chat system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88740" y="3413874"/>
            <a:ext cx="1686926" cy="3214172"/>
            <a:chOff x="2774032" y="2392054"/>
            <a:chExt cx="1686926" cy="321417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610672" y="2392054"/>
              <a:ext cx="0" cy="455225"/>
            </a:xfrm>
            <a:prstGeom prst="line">
              <a:avLst/>
            </a:prstGeom>
            <a:ln>
              <a:solidFill>
                <a:schemeClr val="accent2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2774032" y="2876549"/>
              <a:ext cx="1686926" cy="27296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3" indent="0" algn="just">
                <a:buNone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Entering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Address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Location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Income and expenditure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Assets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Investment</a:t>
              </a:r>
              <a:endPara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Branch offices</a:t>
              </a:r>
            </a:p>
            <a:p>
              <a:pPr marL="0" lvl="3" indent="0" algn="just">
                <a:buNone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Data validation</a:t>
              </a:r>
            </a:p>
            <a:p>
              <a:pPr marL="0" lvl="3" indent="0" algn="just">
                <a:buNone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Confirm data</a:t>
              </a:r>
            </a:p>
            <a:p>
              <a:pPr marL="0" lvl="3" indent="0" algn="just">
                <a:buNone/>
              </a:pP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10081" y="3413874"/>
            <a:ext cx="1686926" cy="3307600"/>
            <a:chOff x="4695373" y="2392054"/>
            <a:chExt cx="1686926" cy="330760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5532013" y="2392054"/>
              <a:ext cx="0" cy="455225"/>
            </a:xfrm>
            <a:prstGeom prst="line">
              <a:avLst/>
            </a:prstGeom>
            <a:ln>
              <a:solidFill>
                <a:srgbClr val="00B05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ontent Placeholder 2"/>
            <p:cNvSpPr txBox="1">
              <a:spLocks/>
            </p:cNvSpPr>
            <p:nvPr/>
          </p:nvSpPr>
          <p:spPr>
            <a:xfrm>
              <a:off x="4695373" y="2876549"/>
              <a:ext cx="1686926" cy="28231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3" indent="-171450" algn="just">
                <a:buFont typeface="Arial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Staff of headquarter and  branch offices check and confirm data's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045668" y="3413874"/>
            <a:ext cx="1852672" cy="2755710"/>
            <a:chOff x="6630960" y="2392054"/>
            <a:chExt cx="1686926" cy="275571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7467600" y="2392054"/>
              <a:ext cx="0" cy="455225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ontent Placeholder 2"/>
            <p:cNvSpPr txBox="1">
              <a:spLocks/>
            </p:cNvSpPr>
            <p:nvPr/>
          </p:nvSpPr>
          <p:spPr>
            <a:xfrm>
              <a:off x="6630960" y="2876550"/>
              <a:ext cx="1686926" cy="22712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3" indent="-171450" algn="just">
                <a:buFont typeface="Arial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Various reports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C2CECE-640C-4C69-ABE3-62F885FED480}"/>
              </a:ext>
            </a:extLst>
          </p:cNvPr>
          <p:cNvSpPr/>
          <p:nvPr/>
        </p:nvSpPr>
        <p:spPr>
          <a:xfrm>
            <a:off x="1064004" y="316468"/>
            <a:ext cx="7927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Enterprises, companies and organizations census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E1ABCEFB-BB45-4D76-AA86-DC2165466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>
                                            <p:graphicEl>
                                              <a:dgm id="{E1ABCEFB-BB45-4D76-AA86-DC2165466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251F859B-0A77-4419-985E-46D0C3316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>
                                            <p:graphicEl>
                                              <a:dgm id="{251F859B-0A77-4419-985E-46D0C3316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529F0E07-91EA-498C-B1AF-3A6CC4F77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>
                                            <p:graphicEl>
                                              <a:dgm id="{529F0E07-91EA-498C-B1AF-3A6CC4F77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B32019F7-15C5-4CE0-AF54-B15B8A218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>
                                            <p:graphicEl>
                                              <a:dgm id="{B32019F7-15C5-4CE0-AF54-B15B8A218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298D2984-B994-41BF-94A1-E1CA4A71D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>
                                            <p:graphicEl>
                                              <a:dgm id="{298D2984-B994-41BF-94A1-E1CA4A71D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  <p:bldP spid="173" grpId="0" animBg="1"/>
      <p:bldP spid="29" grpId="0"/>
      <p:bldGraphic spid="50" grpId="0">
        <p:bldSub>
          <a:bldDgm bld="one"/>
        </p:bldSub>
      </p:bldGraphic>
      <p:bldP spid="51" grpId="0" animBg="1"/>
      <p:bldP spid="52" grpId="0" animBg="1"/>
      <p:bldP spid="53" grpId="0" animBg="1"/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553200" y="1752600"/>
            <a:ext cx="2438400" cy="487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53200" y="4419600"/>
            <a:ext cx="2438400" cy="2209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133600"/>
            <a:ext cx="771525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953000"/>
            <a:ext cx="771525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934200" y="3886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8419" y="229369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0129" y="430207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Census/NSO/</a:t>
            </a:r>
          </a:p>
        </p:txBody>
      </p:sp>
      <p:pic>
        <p:nvPicPr>
          <p:cNvPr id="1028" name="Picture 4" descr="C:\Users\tamir.NSO\Downloads\1458798597_finance_-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819" y="5096312"/>
            <a:ext cx="1066800" cy="1066800"/>
          </a:xfrm>
          <a:prstGeom prst="rect">
            <a:avLst/>
          </a:prstGeom>
          <a:noFill/>
        </p:spPr>
      </p:pic>
      <p:pic>
        <p:nvPicPr>
          <p:cNvPr id="1029" name="Picture 5" descr="C:\Users\tamir.NSO\Downloads\1458798644_EditDocum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1419" y="5705912"/>
            <a:ext cx="685800" cy="685800"/>
          </a:xfrm>
          <a:prstGeom prst="rect">
            <a:avLst/>
          </a:prstGeom>
          <a:noFill/>
        </p:spPr>
      </p:pic>
      <p:sp>
        <p:nvSpPr>
          <p:cNvPr id="15" name="Right Arrow 14"/>
          <p:cNvSpPr/>
          <p:nvPr/>
        </p:nvSpPr>
        <p:spPr>
          <a:xfrm>
            <a:off x="5701019" y="5477312"/>
            <a:ext cx="691393" cy="3048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2478477">
            <a:off x="2644375" y="4944823"/>
            <a:ext cx="1371600" cy="3048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 descr="C:\Users\tamir.NSO\Downloads\1458798861_free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4619" y="3343712"/>
            <a:ext cx="812800" cy="812800"/>
          </a:xfrm>
          <a:prstGeom prst="rect">
            <a:avLst/>
          </a:prstGeom>
          <a:noFill/>
        </p:spPr>
      </p:pic>
      <p:sp>
        <p:nvSpPr>
          <p:cNvPr id="19" name="Left Arrow 18"/>
          <p:cNvSpPr/>
          <p:nvPr/>
        </p:nvSpPr>
        <p:spPr>
          <a:xfrm>
            <a:off x="5015219" y="3648512"/>
            <a:ext cx="1193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72219" y="410571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Checking Enterprise</a:t>
            </a:r>
          </a:p>
        </p:txBody>
      </p:sp>
      <p:sp>
        <p:nvSpPr>
          <p:cNvPr id="22" name="Left Arrow 21"/>
          <p:cNvSpPr/>
          <p:nvPr/>
        </p:nvSpPr>
        <p:spPr>
          <a:xfrm>
            <a:off x="2957819" y="3648512"/>
            <a:ext cx="914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Left Arrow 22"/>
          <p:cNvSpPr/>
          <p:nvPr/>
        </p:nvSpPr>
        <p:spPr>
          <a:xfrm rot="8555815">
            <a:off x="2683059" y="2619777"/>
            <a:ext cx="112429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Left Arrow 25"/>
          <p:cNvSpPr/>
          <p:nvPr/>
        </p:nvSpPr>
        <p:spPr>
          <a:xfrm rot="5400000">
            <a:off x="4100819" y="2848412"/>
            <a:ext cx="647700" cy="190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24619" y="609858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Counter</a:t>
            </a:r>
          </a:p>
        </p:txBody>
      </p:sp>
      <p:pic>
        <p:nvPicPr>
          <p:cNvPr id="1031" name="Picture 7" descr="C:\Users\tamir.NSO\Downloads\1458799209_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6630" y="1133912"/>
            <a:ext cx="889000" cy="889000"/>
          </a:xfrm>
          <a:prstGeom prst="rect">
            <a:avLst/>
          </a:prstGeom>
          <a:noFill/>
        </p:spPr>
      </p:pic>
      <p:pic>
        <p:nvPicPr>
          <p:cNvPr id="1027" name="Picture 3" descr="C:\Users\tamir.NSO\Downloads\1458798222_Applicati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8419" y="1438712"/>
            <a:ext cx="914400" cy="914400"/>
          </a:xfrm>
          <a:prstGeom prst="rect">
            <a:avLst/>
          </a:prstGeom>
          <a:noFill/>
        </p:spPr>
      </p:pic>
      <p:pic>
        <p:nvPicPr>
          <p:cNvPr id="29" name="Picture 7" descr="C:\Users\tamir.NSO\Downloads\1458799209_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5219" y="2734112"/>
            <a:ext cx="1117600" cy="1117600"/>
          </a:xfrm>
          <a:prstGeom prst="rect">
            <a:avLst/>
          </a:prstGeom>
          <a:noFill/>
        </p:spPr>
      </p:pic>
      <p:pic>
        <p:nvPicPr>
          <p:cNvPr id="11" name="Picture 3" descr="C:\Users\tamir.NSO\Downloads\1458798222_Applicati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1019" y="3343712"/>
            <a:ext cx="914400" cy="9144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934200" y="617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based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186277-5812-44C0-9B24-AB7B93883D13}"/>
              </a:ext>
            </a:extLst>
          </p:cNvPr>
          <p:cNvSpPr/>
          <p:nvPr/>
        </p:nvSpPr>
        <p:spPr>
          <a:xfrm>
            <a:off x="1064004" y="316468"/>
            <a:ext cx="7927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Enterprises, companies and organizations census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47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1161534" y="1358033"/>
            <a:ext cx="7907420" cy="3693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 shots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875666" y="1304538"/>
            <a:ext cx="457200" cy="23461"/>
          </a:xfrm>
          <a:prstGeom prst="rect">
            <a:avLst/>
          </a:prstGeom>
          <a:solidFill>
            <a:schemeClr val="accent2"/>
          </a:solidFill>
          <a:ln>
            <a:solidFill>
              <a:srgbClr val="FC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489750-5853-4981-BA5E-49073C6CAC10}"/>
              </a:ext>
            </a:extLst>
          </p:cNvPr>
          <p:cNvSpPr/>
          <p:nvPr/>
        </p:nvSpPr>
        <p:spPr>
          <a:xfrm>
            <a:off x="1064004" y="316468"/>
            <a:ext cx="7927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Enterprises, companies and organizations census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3D426-37AC-4C39-9F9B-B563D7F29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72" y="3110024"/>
            <a:ext cx="5037334" cy="3507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A2A224-F6E0-4DF4-9DA8-CCBA450E1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57" y="1727365"/>
            <a:ext cx="5735013" cy="31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2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  <p:bldP spid="1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1161534" y="1358033"/>
            <a:ext cx="7907420" cy="3693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 shots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875666" y="1304538"/>
            <a:ext cx="457200" cy="23461"/>
          </a:xfrm>
          <a:prstGeom prst="rect">
            <a:avLst/>
          </a:prstGeom>
          <a:solidFill>
            <a:schemeClr val="accent2"/>
          </a:solidFill>
          <a:ln>
            <a:solidFill>
              <a:srgbClr val="FC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489750-5853-4981-BA5E-49073C6CAC10}"/>
              </a:ext>
            </a:extLst>
          </p:cNvPr>
          <p:cNvSpPr/>
          <p:nvPr/>
        </p:nvSpPr>
        <p:spPr>
          <a:xfrm>
            <a:off x="1064004" y="316468"/>
            <a:ext cx="7927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Enterprises, companies and organizations census</a:t>
            </a:r>
            <a:endParaRPr lang="en-US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8EF2C-0683-4943-A413-0B9454F07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534" y="1757399"/>
            <a:ext cx="7305675" cy="3469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FCB492-8440-486D-9E0F-15EE0DA58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929" y="3140087"/>
            <a:ext cx="6677025" cy="358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  <p:bldP spid="1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AFCE-B8DA-45B6-9F41-2BDFDEB46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9585" y="2315084"/>
            <a:ext cx="6342077" cy="175187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 statistics information in every quarter</a:t>
            </a:r>
          </a:p>
        </p:txBody>
      </p:sp>
      <p:sp>
        <p:nvSpPr>
          <p:cNvPr id="5" name="Oval 4"/>
          <p:cNvSpPr/>
          <p:nvPr/>
        </p:nvSpPr>
        <p:spPr>
          <a:xfrm>
            <a:off x="1361145" y="2615939"/>
            <a:ext cx="914400" cy="914400"/>
          </a:xfrm>
          <a:prstGeom prst="ellipse">
            <a:avLst/>
          </a:prstGeom>
          <a:solidFill>
            <a:srgbClr val="4D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93123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1161534" y="1358033"/>
            <a:ext cx="7907420" cy="4247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System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875666" y="1304538"/>
            <a:ext cx="457200" cy="23461"/>
          </a:xfrm>
          <a:prstGeom prst="rect">
            <a:avLst/>
          </a:prstGeom>
          <a:solidFill>
            <a:schemeClr val="accent2"/>
          </a:solidFill>
          <a:ln>
            <a:solidFill>
              <a:srgbClr val="FC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161534" y="1744443"/>
            <a:ext cx="7902171" cy="906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Started in 2018</a:t>
            </a:r>
          </a:p>
          <a:p>
            <a:pPr marL="285750" lvl="0" indent="-285750" algn="just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Included 14 official statistics questionnaires</a:t>
            </a:r>
          </a:p>
          <a:p>
            <a:pPr marL="285750" lvl="0" indent="-285750" algn="just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Testing data collection method using online web system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0DF1FF6-4543-4E60-9EBC-440E838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34" y="365127"/>
            <a:ext cx="7736806" cy="750610"/>
          </a:xfrm>
        </p:spPr>
        <p:txBody>
          <a:bodyPr>
            <a:normAutofit/>
          </a:bodyPr>
          <a:lstStyle/>
          <a:p>
            <a:pPr lvl="0" algn="just"/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 STATISTICS INFORMATION IN EVERY QUARTER</a:t>
            </a:r>
          </a:p>
        </p:txBody>
      </p:sp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3149053634"/>
              </p:ext>
            </p:extLst>
          </p:nvPr>
        </p:nvGraphicFramePr>
        <p:xfrm>
          <a:off x="1263095" y="2298171"/>
          <a:ext cx="7416824" cy="159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" name="Freeform 6"/>
          <p:cNvSpPr>
            <a:spLocks noEditPoints="1"/>
          </p:cNvSpPr>
          <p:nvPr/>
        </p:nvSpPr>
        <p:spPr bwMode="auto">
          <a:xfrm>
            <a:off x="1449602" y="2962109"/>
            <a:ext cx="260507" cy="277504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31"/>
          <p:cNvSpPr>
            <a:spLocks noEditPoints="1"/>
          </p:cNvSpPr>
          <p:nvPr/>
        </p:nvSpPr>
        <p:spPr bwMode="auto">
          <a:xfrm>
            <a:off x="3379054" y="2909714"/>
            <a:ext cx="256401" cy="349637"/>
          </a:xfrm>
          <a:custGeom>
            <a:avLst/>
            <a:gdLst>
              <a:gd name="T0" fmla="*/ 90 w 293"/>
              <a:gd name="T1" fmla="*/ 383 h 400"/>
              <a:gd name="T2" fmla="*/ 147 w 293"/>
              <a:gd name="T3" fmla="*/ 400 h 400"/>
              <a:gd name="T4" fmla="*/ 203 w 293"/>
              <a:gd name="T5" fmla="*/ 383 h 400"/>
              <a:gd name="T6" fmla="*/ 203 w 293"/>
              <a:gd name="T7" fmla="*/ 342 h 400"/>
              <a:gd name="T8" fmla="*/ 90 w 293"/>
              <a:gd name="T9" fmla="*/ 342 h 400"/>
              <a:gd name="T10" fmla="*/ 90 w 293"/>
              <a:gd name="T11" fmla="*/ 383 h 400"/>
              <a:gd name="T12" fmla="*/ 201 w 293"/>
              <a:gd name="T13" fmla="*/ 318 h 400"/>
              <a:gd name="T14" fmla="*/ 286 w 293"/>
              <a:gd name="T15" fmla="*/ 116 h 400"/>
              <a:gd name="T16" fmla="*/ 147 w 293"/>
              <a:gd name="T17" fmla="*/ 0 h 400"/>
              <a:gd name="T18" fmla="*/ 7 w 293"/>
              <a:gd name="T19" fmla="*/ 116 h 400"/>
              <a:gd name="T20" fmla="*/ 93 w 293"/>
              <a:gd name="T21" fmla="*/ 318 h 400"/>
              <a:gd name="T22" fmla="*/ 201 w 293"/>
              <a:gd name="T23" fmla="*/ 318 h 400"/>
              <a:gd name="T24" fmla="*/ 50 w 293"/>
              <a:gd name="T25" fmla="*/ 119 h 400"/>
              <a:gd name="T26" fmla="*/ 147 w 293"/>
              <a:gd name="T27" fmla="*/ 41 h 400"/>
              <a:gd name="T28" fmla="*/ 244 w 293"/>
              <a:gd name="T29" fmla="*/ 119 h 400"/>
              <a:gd name="T30" fmla="*/ 208 w 293"/>
              <a:gd name="T31" fmla="*/ 198 h 400"/>
              <a:gd name="T32" fmla="*/ 163 w 293"/>
              <a:gd name="T33" fmla="*/ 283 h 400"/>
              <a:gd name="T34" fmla="*/ 130 w 293"/>
              <a:gd name="T35" fmla="*/ 283 h 400"/>
              <a:gd name="T36" fmla="*/ 86 w 293"/>
              <a:gd name="T37" fmla="*/ 198 h 400"/>
              <a:gd name="T38" fmla="*/ 50 w 293"/>
              <a:gd name="T39" fmla="*/ 119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3" h="400">
                <a:moveTo>
                  <a:pt x="90" y="383"/>
                </a:moveTo>
                <a:cubicBezTo>
                  <a:pt x="106" y="393"/>
                  <a:pt x="125" y="400"/>
                  <a:pt x="147" y="400"/>
                </a:cubicBezTo>
                <a:cubicBezTo>
                  <a:pt x="169" y="400"/>
                  <a:pt x="187" y="393"/>
                  <a:pt x="203" y="383"/>
                </a:cubicBezTo>
                <a:cubicBezTo>
                  <a:pt x="203" y="342"/>
                  <a:pt x="203" y="342"/>
                  <a:pt x="203" y="342"/>
                </a:cubicBezTo>
                <a:cubicBezTo>
                  <a:pt x="90" y="342"/>
                  <a:pt x="90" y="342"/>
                  <a:pt x="90" y="342"/>
                </a:cubicBezTo>
                <a:lnTo>
                  <a:pt x="90" y="383"/>
                </a:lnTo>
                <a:close/>
                <a:moveTo>
                  <a:pt x="201" y="318"/>
                </a:moveTo>
                <a:cubicBezTo>
                  <a:pt x="201" y="231"/>
                  <a:pt x="293" y="203"/>
                  <a:pt x="286" y="116"/>
                </a:cubicBezTo>
                <a:cubicBezTo>
                  <a:pt x="282" y="61"/>
                  <a:pt x="245" y="0"/>
                  <a:pt x="147" y="0"/>
                </a:cubicBezTo>
                <a:cubicBezTo>
                  <a:pt x="49" y="0"/>
                  <a:pt x="12" y="61"/>
                  <a:pt x="7" y="116"/>
                </a:cubicBezTo>
                <a:cubicBezTo>
                  <a:pt x="0" y="203"/>
                  <a:pt x="93" y="231"/>
                  <a:pt x="93" y="318"/>
                </a:cubicBezTo>
                <a:lnTo>
                  <a:pt x="201" y="318"/>
                </a:lnTo>
                <a:close/>
                <a:moveTo>
                  <a:pt x="50" y="119"/>
                </a:moveTo>
                <a:cubicBezTo>
                  <a:pt x="54" y="67"/>
                  <a:pt x="89" y="41"/>
                  <a:pt x="147" y="41"/>
                </a:cubicBezTo>
                <a:cubicBezTo>
                  <a:pt x="204" y="41"/>
                  <a:pt x="240" y="67"/>
                  <a:pt x="244" y="119"/>
                </a:cubicBezTo>
                <a:cubicBezTo>
                  <a:pt x="246" y="148"/>
                  <a:pt x="230" y="167"/>
                  <a:pt x="208" y="198"/>
                </a:cubicBezTo>
                <a:cubicBezTo>
                  <a:pt x="192" y="221"/>
                  <a:pt x="172" y="248"/>
                  <a:pt x="163" y="283"/>
                </a:cubicBezTo>
                <a:cubicBezTo>
                  <a:pt x="130" y="283"/>
                  <a:pt x="130" y="283"/>
                  <a:pt x="130" y="283"/>
                </a:cubicBezTo>
                <a:cubicBezTo>
                  <a:pt x="121" y="248"/>
                  <a:pt x="102" y="221"/>
                  <a:pt x="86" y="198"/>
                </a:cubicBezTo>
                <a:cubicBezTo>
                  <a:pt x="64" y="167"/>
                  <a:pt x="47" y="148"/>
                  <a:pt x="5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49"/>
          <p:cNvSpPr>
            <a:spLocks noEditPoints="1"/>
          </p:cNvSpPr>
          <p:nvPr/>
        </p:nvSpPr>
        <p:spPr bwMode="auto">
          <a:xfrm>
            <a:off x="5252000" y="2947608"/>
            <a:ext cx="317012" cy="269998"/>
          </a:xfrm>
          <a:custGeom>
            <a:avLst/>
            <a:gdLst>
              <a:gd name="T0" fmla="*/ 182 w 400"/>
              <a:gd name="T1" fmla="*/ 180 h 340"/>
              <a:gd name="T2" fmla="*/ 218 w 400"/>
              <a:gd name="T3" fmla="*/ 180 h 340"/>
              <a:gd name="T4" fmla="*/ 218 w 400"/>
              <a:gd name="T5" fmla="*/ 220 h 340"/>
              <a:gd name="T6" fmla="*/ 400 w 400"/>
              <a:gd name="T7" fmla="*/ 220 h 340"/>
              <a:gd name="T8" fmla="*/ 396 w 400"/>
              <a:gd name="T9" fmla="*/ 103 h 340"/>
              <a:gd name="T10" fmla="*/ 356 w 400"/>
              <a:gd name="T11" fmla="*/ 60 h 340"/>
              <a:gd name="T12" fmla="*/ 292 w 400"/>
              <a:gd name="T13" fmla="*/ 60 h 340"/>
              <a:gd name="T14" fmla="*/ 268 w 400"/>
              <a:gd name="T15" fmla="*/ 15 h 340"/>
              <a:gd name="T16" fmla="*/ 244 w 400"/>
              <a:gd name="T17" fmla="*/ 0 h 340"/>
              <a:gd name="T18" fmla="*/ 155 w 400"/>
              <a:gd name="T19" fmla="*/ 0 h 340"/>
              <a:gd name="T20" fmla="*/ 132 w 400"/>
              <a:gd name="T21" fmla="*/ 15 h 340"/>
              <a:gd name="T22" fmla="*/ 108 w 400"/>
              <a:gd name="T23" fmla="*/ 60 h 340"/>
              <a:gd name="T24" fmla="*/ 44 w 400"/>
              <a:gd name="T25" fmla="*/ 60 h 340"/>
              <a:gd name="T26" fmla="*/ 4 w 400"/>
              <a:gd name="T27" fmla="*/ 103 h 340"/>
              <a:gd name="T28" fmla="*/ 0 w 400"/>
              <a:gd name="T29" fmla="*/ 220 h 340"/>
              <a:gd name="T30" fmla="*/ 182 w 400"/>
              <a:gd name="T31" fmla="*/ 220 h 340"/>
              <a:gd name="T32" fmla="*/ 182 w 400"/>
              <a:gd name="T33" fmla="*/ 180 h 340"/>
              <a:gd name="T34" fmla="*/ 153 w 400"/>
              <a:gd name="T35" fmla="*/ 38 h 340"/>
              <a:gd name="T36" fmla="*/ 169 w 400"/>
              <a:gd name="T37" fmla="*/ 28 h 340"/>
              <a:gd name="T38" fmla="*/ 230 w 400"/>
              <a:gd name="T39" fmla="*/ 28 h 340"/>
              <a:gd name="T40" fmla="*/ 247 w 400"/>
              <a:gd name="T41" fmla="*/ 38 h 340"/>
              <a:gd name="T42" fmla="*/ 258 w 400"/>
              <a:gd name="T43" fmla="*/ 60 h 340"/>
              <a:gd name="T44" fmla="*/ 141 w 400"/>
              <a:gd name="T45" fmla="*/ 60 h 340"/>
              <a:gd name="T46" fmla="*/ 153 w 400"/>
              <a:gd name="T47" fmla="*/ 38 h 340"/>
              <a:gd name="T48" fmla="*/ 218 w 400"/>
              <a:gd name="T49" fmla="*/ 280 h 340"/>
              <a:gd name="T50" fmla="*/ 182 w 400"/>
              <a:gd name="T51" fmla="*/ 280 h 340"/>
              <a:gd name="T52" fmla="*/ 182 w 400"/>
              <a:gd name="T53" fmla="*/ 240 h 340"/>
              <a:gd name="T54" fmla="*/ 10 w 400"/>
              <a:gd name="T55" fmla="*/ 240 h 340"/>
              <a:gd name="T56" fmla="*/ 14 w 400"/>
              <a:gd name="T57" fmla="*/ 306 h 340"/>
              <a:gd name="T58" fmla="*/ 50 w 400"/>
              <a:gd name="T59" fmla="*/ 340 h 340"/>
              <a:gd name="T60" fmla="*/ 350 w 400"/>
              <a:gd name="T61" fmla="*/ 340 h 340"/>
              <a:gd name="T62" fmla="*/ 386 w 400"/>
              <a:gd name="T63" fmla="*/ 306 h 340"/>
              <a:gd name="T64" fmla="*/ 390 w 400"/>
              <a:gd name="T65" fmla="*/ 240 h 340"/>
              <a:gd name="T66" fmla="*/ 218 w 400"/>
              <a:gd name="T67" fmla="*/ 240 h 340"/>
              <a:gd name="T68" fmla="*/ 218 w 400"/>
              <a:gd name="T69" fmla="*/ 28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0" h="340">
                <a:moveTo>
                  <a:pt x="182" y="180"/>
                </a:moveTo>
                <a:cubicBezTo>
                  <a:pt x="218" y="180"/>
                  <a:pt x="218" y="180"/>
                  <a:pt x="218" y="180"/>
                </a:cubicBezTo>
                <a:cubicBezTo>
                  <a:pt x="218" y="220"/>
                  <a:pt x="218" y="220"/>
                  <a:pt x="218" y="220"/>
                </a:cubicBezTo>
                <a:cubicBezTo>
                  <a:pt x="400" y="220"/>
                  <a:pt x="400" y="220"/>
                  <a:pt x="400" y="220"/>
                </a:cubicBezTo>
                <a:cubicBezTo>
                  <a:pt x="400" y="220"/>
                  <a:pt x="397" y="131"/>
                  <a:pt x="396" y="103"/>
                </a:cubicBezTo>
                <a:cubicBezTo>
                  <a:pt x="395" y="76"/>
                  <a:pt x="385" y="60"/>
                  <a:pt x="356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2" y="41"/>
                  <a:pt x="271" y="21"/>
                  <a:pt x="268" y="15"/>
                </a:cubicBezTo>
                <a:cubicBezTo>
                  <a:pt x="261" y="2"/>
                  <a:pt x="259" y="0"/>
                  <a:pt x="24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1" y="0"/>
                  <a:pt x="138" y="2"/>
                  <a:pt x="132" y="15"/>
                </a:cubicBezTo>
                <a:cubicBezTo>
                  <a:pt x="129" y="21"/>
                  <a:pt x="118" y="41"/>
                  <a:pt x="108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14" y="60"/>
                  <a:pt x="5" y="76"/>
                  <a:pt x="4" y="103"/>
                </a:cubicBezTo>
                <a:cubicBezTo>
                  <a:pt x="3" y="129"/>
                  <a:pt x="0" y="220"/>
                  <a:pt x="0" y="220"/>
                </a:cubicBezTo>
                <a:cubicBezTo>
                  <a:pt x="182" y="220"/>
                  <a:pt x="182" y="220"/>
                  <a:pt x="182" y="220"/>
                </a:cubicBezTo>
                <a:lnTo>
                  <a:pt x="182" y="180"/>
                </a:lnTo>
                <a:close/>
                <a:moveTo>
                  <a:pt x="153" y="38"/>
                </a:moveTo>
                <a:cubicBezTo>
                  <a:pt x="157" y="30"/>
                  <a:pt x="159" y="28"/>
                  <a:pt x="169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41" y="28"/>
                  <a:pt x="242" y="30"/>
                  <a:pt x="247" y="38"/>
                </a:cubicBezTo>
                <a:cubicBezTo>
                  <a:pt x="248" y="41"/>
                  <a:pt x="253" y="50"/>
                  <a:pt x="258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0"/>
                  <a:pt x="151" y="41"/>
                  <a:pt x="153" y="38"/>
                </a:cubicBezTo>
                <a:close/>
                <a:moveTo>
                  <a:pt x="218" y="280"/>
                </a:moveTo>
                <a:cubicBezTo>
                  <a:pt x="182" y="280"/>
                  <a:pt x="182" y="280"/>
                  <a:pt x="182" y="28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0" y="240"/>
                  <a:pt x="10" y="240"/>
                  <a:pt x="10" y="240"/>
                </a:cubicBezTo>
                <a:cubicBezTo>
                  <a:pt x="10" y="240"/>
                  <a:pt x="12" y="276"/>
                  <a:pt x="14" y="306"/>
                </a:cubicBezTo>
                <a:cubicBezTo>
                  <a:pt x="14" y="319"/>
                  <a:pt x="18" y="340"/>
                  <a:pt x="50" y="340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81" y="340"/>
                  <a:pt x="385" y="319"/>
                  <a:pt x="386" y="306"/>
                </a:cubicBezTo>
                <a:cubicBezTo>
                  <a:pt x="388" y="275"/>
                  <a:pt x="390" y="240"/>
                  <a:pt x="390" y="240"/>
                </a:cubicBezTo>
                <a:cubicBezTo>
                  <a:pt x="218" y="240"/>
                  <a:pt x="218" y="240"/>
                  <a:pt x="218" y="240"/>
                </a:cubicBezTo>
                <a:lnTo>
                  <a:pt x="218" y="2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36"/>
          <p:cNvSpPr>
            <a:spLocks noEditPoints="1"/>
          </p:cNvSpPr>
          <p:nvPr/>
        </p:nvSpPr>
        <p:spPr bwMode="auto">
          <a:xfrm>
            <a:off x="7192148" y="3000673"/>
            <a:ext cx="295513" cy="200376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178268" y="3413874"/>
            <a:ext cx="1686926" cy="3307601"/>
            <a:chOff x="763560" y="2392054"/>
            <a:chExt cx="1686926" cy="330760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1600200" y="2392054"/>
              <a:ext cx="0" cy="455225"/>
            </a:xfrm>
            <a:prstGeom prst="line">
              <a:avLst/>
            </a:prstGeom>
            <a:ln>
              <a:solidFill>
                <a:srgbClr val="0070C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ontent Placeholder 2"/>
            <p:cNvSpPr txBox="1">
              <a:spLocks/>
            </p:cNvSpPr>
            <p:nvPr/>
          </p:nvSpPr>
          <p:spPr>
            <a:xfrm>
              <a:off x="763560" y="2962950"/>
              <a:ext cx="1686926" cy="273670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Sampling of</a:t>
              </a:r>
            </a:p>
            <a:p>
              <a:pPr marL="628650" lvl="4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Enterprises</a:t>
              </a:r>
            </a:p>
            <a:p>
              <a:pPr marL="628650" lvl="4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Companies</a:t>
              </a:r>
            </a:p>
            <a:p>
              <a:pPr marL="628650" lvl="4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Organizations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Sending polls whether to provide  statistics data using online system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88740" y="3413874"/>
            <a:ext cx="1686926" cy="3214172"/>
            <a:chOff x="2774032" y="2392054"/>
            <a:chExt cx="1686926" cy="321417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610672" y="2392054"/>
              <a:ext cx="0" cy="455225"/>
            </a:xfrm>
            <a:prstGeom prst="line">
              <a:avLst/>
            </a:prstGeom>
            <a:ln>
              <a:solidFill>
                <a:schemeClr val="accent2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2774032" y="2876549"/>
              <a:ext cx="1686926" cy="27296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If choose to provide statistics data using online system:</a:t>
              </a:r>
            </a:p>
            <a:p>
              <a:pPr marL="628650" lvl="4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Create username and password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Sending username and password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10081" y="3413874"/>
            <a:ext cx="1686926" cy="3307600"/>
            <a:chOff x="4695373" y="2392054"/>
            <a:chExt cx="1686926" cy="330760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5532013" y="2392054"/>
              <a:ext cx="0" cy="455225"/>
            </a:xfrm>
            <a:prstGeom prst="line">
              <a:avLst/>
            </a:prstGeom>
            <a:ln>
              <a:solidFill>
                <a:srgbClr val="00B05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ontent Placeholder 2"/>
            <p:cNvSpPr txBox="1">
              <a:spLocks/>
            </p:cNvSpPr>
            <p:nvPr/>
          </p:nvSpPr>
          <p:spPr>
            <a:xfrm>
              <a:off x="4695373" y="2876549"/>
              <a:ext cx="1686926" cy="28231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Users login to system using username and password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They enter statistics data in current period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Data validation</a:t>
              </a: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Confirm data if data is correct</a:t>
              </a:r>
            </a:p>
            <a:p>
              <a:pPr marL="0" lvl="3" indent="0" algn="just">
                <a:buNone/>
              </a:pP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lvl="3" indent="-171450" algn="just">
                <a:buFont typeface="Arial" panose="020B0604020202020204" pitchFamily="34" charset="0"/>
                <a:buChar char="•"/>
              </a:pP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045668" y="3413874"/>
            <a:ext cx="1852672" cy="2755710"/>
            <a:chOff x="6630960" y="2392054"/>
            <a:chExt cx="1686926" cy="275571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7467600" y="2392054"/>
              <a:ext cx="0" cy="455225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ontent Placeholder 2"/>
            <p:cNvSpPr txBox="1">
              <a:spLocks/>
            </p:cNvSpPr>
            <p:nvPr/>
          </p:nvSpPr>
          <p:spPr>
            <a:xfrm>
              <a:off x="6630960" y="2876550"/>
              <a:ext cx="1686926" cy="22712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3" indent="-171450" algn="just">
                <a:buFont typeface="Arial" pitchFamily="34" charset="0"/>
                <a:buChar char="•"/>
              </a:pP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Staff of headquarter and  branch offices check and confirm data's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E1ABCEFB-BB45-4D76-AA86-DC2165466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>
                                            <p:graphicEl>
                                              <a:dgm id="{E1ABCEFB-BB45-4D76-AA86-DC2165466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251F859B-0A77-4419-985E-46D0C3316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>
                                            <p:graphicEl>
                                              <a:dgm id="{251F859B-0A77-4419-985E-46D0C3316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529F0E07-91EA-498C-B1AF-3A6CC4F77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>
                                            <p:graphicEl>
                                              <a:dgm id="{529F0E07-91EA-498C-B1AF-3A6CC4F77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B32019F7-15C5-4CE0-AF54-B15B8A218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>
                                            <p:graphicEl>
                                              <a:dgm id="{B32019F7-15C5-4CE0-AF54-B15B8A218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298D2984-B994-41BF-94A1-E1CA4A71D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>
                                            <p:graphicEl>
                                              <a:dgm id="{298D2984-B994-41BF-94A1-E1CA4A71D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  <p:bldP spid="173" grpId="0" animBg="1"/>
      <p:bldP spid="29" grpId="0"/>
      <p:bldGraphic spid="50" grpId="0">
        <p:bldSub>
          <a:bldDgm bld="one"/>
        </p:bldSub>
      </p:bldGraphic>
      <p:bldP spid="51" grpId="0" animBg="1"/>
      <p:bldP spid="52" grpId="0" animBg="1"/>
      <p:bldP spid="53" grpId="0" animBg="1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1161534" y="1358033"/>
            <a:ext cx="7907420" cy="3693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 shots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875666" y="1304538"/>
            <a:ext cx="457200" cy="23461"/>
          </a:xfrm>
          <a:prstGeom prst="rect">
            <a:avLst/>
          </a:prstGeom>
          <a:solidFill>
            <a:schemeClr val="accent2"/>
          </a:solidFill>
          <a:ln>
            <a:solidFill>
              <a:srgbClr val="FC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0DF1FF6-4543-4E60-9EBC-440E838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34" y="365127"/>
            <a:ext cx="7836712" cy="75061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 STATISTICS INFORMATION IN EVERY QUARTER</a:t>
            </a:r>
            <a:endParaRPr lang="en-US" sz="2000" b="1" cap="al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C738BE-E1BD-4638-95C4-187E8D39AE14}"/>
              </a:ext>
            </a:extLst>
          </p:cNvPr>
          <p:cNvGrpSpPr/>
          <p:nvPr/>
        </p:nvGrpSpPr>
        <p:grpSpPr>
          <a:xfrm>
            <a:off x="1161534" y="1757399"/>
            <a:ext cx="4271222" cy="3567846"/>
            <a:chOff x="1161534" y="1799629"/>
            <a:chExt cx="4271222" cy="35678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AB6E6E-8AEB-43D4-94DB-59B617A73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534" y="1799629"/>
              <a:ext cx="4271222" cy="162937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79096C-D182-4672-AB7B-A0B7486A2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534" y="3426264"/>
              <a:ext cx="4271222" cy="194121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7421AC2-B268-4440-9B30-363782264C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44" y="3728796"/>
            <a:ext cx="5374202" cy="29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7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  <p:bldP spid="17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1161534" y="1358033"/>
            <a:ext cx="7907420" cy="3693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 shots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875666" y="1304538"/>
            <a:ext cx="457200" cy="23461"/>
          </a:xfrm>
          <a:prstGeom prst="rect">
            <a:avLst/>
          </a:prstGeom>
          <a:solidFill>
            <a:schemeClr val="accent2"/>
          </a:solidFill>
          <a:ln>
            <a:solidFill>
              <a:srgbClr val="FC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0DF1FF6-4543-4E60-9EBC-440E838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34" y="365127"/>
            <a:ext cx="7836712" cy="75061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 STATISTICS INFORMATION IN EVERY QUARTER</a:t>
            </a:r>
            <a:endParaRPr lang="en-US" sz="2000" b="1" cap="al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AB6E6E-8AEB-43D4-94DB-59B617A73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34" y="1695786"/>
            <a:ext cx="7052644" cy="2557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421AC2-B268-4440-9B30-363782264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33" y="4221380"/>
            <a:ext cx="6809413" cy="25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  <p:bldP spid="1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AFCE-B8DA-45B6-9F41-2BDFDEB46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418" y="2355880"/>
            <a:ext cx="6342077" cy="1434518"/>
          </a:xfrm>
        </p:spPr>
        <p:txBody>
          <a:bodyPr>
            <a:noAutofit/>
          </a:bodyPr>
          <a:lstStyle/>
          <a:p>
            <a:pPr lvl="0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and Housing census in 2010</a:t>
            </a:r>
          </a:p>
        </p:txBody>
      </p:sp>
      <p:sp>
        <p:nvSpPr>
          <p:cNvPr id="5" name="Oval 4"/>
          <p:cNvSpPr/>
          <p:nvPr/>
        </p:nvSpPr>
        <p:spPr>
          <a:xfrm>
            <a:off x="1361145" y="2615939"/>
            <a:ext cx="914400" cy="914400"/>
          </a:xfrm>
          <a:prstGeom prst="ellipse">
            <a:avLst/>
          </a:prstGeom>
          <a:solidFill>
            <a:srgbClr val="4D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81731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1161534" y="1358033"/>
            <a:ext cx="7907420" cy="3693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 shots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875666" y="1304538"/>
            <a:ext cx="457200" cy="23461"/>
          </a:xfrm>
          <a:prstGeom prst="rect">
            <a:avLst/>
          </a:prstGeom>
          <a:solidFill>
            <a:schemeClr val="accent2"/>
          </a:solidFill>
          <a:ln>
            <a:solidFill>
              <a:srgbClr val="FC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0DF1FF6-4543-4E60-9EBC-440E838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34" y="365127"/>
            <a:ext cx="7836712" cy="75061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 STATISTICS INFORMATION IN EVERY QUARTER</a:t>
            </a:r>
            <a:endParaRPr lang="en-US" sz="2000" b="1" cap="al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AB6E6E-8AEB-43D4-94DB-59B617A73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56" y="1727365"/>
            <a:ext cx="6860336" cy="3696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421AC2-B268-4440-9B30-363782264C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720" y="3338169"/>
            <a:ext cx="6319234" cy="338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  <p:bldP spid="17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1161534" y="1358033"/>
            <a:ext cx="7907420" cy="3693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 shots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875666" y="1304538"/>
            <a:ext cx="457200" cy="23461"/>
          </a:xfrm>
          <a:prstGeom prst="rect">
            <a:avLst/>
          </a:prstGeom>
          <a:solidFill>
            <a:schemeClr val="accent2"/>
          </a:solidFill>
          <a:ln>
            <a:solidFill>
              <a:srgbClr val="FC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0DF1FF6-4543-4E60-9EBC-440E838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34" y="365127"/>
            <a:ext cx="7836712" cy="75061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 STATISTICS INFORMATION IN EVERY QUARTER</a:t>
            </a:r>
            <a:endParaRPr lang="en-US" sz="2000" b="1" cap="al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B4B34-8E8B-493F-BF6F-DDB39FDC8C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34" y="1727365"/>
            <a:ext cx="5352176" cy="2343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AB6E6E-8AEB-43D4-94DB-59B617A73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14" y="2936674"/>
            <a:ext cx="5102478" cy="3696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421AC2-B268-4440-9B30-363782264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89" y="5184219"/>
            <a:ext cx="4506757" cy="148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3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  <p:bldP spid="17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76300" y="1828800"/>
            <a:ext cx="8077200" cy="1788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attention</a:t>
            </a:r>
          </a:p>
          <a:p>
            <a:r>
              <a:rPr lang="en-US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 and comment?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8900" y="3962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www.nso.mn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www.1212.mn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information@nso.mn</a:t>
            </a:r>
          </a:p>
        </p:txBody>
      </p:sp>
    </p:spTree>
    <p:extLst>
      <p:ext uri="{BB962C8B-B14F-4D97-AF65-F5344CB8AC3E}">
        <p14:creationId xmlns:p14="http://schemas.microsoft.com/office/powerpoint/2010/main" val="494815780"/>
      </p:ext>
    </p:extLst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36227"/>
            <a:ext cx="6019800" cy="774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CENSUSES IN MONGOLIA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98EA800-126F-4B97-AAF7-FEE384A02A6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47800" y="1447800"/>
          <a:ext cx="5334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40FDB63-578C-43F8-BE1A-C44B548EFF15}"/>
              </a:ext>
            </a:extLst>
          </p:cNvPr>
          <p:cNvSpPr txBox="1"/>
          <p:nvPr/>
        </p:nvSpPr>
        <p:spPr>
          <a:xfrm>
            <a:off x="1600200" y="62484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*2015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By census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C09CA0-4E0A-4DCA-BB32-C652C3BF73C0}"/>
              </a:ext>
            </a:extLst>
          </p:cNvPr>
          <p:cNvSpPr txBox="1"/>
          <p:nvPr/>
        </p:nvSpPr>
        <p:spPr>
          <a:xfrm>
            <a:off x="7162800" y="144901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87 423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F9B6C3-45CF-47E8-AF1A-41FF397EE677}"/>
              </a:ext>
            </a:extLst>
          </p:cNvPr>
          <p:cNvSpPr txBox="1"/>
          <p:nvPr/>
        </p:nvSpPr>
        <p:spPr>
          <a:xfrm>
            <a:off x="7035800" y="185033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107 140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EA8472-42E0-4FE0-BB63-FED67B325A86}"/>
              </a:ext>
            </a:extLst>
          </p:cNvPr>
          <p:cNvSpPr txBox="1"/>
          <p:nvPr/>
        </p:nvSpPr>
        <p:spPr>
          <a:xfrm>
            <a:off x="6324600" y="10476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E-Census result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0A45616-138A-4A38-9B5D-5839E8CE780C}"/>
              </a:ext>
            </a:extLst>
          </p:cNvPr>
          <p:cNvSpPr/>
          <p:nvPr/>
        </p:nvSpPr>
        <p:spPr>
          <a:xfrm rot="16200000">
            <a:off x="7505700" y="1790701"/>
            <a:ext cx="228600" cy="12192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933929-9142-49C6-9C9E-33893B9B8A57}"/>
              </a:ext>
            </a:extLst>
          </p:cNvPr>
          <p:cNvSpPr txBox="1"/>
          <p:nvPr/>
        </p:nvSpPr>
        <p:spPr>
          <a:xfrm>
            <a:off x="5867400" y="253942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Mongolian citizens who live in abroad for more than 6 months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B66792-78DA-476B-A1E8-A1BBD3A6677E}"/>
              </a:ext>
            </a:extLst>
          </p:cNvPr>
          <p:cNvCxnSpPr/>
          <p:nvPr/>
        </p:nvCxnSpPr>
        <p:spPr>
          <a:xfrm>
            <a:off x="6421120" y="1676400"/>
            <a:ext cx="55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F93B8AF-120E-43F7-9D78-08452D6A9D9D}"/>
              </a:ext>
            </a:extLst>
          </p:cNvPr>
          <p:cNvCxnSpPr/>
          <p:nvPr/>
        </p:nvCxnSpPr>
        <p:spPr>
          <a:xfrm>
            <a:off x="6431280" y="2057400"/>
            <a:ext cx="55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26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848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AIM OF E-CENSUS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086600" cy="42672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Establishing basic database of international migration statistics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Update and expand annual census data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create and prepare the conditions for the internet census 2020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Implementation of Law on Population and Housing Census</a:t>
            </a:r>
          </a:p>
        </p:txBody>
      </p:sp>
    </p:spTree>
    <p:extLst>
      <p:ext uri="{BB962C8B-B14F-4D97-AF65-F5344CB8AC3E}">
        <p14:creationId xmlns:p14="http://schemas.microsoft.com/office/powerpoint/2010/main" val="1500439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848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AIM OF E-CENSUS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086600" cy="42672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Establishing basic database of international migration statistics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Update and expand annual census data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create and prepare the conditions for the internet census 2020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Implementation of Law on Population and Housing Census</a:t>
            </a:r>
          </a:p>
        </p:txBody>
      </p:sp>
    </p:spTree>
    <p:extLst>
      <p:ext uri="{BB962C8B-B14F-4D97-AF65-F5344CB8AC3E}">
        <p14:creationId xmlns:p14="http://schemas.microsoft.com/office/powerpoint/2010/main" val="2026615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AFCE-B8DA-45B6-9F41-2BDFDEB46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418" y="2355880"/>
            <a:ext cx="6342077" cy="1434518"/>
          </a:xfrm>
        </p:spPr>
        <p:txBody>
          <a:bodyPr>
            <a:noAutofit/>
          </a:bodyPr>
          <a:lstStyle/>
          <a:p>
            <a:pPr lvl="0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and Housing census in 2015</a:t>
            </a:r>
          </a:p>
        </p:txBody>
      </p:sp>
      <p:sp>
        <p:nvSpPr>
          <p:cNvPr id="5" name="Oval 4"/>
          <p:cNvSpPr/>
          <p:nvPr/>
        </p:nvSpPr>
        <p:spPr>
          <a:xfrm>
            <a:off x="1361145" y="2615939"/>
            <a:ext cx="914400" cy="914400"/>
          </a:xfrm>
          <a:prstGeom prst="ellipse">
            <a:avLst/>
          </a:prstGeom>
          <a:solidFill>
            <a:srgbClr val="4D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3617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7099" y="2133600"/>
            <a:ext cx="5126501" cy="447403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1066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Official population and household registration started in 1972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Booklet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lum bright="-10000"/>
          </a:blip>
          <a:srcRect r="-3177" b="-2500"/>
          <a:stretch>
            <a:fillRect/>
          </a:stretch>
        </p:blipFill>
        <p:spPr bwMode="auto">
          <a:xfrm rot="16200000">
            <a:off x="3591335" y="2099166"/>
            <a:ext cx="3177147" cy="4008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4" cstate="print"/>
          <a:srcRect l="7573" t="15876" r="54009" b="8739"/>
          <a:stretch>
            <a:fillRect/>
          </a:stretch>
        </p:blipFill>
        <p:spPr bwMode="auto">
          <a:xfrm>
            <a:off x="4724400" y="2477492"/>
            <a:ext cx="2667000" cy="358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l="45714" t="9905" r="18572" b="29863"/>
          <a:stretch>
            <a:fillRect/>
          </a:stretch>
        </p:blipFill>
        <p:spPr bwMode="auto">
          <a:xfrm>
            <a:off x="6096000" y="2401292"/>
            <a:ext cx="2971800" cy="369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104070" y="5398526"/>
            <a:ext cx="19365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Arial" pitchFamily="34" charset="0"/>
              <a:buChar char="•"/>
            </a:pP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 </a:t>
            </a:r>
          </a:p>
          <a:p>
            <a:pPr algn="just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those years updated booklet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4759" y="4414485"/>
            <a:ext cx="1306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buFont typeface="Arial" pitchFamily="34" charset="0"/>
              <a:buChar char="•"/>
            </a:pP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759" y="4888576"/>
            <a:ext cx="1306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buFont typeface="Arial" pitchFamily="34" charset="0"/>
              <a:buChar char="•"/>
            </a:pP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2006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3000" y="381000"/>
            <a:ext cx="7620000" cy="575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and household registration booklet</a:t>
            </a:r>
          </a:p>
        </p:txBody>
      </p:sp>
    </p:spTree>
    <p:extLst>
      <p:ext uri="{BB962C8B-B14F-4D97-AF65-F5344CB8AC3E}">
        <p14:creationId xmlns:p14="http://schemas.microsoft.com/office/powerpoint/2010/main" val="31548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1161534" y="1358033"/>
            <a:ext cx="7907420" cy="3693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online system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875666" y="1304538"/>
            <a:ext cx="457200" cy="23461"/>
          </a:xfrm>
          <a:prstGeom prst="rect">
            <a:avLst/>
          </a:prstGeom>
          <a:solidFill>
            <a:schemeClr val="accent2"/>
          </a:solidFill>
          <a:ln>
            <a:solidFill>
              <a:srgbClr val="FC5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161534" y="1744443"/>
            <a:ext cx="7902171" cy="1331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every administrator units have own offline database.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year collecting all database and integrating.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steps are very complicated.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Therefore we decided shift to online system.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0DF1FF6-4543-4E60-9EBC-440E838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34" y="365127"/>
            <a:ext cx="7353816" cy="750610"/>
          </a:xfrm>
        </p:spPr>
        <p:txBody>
          <a:bodyPr>
            <a:normAutofit/>
          </a:bodyPr>
          <a:lstStyle/>
          <a:p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and HOUSEHOLD Database</a:t>
            </a:r>
          </a:p>
        </p:txBody>
      </p:sp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7874050"/>
              </p:ext>
            </p:extLst>
          </p:nvPr>
        </p:nvGraphicFramePr>
        <p:xfrm>
          <a:off x="1313429" y="3237255"/>
          <a:ext cx="7416824" cy="159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" name="Freeform 6"/>
          <p:cNvSpPr>
            <a:spLocks noEditPoints="1"/>
          </p:cNvSpPr>
          <p:nvPr/>
        </p:nvSpPr>
        <p:spPr bwMode="auto">
          <a:xfrm>
            <a:off x="1499936" y="3901193"/>
            <a:ext cx="260507" cy="277504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31"/>
          <p:cNvSpPr>
            <a:spLocks noEditPoints="1"/>
          </p:cNvSpPr>
          <p:nvPr/>
        </p:nvSpPr>
        <p:spPr bwMode="auto">
          <a:xfrm>
            <a:off x="3429388" y="3848798"/>
            <a:ext cx="256401" cy="349637"/>
          </a:xfrm>
          <a:custGeom>
            <a:avLst/>
            <a:gdLst>
              <a:gd name="T0" fmla="*/ 90 w 293"/>
              <a:gd name="T1" fmla="*/ 383 h 400"/>
              <a:gd name="T2" fmla="*/ 147 w 293"/>
              <a:gd name="T3" fmla="*/ 400 h 400"/>
              <a:gd name="T4" fmla="*/ 203 w 293"/>
              <a:gd name="T5" fmla="*/ 383 h 400"/>
              <a:gd name="T6" fmla="*/ 203 w 293"/>
              <a:gd name="T7" fmla="*/ 342 h 400"/>
              <a:gd name="T8" fmla="*/ 90 w 293"/>
              <a:gd name="T9" fmla="*/ 342 h 400"/>
              <a:gd name="T10" fmla="*/ 90 w 293"/>
              <a:gd name="T11" fmla="*/ 383 h 400"/>
              <a:gd name="T12" fmla="*/ 201 w 293"/>
              <a:gd name="T13" fmla="*/ 318 h 400"/>
              <a:gd name="T14" fmla="*/ 286 w 293"/>
              <a:gd name="T15" fmla="*/ 116 h 400"/>
              <a:gd name="T16" fmla="*/ 147 w 293"/>
              <a:gd name="T17" fmla="*/ 0 h 400"/>
              <a:gd name="T18" fmla="*/ 7 w 293"/>
              <a:gd name="T19" fmla="*/ 116 h 400"/>
              <a:gd name="T20" fmla="*/ 93 w 293"/>
              <a:gd name="T21" fmla="*/ 318 h 400"/>
              <a:gd name="T22" fmla="*/ 201 w 293"/>
              <a:gd name="T23" fmla="*/ 318 h 400"/>
              <a:gd name="T24" fmla="*/ 50 w 293"/>
              <a:gd name="T25" fmla="*/ 119 h 400"/>
              <a:gd name="T26" fmla="*/ 147 w 293"/>
              <a:gd name="T27" fmla="*/ 41 h 400"/>
              <a:gd name="T28" fmla="*/ 244 w 293"/>
              <a:gd name="T29" fmla="*/ 119 h 400"/>
              <a:gd name="T30" fmla="*/ 208 w 293"/>
              <a:gd name="T31" fmla="*/ 198 h 400"/>
              <a:gd name="T32" fmla="*/ 163 w 293"/>
              <a:gd name="T33" fmla="*/ 283 h 400"/>
              <a:gd name="T34" fmla="*/ 130 w 293"/>
              <a:gd name="T35" fmla="*/ 283 h 400"/>
              <a:gd name="T36" fmla="*/ 86 w 293"/>
              <a:gd name="T37" fmla="*/ 198 h 400"/>
              <a:gd name="T38" fmla="*/ 50 w 293"/>
              <a:gd name="T39" fmla="*/ 119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3" h="400">
                <a:moveTo>
                  <a:pt x="90" y="383"/>
                </a:moveTo>
                <a:cubicBezTo>
                  <a:pt x="106" y="393"/>
                  <a:pt x="125" y="400"/>
                  <a:pt x="147" y="400"/>
                </a:cubicBezTo>
                <a:cubicBezTo>
                  <a:pt x="169" y="400"/>
                  <a:pt x="187" y="393"/>
                  <a:pt x="203" y="383"/>
                </a:cubicBezTo>
                <a:cubicBezTo>
                  <a:pt x="203" y="342"/>
                  <a:pt x="203" y="342"/>
                  <a:pt x="203" y="342"/>
                </a:cubicBezTo>
                <a:cubicBezTo>
                  <a:pt x="90" y="342"/>
                  <a:pt x="90" y="342"/>
                  <a:pt x="90" y="342"/>
                </a:cubicBezTo>
                <a:lnTo>
                  <a:pt x="90" y="383"/>
                </a:lnTo>
                <a:close/>
                <a:moveTo>
                  <a:pt x="201" y="318"/>
                </a:moveTo>
                <a:cubicBezTo>
                  <a:pt x="201" y="231"/>
                  <a:pt x="293" y="203"/>
                  <a:pt x="286" y="116"/>
                </a:cubicBezTo>
                <a:cubicBezTo>
                  <a:pt x="282" y="61"/>
                  <a:pt x="245" y="0"/>
                  <a:pt x="147" y="0"/>
                </a:cubicBezTo>
                <a:cubicBezTo>
                  <a:pt x="49" y="0"/>
                  <a:pt x="12" y="61"/>
                  <a:pt x="7" y="116"/>
                </a:cubicBezTo>
                <a:cubicBezTo>
                  <a:pt x="0" y="203"/>
                  <a:pt x="93" y="231"/>
                  <a:pt x="93" y="318"/>
                </a:cubicBezTo>
                <a:lnTo>
                  <a:pt x="201" y="318"/>
                </a:lnTo>
                <a:close/>
                <a:moveTo>
                  <a:pt x="50" y="119"/>
                </a:moveTo>
                <a:cubicBezTo>
                  <a:pt x="54" y="67"/>
                  <a:pt x="89" y="41"/>
                  <a:pt x="147" y="41"/>
                </a:cubicBezTo>
                <a:cubicBezTo>
                  <a:pt x="204" y="41"/>
                  <a:pt x="240" y="67"/>
                  <a:pt x="244" y="119"/>
                </a:cubicBezTo>
                <a:cubicBezTo>
                  <a:pt x="246" y="148"/>
                  <a:pt x="230" y="167"/>
                  <a:pt x="208" y="198"/>
                </a:cubicBezTo>
                <a:cubicBezTo>
                  <a:pt x="192" y="221"/>
                  <a:pt x="172" y="248"/>
                  <a:pt x="163" y="283"/>
                </a:cubicBezTo>
                <a:cubicBezTo>
                  <a:pt x="130" y="283"/>
                  <a:pt x="130" y="283"/>
                  <a:pt x="130" y="283"/>
                </a:cubicBezTo>
                <a:cubicBezTo>
                  <a:pt x="121" y="248"/>
                  <a:pt x="102" y="221"/>
                  <a:pt x="86" y="198"/>
                </a:cubicBezTo>
                <a:cubicBezTo>
                  <a:pt x="64" y="167"/>
                  <a:pt x="47" y="148"/>
                  <a:pt x="5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49"/>
          <p:cNvSpPr>
            <a:spLocks noEditPoints="1"/>
          </p:cNvSpPr>
          <p:nvPr/>
        </p:nvSpPr>
        <p:spPr bwMode="auto">
          <a:xfrm>
            <a:off x="5302334" y="3886692"/>
            <a:ext cx="317012" cy="269998"/>
          </a:xfrm>
          <a:custGeom>
            <a:avLst/>
            <a:gdLst>
              <a:gd name="T0" fmla="*/ 182 w 400"/>
              <a:gd name="T1" fmla="*/ 180 h 340"/>
              <a:gd name="T2" fmla="*/ 218 w 400"/>
              <a:gd name="T3" fmla="*/ 180 h 340"/>
              <a:gd name="T4" fmla="*/ 218 w 400"/>
              <a:gd name="T5" fmla="*/ 220 h 340"/>
              <a:gd name="T6" fmla="*/ 400 w 400"/>
              <a:gd name="T7" fmla="*/ 220 h 340"/>
              <a:gd name="T8" fmla="*/ 396 w 400"/>
              <a:gd name="T9" fmla="*/ 103 h 340"/>
              <a:gd name="T10" fmla="*/ 356 w 400"/>
              <a:gd name="T11" fmla="*/ 60 h 340"/>
              <a:gd name="T12" fmla="*/ 292 w 400"/>
              <a:gd name="T13" fmla="*/ 60 h 340"/>
              <a:gd name="T14" fmla="*/ 268 w 400"/>
              <a:gd name="T15" fmla="*/ 15 h 340"/>
              <a:gd name="T16" fmla="*/ 244 w 400"/>
              <a:gd name="T17" fmla="*/ 0 h 340"/>
              <a:gd name="T18" fmla="*/ 155 w 400"/>
              <a:gd name="T19" fmla="*/ 0 h 340"/>
              <a:gd name="T20" fmla="*/ 132 w 400"/>
              <a:gd name="T21" fmla="*/ 15 h 340"/>
              <a:gd name="T22" fmla="*/ 108 w 400"/>
              <a:gd name="T23" fmla="*/ 60 h 340"/>
              <a:gd name="T24" fmla="*/ 44 w 400"/>
              <a:gd name="T25" fmla="*/ 60 h 340"/>
              <a:gd name="T26" fmla="*/ 4 w 400"/>
              <a:gd name="T27" fmla="*/ 103 h 340"/>
              <a:gd name="T28" fmla="*/ 0 w 400"/>
              <a:gd name="T29" fmla="*/ 220 h 340"/>
              <a:gd name="T30" fmla="*/ 182 w 400"/>
              <a:gd name="T31" fmla="*/ 220 h 340"/>
              <a:gd name="T32" fmla="*/ 182 w 400"/>
              <a:gd name="T33" fmla="*/ 180 h 340"/>
              <a:gd name="T34" fmla="*/ 153 w 400"/>
              <a:gd name="T35" fmla="*/ 38 h 340"/>
              <a:gd name="T36" fmla="*/ 169 w 400"/>
              <a:gd name="T37" fmla="*/ 28 h 340"/>
              <a:gd name="T38" fmla="*/ 230 w 400"/>
              <a:gd name="T39" fmla="*/ 28 h 340"/>
              <a:gd name="T40" fmla="*/ 247 w 400"/>
              <a:gd name="T41" fmla="*/ 38 h 340"/>
              <a:gd name="T42" fmla="*/ 258 w 400"/>
              <a:gd name="T43" fmla="*/ 60 h 340"/>
              <a:gd name="T44" fmla="*/ 141 w 400"/>
              <a:gd name="T45" fmla="*/ 60 h 340"/>
              <a:gd name="T46" fmla="*/ 153 w 400"/>
              <a:gd name="T47" fmla="*/ 38 h 340"/>
              <a:gd name="T48" fmla="*/ 218 w 400"/>
              <a:gd name="T49" fmla="*/ 280 h 340"/>
              <a:gd name="T50" fmla="*/ 182 w 400"/>
              <a:gd name="T51" fmla="*/ 280 h 340"/>
              <a:gd name="T52" fmla="*/ 182 w 400"/>
              <a:gd name="T53" fmla="*/ 240 h 340"/>
              <a:gd name="T54" fmla="*/ 10 w 400"/>
              <a:gd name="T55" fmla="*/ 240 h 340"/>
              <a:gd name="T56" fmla="*/ 14 w 400"/>
              <a:gd name="T57" fmla="*/ 306 h 340"/>
              <a:gd name="T58" fmla="*/ 50 w 400"/>
              <a:gd name="T59" fmla="*/ 340 h 340"/>
              <a:gd name="T60" fmla="*/ 350 w 400"/>
              <a:gd name="T61" fmla="*/ 340 h 340"/>
              <a:gd name="T62" fmla="*/ 386 w 400"/>
              <a:gd name="T63" fmla="*/ 306 h 340"/>
              <a:gd name="T64" fmla="*/ 390 w 400"/>
              <a:gd name="T65" fmla="*/ 240 h 340"/>
              <a:gd name="T66" fmla="*/ 218 w 400"/>
              <a:gd name="T67" fmla="*/ 240 h 340"/>
              <a:gd name="T68" fmla="*/ 218 w 400"/>
              <a:gd name="T69" fmla="*/ 28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0" h="340">
                <a:moveTo>
                  <a:pt x="182" y="180"/>
                </a:moveTo>
                <a:cubicBezTo>
                  <a:pt x="218" y="180"/>
                  <a:pt x="218" y="180"/>
                  <a:pt x="218" y="180"/>
                </a:cubicBezTo>
                <a:cubicBezTo>
                  <a:pt x="218" y="220"/>
                  <a:pt x="218" y="220"/>
                  <a:pt x="218" y="220"/>
                </a:cubicBezTo>
                <a:cubicBezTo>
                  <a:pt x="400" y="220"/>
                  <a:pt x="400" y="220"/>
                  <a:pt x="400" y="220"/>
                </a:cubicBezTo>
                <a:cubicBezTo>
                  <a:pt x="400" y="220"/>
                  <a:pt x="397" y="131"/>
                  <a:pt x="396" y="103"/>
                </a:cubicBezTo>
                <a:cubicBezTo>
                  <a:pt x="395" y="76"/>
                  <a:pt x="385" y="60"/>
                  <a:pt x="356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2" y="41"/>
                  <a:pt x="271" y="21"/>
                  <a:pt x="268" y="15"/>
                </a:cubicBezTo>
                <a:cubicBezTo>
                  <a:pt x="261" y="2"/>
                  <a:pt x="259" y="0"/>
                  <a:pt x="24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1" y="0"/>
                  <a:pt x="138" y="2"/>
                  <a:pt x="132" y="15"/>
                </a:cubicBezTo>
                <a:cubicBezTo>
                  <a:pt x="129" y="21"/>
                  <a:pt x="118" y="41"/>
                  <a:pt x="108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14" y="60"/>
                  <a:pt x="5" y="76"/>
                  <a:pt x="4" y="103"/>
                </a:cubicBezTo>
                <a:cubicBezTo>
                  <a:pt x="3" y="129"/>
                  <a:pt x="0" y="220"/>
                  <a:pt x="0" y="220"/>
                </a:cubicBezTo>
                <a:cubicBezTo>
                  <a:pt x="182" y="220"/>
                  <a:pt x="182" y="220"/>
                  <a:pt x="182" y="220"/>
                </a:cubicBezTo>
                <a:lnTo>
                  <a:pt x="182" y="180"/>
                </a:lnTo>
                <a:close/>
                <a:moveTo>
                  <a:pt x="153" y="38"/>
                </a:moveTo>
                <a:cubicBezTo>
                  <a:pt x="157" y="30"/>
                  <a:pt x="159" y="28"/>
                  <a:pt x="169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41" y="28"/>
                  <a:pt x="242" y="30"/>
                  <a:pt x="247" y="38"/>
                </a:cubicBezTo>
                <a:cubicBezTo>
                  <a:pt x="248" y="41"/>
                  <a:pt x="253" y="50"/>
                  <a:pt x="258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0"/>
                  <a:pt x="151" y="41"/>
                  <a:pt x="153" y="38"/>
                </a:cubicBezTo>
                <a:close/>
                <a:moveTo>
                  <a:pt x="218" y="280"/>
                </a:moveTo>
                <a:cubicBezTo>
                  <a:pt x="182" y="280"/>
                  <a:pt x="182" y="280"/>
                  <a:pt x="182" y="28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0" y="240"/>
                  <a:pt x="10" y="240"/>
                  <a:pt x="10" y="240"/>
                </a:cubicBezTo>
                <a:cubicBezTo>
                  <a:pt x="10" y="240"/>
                  <a:pt x="12" y="276"/>
                  <a:pt x="14" y="306"/>
                </a:cubicBezTo>
                <a:cubicBezTo>
                  <a:pt x="14" y="319"/>
                  <a:pt x="18" y="340"/>
                  <a:pt x="50" y="340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81" y="340"/>
                  <a:pt x="385" y="319"/>
                  <a:pt x="386" y="306"/>
                </a:cubicBezTo>
                <a:cubicBezTo>
                  <a:pt x="388" y="275"/>
                  <a:pt x="390" y="240"/>
                  <a:pt x="390" y="240"/>
                </a:cubicBezTo>
                <a:cubicBezTo>
                  <a:pt x="218" y="240"/>
                  <a:pt x="218" y="240"/>
                  <a:pt x="218" y="240"/>
                </a:cubicBezTo>
                <a:lnTo>
                  <a:pt x="218" y="2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36"/>
          <p:cNvSpPr>
            <a:spLocks noEditPoints="1"/>
          </p:cNvSpPr>
          <p:nvPr/>
        </p:nvSpPr>
        <p:spPr bwMode="auto">
          <a:xfrm>
            <a:off x="7242482" y="3939757"/>
            <a:ext cx="295513" cy="200376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2065242" y="4352958"/>
            <a:ext cx="0" cy="455225"/>
          </a:xfrm>
          <a:prstGeom prst="line">
            <a:avLst/>
          </a:prstGeom>
          <a:ln>
            <a:solidFill>
              <a:srgbClr val="0070C0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075714" y="4352958"/>
            <a:ext cx="0" cy="455225"/>
          </a:xfrm>
          <a:prstGeom prst="line">
            <a:avLst/>
          </a:prstGeom>
          <a:ln>
            <a:solidFill>
              <a:schemeClr val="accent2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997055" y="4352958"/>
            <a:ext cx="0" cy="455225"/>
          </a:xfrm>
          <a:prstGeom prst="line">
            <a:avLst/>
          </a:prstGeom>
          <a:ln>
            <a:solidFill>
              <a:srgbClr val="00B050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014845" y="4352958"/>
            <a:ext cx="0" cy="455225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2B0A-4868-4F4A-B4FC-DF513CA9D5E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1E8996-9DD7-4E87-B384-EDBE13FD18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00" y="5055792"/>
            <a:ext cx="342163" cy="3421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2944D81-3F3E-409B-B443-3E50E58CAA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88" y="5143326"/>
            <a:ext cx="457217" cy="457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DBFA51A-2371-40DB-A9C9-7CBF7E64CF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37" y="5026672"/>
            <a:ext cx="650899" cy="6508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C382ED-4357-4048-94BE-8D4AFC0BB2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43" y="5242739"/>
            <a:ext cx="354726" cy="3547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704ADC7-060F-4106-8286-2209785F84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81" y="5249096"/>
            <a:ext cx="354726" cy="3547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78F4829-9C82-4FF0-BD44-79E836ED49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835" y="4920226"/>
            <a:ext cx="955458" cy="9554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FFD1D3-07F1-490D-BD25-509ED86F2F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10" y="5249096"/>
            <a:ext cx="457217" cy="4572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EF8B05B-9EC7-4735-8296-0A58B1407D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76" y="5132847"/>
            <a:ext cx="650899" cy="6508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DD1CFD9-1568-450A-8ADD-26218151FB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04" y="5410727"/>
            <a:ext cx="354726" cy="3547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9C26CA-BBDA-41F5-9FB3-50F25D3054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309" y="5326529"/>
            <a:ext cx="457217" cy="457217"/>
          </a:xfrm>
          <a:prstGeom prst="rect">
            <a:avLst/>
          </a:prstGeom>
        </p:spPr>
      </p:pic>
      <p:sp>
        <p:nvSpPr>
          <p:cNvPr id="36" name="Left Arrow 25">
            <a:extLst>
              <a:ext uri="{FF2B5EF4-FFF2-40B4-BE49-F238E27FC236}">
                <a16:creationId xmlns:a16="http://schemas.microsoft.com/office/drawing/2014/main" id="{58F75592-9832-4CCF-90A6-21D55F78CE60}"/>
              </a:ext>
            </a:extLst>
          </p:cNvPr>
          <p:cNvSpPr/>
          <p:nvPr/>
        </p:nvSpPr>
        <p:spPr>
          <a:xfrm rot="10800000">
            <a:off x="2478260" y="5380183"/>
            <a:ext cx="1084406" cy="13949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Left Arrow 26">
            <a:extLst>
              <a:ext uri="{FF2B5EF4-FFF2-40B4-BE49-F238E27FC236}">
                <a16:creationId xmlns:a16="http://schemas.microsoft.com/office/drawing/2014/main" id="{ACD19745-BB23-482F-8C28-FB93738EA648}"/>
              </a:ext>
            </a:extLst>
          </p:cNvPr>
          <p:cNvSpPr/>
          <p:nvPr/>
        </p:nvSpPr>
        <p:spPr>
          <a:xfrm rot="10800000">
            <a:off x="4583067" y="5356712"/>
            <a:ext cx="1084406" cy="13949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Left Arrow 27">
            <a:extLst>
              <a:ext uri="{FF2B5EF4-FFF2-40B4-BE49-F238E27FC236}">
                <a16:creationId xmlns:a16="http://schemas.microsoft.com/office/drawing/2014/main" id="{3283CE25-F871-4059-8326-6AECB221C41C}"/>
              </a:ext>
            </a:extLst>
          </p:cNvPr>
          <p:cNvSpPr/>
          <p:nvPr/>
        </p:nvSpPr>
        <p:spPr>
          <a:xfrm rot="10800000">
            <a:off x="6623429" y="5350355"/>
            <a:ext cx="1084406" cy="13949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451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E1ABCEFB-BB45-4D76-AA86-DC2165466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>
                                            <p:graphicEl>
                                              <a:dgm id="{E1ABCEFB-BB45-4D76-AA86-DC2165466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251F859B-0A77-4419-985E-46D0C3316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>
                                            <p:graphicEl>
                                              <a:dgm id="{251F859B-0A77-4419-985E-46D0C3316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529F0E07-91EA-498C-B1AF-3A6CC4F77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>
                                            <p:graphicEl>
                                              <a:dgm id="{529F0E07-91EA-498C-B1AF-3A6CC4F77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B32019F7-15C5-4CE0-AF54-B15B8A218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0">
                                            <p:graphicEl>
                                              <a:dgm id="{B32019F7-15C5-4CE0-AF54-B15B8A218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298D2984-B994-41BF-94A1-E1CA4A71D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>
                                            <p:graphicEl>
                                              <a:dgm id="{298D2984-B994-41BF-94A1-E1CA4A71D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  <p:bldP spid="173" grpId="0" animBg="1"/>
      <p:bldP spid="29" grpId="0"/>
      <p:bldGraphic spid="50" grpId="0" uiExpand="1">
        <p:bldSub>
          <a:bldDgm bld="one"/>
        </p:bldSub>
      </p:bldGraphic>
      <p:bldP spid="51" grpId="0" uiExpand="1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emplate_4x3" id="{65878603-A53A-45EB-9D5E-6A2FF6903637}" vid="{0D70CD5C-0930-4E60-A622-4681993371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1401</Words>
  <Application>Microsoft Office PowerPoint</Application>
  <PresentationFormat>On-screen Show (4:3)</PresentationFormat>
  <Paragraphs>329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Tahoma</vt:lpstr>
      <vt:lpstr>Office Theme</vt:lpstr>
      <vt:lpstr>MONGOLIA: Data collection with Internet</vt:lpstr>
      <vt:lpstr>PowerPoint Presentation</vt:lpstr>
      <vt:lpstr>Population and Housing census in 2010</vt:lpstr>
      <vt:lpstr>CENSUSES IN MONGOLIA</vt:lpstr>
      <vt:lpstr>AIM OF E-CENSUS</vt:lpstr>
      <vt:lpstr>AIM OF E-CENSUS</vt:lpstr>
      <vt:lpstr>Population and Housing census in 2015</vt:lpstr>
      <vt:lpstr>PowerPoint Presentation</vt:lpstr>
      <vt:lpstr>POPULATION and HOUSEHOLD Database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 and HOUSEHOLD Database - PHDB</vt:lpstr>
      <vt:lpstr>POPULATION and HOUSEHOLD Database - PHDB</vt:lpstr>
      <vt:lpstr>E-CENSUS ONLINE WEB SYSTEM</vt:lpstr>
      <vt:lpstr>E-CENSUS ONLINE WEB SYSTEM</vt:lpstr>
      <vt:lpstr>E-REGISTRATION ONLINE WEB SYSTEM</vt:lpstr>
      <vt:lpstr>E-REGISTRATION ONLINE WEB SYSTEM</vt:lpstr>
      <vt:lpstr>Enterprises, companies and organizations census in 2016</vt:lpstr>
      <vt:lpstr>PowerPoint Presentation</vt:lpstr>
      <vt:lpstr>PowerPoint Presentation</vt:lpstr>
      <vt:lpstr>PowerPoint Presentation</vt:lpstr>
      <vt:lpstr>PowerPoint Presentation</vt:lpstr>
      <vt:lpstr>Official statistics information in every quarter</vt:lpstr>
      <vt:lpstr>OFFICIAL STATISTICS INFORMATION IN EVERY QUARTER</vt:lpstr>
      <vt:lpstr>OFFICIAL STATISTICS INFORMATION IN EVERY QUARTER</vt:lpstr>
      <vt:lpstr>OFFICIAL STATISTICS INFORMATION IN EVERY QUARTER</vt:lpstr>
      <vt:lpstr>OFFICIAL STATISTICS INFORMATION IN EVERY QUARTER</vt:lpstr>
      <vt:lpstr>OFFICIAL STATISTICS INFORMATION IN EVERY QUARTER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MONGOLIA: Data collection with Internet</dc:title>
  <dc:creator>LC</dc:creator>
  <cp:lastModifiedBy>Andrea De Luka</cp:lastModifiedBy>
  <cp:revision>12</cp:revision>
  <dcterms:modified xsi:type="dcterms:W3CDTF">2018-05-11T19:44:08Z</dcterms:modified>
</cp:coreProperties>
</file>