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notesMasterIdLst>
    <p:notesMasterId r:id="rId8"/>
  </p:notesMasterIdLst>
  <p:handoutMasterIdLst>
    <p:handoutMasterId r:id="rId9"/>
  </p:handoutMasterIdLst>
  <p:sldIdLst>
    <p:sldId id="578" r:id="rId2"/>
    <p:sldId id="580" r:id="rId3"/>
    <p:sldId id="593" r:id="rId4"/>
    <p:sldId id="588" r:id="rId5"/>
    <p:sldId id="589" r:id="rId6"/>
    <p:sldId id="599" r:id="rId7"/>
  </p:sldIdLst>
  <p:sldSz cx="9144000" cy="6858000" type="screen4x3"/>
  <p:notesSz cx="6864350" cy="97504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1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00FF"/>
    <a:srgbClr val="0099FF"/>
    <a:srgbClr val="3961E3"/>
    <a:srgbClr val="99CCFF"/>
    <a:srgbClr val="3399FF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8506" autoAdjust="0"/>
  </p:normalViewPr>
  <p:slideViewPr>
    <p:cSldViewPr>
      <p:cViewPr>
        <p:scale>
          <a:sx n="100" d="100"/>
          <a:sy n="100" d="100"/>
        </p:scale>
        <p:origin x="26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94" y="-84"/>
      </p:cViewPr>
      <p:guideLst>
        <p:guide orient="horz" pos="3071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61475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37F0CD-6607-4A67-AE7B-ACD9C4632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1838"/>
            <a:ext cx="4875212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927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61475"/>
            <a:ext cx="2974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B9F6F8-2587-4989-B351-E3958E715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96DE-1282-489B-8B41-44D3BC4017B5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109F-A424-43AE-8419-D9E2FD10A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9DEF-8406-41AE-8A68-F0AF9FA818BF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1B049-9637-48C2-95F7-E09EE82D1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1E65F-0624-4471-A75F-96871F701530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12460-A42E-473E-95D9-C2151EB2C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9612-6333-49BF-A1F4-0656C67E1380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711F0-E2BE-44DD-992B-27B0070B0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2A651-870C-43DF-9A4E-B5A52F407DDB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CEAE-35E5-4386-9B57-9D3AF5073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BD97A-DF68-4E53-AB01-FADACFF29DFD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E1D20-F088-4115-9A2A-B9D3BDD08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4ABC-92EE-46E5-8640-F5111F5C867C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F06E-BC1C-4CD0-8CC6-4017D4D50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652F2-FC4C-4AA0-A553-40D03F44AD5A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BAC5-190E-4979-8487-7CDEB94E0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46F10-D514-4FF7-A5FA-89B2EF3A6469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A413B-1093-4A72-8E35-13C8BCAEC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A360-9A4F-47E8-837B-F80D77515777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C01EF-6B1D-4059-8338-05DDBE968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C06F1-D5CE-46EA-98EC-8AEB91730786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D486D-F626-43B6-9B5B-E726D4B0B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42E41A-2BF7-4AA3-8FC2-11048674D7C0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EEFF63-752C-45D0-9D88-C57DD6F8E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928688"/>
            <a:ext cx="2014538" cy="5929312"/>
          </a:xfrm>
          <a:prstGeom prst="rect">
            <a:avLst/>
          </a:prstGeom>
          <a:solidFill>
            <a:srgbClr val="B2DBE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000250" y="928688"/>
            <a:ext cx="7143750" cy="357187"/>
          </a:xfrm>
          <a:prstGeom prst="rect">
            <a:avLst/>
          </a:prstGeom>
          <a:solidFill>
            <a:srgbClr val="0086BF">
              <a:alpha val="81961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Rectangle 10"/>
          <p:cNvSpPr txBox="1">
            <a:spLocks noChangeArrowheads="1"/>
          </p:cNvSpPr>
          <p:nvPr/>
        </p:nvSpPr>
        <p:spPr>
          <a:xfrm>
            <a:off x="7740650" y="928688"/>
            <a:ext cx="1439863" cy="357187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br>
              <a:rPr lang="ru-RU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br>
              <a:rPr lang="ru-RU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www.stat.gov.kz </a:t>
            </a: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928688"/>
            <a:ext cx="46038" cy="59293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4" name="Picture 11" descr="C:\Users\1\Desktop\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15888"/>
            <a:ext cx="295275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286000" y="6448425"/>
            <a:ext cx="657225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г. Астана 2018 год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143125" y="1844824"/>
            <a:ext cx="6769100" cy="252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defRPr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Перепись населения посредством сети Интернет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353175"/>
            <a:ext cx="9144000" cy="504825"/>
          </a:xfrm>
          <a:prstGeom prst="rect">
            <a:avLst/>
          </a:prstGeom>
          <a:solidFill>
            <a:srgbClr val="087FE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5123" name="Rectangle 10"/>
          <p:cNvSpPr txBox="1">
            <a:spLocks noChangeArrowheads="1"/>
          </p:cNvSpPr>
          <p:nvPr/>
        </p:nvSpPr>
        <p:spPr bwMode="auto">
          <a:xfrm>
            <a:off x="250825" y="6357938"/>
            <a:ext cx="14414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000" b="1" dirty="0">
                <a:solidFill>
                  <a:schemeClr val="bg1"/>
                </a:solidFill>
                <a:latin typeface="Calibri" pitchFamily="34" charset="0"/>
              </a:rPr>
              <a:t>Астана  2018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4429125" y="285750"/>
            <a:ext cx="4214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" name="Rectangle 10"/>
          <p:cNvSpPr txBox="1">
            <a:spLocks noChangeArrowheads="1"/>
          </p:cNvSpPr>
          <p:nvPr/>
        </p:nvSpPr>
        <p:spPr>
          <a:xfrm>
            <a:off x="7740650" y="6505575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 </a:t>
            </a: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2286000" y="857250"/>
            <a:ext cx="4829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Глобальная оценка НСС РК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4213" y="332657"/>
            <a:ext cx="7715250" cy="1728191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Перепись населения 2019 года планируется провести с использованием современных информационных технологий: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3568" y="3861048"/>
            <a:ext cx="8136904" cy="18002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Интернет опрос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Путем самостоятельного заполнения переписных листов в электронном виде респондентами в течение первых 10 дней переписи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algn="ctr">
              <a:defRPr/>
            </a:pPr>
            <a:endParaRPr lang="ru-RU" sz="1200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11" name="Picture 17" descr="C:\Users\b.alzhanov\Desktop\картинки\222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348880"/>
            <a:ext cx="2159000" cy="11525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2592287"/>
          </a:xfrm>
          <a:prstGeom prst="roundRect">
            <a:avLst/>
          </a:prstGeom>
          <a:noFill/>
          <a:ln w="28575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indent="450000" algn="l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интернет опросе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респонденты самостоятельно заполняют переписные листы в электронном виде на специализированном сайте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Sanaq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gov.kz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». 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       В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онлайн-режиме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респондент проходит процедуру регистрации, с определением его статуса и идентификации посредством данных удостоверяющих личность документов, номера мобильного телефона и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адресом электронной почты. 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683568" y="3212976"/>
            <a:ext cx="7772400" cy="2808311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indent="45000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заполнении переписных листов в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онлайн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режиме к вопросам привязаны  соответствующие классификаторы и справочники при выборе ответов.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       Заложены </a:t>
            </a:r>
            <a:r>
              <a:rPr lang="kk-KZ" dirty="0">
                <a:solidFill>
                  <a:schemeClr val="accent1">
                    <a:lumMod val="75000"/>
                  </a:schemeClr>
                </a:solidFill>
              </a:rPr>
              <a:t>форматно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kk-KZ" dirty="0">
                <a:solidFill>
                  <a:schemeClr val="accent1">
                    <a:lumMod val="75000"/>
                  </a:schemeClr>
                </a:solidFill>
              </a:rPr>
              <a:t>логические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контроли (ФЛК) по заполнению и переходам с вопроса на вопрос.</a:t>
            </a:r>
          </a:p>
          <a:p>
            <a:pPr indent="45000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После завершения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интернет опроса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респондент получает уведомление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 электронную почту и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SMS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сообщение на номер, указанного при регистрации телефона о прохождении переписи..</a:t>
            </a:r>
          </a:p>
          <a:p>
            <a:pPr indent="45000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353175"/>
            <a:ext cx="9144000" cy="504825"/>
          </a:xfrm>
          <a:prstGeom prst="rect">
            <a:avLst/>
          </a:prstGeom>
          <a:solidFill>
            <a:srgbClr val="087FE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 bwMode="auto">
          <a:xfrm>
            <a:off x="250825" y="6357938"/>
            <a:ext cx="14414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000" b="1" dirty="0">
                <a:solidFill>
                  <a:schemeClr val="bg1"/>
                </a:solidFill>
                <a:latin typeface="Calibri" pitchFamily="34" charset="0"/>
              </a:rPr>
              <a:t>Астана  2018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7740650" y="6505575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 </a:t>
            </a: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353175"/>
            <a:ext cx="9144000" cy="504825"/>
          </a:xfrm>
          <a:prstGeom prst="rect">
            <a:avLst/>
          </a:prstGeom>
          <a:solidFill>
            <a:srgbClr val="087FE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9219" name="Rectangle 10"/>
          <p:cNvSpPr txBox="1">
            <a:spLocks noChangeArrowheads="1"/>
          </p:cNvSpPr>
          <p:nvPr/>
        </p:nvSpPr>
        <p:spPr bwMode="auto">
          <a:xfrm>
            <a:off x="250825" y="6357938"/>
            <a:ext cx="14414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000" b="1" dirty="0">
                <a:solidFill>
                  <a:schemeClr val="bg1"/>
                </a:solidFill>
                <a:latin typeface="Calibri" pitchFamily="34" charset="0"/>
              </a:rPr>
              <a:t>Астана  2018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4429125" y="285750"/>
            <a:ext cx="4214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" name="Rectangle 10"/>
          <p:cNvSpPr txBox="1">
            <a:spLocks noChangeArrowheads="1"/>
          </p:cNvSpPr>
          <p:nvPr/>
        </p:nvSpPr>
        <p:spPr>
          <a:xfrm>
            <a:off x="7740650" y="6505575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 </a:t>
            </a: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116633"/>
            <a:ext cx="8642350" cy="100811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Регистрация респондента для заполнения переписных листов посредством сети Интернет в онлайн-режиме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268760"/>
            <a:ext cx="540060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353175"/>
            <a:ext cx="9144000" cy="504825"/>
          </a:xfrm>
          <a:prstGeom prst="rect">
            <a:avLst/>
          </a:prstGeom>
          <a:solidFill>
            <a:srgbClr val="087FE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0243" name="Rectangle 10"/>
          <p:cNvSpPr txBox="1">
            <a:spLocks noChangeArrowheads="1"/>
          </p:cNvSpPr>
          <p:nvPr/>
        </p:nvSpPr>
        <p:spPr bwMode="auto">
          <a:xfrm>
            <a:off x="250825" y="6357938"/>
            <a:ext cx="14414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000" b="1" dirty="0">
                <a:solidFill>
                  <a:schemeClr val="bg1"/>
                </a:solidFill>
                <a:latin typeface="Calibri" pitchFamily="34" charset="0"/>
              </a:rPr>
              <a:t>Астана  2018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4429125" y="285750"/>
            <a:ext cx="4214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" name="Rectangle 10"/>
          <p:cNvSpPr txBox="1">
            <a:spLocks noChangeArrowheads="1"/>
          </p:cNvSpPr>
          <p:nvPr/>
        </p:nvSpPr>
        <p:spPr>
          <a:xfrm>
            <a:off x="7740650" y="6505575"/>
            <a:ext cx="1439863" cy="4953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www.stat.gov.kz </a:t>
            </a: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br>
              <a:rPr lang="ru-RU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endParaRPr lang="ru-RU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260649"/>
            <a:ext cx="8713788" cy="936103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Процесс заполнения переписных листов посредством сети Интернет в онлайн-режиме респондентом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1243013"/>
            <a:ext cx="88963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inKinzero\Desktop\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7668343" cy="5445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916832"/>
            <a:ext cx="4680520" cy="1728192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Спасибо за внимание!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r>
              <a:rPr lang="ru-RU" sz="1600" b="1" dirty="0" err="1"/>
              <a:t>Кунафина</a:t>
            </a:r>
            <a:r>
              <a:rPr lang="ru-RU" sz="1600" b="1" dirty="0"/>
              <a:t> Д.К</a:t>
            </a:r>
            <a:br>
              <a:rPr lang="ru-RU" sz="1600" b="1" dirty="0"/>
            </a:br>
            <a:r>
              <a:rPr lang="ru-RU" sz="1600" b="1" dirty="0"/>
              <a:t>Управление по подготовке и проведению национальных переписей</a:t>
            </a:r>
            <a:br>
              <a:rPr lang="ru-RU" sz="1600" b="1" dirty="0"/>
            </a:br>
            <a:r>
              <a:rPr lang="ru-RU" sz="1600" b="1" dirty="0"/>
              <a:t>Комитет по статистике</a:t>
            </a:r>
            <a:br>
              <a:rPr lang="ru-RU" sz="1600" b="1" dirty="0"/>
            </a:br>
            <a:r>
              <a:rPr lang="ru-RU" sz="1600" b="1" dirty="0"/>
              <a:t>Министерство национальной экономики Республики Казахстан</a:t>
            </a:r>
            <a:br>
              <a:rPr lang="ru-RU" sz="1600" b="1" dirty="0"/>
            </a:br>
            <a:r>
              <a:rPr lang="ru-RU" sz="1600" b="1" dirty="0"/>
              <a:t>Тел. +7 7172 74-93-37</a:t>
            </a:r>
            <a:br>
              <a:rPr lang="ru-RU" sz="1600" b="1" dirty="0"/>
            </a:br>
            <a:r>
              <a:rPr lang="en-US" sz="1600" b="1" dirty="0"/>
              <a:t>E-mail</a:t>
            </a:r>
            <a:r>
              <a:rPr lang="ru-RU" sz="1600" b="1" dirty="0"/>
              <a:t>: </a:t>
            </a:r>
            <a:r>
              <a:rPr lang="en-US" sz="1600" b="1" dirty="0"/>
              <a:t>di.kunafina@economy.gov.kz</a:t>
            </a:r>
            <a:endParaRPr lang="ru-RU" sz="1600" b="1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Users\JinKinzero\Desktop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1475655" cy="6309320"/>
          </a:xfrm>
          <a:prstGeom prst="rect">
            <a:avLst/>
          </a:prstGeom>
          <a:noFill/>
        </p:spPr>
      </p:pic>
      <p:pic>
        <p:nvPicPr>
          <p:cNvPr id="1028" name="Picture 4" descr="C:\Users\JinKinzero\Desktop\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196752"/>
            <a:ext cx="72008" cy="5661248"/>
          </a:xfrm>
          <a:prstGeom prst="rect">
            <a:avLst/>
          </a:prstGeom>
          <a:noFill/>
        </p:spPr>
      </p:pic>
      <p:pic>
        <p:nvPicPr>
          <p:cNvPr id="1029" name="Picture 5" descr="C:\Users\JinKinzero\Desktop\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1475656" y="548680"/>
            <a:ext cx="7668344" cy="93610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8301</TotalTime>
  <Words>145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PowerPoint Presentation</vt:lpstr>
      <vt:lpstr>PowerPoint Presentation</vt:lpstr>
      <vt:lpstr>При интернет опросе респонденты самостоятельно заполняют переписные листы в электронном виде на специализированном сайте «Sanaq.gov.kz».          В онлайн-режиме респондент проходит процедуру регистрации, с определением его статуса и идентификации посредством данных удостоверяющих личность документов, номера мобильного телефона и  адресом электронной почты.  </vt:lpstr>
      <vt:lpstr>PowerPoint Presentation</vt:lpstr>
      <vt:lpstr>PowerPoint Presentation</vt:lpstr>
      <vt:lpstr>Спасибо за внимание!       Кунафина Д.К Управление по подготовке и проведению национальных переписей Комитет по статистике Министерство национальной экономики Республики Казахстан Тел. +7 7172 74-93-37 E-mail: di.kunafina@economy.gov.kz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Ермек Нурумов</dc:creator>
  <cp:lastModifiedBy>Andrea De Luka</cp:lastModifiedBy>
  <cp:revision>999</cp:revision>
  <dcterms:created xsi:type="dcterms:W3CDTF">2008-09-13T02:23:05Z</dcterms:created>
  <dcterms:modified xsi:type="dcterms:W3CDTF">2018-05-11T19:42:49Z</dcterms:modified>
</cp:coreProperties>
</file>