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40F64-E26E-40BC-9ADF-C34A17343B3D}" type="datetimeFigureOut">
              <a:rPr lang="en-US" smtClean="0"/>
              <a:t>11/05/2018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38A89-6E08-4368-916B-715C65D74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01F9-4DBE-422B-B5AC-5C3E49439DF7}" type="datetime1">
              <a:rPr lang="en-US" smtClean="0"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Государственный комитет Туркменистана по статистике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1C76-D8E9-402B-B1E7-2F0D67BB0AC2}" type="datetime1">
              <a:rPr lang="en-US" smtClean="0"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Государственный комитет Туркменистана по статистике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9536-B876-4D7B-88AF-CAF98ACC9F48}" type="datetime1">
              <a:rPr lang="en-US" smtClean="0"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Государственный комитет Туркменистана по статистике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9B43-8402-40A9-9F4A-9683DDC74AA0}" type="datetime1">
              <a:rPr lang="en-US" smtClean="0"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Государственный комитет Туркменистана по статистике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EE08-FEE9-4AB2-93AC-EDFD50477C08}" type="datetime1">
              <a:rPr lang="en-US" smtClean="0"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Государственный комитет Туркменистана по статистике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FD17-C8A8-4851-A7D0-6133126EAD61}" type="datetime1">
              <a:rPr lang="en-US" smtClean="0"/>
              <a:t>11/05/2018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Государственный комитет Туркменистана по статистике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6DF9-ADFC-4630-A6E8-7EBB4D8DF09D}" type="datetime1">
              <a:rPr lang="en-US" smtClean="0"/>
              <a:t>11/05/2018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Государственный комитет Туркменистана по статистике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0F65-8D39-4C17-9FAF-9307DCF7AC56}" type="datetime1">
              <a:rPr lang="en-US" smtClean="0"/>
              <a:t>11/05/2018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Государственный комитет Туркменистана по статистике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7065-A70B-47A0-9B8D-DBE4F92DE3C2}" type="datetime1">
              <a:rPr lang="en-US" smtClean="0"/>
              <a:t>11/05/2018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Государственный комитет Туркменистана по статистике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9338-B07E-4945-A161-FC3E547B3CD3}" type="datetime1">
              <a:rPr lang="en-US" smtClean="0"/>
              <a:t>11/05/2018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Государственный комитет Туркменистана по статистике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06C0-39E9-4B06-8843-422468D5E7AA}" type="datetime1">
              <a:rPr lang="en-US" smtClean="0"/>
              <a:t>11/05/2018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Государственный комитет Туркменистана по статистике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041D8-92CF-47F6-A2CA-547EB54C421F}" type="datetime1">
              <a:rPr lang="en-US" smtClean="0"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Государственный комитет Туркменистана по статистике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D9764-1E7F-4249-BDAD-322E6884D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0713" y="1395166"/>
            <a:ext cx="9140858" cy="2312759"/>
          </a:xfrm>
        </p:spPr>
        <p:txBody>
          <a:bodyPr anchor="t">
            <a:normAutofit fontScale="90000"/>
          </a:bodyPr>
          <a:lstStyle/>
          <a:p>
            <a:r>
              <a:rPr lang="ru-RU" sz="4400" b="1" dirty="0"/>
              <a:t>Планирование внедрения электронных технологий сбора данных</a:t>
            </a:r>
            <a:br>
              <a:rPr lang="en-US" sz="4400" b="1" dirty="0"/>
            </a:br>
            <a:r>
              <a:rPr lang="ru-RU" sz="4000" b="1" i="1" dirty="0"/>
              <a:t>Планы Туркменистана </a:t>
            </a:r>
            <a:endParaRPr lang="en-US" sz="40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86D28-65E2-4137-8816-A55E2138C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5975" y="4667267"/>
            <a:ext cx="9144000" cy="1655762"/>
          </a:xfrm>
        </p:spPr>
        <p:txBody>
          <a:bodyPr/>
          <a:lstStyle/>
          <a:p>
            <a:pPr algn="r"/>
            <a:r>
              <a:rPr lang="ru-RU" i="1" dirty="0"/>
              <a:t>Довлет Мурадов</a:t>
            </a:r>
          </a:p>
          <a:p>
            <a:pPr algn="r"/>
            <a:r>
              <a:rPr lang="ru-RU" i="1" dirty="0"/>
              <a:t>Начальник отдела переписи</a:t>
            </a:r>
          </a:p>
          <a:p>
            <a:pPr algn="r"/>
            <a:r>
              <a:rPr lang="ru-RU" i="1" dirty="0"/>
              <a:t>Государственный комитет Туркменистана по статистике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http://www.stat.gov.tm/assets/i/stat-logo.png">
            <a:extLst>
              <a:ext uri="{FF2B5EF4-FFF2-40B4-BE49-F238E27FC236}">
                <a16:creationId xmlns:a16="http://schemas.microsoft.com/office/drawing/2014/main" id="{C9EE5CBD-2BCD-4685-8DC5-410E5F6534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74" y="799117"/>
            <a:ext cx="1294719" cy="119209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B3686-5F72-4BFF-A014-1022A1AE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Государственный комитет Туркменистана по статистике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9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48183-43F5-4D0A-8A25-9B7CAC197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6190" y="603315"/>
            <a:ext cx="9317610" cy="557364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dirty="0"/>
              <a:t> Перепись населения и жилищного фонда Туркменистана – крупнейшее статистическое мероприятие, которое регулярно проводят все страны, в том числе и Туркменистан</a:t>
            </a:r>
          </a:p>
          <a:p>
            <a:pPr>
              <a:spcAft>
                <a:spcPts val="12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dirty="0"/>
              <a:t> Методы проведения переписей, обработки и использования их результатов имеют давние традиции и в то же время требуют непрерывной актуализации, учитывающей самые разные изменения – от появления все более совершенных технологий до изменения подготовленности населения и его отношения к переписи</a:t>
            </a:r>
          </a:p>
          <a:p>
            <a:pPr>
              <a:spcAft>
                <a:spcPts val="12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dirty="0"/>
              <a:t> В настоящий момент внимание национальных статистических комитетов уделено рассмотрению таких вопросов как: </a:t>
            </a:r>
            <a:endParaRPr lang="en-US" sz="2400" dirty="0"/>
          </a:p>
          <a:p>
            <a:pPr lvl="0"/>
            <a:r>
              <a:rPr lang="ru-RU" sz="2400" dirty="0"/>
              <a:t>возможность использования новых технологий на всех этапах проведения переписи и их эффективность</a:t>
            </a:r>
            <a:endParaRPr lang="en-US" sz="2400" dirty="0"/>
          </a:p>
          <a:p>
            <a:pPr lvl="0"/>
            <a:r>
              <a:rPr lang="ru-RU" sz="2400" dirty="0"/>
              <a:t>анализ первых полученных результатов с использованием новых методов и способов сбора информации, их качество, адекватность затраченным средствам</a:t>
            </a:r>
            <a:endParaRPr lang="en-US" sz="2400" dirty="0"/>
          </a:p>
          <a:p>
            <a:pPr lvl="0"/>
            <a:r>
              <a:rPr lang="ru-RU" sz="2400" dirty="0"/>
              <a:t>методика и анализ качества данных переписи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 descr="http://www.stat.gov.tm/assets/i/stat-logo.png">
            <a:extLst>
              <a:ext uri="{FF2B5EF4-FFF2-40B4-BE49-F238E27FC236}">
                <a16:creationId xmlns:a16="http://schemas.microsoft.com/office/drawing/2014/main" id="{D97A0C7F-09F5-40F6-BE2C-BF55266AC3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52" y="317991"/>
            <a:ext cx="1294719" cy="119209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B4A6B-CE65-4353-B700-2D9B079D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7979" y="6356350"/>
            <a:ext cx="6768445" cy="383815"/>
          </a:xfrm>
        </p:spPr>
        <p:txBody>
          <a:bodyPr/>
          <a:lstStyle/>
          <a:p>
            <a:r>
              <a:rPr lang="ru-RU" sz="1600" dirty="0"/>
              <a:t>Государственный комитет Туркменистана по статистике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341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48183-43F5-4D0A-8A25-9B7CAC197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6190" y="603315"/>
            <a:ext cx="9317610" cy="5573648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/>
              <a:t> Изучены различные методологические, концептуальные и технические материалы предыдущих статистических проектов, главным образом переписи населения и жилищного фонда 2010 года, Кластерного обследования по многим показателям 5 раунда (2015/16 гг.)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/>
              <a:t> Учтены Принципы и рекомендации ООН в отношении раунда переписей 2020 года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dirty="0"/>
              <a:t> В рамках процессов подготовки к переписи населения 2022 года </a:t>
            </a:r>
            <a:r>
              <a:rPr lang="ru-RU" dirty="0" err="1"/>
              <a:t>Туркменстат</a:t>
            </a:r>
            <a:r>
              <a:rPr lang="ru-RU" dirty="0"/>
              <a:t> рассматривает вариант проведения переписи населения</a:t>
            </a:r>
            <a:endParaRPr lang="en-US" dirty="0"/>
          </a:p>
          <a:p>
            <a:pPr lvl="0"/>
            <a:r>
              <a:rPr lang="ru-RU" dirty="0"/>
              <a:t>путем использования мобильных устройств в городских поселениях и компьютеров в сельской местности</a:t>
            </a:r>
            <a:endParaRPr lang="en-US" dirty="0"/>
          </a:p>
          <a:p>
            <a:pPr lvl="0"/>
            <a:r>
              <a:rPr lang="ru-RU" dirty="0"/>
              <a:t>или полное использование мобильных устройств в городской и сельской местности</a:t>
            </a:r>
            <a:endParaRPr lang="en-US" dirty="0"/>
          </a:p>
          <a:p>
            <a:pPr lvl="0"/>
            <a:r>
              <a:rPr lang="ru-RU" dirty="0"/>
              <a:t>Пилотное и частичное использование интернета (в городской местности, в ограниченном варианте)</a:t>
            </a:r>
            <a:endParaRPr lang="en-US" dirty="0"/>
          </a:p>
          <a:p>
            <a:endParaRPr lang="en-US" sz="2400" dirty="0"/>
          </a:p>
        </p:txBody>
      </p:sp>
      <p:pic>
        <p:nvPicPr>
          <p:cNvPr id="4" name="Picture 3" descr="http://www.stat.gov.tm/assets/i/stat-logo.png">
            <a:extLst>
              <a:ext uri="{FF2B5EF4-FFF2-40B4-BE49-F238E27FC236}">
                <a16:creationId xmlns:a16="http://schemas.microsoft.com/office/drawing/2014/main" id="{D97A0C7F-09F5-40F6-BE2C-BF55266AC3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52" y="317991"/>
            <a:ext cx="1294719" cy="11920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702944-A46C-4FB4-955E-9D76BE82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4223" y="6254686"/>
            <a:ext cx="5439265" cy="344077"/>
          </a:xfrm>
        </p:spPr>
        <p:txBody>
          <a:bodyPr/>
          <a:lstStyle/>
          <a:p>
            <a:r>
              <a:rPr lang="ru-RU" sz="1600" dirty="0"/>
              <a:t>Государственный комитет Туркменистана по статистике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3670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48183-43F5-4D0A-8A25-9B7CAC197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6190" y="603315"/>
            <a:ext cx="9317610" cy="5573648"/>
          </a:xfrm>
        </p:spPr>
        <p:txBody>
          <a:bodyPr>
            <a:normAutofit fontScale="70000" lnSpcReduction="20000"/>
          </a:bodyPr>
          <a:lstStyle/>
          <a:p>
            <a:pPr fontAlgn="base"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sz="3400" dirty="0" err="1"/>
              <a:t>Туркменстат</a:t>
            </a:r>
            <a:r>
              <a:rPr lang="ru-RU" sz="3400" dirty="0"/>
              <a:t> планирует проведение переписи населения посредством использования </a:t>
            </a:r>
            <a:r>
              <a:rPr lang="ru-RU" sz="3400" b="1" dirty="0">
                <a:solidFill>
                  <a:srgbClr val="C00000"/>
                </a:solidFill>
              </a:rPr>
              <a:t>планшетов</a:t>
            </a:r>
            <a:r>
              <a:rPr lang="ru-RU" sz="3400" dirty="0"/>
              <a:t> </a:t>
            </a:r>
          </a:p>
          <a:p>
            <a:pPr fontAlgn="base"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ru-RU" sz="3400" b="1" dirty="0">
                <a:solidFill>
                  <a:srgbClr val="C00000"/>
                </a:solidFill>
              </a:rPr>
              <a:t>Опыт проведения опроса на планшетах </a:t>
            </a:r>
            <a:r>
              <a:rPr lang="ru-RU" sz="3400" dirty="0"/>
              <a:t>- в 2015/2016 годах Туркменистан провел Кластерного обследования по многим показателя 5 раунда и стал первой страной среди стран СНГ и Восточной Европы, которая провела данное обследование на планшетах</a:t>
            </a:r>
          </a:p>
          <a:p>
            <a:pPr fontAlgn="base"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ru-RU" sz="3400" dirty="0"/>
              <a:t>Созданная система заполнения электронных анкет, позволила успешно провести КОМП5, сократить время опроса населения и свести к минимуму ошибки счетчика</a:t>
            </a:r>
          </a:p>
          <a:p>
            <a:pPr fontAlgn="base"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ru-RU" sz="3400" dirty="0"/>
              <a:t>В среднем, на время опроса семьи их пяти человек с использованием электронных планшетов уходило </a:t>
            </a:r>
            <a:r>
              <a:rPr lang="ru-RU" sz="3400" b="1" dirty="0">
                <a:solidFill>
                  <a:srgbClr val="C00000"/>
                </a:solidFill>
              </a:rPr>
              <a:t>20 – 25 мин</a:t>
            </a:r>
            <a:r>
              <a:rPr lang="ru-RU" sz="3400" dirty="0"/>
              <a:t>., что в </a:t>
            </a:r>
            <a:r>
              <a:rPr lang="ru-RU" sz="3400" b="1" dirty="0">
                <a:solidFill>
                  <a:srgbClr val="C00000"/>
                </a:solidFill>
              </a:rPr>
              <a:t>2-2,5 раза меньше </a:t>
            </a:r>
            <a:r>
              <a:rPr lang="ru-RU" sz="3400" dirty="0"/>
              <a:t>по сравнению с опросом с помощью бумажных анкет</a:t>
            </a:r>
          </a:p>
          <a:p>
            <a:pPr fontAlgn="base"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ru-RU" sz="3400" dirty="0"/>
              <a:t>Использование планшета существенно повысит </a:t>
            </a:r>
            <a:r>
              <a:rPr lang="ru-RU" sz="3400" b="1" dirty="0">
                <a:solidFill>
                  <a:srgbClr val="C00000"/>
                </a:solidFill>
              </a:rPr>
              <a:t>управляемость процесса</a:t>
            </a:r>
            <a:r>
              <a:rPr lang="ru-RU" sz="3400" dirty="0"/>
              <a:t> переписи за счет контроля в режиме реального времени, что позволит отслеживать участки, где перепись проходит медленнее или не удовлетворяет каким-либо требованиям качества </a:t>
            </a:r>
            <a:endParaRPr lang="en-US" sz="3400" dirty="0"/>
          </a:p>
          <a:p>
            <a:endParaRPr lang="en-US" sz="2400" dirty="0"/>
          </a:p>
        </p:txBody>
      </p:sp>
      <p:pic>
        <p:nvPicPr>
          <p:cNvPr id="4" name="Picture 3" descr="http://www.stat.gov.tm/assets/i/stat-logo.png">
            <a:extLst>
              <a:ext uri="{FF2B5EF4-FFF2-40B4-BE49-F238E27FC236}">
                <a16:creationId xmlns:a16="http://schemas.microsoft.com/office/drawing/2014/main" id="{D97A0C7F-09F5-40F6-BE2C-BF55266AC3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52" y="317991"/>
            <a:ext cx="1294719" cy="11920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702944-A46C-4FB4-955E-9D76BE82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4223" y="6254686"/>
            <a:ext cx="5439265" cy="344077"/>
          </a:xfrm>
        </p:spPr>
        <p:txBody>
          <a:bodyPr/>
          <a:lstStyle/>
          <a:p>
            <a:r>
              <a:rPr lang="ru-RU" sz="1600" dirty="0"/>
              <a:t>Государственный комитет Туркменистана по статистике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9662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48183-43F5-4D0A-8A25-9B7CAC197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6190" y="603315"/>
            <a:ext cx="9317610" cy="5573648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b="1" dirty="0"/>
              <a:t>Использование электронных вопросников позволит</a:t>
            </a:r>
            <a:r>
              <a:rPr lang="ru-RU" dirty="0"/>
              <a:t>: </a:t>
            </a:r>
            <a:endParaRPr lang="en-US" dirty="0"/>
          </a:p>
          <a:p>
            <a:pPr lvl="0" fontAlgn="base"/>
            <a:r>
              <a:rPr lang="ru-RU" dirty="0"/>
              <a:t>повысить </a:t>
            </a:r>
            <a:r>
              <a:rPr lang="ru-RU" b="1" dirty="0">
                <a:solidFill>
                  <a:srgbClr val="C00000"/>
                </a:solidFill>
              </a:rPr>
              <a:t>качество собираемой информации </a:t>
            </a:r>
            <a:r>
              <a:rPr lang="ru-RU" dirty="0"/>
              <a:t>за счет проведения формального и логического контроля уже во время ввода информации</a:t>
            </a:r>
            <a:endParaRPr lang="en-US" dirty="0"/>
          </a:p>
          <a:p>
            <a:pPr lvl="0" fontAlgn="base"/>
            <a:r>
              <a:rPr lang="ru-RU" dirty="0"/>
              <a:t>повысить </a:t>
            </a:r>
            <a:r>
              <a:rPr lang="ru-RU" b="1" dirty="0">
                <a:solidFill>
                  <a:srgbClr val="C00000"/>
                </a:solidFill>
              </a:rPr>
              <a:t>точность и достоверность результатов </a:t>
            </a:r>
            <a:r>
              <a:rPr lang="ru-RU" dirty="0"/>
              <a:t>переписи населения</a:t>
            </a:r>
            <a:endParaRPr lang="en-US" dirty="0"/>
          </a:p>
          <a:p>
            <a:pPr lvl="0" fontAlgn="base"/>
            <a:r>
              <a:rPr lang="ru-RU" dirty="0"/>
              <a:t>полностью </a:t>
            </a:r>
            <a:r>
              <a:rPr lang="ru-RU" b="1" dirty="0">
                <a:solidFill>
                  <a:srgbClr val="C00000"/>
                </a:solidFill>
              </a:rPr>
              <a:t>автоматизировать кодирование введенной информации</a:t>
            </a:r>
            <a:endParaRPr lang="en-US" b="1" dirty="0">
              <a:solidFill>
                <a:srgbClr val="C00000"/>
              </a:solidFill>
            </a:endParaRPr>
          </a:p>
          <a:p>
            <a:pPr lvl="0" fontAlgn="base"/>
            <a:r>
              <a:rPr lang="ru-RU" dirty="0"/>
              <a:t>обеспечить обработку как цифровой, так и текстовой информации </a:t>
            </a:r>
            <a:endParaRPr lang="en-US" dirty="0"/>
          </a:p>
          <a:p>
            <a:pPr lvl="0" fontAlgn="base"/>
            <a:r>
              <a:rPr lang="ru-RU" b="1" dirty="0">
                <a:solidFill>
                  <a:srgbClr val="C00000"/>
                </a:solidFill>
              </a:rPr>
              <a:t>уменьшить время заполнения </a:t>
            </a:r>
            <a:r>
              <a:rPr lang="ru-RU" dirty="0"/>
              <a:t>переписных вопросников за счет автоматического перехода к следующему заполняемому вопросу и сокрытия вопросов, на которые респондент отвечать не должен</a:t>
            </a:r>
            <a:endParaRPr lang="en-US" dirty="0"/>
          </a:p>
          <a:p>
            <a:pPr lvl="0" fontAlgn="base"/>
            <a:r>
              <a:rPr lang="ru-RU" b="1" dirty="0">
                <a:solidFill>
                  <a:srgbClr val="C00000"/>
                </a:solidFill>
              </a:rPr>
              <a:t>обращаться</a:t>
            </a:r>
            <a:r>
              <a:rPr lang="ru-RU" dirty="0"/>
              <a:t> при заполнении вопросника к метаданным</a:t>
            </a:r>
            <a:endParaRPr lang="en-US" sz="2400" dirty="0"/>
          </a:p>
        </p:txBody>
      </p:sp>
      <p:pic>
        <p:nvPicPr>
          <p:cNvPr id="4" name="Picture 3" descr="http://www.stat.gov.tm/assets/i/stat-logo.png">
            <a:extLst>
              <a:ext uri="{FF2B5EF4-FFF2-40B4-BE49-F238E27FC236}">
                <a16:creationId xmlns:a16="http://schemas.microsoft.com/office/drawing/2014/main" id="{D97A0C7F-09F5-40F6-BE2C-BF55266AC3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52" y="317991"/>
            <a:ext cx="1294719" cy="11920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702944-A46C-4FB4-955E-9D76BE82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4223" y="6254686"/>
            <a:ext cx="5439265" cy="344077"/>
          </a:xfrm>
        </p:spPr>
        <p:txBody>
          <a:bodyPr/>
          <a:lstStyle/>
          <a:p>
            <a:r>
              <a:rPr lang="ru-RU" sz="1600" dirty="0"/>
              <a:t>Государственный комитет Туркменистана по статистике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150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48183-43F5-4D0A-8A25-9B7CAC197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6190" y="603315"/>
            <a:ext cx="9317610" cy="5573648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b="1" dirty="0"/>
              <a:t>Использование электронных вопросников позволит</a:t>
            </a:r>
            <a:r>
              <a:rPr lang="ru-RU" dirty="0"/>
              <a:t>: </a:t>
            </a:r>
            <a:endParaRPr lang="en-US" dirty="0"/>
          </a:p>
          <a:p>
            <a:pPr lvl="0" fontAlgn="base"/>
            <a:r>
              <a:rPr lang="ru-RU" b="1" dirty="0">
                <a:solidFill>
                  <a:srgbClr val="C00000"/>
                </a:solidFill>
              </a:rPr>
              <a:t>сократить время </a:t>
            </a:r>
            <a:r>
              <a:rPr lang="ru-RU" dirty="0"/>
              <a:t>на получение предварительных и окончательных итогов переписи; </a:t>
            </a:r>
            <a:endParaRPr lang="en-US" dirty="0"/>
          </a:p>
          <a:p>
            <a:pPr lvl="0" fontAlgn="base"/>
            <a:r>
              <a:rPr lang="ru-RU" b="1" dirty="0">
                <a:solidFill>
                  <a:srgbClr val="C00000"/>
                </a:solidFill>
              </a:rPr>
              <a:t>автоматизировать мониторинг </a:t>
            </a:r>
            <a:r>
              <a:rPr lang="ru-RU" dirty="0"/>
              <a:t>хода проведения переписи – ежедневный контроль количества и качества заполненных переписных листов по каждому счетному участку; </a:t>
            </a:r>
            <a:endParaRPr lang="en-US" dirty="0"/>
          </a:p>
          <a:p>
            <a:pPr lvl="0" fontAlgn="base"/>
            <a:r>
              <a:rPr lang="ru-RU" dirty="0"/>
              <a:t>электронные переписные анкеты;</a:t>
            </a:r>
            <a:endParaRPr lang="en-US" dirty="0"/>
          </a:p>
          <a:p>
            <a:pPr lvl="0"/>
            <a:r>
              <a:rPr lang="ru-RU" b="1" dirty="0">
                <a:solidFill>
                  <a:srgbClr val="C00000"/>
                </a:solidFill>
              </a:rPr>
              <a:t>исключить необходимость в операторах </a:t>
            </a:r>
            <a:r>
              <a:rPr lang="ru-RU" dirty="0"/>
              <a:t>по вводу информации и кодировщиках по кодированию информации;</a:t>
            </a:r>
            <a:endParaRPr lang="en-US" dirty="0"/>
          </a:p>
          <a:p>
            <a:pPr lvl="0"/>
            <a:r>
              <a:rPr lang="ru-RU" dirty="0"/>
              <a:t>исключить такую трудоемкую работу, как формирование переписной документации по портфелям, а также необходимость в помещениях по обработке и хранению более 20 тыс. портфелей;</a:t>
            </a:r>
            <a:endParaRPr lang="en-US" dirty="0"/>
          </a:p>
          <a:p>
            <a:pPr lvl="0" fontAlgn="base"/>
            <a:r>
              <a:rPr lang="ru-RU" dirty="0"/>
              <a:t>сократить время обработки результатов переписи (с 15 - 18 месяцев до 3 месяцев) за</a:t>
            </a:r>
            <a:r>
              <a:rPr lang="ru-RU" b="1" dirty="0"/>
              <a:t> </a:t>
            </a:r>
            <a:r>
              <a:rPr lang="ru-RU" dirty="0"/>
              <a:t>счет исключения операций проверки, кодирования и ввода данных</a:t>
            </a:r>
            <a:endParaRPr lang="en-US" dirty="0"/>
          </a:p>
          <a:p>
            <a:endParaRPr lang="en-US" sz="2400" dirty="0"/>
          </a:p>
        </p:txBody>
      </p:sp>
      <p:pic>
        <p:nvPicPr>
          <p:cNvPr id="4" name="Picture 3" descr="http://www.stat.gov.tm/assets/i/stat-logo.png">
            <a:extLst>
              <a:ext uri="{FF2B5EF4-FFF2-40B4-BE49-F238E27FC236}">
                <a16:creationId xmlns:a16="http://schemas.microsoft.com/office/drawing/2014/main" id="{D97A0C7F-09F5-40F6-BE2C-BF55266AC3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52" y="317991"/>
            <a:ext cx="1294719" cy="11920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702944-A46C-4FB4-955E-9D76BE82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4223" y="6254686"/>
            <a:ext cx="5439265" cy="344077"/>
          </a:xfrm>
        </p:spPr>
        <p:txBody>
          <a:bodyPr/>
          <a:lstStyle/>
          <a:p>
            <a:r>
              <a:rPr lang="ru-RU" sz="1600" dirty="0"/>
              <a:t>Государственный комитет Туркменистана по статистике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1633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48183-43F5-4D0A-8A25-9B7CAC197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6190" y="603315"/>
            <a:ext cx="9317610" cy="5573648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ru-RU" dirty="0"/>
              <a:t>Способ сбора данных на электронных носителях  кажется более дорогостоящим вариантом, однако, как показывают расчеты  сравнительных вариантов, этот метод проведения опроса является самым </a:t>
            </a:r>
            <a:r>
              <a:rPr lang="ru-RU" b="1" dirty="0">
                <a:solidFill>
                  <a:srgbClr val="C00000"/>
                </a:solidFill>
              </a:rPr>
              <a:t>эффективным и экономически выгодным</a:t>
            </a:r>
            <a:r>
              <a:rPr lang="ru-RU" dirty="0"/>
              <a:t>. Использование этого метода экономит:</a:t>
            </a:r>
            <a:endParaRPr lang="en-US" dirty="0"/>
          </a:p>
          <a:p>
            <a:r>
              <a:rPr lang="ru-RU" dirty="0"/>
              <a:t>человеческие ресурсы в разрезе </a:t>
            </a:r>
            <a:r>
              <a:rPr lang="ru-RU" b="1" dirty="0">
                <a:solidFill>
                  <a:srgbClr val="C00000"/>
                </a:solidFill>
              </a:rPr>
              <a:t>времени работы счетчиков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ru-RU" dirty="0"/>
              <a:t>человеческие ресурсы в разрезе </a:t>
            </a:r>
            <a:r>
              <a:rPr lang="ru-RU" b="1" dirty="0">
                <a:solidFill>
                  <a:srgbClr val="C00000"/>
                </a:solidFill>
              </a:rPr>
              <a:t>времени на введение и проверку данных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бумагу</a:t>
            </a:r>
            <a:r>
              <a:rPr lang="ru-RU" dirty="0"/>
              <a:t> (обработка, хранение и транспортировка бумажных переписных листов)</a:t>
            </a:r>
            <a:endParaRPr lang="en-US" dirty="0"/>
          </a:p>
          <a:p>
            <a:r>
              <a:rPr lang="ru-RU" dirty="0"/>
              <a:t>обеспечивает </a:t>
            </a:r>
            <a:r>
              <a:rPr lang="ru-RU" b="1" dirty="0">
                <a:solidFill>
                  <a:srgbClr val="C00000"/>
                </a:solidFill>
              </a:rPr>
              <a:t>более высокое качество </a:t>
            </a:r>
            <a:r>
              <a:rPr lang="ru-RU" dirty="0"/>
              <a:t>благодаря онлайновым средствам контроля</a:t>
            </a:r>
            <a:endParaRPr lang="en-US" dirty="0"/>
          </a:p>
          <a:p>
            <a:endParaRPr lang="en-US" sz="2400" dirty="0"/>
          </a:p>
        </p:txBody>
      </p:sp>
      <p:pic>
        <p:nvPicPr>
          <p:cNvPr id="4" name="Picture 3" descr="http://www.stat.gov.tm/assets/i/stat-logo.png">
            <a:extLst>
              <a:ext uri="{FF2B5EF4-FFF2-40B4-BE49-F238E27FC236}">
                <a16:creationId xmlns:a16="http://schemas.microsoft.com/office/drawing/2014/main" id="{D97A0C7F-09F5-40F6-BE2C-BF55266AC3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52" y="317991"/>
            <a:ext cx="1294719" cy="11920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702944-A46C-4FB4-955E-9D76BE82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4223" y="6254686"/>
            <a:ext cx="5439265" cy="344077"/>
          </a:xfrm>
        </p:spPr>
        <p:txBody>
          <a:bodyPr/>
          <a:lstStyle/>
          <a:p>
            <a:r>
              <a:rPr lang="ru-RU" sz="1600" dirty="0"/>
              <a:t>Государственный комитет Туркменистана по статистике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3051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48183-43F5-4D0A-8A25-9B7CAC197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6190" y="603315"/>
            <a:ext cx="5439265" cy="906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Спасибо за внимание</a:t>
            </a:r>
            <a:r>
              <a:rPr lang="en-US" sz="4000" dirty="0"/>
              <a:t>!</a:t>
            </a:r>
          </a:p>
        </p:txBody>
      </p:sp>
      <p:pic>
        <p:nvPicPr>
          <p:cNvPr id="4" name="Picture 3" descr="http://www.stat.gov.tm/assets/i/stat-logo.png">
            <a:extLst>
              <a:ext uri="{FF2B5EF4-FFF2-40B4-BE49-F238E27FC236}">
                <a16:creationId xmlns:a16="http://schemas.microsoft.com/office/drawing/2014/main" id="{D97A0C7F-09F5-40F6-BE2C-BF55266AC3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52" y="317991"/>
            <a:ext cx="1294719" cy="11920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702944-A46C-4FB4-955E-9D76BE82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4223" y="6254686"/>
            <a:ext cx="5439265" cy="344077"/>
          </a:xfrm>
        </p:spPr>
        <p:txBody>
          <a:bodyPr/>
          <a:lstStyle/>
          <a:p>
            <a:r>
              <a:rPr lang="ru-RU" sz="1600" dirty="0"/>
              <a:t>Государственный комитет Туркменистана по статистике</a:t>
            </a:r>
            <a:endParaRPr lang="en-US" sz="1600" dirty="0"/>
          </a:p>
        </p:txBody>
      </p:sp>
      <p:pic>
        <p:nvPicPr>
          <p:cNvPr id="5" name="Picture 4" descr="turkmenistan images-áá¡ á¡á£á áááá¡ á¨ááááá">
            <a:extLst>
              <a:ext uri="{FF2B5EF4-FFF2-40B4-BE49-F238E27FC236}">
                <a16:creationId xmlns:a16="http://schemas.microsoft.com/office/drawing/2014/main" id="{B40090B7-FC3D-4E6E-B2DE-B6E0436757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52" y="1854197"/>
            <a:ext cx="6152515" cy="4056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turkmenistan images-áá¡ á¡á£á áááá¡ á¨ááááá">
            <a:extLst>
              <a:ext uri="{FF2B5EF4-FFF2-40B4-BE49-F238E27FC236}">
                <a16:creationId xmlns:a16="http://schemas.microsoft.com/office/drawing/2014/main" id="{13499C23-0B10-4DA4-A98D-9FB98ED403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664" y="882042"/>
            <a:ext cx="4648283" cy="2653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turkmenistan images-áá¡ á¡á£á áááá¡ á¨ááááá">
            <a:extLst>
              <a:ext uri="{FF2B5EF4-FFF2-40B4-BE49-F238E27FC236}">
                <a16:creationId xmlns:a16="http://schemas.microsoft.com/office/drawing/2014/main" id="{580F8166-8D8F-4EA4-98EE-A7BC2A667C9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664" y="3813779"/>
            <a:ext cx="4719896" cy="2440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826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76</TotalTime>
  <Words>647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Планирование внедрения электронных технологий сбора данных Планы Туркменистана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внедрения электронных технологий сбора данных Планы Туркменистана </dc:title>
  <dc:creator>Dovran Yamatov</dc:creator>
  <cp:lastModifiedBy>Andrea De Luka</cp:lastModifiedBy>
  <cp:revision>16</cp:revision>
  <dcterms:created xsi:type="dcterms:W3CDTF">2018-04-25T10:24:00Z</dcterms:created>
  <dcterms:modified xsi:type="dcterms:W3CDTF">2018-05-11T19:34:08Z</dcterms:modified>
</cp:coreProperties>
</file>