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sldIdLst>
    <p:sldId id="260" r:id="rId2"/>
    <p:sldId id="348" r:id="rId3"/>
    <p:sldId id="349" r:id="rId4"/>
    <p:sldId id="350" r:id="rId5"/>
    <p:sldId id="351" r:id="rId6"/>
    <p:sldId id="352" r:id="rId7"/>
    <p:sldId id="353" r:id="rId8"/>
    <p:sldId id="354" r:id="rId9"/>
    <p:sldId id="355" r:id="rId10"/>
    <p:sldId id="356" r:id="rId11"/>
    <p:sldId id="357" r:id="rId12"/>
    <p:sldId id="358" r:id="rId13"/>
    <p:sldId id="359" r:id="rId14"/>
    <p:sldId id="36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6163" autoAdjust="0"/>
  </p:normalViewPr>
  <p:slideViewPr>
    <p:cSldViewPr>
      <p:cViewPr>
        <p:scale>
          <a:sx n="100" d="100"/>
          <a:sy n="100" d="100"/>
        </p:scale>
        <p:origin x="264"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9A5CF1-0187-482A-B089-DCEE23931D9E}" type="datetimeFigureOut">
              <a:rPr lang="en-US" smtClean="0"/>
              <a:pPr/>
              <a:t>11/05/2018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7CA8B3-86AE-4E7B-B8E7-8778822197F7}" type="slidenum">
              <a:rPr lang="en-US" smtClean="0"/>
              <a:pPr/>
              <a:t>‹#›</a:t>
            </a:fld>
            <a:endParaRPr lang="en-US"/>
          </a:p>
        </p:txBody>
      </p:sp>
    </p:spTree>
    <p:extLst>
      <p:ext uri="{BB962C8B-B14F-4D97-AF65-F5344CB8AC3E}">
        <p14:creationId xmlns:p14="http://schemas.microsoft.com/office/powerpoint/2010/main" val="349731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2419236"/>
            <a:ext cx="7081242" cy="1390763"/>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199" y="4329465"/>
            <a:ext cx="7000875" cy="829733"/>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1" name="Rectangle 20"/>
          <p:cNvSpPr/>
          <p:nvPr/>
        </p:nvSpPr>
        <p:spPr>
          <a:xfrm>
            <a:off x="904874" y="2133600"/>
            <a:ext cx="7553325" cy="1828799"/>
          </a:xfrm>
          <a:prstGeom prst="rect">
            <a:avLst/>
          </a:prstGeom>
          <a:noFill/>
          <a:ln w="6350" cap="rnd" cmpd="sng" algn="ctr">
            <a:solidFill>
              <a:schemeClr val="bg1">
                <a:lumMod val="5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4234216"/>
            <a:ext cx="7467600" cy="1066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14399" y="2122650"/>
            <a:ext cx="236042" cy="1839750"/>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eaLnBrk="1" latinLnBrk="0" hangingPunct="1"/>
            <a:endParaRPr kumimoji="0"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 name="Rectangle 31"/>
          <p:cNvSpPr/>
          <p:nvPr/>
        </p:nvSpPr>
        <p:spPr>
          <a:xfrm>
            <a:off x="914399" y="4234216"/>
            <a:ext cx="233363" cy="1066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 name="Picture 3" descr="C:\Users\shtsiklauri\Desktop\Ageing\Eng.png"/>
          <p:cNvPicPr>
            <a:picLocks noChangeAspect="1" noChangeArrowheads="1"/>
          </p:cNvPicPr>
          <p:nvPr userDrawn="1"/>
        </p:nvPicPr>
        <p:blipFill>
          <a:blip r:embed="rId2" cstate="print"/>
          <a:srcRect r="90722" b="87542"/>
          <a:stretch>
            <a:fillRect/>
          </a:stretch>
        </p:blipFill>
        <p:spPr bwMode="auto">
          <a:xfrm>
            <a:off x="7730802" y="5791200"/>
            <a:ext cx="1336998" cy="972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2014 General Population Census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2014 General Population Census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2014 General Population Census</a:t>
            </a:r>
            <a:endParaRPr lang="en-US" dirty="0"/>
          </a:p>
        </p:txBody>
      </p:sp>
      <p:sp>
        <p:nvSpPr>
          <p:cNvPr id="5" name="Footer Placeholder 4"/>
          <p:cNvSpPr>
            <a:spLocks noGrp="1"/>
          </p:cNvSpPr>
          <p:nvPr>
            <p:ph type="ftr" sz="quarter" idx="11"/>
          </p:nvPr>
        </p:nvSpPr>
        <p:spPr/>
        <p:txBody>
          <a:bodyPr/>
          <a:lstStyle/>
          <a:p>
            <a:endParaRPr lang="en-US"/>
          </a:p>
        </p:txBody>
      </p:sp>
      <p:pic>
        <p:nvPicPr>
          <p:cNvPr id="9" name="Picture 3" descr="C:\Users\acer\Desktop\Ageing\Geo.png"/>
          <p:cNvPicPr>
            <a:picLocks noChangeAspect="1" noChangeArrowheads="1"/>
          </p:cNvPicPr>
          <p:nvPr userDrawn="1"/>
        </p:nvPicPr>
        <p:blipFill>
          <a:blip r:embed="rId2" cstate="print"/>
          <a:srcRect r="85814" b="83966"/>
          <a:stretch>
            <a:fillRect/>
          </a:stretch>
        </p:blipFill>
        <p:spPr bwMode="auto">
          <a:xfrm>
            <a:off x="7696200" y="5943600"/>
            <a:ext cx="1353312" cy="828146"/>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2014 General Population Census</a:t>
            </a:r>
            <a:endParaRPr lang="en-US" dirty="0"/>
          </a:p>
        </p:txBody>
      </p:sp>
      <p:sp>
        <p:nvSpPr>
          <p:cNvPr id="4" name="Footer Placeholder 3"/>
          <p:cNvSpPr>
            <a:spLocks noGrp="1"/>
          </p:cNvSpPr>
          <p:nvPr>
            <p:ph type="ftr" sz="quarter" idx="11"/>
          </p:nvPr>
        </p:nvSpPr>
        <p:spPr/>
        <p:txBody>
          <a:bodyPr/>
          <a:lstStyle/>
          <a:p>
            <a:endParaRPr lang="en-US"/>
          </a:p>
        </p:txBody>
      </p:sp>
      <p:pic>
        <p:nvPicPr>
          <p:cNvPr id="8" name="Picture 3" descr="C:\Users\acer\Desktop\Ageing\Geo.png"/>
          <p:cNvPicPr>
            <a:picLocks noChangeAspect="1" noChangeArrowheads="1"/>
          </p:cNvPicPr>
          <p:nvPr userDrawn="1"/>
        </p:nvPicPr>
        <p:blipFill>
          <a:blip r:embed="rId2" cstate="print"/>
          <a:srcRect r="85814" b="83966"/>
          <a:stretch>
            <a:fillRect/>
          </a:stretch>
        </p:blipFill>
        <p:spPr bwMode="auto">
          <a:xfrm>
            <a:off x="7467600" y="5832143"/>
            <a:ext cx="1676400" cy="1025857"/>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5" name="Picture 3" descr="C:\Users\shtsiklauri\Desktop\Ageing\Eng.png"/>
          <p:cNvPicPr>
            <a:picLocks noChangeAspect="1" noChangeArrowheads="1"/>
          </p:cNvPicPr>
          <p:nvPr userDrawn="1"/>
        </p:nvPicPr>
        <p:blipFill>
          <a:blip r:embed="rId2" cstate="print"/>
          <a:srcRect r="90722" b="87542"/>
          <a:stretch>
            <a:fillRect/>
          </a:stretch>
        </p:blipFill>
        <p:spPr bwMode="auto">
          <a:xfrm>
            <a:off x="7730802" y="5791200"/>
            <a:ext cx="1336998" cy="9720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r>
              <a:rPr lang="en-US"/>
              <a:t>2014 General Population Census</a:t>
            </a:r>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r>
              <a:rPr lang="en-US"/>
              <a:t>2014 General Population Census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r>
              <a:rPr lang="en-US"/>
              <a:t>2014 General Population Census</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dirty="0"/>
              <a:t>Click to edit Master title style</a:t>
            </a:r>
          </a:p>
        </p:txBody>
      </p:sp>
      <p:pic>
        <p:nvPicPr>
          <p:cNvPr id="7" name="Picture 3" descr="C:\Users\shtsiklauri\Desktop\Ageing\Eng.png"/>
          <p:cNvPicPr>
            <a:picLocks noChangeAspect="1" noChangeArrowheads="1"/>
          </p:cNvPicPr>
          <p:nvPr userDrawn="1"/>
        </p:nvPicPr>
        <p:blipFill>
          <a:blip r:embed="rId2" cstate="print"/>
          <a:srcRect r="88718" b="87542"/>
          <a:stretch>
            <a:fillRect/>
          </a:stretch>
        </p:blipFill>
        <p:spPr bwMode="auto">
          <a:xfrm>
            <a:off x="7339012" y="5767387"/>
            <a:ext cx="1776413" cy="1062038"/>
          </a:xfrm>
          <a:prstGeom prst="rect">
            <a:avLst/>
          </a:prstGeom>
          <a:noFill/>
        </p:spPr>
      </p:pic>
      <p:pic>
        <p:nvPicPr>
          <p:cNvPr id="1026" name="Picture 2" descr="D:\Pop. Census\Logo\yda.jpg"/>
          <p:cNvPicPr>
            <a:picLocks noChangeAspect="1" noChangeArrowheads="1"/>
          </p:cNvPicPr>
          <p:nvPr userDrawn="1"/>
        </p:nvPicPr>
        <p:blipFill>
          <a:blip r:embed="rId3" cstate="print"/>
          <a:srcRect/>
          <a:stretch>
            <a:fillRect/>
          </a:stretch>
        </p:blipFill>
        <p:spPr bwMode="auto">
          <a:xfrm>
            <a:off x="685800" y="1371601"/>
            <a:ext cx="1828800" cy="1723470"/>
          </a:xfrm>
          <a:prstGeom prst="rect">
            <a:avLst/>
          </a:prstGeom>
          <a:noFill/>
          <a:ln>
            <a:solidFill>
              <a:schemeClr val="bg1">
                <a:lumMod val="85000"/>
              </a:schemeClr>
            </a:solidFill>
          </a:ln>
        </p:spPr>
      </p:pic>
      <p:sp>
        <p:nvSpPr>
          <p:cNvPr id="9" name="TextBox 8"/>
          <p:cNvSpPr txBox="1"/>
          <p:nvPr userDrawn="1"/>
        </p:nvSpPr>
        <p:spPr>
          <a:xfrm>
            <a:off x="2590800" y="1371600"/>
            <a:ext cx="5943600" cy="147732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kern="1200" cap="all"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kern="1200" cap="all"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cap="all" dirty="0">
                <a:solidFill>
                  <a:schemeClr val="tx1"/>
                </a:solidFill>
                <a:effectLst/>
                <a:latin typeface="+mn-lt"/>
                <a:ea typeface="+mn-ea"/>
                <a:cs typeface="+mn-cs"/>
              </a:rPr>
              <a:t>2014 GENERAL POPULATION CENSUS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cap="all" dirty="0">
                <a:solidFill>
                  <a:schemeClr val="accent2">
                    <a:lumMod val="50000"/>
                  </a:schemeClr>
                </a:solidFill>
                <a:effectLst/>
                <a:latin typeface="+mn-lt"/>
                <a:ea typeface="+mn-ea"/>
                <a:cs typeface="+mn-cs"/>
              </a:rPr>
              <a:t>LET’S FIND OUT, HOW MANY WE ARE!!!</a:t>
            </a:r>
          </a:p>
          <a:p>
            <a:pPr algn="l"/>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050" name="Picture 2" descr="C:\Users\shtsiklauri\Desktop\Ageing\Geo.png"/>
          <p:cNvPicPr>
            <a:picLocks noChangeAspect="1" noChangeArrowheads="1"/>
          </p:cNvPicPr>
          <p:nvPr userDrawn="1"/>
        </p:nvPicPr>
        <p:blipFill>
          <a:blip r:embed="rId2" cstate="print"/>
          <a:srcRect r="84846" b="83966"/>
          <a:stretch>
            <a:fillRect/>
          </a:stretch>
        </p:blipFill>
        <p:spPr bwMode="auto">
          <a:xfrm>
            <a:off x="6553200" y="5334000"/>
            <a:ext cx="2386013" cy="1366838"/>
          </a:xfrm>
          <a:prstGeom prst="rect">
            <a:avLst/>
          </a:prstGeom>
          <a:noFill/>
        </p:spPr>
      </p:pic>
      <p:pic>
        <p:nvPicPr>
          <p:cNvPr id="2051" name="Picture 3" descr="C:\Users\shtsiklauri\Desktop\Ageing\Eng.png"/>
          <p:cNvPicPr>
            <a:picLocks noChangeAspect="1" noChangeArrowheads="1"/>
          </p:cNvPicPr>
          <p:nvPr userDrawn="1"/>
        </p:nvPicPr>
        <p:blipFill>
          <a:blip r:embed="rId3" cstate="print"/>
          <a:srcRect r="88718" b="87542"/>
          <a:stretch>
            <a:fillRect/>
          </a:stretch>
        </p:blipFill>
        <p:spPr bwMode="auto">
          <a:xfrm>
            <a:off x="228600" y="228600"/>
            <a:ext cx="1776413" cy="1062038"/>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2014 General Population Census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2014 General Population Census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r>
              <a:rPr lang="en-US"/>
              <a:t>2014 General Population Census</a:t>
            </a: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50" r:id="rId12"/>
    <p:sldLayoutId id="2147483660" r:id="rId13"/>
  </p:sldLayoutIdLst>
  <p:hf sldNum="0"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solidFill>
                  <a:schemeClr val="accent2">
                    <a:lumMod val="75000"/>
                  </a:schemeClr>
                </a:solidFill>
                <a:effectLst>
                  <a:outerShdw blurRad="38100" dist="38100" dir="2700000" algn="tl">
                    <a:srgbClr val="000000">
                      <a:alpha val="43137"/>
                    </a:srgbClr>
                  </a:outerShdw>
                </a:effectLst>
              </a:rPr>
              <a:t>Use of handheld electronic devices for data collection in </a:t>
            </a:r>
            <a:r>
              <a:rPr lang="en-US" b="1" dirty="0" err="1">
                <a:solidFill>
                  <a:schemeClr val="accent2">
                    <a:lumMod val="75000"/>
                  </a:schemeClr>
                </a:solidFill>
                <a:effectLst>
                  <a:outerShdw blurRad="38100" dist="38100" dir="2700000" algn="tl">
                    <a:srgbClr val="000000">
                      <a:alpha val="43137"/>
                    </a:srgbClr>
                  </a:outerShdw>
                </a:effectLst>
              </a:rPr>
              <a:t>GeoStat</a:t>
            </a:r>
            <a:br>
              <a:rPr lang="en-US" b="1" dirty="0">
                <a:solidFill>
                  <a:schemeClr val="accent2">
                    <a:lumMod val="75000"/>
                  </a:schemeClr>
                </a:solidFill>
                <a:effectLst>
                  <a:outerShdw blurRad="38100" dist="38100" dir="2700000" algn="tl">
                    <a:srgbClr val="000000">
                      <a:alpha val="43137"/>
                    </a:srgbClr>
                  </a:outerShdw>
                </a:effectLst>
              </a:rPr>
            </a:br>
            <a:br>
              <a:rPr lang="en-US" b="1" dirty="0">
                <a:solidFill>
                  <a:schemeClr val="accent2">
                    <a:lumMod val="75000"/>
                  </a:schemeClr>
                </a:solidFill>
                <a:effectLst>
                  <a:outerShdw blurRad="38100" dist="38100" dir="2700000" algn="tl">
                    <a:srgbClr val="000000">
                      <a:alpha val="43137"/>
                    </a:srgbClr>
                  </a:outerShdw>
                </a:effectLst>
              </a:rPr>
            </a:br>
            <a:endParaRPr lang="en-US" b="1" dirty="0">
              <a:solidFill>
                <a:schemeClr val="accent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19199" y="4267200"/>
            <a:ext cx="7239001" cy="1080735"/>
          </a:xfrm>
        </p:spPr>
        <p:txBody>
          <a:bodyPr>
            <a:normAutofit/>
          </a:bodyPr>
          <a:lstStyle/>
          <a:p>
            <a:pPr algn="ctr"/>
            <a:r>
              <a:rPr lang="en-US" sz="1400" dirty="0"/>
              <a:t>UN regional Workshop on the 2020 World </a:t>
            </a:r>
            <a:r>
              <a:rPr lang="en-US" sz="1400" dirty="0" err="1"/>
              <a:t>Programme</a:t>
            </a:r>
            <a:r>
              <a:rPr lang="en-US" sz="1400" dirty="0"/>
              <a:t> on Population and Housing Censuses: International Standards and Contemporary  Technologies</a:t>
            </a:r>
          </a:p>
        </p:txBody>
      </p:sp>
      <p:sp>
        <p:nvSpPr>
          <p:cNvPr id="4" name="TextBox 3"/>
          <p:cNvSpPr txBox="1"/>
          <p:nvPr/>
        </p:nvSpPr>
        <p:spPr>
          <a:xfrm>
            <a:off x="0" y="6400800"/>
            <a:ext cx="9144000" cy="304800"/>
          </a:xfrm>
          <a:prstGeom prst="rect">
            <a:avLst/>
          </a:prstGeom>
          <a:noFill/>
        </p:spPr>
        <p:txBody>
          <a:bodyPr wrap="square" rtlCol="0">
            <a:spAutoFit/>
          </a:bodyPr>
          <a:lstStyle/>
          <a:p>
            <a:pPr algn="ctr"/>
            <a:r>
              <a:rPr lang="en-US" sz="1400" dirty="0">
                <a:latin typeface="Sylfaen" pitchFamily="18" charset="0"/>
              </a:rPr>
              <a:t>24-27  April</a:t>
            </a:r>
            <a:r>
              <a:rPr lang="ka-GE" sz="1400" dirty="0">
                <a:latin typeface="Sylfaen" pitchFamily="18" charset="0"/>
              </a:rPr>
              <a:t>, </a:t>
            </a:r>
            <a:r>
              <a:rPr lang="en-US" sz="1400" dirty="0">
                <a:latin typeface="Sylfaen" pitchFamily="18" charset="0"/>
              </a:rPr>
              <a:t>Tbilisi</a:t>
            </a:r>
          </a:p>
        </p:txBody>
      </p:sp>
      <p:pic>
        <p:nvPicPr>
          <p:cNvPr id="5" name="Picture 4" descr="logo_transparency_eng.png"/>
          <p:cNvPicPr>
            <a:picLocks noChangeAspect="1"/>
          </p:cNvPicPr>
          <p:nvPr/>
        </p:nvPicPr>
        <p:blipFill>
          <a:blip r:embed="rId2" cstate="print"/>
          <a:stretch>
            <a:fillRect/>
          </a:stretch>
        </p:blipFill>
        <p:spPr>
          <a:xfrm>
            <a:off x="7070471" y="5187657"/>
            <a:ext cx="2073529" cy="1670343"/>
          </a:xfrm>
          <a:prstGeom prst="rect">
            <a:avLst/>
          </a:prstGeom>
        </p:spPr>
      </p:pic>
      <p:sp>
        <p:nvSpPr>
          <p:cNvPr id="6" name="TextBox 5"/>
          <p:cNvSpPr txBox="1"/>
          <p:nvPr/>
        </p:nvSpPr>
        <p:spPr>
          <a:xfrm>
            <a:off x="3962400" y="76200"/>
            <a:ext cx="5181600" cy="369332"/>
          </a:xfrm>
          <a:prstGeom prst="rect">
            <a:avLst/>
          </a:prstGeom>
          <a:noFill/>
        </p:spPr>
        <p:txBody>
          <a:bodyPr wrap="square" rtlCol="0">
            <a:spAutoFit/>
          </a:bodyPr>
          <a:lstStyle/>
          <a:p>
            <a:r>
              <a:rPr lang="en-US" sz="1800" dirty="0"/>
              <a:t>National Statistics Office Of Georgia - GEOSTAT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962400" y="76200"/>
            <a:ext cx="5181600" cy="369332"/>
          </a:xfrm>
          <a:prstGeom prst="rect">
            <a:avLst/>
          </a:prstGeom>
          <a:noFill/>
        </p:spPr>
        <p:txBody>
          <a:bodyPr wrap="square" rtlCol="0">
            <a:spAutoFit/>
          </a:bodyPr>
          <a:lstStyle/>
          <a:p>
            <a:r>
              <a:rPr lang="en-US" sz="1800" dirty="0"/>
              <a:t>National Statistics Office Of Georgia - GEOSTAT</a:t>
            </a:r>
          </a:p>
        </p:txBody>
      </p:sp>
      <p:sp>
        <p:nvSpPr>
          <p:cNvPr id="4" name="TextBox 3"/>
          <p:cNvSpPr txBox="1"/>
          <p:nvPr/>
        </p:nvSpPr>
        <p:spPr>
          <a:xfrm>
            <a:off x="457200" y="838200"/>
            <a:ext cx="8305800" cy="1384995"/>
          </a:xfrm>
          <a:prstGeom prst="rect">
            <a:avLst/>
          </a:prstGeom>
          <a:noFill/>
        </p:spPr>
        <p:txBody>
          <a:bodyPr wrap="square" rtlCol="0">
            <a:spAutoFit/>
          </a:bodyPr>
          <a:lstStyle/>
          <a:p>
            <a:pPr algn="ctr"/>
            <a:r>
              <a:rPr lang="en-GB" sz="2800" b="1" dirty="0">
                <a:solidFill>
                  <a:srgbClr val="0070C0"/>
                </a:solidFill>
                <a:latin typeface="Sylfaen" pitchFamily="18" charset="0"/>
              </a:rPr>
              <a:t>CAPI feature plans</a:t>
            </a:r>
          </a:p>
          <a:p>
            <a:pPr algn="ctr"/>
            <a:r>
              <a:rPr lang="en-GB" sz="2800" b="1" dirty="0">
                <a:solidFill>
                  <a:srgbClr val="0070C0"/>
                </a:solidFill>
                <a:latin typeface="Sylfaen" pitchFamily="18" charset="0"/>
              </a:rPr>
              <a:t>In </a:t>
            </a:r>
            <a:r>
              <a:rPr lang="en-GB" sz="2800" b="1" dirty="0" err="1">
                <a:solidFill>
                  <a:srgbClr val="0070C0"/>
                </a:solidFill>
                <a:latin typeface="Sylfaen" pitchFamily="18" charset="0"/>
              </a:rPr>
              <a:t>GeoStat</a:t>
            </a:r>
            <a:endParaRPr lang="en-GB" sz="2800" b="1" dirty="0">
              <a:solidFill>
                <a:srgbClr val="0070C0"/>
              </a:solidFill>
              <a:latin typeface="Sylfaen" pitchFamily="18" charset="0"/>
            </a:endParaRPr>
          </a:p>
          <a:p>
            <a:pPr algn="ctr"/>
            <a:endParaRPr lang="en-GB" sz="2800" b="1" dirty="0">
              <a:solidFill>
                <a:srgbClr val="0070C0"/>
              </a:solidFill>
              <a:latin typeface="Sylfaen" pitchFamily="18" charset="0"/>
            </a:endParaRPr>
          </a:p>
        </p:txBody>
      </p:sp>
      <p:sp>
        <p:nvSpPr>
          <p:cNvPr id="12" name="TextBox 11"/>
          <p:cNvSpPr txBox="1"/>
          <p:nvPr/>
        </p:nvSpPr>
        <p:spPr>
          <a:xfrm>
            <a:off x="762000" y="2209800"/>
            <a:ext cx="7848600" cy="1754326"/>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dirty="0">
                <a:solidFill>
                  <a:schemeClr val="tx1"/>
                </a:solidFill>
              </a:rPr>
              <a:t> From January 2018 Price Statistics Division has started testing web based application on Android devices (only in Tbilisi region), which collects prices from the field.</a:t>
            </a:r>
          </a:p>
          <a:p>
            <a:r>
              <a:rPr lang="en-US" dirty="0">
                <a:solidFill>
                  <a:schemeClr val="tx1"/>
                </a:solidFill>
              </a:rPr>
              <a:t>Other regions are still using the same application, but only desktop version. From the third quarter, to collect prices we are going to use Android tablets in whole country.</a:t>
            </a:r>
          </a:p>
        </p:txBody>
      </p:sp>
      <p:sp>
        <p:nvSpPr>
          <p:cNvPr id="13" name="TextBox 12"/>
          <p:cNvSpPr txBox="1"/>
          <p:nvPr/>
        </p:nvSpPr>
        <p:spPr>
          <a:xfrm>
            <a:off x="762000" y="4191000"/>
            <a:ext cx="7848600" cy="92333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dirty="0">
                <a:solidFill>
                  <a:schemeClr val="tx1"/>
                </a:solidFill>
              </a:rPr>
              <a:t> From the end of 2017 we have started creating Tourism statistics questionnaires in “Survey Solutions”. Today, the process is in the testing phase and we are going to start pilot survey in the third quarter.</a:t>
            </a:r>
          </a:p>
        </p:txBody>
      </p:sp>
      <p:pic>
        <p:nvPicPr>
          <p:cNvPr id="6" name="Picture 5" descr="logo_transparency_eng.png"/>
          <p:cNvPicPr>
            <a:picLocks noChangeAspect="1"/>
          </p:cNvPicPr>
          <p:nvPr/>
        </p:nvPicPr>
        <p:blipFill>
          <a:blip r:embed="rId2" cstate="print"/>
          <a:stretch>
            <a:fillRect/>
          </a:stretch>
        </p:blipFill>
        <p:spPr>
          <a:xfrm>
            <a:off x="7070471" y="5187657"/>
            <a:ext cx="2073529" cy="167034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962400" y="76200"/>
            <a:ext cx="5181600" cy="369332"/>
          </a:xfrm>
          <a:prstGeom prst="rect">
            <a:avLst/>
          </a:prstGeom>
          <a:noFill/>
        </p:spPr>
        <p:txBody>
          <a:bodyPr wrap="square" rtlCol="0">
            <a:spAutoFit/>
          </a:bodyPr>
          <a:lstStyle/>
          <a:p>
            <a:r>
              <a:rPr lang="en-US" sz="1800" dirty="0"/>
              <a:t>National Statistics Office Of Georgia - GEOSTAT</a:t>
            </a:r>
          </a:p>
        </p:txBody>
      </p:sp>
      <p:sp>
        <p:nvSpPr>
          <p:cNvPr id="4" name="TextBox 3"/>
          <p:cNvSpPr txBox="1"/>
          <p:nvPr/>
        </p:nvSpPr>
        <p:spPr>
          <a:xfrm>
            <a:off x="457200" y="533400"/>
            <a:ext cx="8305800" cy="523220"/>
          </a:xfrm>
          <a:prstGeom prst="rect">
            <a:avLst/>
          </a:prstGeom>
          <a:noFill/>
        </p:spPr>
        <p:txBody>
          <a:bodyPr wrap="square" rtlCol="0">
            <a:spAutoFit/>
          </a:bodyPr>
          <a:lstStyle/>
          <a:p>
            <a:pPr algn="ctr"/>
            <a:r>
              <a:rPr lang="en-GB" sz="2800" b="1" dirty="0">
                <a:solidFill>
                  <a:srgbClr val="0070C0"/>
                </a:solidFill>
                <a:latin typeface="Sylfaen" pitchFamily="18" charset="0"/>
              </a:rPr>
              <a:t>CAPI</a:t>
            </a:r>
          </a:p>
        </p:txBody>
      </p:sp>
      <p:sp>
        <p:nvSpPr>
          <p:cNvPr id="9" name="TextBox 8"/>
          <p:cNvSpPr txBox="1"/>
          <p:nvPr/>
        </p:nvSpPr>
        <p:spPr>
          <a:xfrm>
            <a:off x="3124200" y="914400"/>
            <a:ext cx="3124200" cy="523220"/>
          </a:xfrm>
          <a:prstGeom prst="rect">
            <a:avLst/>
          </a:prstGeom>
          <a:noFill/>
        </p:spPr>
        <p:txBody>
          <a:bodyPr wrap="square" rtlCol="0">
            <a:spAutoFit/>
          </a:bodyPr>
          <a:lstStyle/>
          <a:p>
            <a:pPr algn="ctr"/>
            <a:r>
              <a:rPr lang="en-GB" sz="2800" b="1" i="1" dirty="0">
                <a:solidFill>
                  <a:srgbClr val="0070C0"/>
                </a:solidFill>
                <a:latin typeface="Sylfaen" pitchFamily="18" charset="0"/>
              </a:rPr>
              <a:t>Advantages</a:t>
            </a:r>
            <a:endParaRPr lang="en-US" sz="2800" b="1" i="1" dirty="0">
              <a:solidFill>
                <a:srgbClr val="0070C0"/>
              </a:solidFill>
              <a:latin typeface="Sylfaen" pitchFamily="18" charset="0"/>
            </a:endParaRPr>
          </a:p>
        </p:txBody>
      </p:sp>
      <p:sp>
        <p:nvSpPr>
          <p:cNvPr id="12" name="TextBox 11"/>
          <p:cNvSpPr txBox="1"/>
          <p:nvPr/>
        </p:nvSpPr>
        <p:spPr>
          <a:xfrm>
            <a:off x="762000" y="1600200"/>
            <a:ext cx="7848600" cy="1107996"/>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dirty="0">
                <a:solidFill>
                  <a:schemeClr val="tx1"/>
                </a:solidFill>
              </a:rPr>
              <a:t> </a:t>
            </a:r>
            <a:r>
              <a:rPr lang="en-US" b="1" i="1" dirty="0">
                <a:solidFill>
                  <a:schemeClr val="tx1"/>
                </a:solidFill>
              </a:rPr>
              <a:t>Data validation - </a:t>
            </a:r>
            <a:r>
              <a:rPr lang="en-US" sz="1600" dirty="0">
                <a:solidFill>
                  <a:schemeClr val="tx1"/>
                </a:solidFill>
              </a:rPr>
              <a:t>Surveys can contain validation data that make it impossible to enter values outside a given range. Supervisors may also view and check the collected information as soon as the enumerators finish the interviews, together with possible error reports. Automated routing reduces the incidence of missing data</a:t>
            </a:r>
          </a:p>
        </p:txBody>
      </p:sp>
      <p:sp>
        <p:nvSpPr>
          <p:cNvPr id="16" name="TextBox 15"/>
          <p:cNvSpPr txBox="1"/>
          <p:nvPr/>
        </p:nvSpPr>
        <p:spPr>
          <a:xfrm>
            <a:off x="762000" y="2719626"/>
            <a:ext cx="7848600" cy="861774"/>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dirty="0">
                <a:solidFill>
                  <a:schemeClr val="tx1"/>
                </a:solidFill>
              </a:rPr>
              <a:t> </a:t>
            </a:r>
            <a:r>
              <a:rPr lang="en-US" b="1" i="1" dirty="0">
                <a:solidFill>
                  <a:schemeClr val="tx1"/>
                </a:solidFill>
              </a:rPr>
              <a:t>Real-time Update - </a:t>
            </a:r>
            <a:r>
              <a:rPr lang="en-US" sz="1600" dirty="0">
                <a:solidFill>
                  <a:schemeClr val="tx1"/>
                </a:solidFill>
              </a:rPr>
              <a:t>Changes in the structure of the questionnaire can be instantly reflected on the interviewers' devices. This allows for last-minute updates or error corrections. Unlike to the PAPI, Changes or corrections of the questionnaires have no cost</a:t>
            </a:r>
          </a:p>
        </p:txBody>
      </p:sp>
      <p:sp>
        <p:nvSpPr>
          <p:cNvPr id="17" name="TextBox 16"/>
          <p:cNvSpPr txBox="1"/>
          <p:nvPr/>
        </p:nvSpPr>
        <p:spPr>
          <a:xfrm>
            <a:off x="762000" y="3710226"/>
            <a:ext cx="7848600" cy="861774"/>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dirty="0">
                <a:solidFill>
                  <a:schemeClr val="tx1"/>
                </a:solidFill>
              </a:rPr>
              <a:t> </a:t>
            </a:r>
            <a:r>
              <a:rPr lang="en-US" b="1" i="1" dirty="0">
                <a:solidFill>
                  <a:schemeClr val="tx1"/>
                </a:solidFill>
              </a:rPr>
              <a:t>GPS Monitoring - </a:t>
            </a:r>
            <a:r>
              <a:rPr lang="en-US" sz="1600" dirty="0">
                <a:solidFill>
                  <a:schemeClr val="tx1"/>
                </a:solidFill>
              </a:rPr>
              <a:t>The interview is normally conducted in the respondent's home or, although rarely, in another agreed upon location. GPS field in the questionnaire gives coordinates about respondent’s home. This information is used by monitoring team</a:t>
            </a:r>
          </a:p>
        </p:txBody>
      </p:sp>
      <p:sp>
        <p:nvSpPr>
          <p:cNvPr id="18" name="TextBox 17"/>
          <p:cNvSpPr txBox="1"/>
          <p:nvPr/>
        </p:nvSpPr>
        <p:spPr>
          <a:xfrm>
            <a:off x="762000" y="4777026"/>
            <a:ext cx="7848600" cy="861774"/>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dirty="0">
                <a:solidFill>
                  <a:schemeClr val="tx1"/>
                </a:solidFill>
              </a:rPr>
              <a:t> </a:t>
            </a:r>
            <a:r>
              <a:rPr lang="en-US" b="1" i="1" dirty="0">
                <a:solidFill>
                  <a:schemeClr val="tx1"/>
                </a:solidFill>
              </a:rPr>
              <a:t>Quality - </a:t>
            </a:r>
            <a:r>
              <a:rPr lang="en-US" sz="1600" dirty="0">
                <a:solidFill>
                  <a:schemeClr val="tx1"/>
                </a:solidFill>
              </a:rPr>
              <a:t>CAPI has a solely positive influence on the quality of statistical processes and therefore – directly on the quality of statistics. Implementation of CAPI will allow to improve our activities in line with the ES Code of Practice</a:t>
            </a:r>
          </a:p>
        </p:txBody>
      </p:sp>
      <p:pic>
        <p:nvPicPr>
          <p:cNvPr id="10" name="Picture 9" descr="logo_transparency_eng.png"/>
          <p:cNvPicPr>
            <a:picLocks noChangeAspect="1"/>
          </p:cNvPicPr>
          <p:nvPr/>
        </p:nvPicPr>
        <p:blipFill>
          <a:blip r:embed="rId2" cstate="print"/>
          <a:stretch>
            <a:fillRect/>
          </a:stretch>
        </p:blipFill>
        <p:spPr>
          <a:xfrm>
            <a:off x="7070471" y="5187657"/>
            <a:ext cx="2073529" cy="16703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962400" y="76200"/>
            <a:ext cx="5181600" cy="369332"/>
          </a:xfrm>
          <a:prstGeom prst="rect">
            <a:avLst/>
          </a:prstGeom>
          <a:noFill/>
        </p:spPr>
        <p:txBody>
          <a:bodyPr wrap="square" rtlCol="0">
            <a:spAutoFit/>
          </a:bodyPr>
          <a:lstStyle/>
          <a:p>
            <a:r>
              <a:rPr lang="en-US" sz="1800" dirty="0"/>
              <a:t>National Statistics Office Of Georgia - GEOSTAT</a:t>
            </a:r>
          </a:p>
        </p:txBody>
      </p:sp>
      <p:sp>
        <p:nvSpPr>
          <p:cNvPr id="4" name="TextBox 3"/>
          <p:cNvSpPr txBox="1"/>
          <p:nvPr/>
        </p:nvSpPr>
        <p:spPr>
          <a:xfrm>
            <a:off x="457200" y="457200"/>
            <a:ext cx="8305800" cy="523220"/>
          </a:xfrm>
          <a:prstGeom prst="rect">
            <a:avLst/>
          </a:prstGeom>
          <a:noFill/>
        </p:spPr>
        <p:txBody>
          <a:bodyPr wrap="square" rtlCol="0">
            <a:spAutoFit/>
          </a:bodyPr>
          <a:lstStyle/>
          <a:p>
            <a:pPr algn="ctr"/>
            <a:r>
              <a:rPr lang="en-GB" sz="2800" b="1" dirty="0">
                <a:solidFill>
                  <a:srgbClr val="0070C0"/>
                </a:solidFill>
                <a:latin typeface="Sylfaen" pitchFamily="18" charset="0"/>
              </a:rPr>
              <a:t>CAPI</a:t>
            </a:r>
          </a:p>
        </p:txBody>
      </p:sp>
      <p:sp>
        <p:nvSpPr>
          <p:cNvPr id="16" name="TextBox 15"/>
          <p:cNvSpPr txBox="1"/>
          <p:nvPr/>
        </p:nvSpPr>
        <p:spPr>
          <a:xfrm>
            <a:off x="762000" y="2006025"/>
            <a:ext cx="7848600" cy="584775"/>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1600" dirty="0">
                <a:solidFill>
                  <a:schemeClr val="tx1"/>
                </a:solidFill>
              </a:rPr>
              <a:t> set-up costs - CAPI will always be more expensive due to the time needed to convert paper questionnaires to a tablet version</a:t>
            </a:r>
          </a:p>
        </p:txBody>
      </p:sp>
      <p:sp>
        <p:nvSpPr>
          <p:cNvPr id="10" name="TextBox 9"/>
          <p:cNvSpPr txBox="1"/>
          <p:nvPr/>
        </p:nvSpPr>
        <p:spPr>
          <a:xfrm>
            <a:off x="3048000" y="838200"/>
            <a:ext cx="3124200" cy="523220"/>
          </a:xfrm>
          <a:prstGeom prst="rect">
            <a:avLst/>
          </a:prstGeom>
          <a:noFill/>
        </p:spPr>
        <p:txBody>
          <a:bodyPr wrap="square" rtlCol="0">
            <a:spAutoFit/>
          </a:bodyPr>
          <a:lstStyle/>
          <a:p>
            <a:pPr algn="ctr"/>
            <a:r>
              <a:rPr lang="en-GB" sz="2800" b="1" i="1" dirty="0">
                <a:solidFill>
                  <a:srgbClr val="0070C0"/>
                </a:solidFill>
                <a:latin typeface="Sylfaen" pitchFamily="18" charset="0"/>
              </a:rPr>
              <a:t>Costs</a:t>
            </a:r>
            <a:endParaRPr lang="en-US" sz="2800" b="1" i="1" dirty="0">
              <a:solidFill>
                <a:srgbClr val="0070C0"/>
              </a:solidFill>
              <a:latin typeface="Sylfaen" pitchFamily="18" charset="0"/>
            </a:endParaRPr>
          </a:p>
        </p:txBody>
      </p:sp>
      <p:sp>
        <p:nvSpPr>
          <p:cNvPr id="11" name="TextBox 10"/>
          <p:cNvSpPr txBox="1"/>
          <p:nvPr/>
        </p:nvSpPr>
        <p:spPr>
          <a:xfrm>
            <a:off x="762000" y="1371600"/>
            <a:ext cx="7848600" cy="338554"/>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1600" dirty="0">
                <a:solidFill>
                  <a:schemeClr val="tx1"/>
                </a:solidFill>
              </a:rPr>
              <a:t> CAPI, compared with paper surveys, generates both extra costs and savings. </a:t>
            </a:r>
          </a:p>
        </p:txBody>
      </p:sp>
      <p:sp>
        <p:nvSpPr>
          <p:cNvPr id="13" name="TextBox 12"/>
          <p:cNvSpPr txBox="1"/>
          <p:nvPr/>
        </p:nvSpPr>
        <p:spPr>
          <a:xfrm>
            <a:off x="762000" y="2895600"/>
            <a:ext cx="7848600" cy="584775"/>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1600" dirty="0">
                <a:solidFill>
                  <a:schemeClr val="tx1"/>
                </a:solidFill>
              </a:rPr>
              <a:t> data entry cost - the savings generated by CAPI (which has no separate data entry) increase as the size of the survey population increases </a:t>
            </a:r>
          </a:p>
        </p:txBody>
      </p:sp>
      <p:sp>
        <p:nvSpPr>
          <p:cNvPr id="14" name="TextBox 13"/>
          <p:cNvSpPr txBox="1"/>
          <p:nvPr/>
        </p:nvSpPr>
        <p:spPr>
          <a:xfrm>
            <a:off x="762000" y="3810000"/>
            <a:ext cx="7848600" cy="584775"/>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1600" dirty="0">
                <a:solidFill>
                  <a:schemeClr val="tx1"/>
                </a:solidFill>
              </a:rPr>
              <a:t> cleaning data - The costs of cleaning data are also higher for paper surveys since, in a CAPI interview, respondent and interviewer errors are rectified during the interview itself</a:t>
            </a:r>
          </a:p>
        </p:txBody>
      </p:sp>
      <p:sp>
        <p:nvSpPr>
          <p:cNvPr id="15" name="TextBox 14"/>
          <p:cNvSpPr txBox="1"/>
          <p:nvPr/>
        </p:nvSpPr>
        <p:spPr>
          <a:xfrm>
            <a:off x="762000" y="4673025"/>
            <a:ext cx="7848600" cy="584775"/>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1600" dirty="0">
                <a:solidFill>
                  <a:schemeClr val="tx1"/>
                </a:solidFill>
              </a:rPr>
              <a:t> Administration cost - Administration costs for paper surveys, which include the printing and distribution of questionnaires, also tend to be higher than for CAPI surveys</a:t>
            </a:r>
          </a:p>
        </p:txBody>
      </p:sp>
      <p:pic>
        <p:nvPicPr>
          <p:cNvPr id="12" name="Picture 11" descr="logo_transparency_eng.png"/>
          <p:cNvPicPr>
            <a:picLocks noChangeAspect="1"/>
          </p:cNvPicPr>
          <p:nvPr/>
        </p:nvPicPr>
        <p:blipFill>
          <a:blip r:embed="rId2" cstate="print"/>
          <a:stretch>
            <a:fillRect/>
          </a:stretch>
        </p:blipFill>
        <p:spPr>
          <a:xfrm>
            <a:off x="7070471" y="5187657"/>
            <a:ext cx="2073529" cy="16703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962400" y="76200"/>
            <a:ext cx="5181600" cy="369332"/>
          </a:xfrm>
          <a:prstGeom prst="rect">
            <a:avLst/>
          </a:prstGeom>
          <a:noFill/>
        </p:spPr>
        <p:txBody>
          <a:bodyPr wrap="square" rtlCol="0">
            <a:spAutoFit/>
          </a:bodyPr>
          <a:lstStyle/>
          <a:p>
            <a:r>
              <a:rPr lang="en-US" sz="1800" dirty="0"/>
              <a:t>National Statistics Office Of Georgia - GEOSTAT</a:t>
            </a:r>
          </a:p>
        </p:txBody>
      </p:sp>
      <p:sp>
        <p:nvSpPr>
          <p:cNvPr id="17" name="TextBox 16"/>
          <p:cNvSpPr txBox="1"/>
          <p:nvPr/>
        </p:nvSpPr>
        <p:spPr>
          <a:xfrm>
            <a:off x="609600" y="685800"/>
            <a:ext cx="8305800" cy="523220"/>
          </a:xfrm>
          <a:prstGeom prst="rect">
            <a:avLst/>
          </a:prstGeom>
          <a:noFill/>
        </p:spPr>
        <p:txBody>
          <a:bodyPr wrap="square" rtlCol="0">
            <a:spAutoFit/>
          </a:bodyPr>
          <a:lstStyle/>
          <a:p>
            <a:pPr algn="ctr"/>
            <a:r>
              <a:rPr lang="en-GB" sz="2800" b="1" dirty="0">
                <a:solidFill>
                  <a:srgbClr val="0070C0"/>
                </a:solidFill>
                <a:latin typeface="Sylfaen" pitchFamily="18" charset="0"/>
              </a:rPr>
              <a:t>Screenshots from “Survey Solutions”</a:t>
            </a:r>
          </a:p>
        </p:txBody>
      </p:sp>
      <p:pic>
        <p:nvPicPr>
          <p:cNvPr id="18" name="Picture 17" descr="Screenshot_20180417-155249.png"/>
          <p:cNvPicPr>
            <a:picLocks noChangeAspect="1"/>
          </p:cNvPicPr>
          <p:nvPr/>
        </p:nvPicPr>
        <p:blipFill>
          <a:blip r:embed="rId2" cstate="print"/>
          <a:stretch>
            <a:fillRect/>
          </a:stretch>
        </p:blipFill>
        <p:spPr>
          <a:xfrm>
            <a:off x="609600" y="1371600"/>
            <a:ext cx="2286000" cy="3657600"/>
          </a:xfrm>
          <a:prstGeom prst="rect">
            <a:avLst/>
          </a:prstGeom>
        </p:spPr>
      </p:pic>
      <p:pic>
        <p:nvPicPr>
          <p:cNvPr id="19" name="Picture 18" descr="Screenshot_20180417-154755.png"/>
          <p:cNvPicPr>
            <a:picLocks noChangeAspect="1"/>
          </p:cNvPicPr>
          <p:nvPr/>
        </p:nvPicPr>
        <p:blipFill>
          <a:blip r:embed="rId3" cstate="print"/>
          <a:stretch>
            <a:fillRect/>
          </a:stretch>
        </p:blipFill>
        <p:spPr>
          <a:xfrm>
            <a:off x="3657600" y="1371600"/>
            <a:ext cx="2286000" cy="3657600"/>
          </a:xfrm>
          <a:prstGeom prst="rect">
            <a:avLst/>
          </a:prstGeom>
        </p:spPr>
      </p:pic>
      <p:pic>
        <p:nvPicPr>
          <p:cNvPr id="20" name="Picture 19" descr="Screenshot_20180417-155440.png"/>
          <p:cNvPicPr>
            <a:picLocks noChangeAspect="1"/>
          </p:cNvPicPr>
          <p:nvPr/>
        </p:nvPicPr>
        <p:blipFill>
          <a:blip r:embed="rId4" cstate="print"/>
          <a:stretch>
            <a:fillRect/>
          </a:stretch>
        </p:blipFill>
        <p:spPr>
          <a:xfrm>
            <a:off x="6400800" y="1371600"/>
            <a:ext cx="2286000" cy="3657600"/>
          </a:xfrm>
          <a:prstGeom prst="rect">
            <a:avLst/>
          </a:prstGeom>
        </p:spPr>
      </p:pic>
      <p:pic>
        <p:nvPicPr>
          <p:cNvPr id="8" name="Picture 7" descr="logo_transparency_eng.png"/>
          <p:cNvPicPr>
            <a:picLocks noChangeAspect="1"/>
          </p:cNvPicPr>
          <p:nvPr/>
        </p:nvPicPr>
        <p:blipFill>
          <a:blip r:embed="rId5" cstate="print"/>
          <a:stretch>
            <a:fillRect/>
          </a:stretch>
        </p:blipFill>
        <p:spPr>
          <a:xfrm>
            <a:off x="7070471" y="5187657"/>
            <a:ext cx="2073529" cy="16703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962400" y="76200"/>
            <a:ext cx="5181600" cy="369332"/>
          </a:xfrm>
          <a:prstGeom prst="rect">
            <a:avLst/>
          </a:prstGeom>
          <a:noFill/>
        </p:spPr>
        <p:txBody>
          <a:bodyPr wrap="square" rtlCol="0">
            <a:spAutoFit/>
          </a:bodyPr>
          <a:lstStyle/>
          <a:p>
            <a:r>
              <a:rPr lang="en-US" sz="1800" dirty="0"/>
              <a:t>National Statistics Office Of Georgia - GEOSTAT</a:t>
            </a:r>
          </a:p>
        </p:txBody>
      </p:sp>
      <p:sp>
        <p:nvSpPr>
          <p:cNvPr id="12" name="Rectangle 11"/>
          <p:cNvSpPr/>
          <p:nvPr/>
        </p:nvSpPr>
        <p:spPr>
          <a:xfrm>
            <a:off x="2286000" y="2767281"/>
            <a:ext cx="4572000" cy="1323439"/>
          </a:xfrm>
          <a:prstGeom prst="rect">
            <a:avLst/>
          </a:prstGeom>
        </p:spPr>
        <p:txBody>
          <a:bodyPr>
            <a:spAutoFit/>
          </a:bodyPr>
          <a:lstStyle/>
          <a:p>
            <a:pPr marL="0" indent="0" algn="ctr">
              <a:buFontTx/>
              <a:buNone/>
            </a:pPr>
            <a:r>
              <a:rPr lang="en-US" altLang="en-US" sz="2000" dirty="0">
                <a:solidFill>
                  <a:srgbClr val="FF0000"/>
                </a:solidFill>
                <a:latin typeface="Sylfaen" pitchFamily="18" charset="0"/>
              </a:rPr>
              <a:t>Thank you for your attention</a:t>
            </a:r>
          </a:p>
          <a:p>
            <a:pPr marL="0" indent="0" algn="ctr">
              <a:buFontTx/>
              <a:buNone/>
            </a:pPr>
            <a:endParaRPr lang="en-US" altLang="en-US" sz="2000" dirty="0">
              <a:solidFill>
                <a:srgbClr val="002060"/>
              </a:solidFill>
              <a:latin typeface="Sylfaen" pitchFamily="18" charset="0"/>
            </a:endParaRPr>
          </a:p>
          <a:p>
            <a:pPr marL="0" indent="0" algn="ctr">
              <a:buFontTx/>
              <a:buNone/>
            </a:pPr>
            <a:r>
              <a:rPr lang="en-US" altLang="en-US" sz="2000" dirty="0" err="1">
                <a:solidFill>
                  <a:srgbClr val="002060"/>
                </a:solidFill>
                <a:latin typeface="Sylfaen" pitchFamily="18" charset="0"/>
              </a:rPr>
              <a:t>Aleksandre</a:t>
            </a:r>
            <a:r>
              <a:rPr lang="en-US" altLang="en-US" sz="2000" dirty="0">
                <a:solidFill>
                  <a:srgbClr val="002060"/>
                </a:solidFill>
                <a:latin typeface="Sylfaen" pitchFamily="18" charset="0"/>
              </a:rPr>
              <a:t> Ambokadze</a:t>
            </a:r>
          </a:p>
          <a:p>
            <a:pPr marL="0" indent="0" algn="ctr">
              <a:buFontTx/>
              <a:buNone/>
            </a:pPr>
            <a:r>
              <a:rPr lang="en-US" altLang="en-US" sz="2000" dirty="0">
                <a:solidFill>
                  <a:srgbClr val="002060"/>
                </a:solidFill>
                <a:latin typeface="Sylfaen" pitchFamily="18" charset="0"/>
              </a:rPr>
              <a:t>E-mail: sambokadze@geostat.ge</a:t>
            </a:r>
          </a:p>
        </p:txBody>
      </p:sp>
      <p:pic>
        <p:nvPicPr>
          <p:cNvPr id="5" name="Picture 4" descr="logo_transparency_eng.png"/>
          <p:cNvPicPr>
            <a:picLocks noChangeAspect="1"/>
          </p:cNvPicPr>
          <p:nvPr/>
        </p:nvPicPr>
        <p:blipFill>
          <a:blip r:embed="rId2" cstate="print"/>
          <a:stretch>
            <a:fillRect/>
          </a:stretch>
        </p:blipFill>
        <p:spPr>
          <a:xfrm>
            <a:off x="7070471" y="5187657"/>
            <a:ext cx="2073529" cy="16703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962400" y="76200"/>
            <a:ext cx="5181600" cy="369332"/>
          </a:xfrm>
          <a:prstGeom prst="rect">
            <a:avLst/>
          </a:prstGeom>
          <a:noFill/>
        </p:spPr>
        <p:txBody>
          <a:bodyPr wrap="square" rtlCol="0">
            <a:spAutoFit/>
          </a:bodyPr>
          <a:lstStyle/>
          <a:p>
            <a:r>
              <a:rPr lang="en-US" sz="1800" dirty="0"/>
              <a:t>National Statistics Office Of Georgia - GEOSTAT</a:t>
            </a:r>
          </a:p>
        </p:txBody>
      </p:sp>
      <p:sp>
        <p:nvSpPr>
          <p:cNvPr id="10" name="TextBox 9"/>
          <p:cNvSpPr txBox="1"/>
          <p:nvPr/>
        </p:nvSpPr>
        <p:spPr>
          <a:xfrm>
            <a:off x="1371600" y="685800"/>
            <a:ext cx="6781800" cy="954107"/>
          </a:xfrm>
          <a:prstGeom prst="rect">
            <a:avLst/>
          </a:prstGeom>
          <a:noFill/>
        </p:spPr>
        <p:txBody>
          <a:bodyPr wrap="square" rtlCol="0">
            <a:spAutoFit/>
          </a:bodyPr>
          <a:lstStyle/>
          <a:p>
            <a:pPr algn="ctr"/>
            <a:r>
              <a:rPr lang="en-GB" sz="2800" b="1" dirty="0">
                <a:solidFill>
                  <a:srgbClr val="0070C0"/>
                </a:solidFill>
                <a:latin typeface="Sylfaen" pitchFamily="18" charset="0"/>
              </a:rPr>
              <a:t>Data Collection Modes </a:t>
            </a:r>
          </a:p>
          <a:p>
            <a:pPr algn="ctr"/>
            <a:r>
              <a:rPr lang="en-GB" sz="2800" b="1" dirty="0">
                <a:solidFill>
                  <a:srgbClr val="0070C0"/>
                </a:solidFill>
                <a:latin typeface="Sylfaen" pitchFamily="18" charset="0"/>
              </a:rPr>
              <a:t>in </a:t>
            </a:r>
            <a:r>
              <a:rPr lang="en-GB" sz="2800" b="1" dirty="0" err="1">
                <a:solidFill>
                  <a:srgbClr val="0070C0"/>
                </a:solidFill>
                <a:latin typeface="Sylfaen" pitchFamily="18" charset="0"/>
              </a:rPr>
              <a:t>GeoStat</a:t>
            </a:r>
            <a:endParaRPr lang="en-US" sz="2800" b="1" dirty="0">
              <a:solidFill>
                <a:srgbClr val="0070C0"/>
              </a:solidFill>
              <a:latin typeface="Sylfaen" pitchFamily="18" charset="0"/>
            </a:endParaRPr>
          </a:p>
        </p:txBody>
      </p:sp>
      <p:sp>
        <p:nvSpPr>
          <p:cNvPr id="11" name="TextBox 10"/>
          <p:cNvSpPr txBox="1"/>
          <p:nvPr/>
        </p:nvSpPr>
        <p:spPr>
          <a:xfrm>
            <a:off x="762000" y="2325469"/>
            <a:ext cx="7848600" cy="646331"/>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b="1" i="1" dirty="0">
                <a:solidFill>
                  <a:schemeClr val="tx1">
                    <a:lumMod val="95000"/>
                    <a:lumOff val="5000"/>
                  </a:schemeClr>
                </a:solidFill>
              </a:rPr>
              <a:t>Web </a:t>
            </a:r>
            <a:r>
              <a:rPr lang="en-US" b="1" i="1" dirty="0">
                <a:solidFill>
                  <a:schemeClr val="tx1"/>
                </a:solidFill>
              </a:rPr>
              <a:t>Based </a:t>
            </a:r>
            <a:r>
              <a:rPr lang="en-US" dirty="0">
                <a:solidFill>
                  <a:schemeClr val="tx1"/>
                </a:solidFill>
              </a:rPr>
              <a:t>- the respondent fills the questionnaire forms directly into the web based application</a:t>
            </a:r>
          </a:p>
        </p:txBody>
      </p:sp>
      <p:sp>
        <p:nvSpPr>
          <p:cNvPr id="14" name="TextBox 13"/>
          <p:cNvSpPr txBox="1"/>
          <p:nvPr/>
        </p:nvSpPr>
        <p:spPr>
          <a:xfrm>
            <a:off x="762000" y="2971800"/>
            <a:ext cx="7848600" cy="646331"/>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b="1" i="1" dirty="0">
                <a:solidFill>
                  <a:schemeClr val="tx1">
                    <a:lumMod val="95000"/>
                    <a:lumOff val="5000"/>
                  </a:schemeClr>
                </a:solidFill>
              </a:rPr>
              <a:t>Paper Based </a:t>
            </a:r>
            <a:r>
              <a:rPr lang="en-US" dirty="0">
                <a:solidFill>
                  <a:schemeClr val="tx1"/>
                </a:solidFill>
              </a:rPr>
              <a:t>- an interviewer reads questions, either face-to-face or over the telephone, to the respondent and records his or her answers on the paper form</a:t>
            </a:r>
          </a:p>
        </p:txBody>
      </p:sp>
      <p:sp>
        <p:nvSpPr>
          <p:cNvPr id="15" name="TextBox 14"/>
          <p:cNvSpPr txBox="1"/>
          <p:nvPr/>
        </p:nvSpPr>
        <p:spPr>
          <a:xfrm>
            <a:off x="762000" y="3733800"/>
            <a:ext cx="7848600" cy="92333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b="1" i="1" dirty="0">
                <a:solidFill>
                  <a:schemeClr val="tx1">
                    <a:lumMod val="95000"/>
                    <a:lumOff val="5000"/>
                  </a:schemeClr>
                </a:solidFill>
              </a:rPr>
              <a:t>CAPI </a:t>
            </a:r>
            <a:r>
              <a:rPr lang="en-US" dirty="0">
                <a:solidFill>
                  <a:schemeClr val="tx1"/>
                </a:solidFill>
              </a:rPr>
              <a:t>- </a:t>
            </a:r>
            <a:r>
              <a:rPr lang="en-GB" dirty="0">
                <a:solidFill>
                  <a:schemeClr val="tx1"/>
                </a:solidFill>
              </a:rPr>
              <a:t>The questionnaire is designed using CAPI software and is loaded onto the device. The interviewer asks the questions to the respondent, and inputs the responses directly into the device.</a:t>
            </a:r>
            <a:r>
              <a:rPr lang="en-US" dirty="0">
                <a:solidFill>
                  <a:schemeClr val="tx1"/>
                </a:solidFill>
              </a:rPr>
              <a:t> </a:t>
            </a:r>
          </a:p>
        </p:txBody>
      </p:sp>
      <p:pic>
        <p:nvPicPr>
          <p:cNvPr id="8" name="Picture 7" descr="logo_transparency_eng.png"/>
          <p:cNvPicPr>
            <a:picLocks noChangeAspect="1"/>
          </p:cNvPicPr>
          <p:nvPr/>
        </p:nvPicPr>
        <p:blipFill>
          <a:blip r:embed="rId2" cstate="print"/>
          <a:stretch>
            <a:fillRect/>
          </a:stretch>
        </p:blipFill>
        <p:spPr>
          <a:xfrm>
            <a:off x="7070471" y="5187657"/>
            <a:ext cx="2073529" cy="16703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962400" y="76200"/>
            <a:ext cx="5181600" cy="369332"/>
          </a:xfrm>
          <a:prstGeom prst="rect">
            <a:avLst/>
          </a:prstGeom>
          <a:noFill/>
        </p:spPr>
        <p:txBody>
          <a:bodyPr wrap="square" rtlCol="0">
            <a:spAutoFit/>
          </a:bodyPr>
          <a:lstStyle/>
          <a:p>
            <a:r>
              <a:rPr lang="en-US" sz="1800" dirty="0"/>
              <a:t>National Statistics Office Of Georgia - GEOSTAT</a:t>
            </a:r>
          </a:p>
        </p:txBody>
      </p:sp>
      <p:sp>
        <p:nvSpPr>
          <p:cNvPr id="4" name="TextBox 3"/>
          <p:cNvSpPr txBox="1"/>
          <p:nvPr/>
        </p:nvSpPr>
        <p:spPr>
          <a:xfrm>
            <a:off x="457200" y="609600"/>
            <a:ext cx="8305800" cy="707886"/>
          </a:xfrm>
          <a:prstGeom prst="rect">
            <a:avLst/>
          </a:prstGeom>
          <a:noFill/>
        </p:spPr>
        <p:txBody>
          <a:bodyPr wrap="square" rtlCol="0">
            <a:spAutoFit/>
          </a:bodyPr>
          <a:lstStyle/>
          <a:p>
            <a:pPr algn="ctr"/>
            <a:r>
              <a:rPr lang="en-GB" sz="4000" b="1" dirty="0">
                <a:solidFill>
                  <a:srgbClr val="0070C0"/>
                </a:solidFill>
                <a:latin typeface="Sylfaen" pitchFamily="18" charset="0"/>
              </a:rPr>
              <a:t>CAPI</a:t>
            </a:r>
            <a:endParaRPr lang="en-US" sz="4000" b="1" dirty="0">
              <a:solidFill>
                <a:srgbClr val="0070C0"/>
              </a:solidFill>
              <a:latin typeface="Sylfaen" pitchFamily="18" charset="0"/>
            </a:endParaRPr>
          </a:p>
        </p:txBody>
      </p:sp>
      <p:sp>
        <p:nvSpPr>
          <p:cNvPr id="8" name="TextBox 7"/>
          <p:cNvSpPr txBox="1"/>
          <p:nvPr/>
        </p:nvSpPr>
        <p:spPr>
          <a:xfrm>
            <a:off x="762000" y="2209800"/>
            <a:ext cx="7848600" cy="707886"/>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2000" dirty="0">
                <a:solidFill>
                  <a:schemeClr val="tx1"/>
                </a:solidFill>
              </a:rPr>
              <a:t>  Computer-Assisted Personal Interviewing (CAPI) refers to interviews conducted using handheld devices such as tablets</a:t>
            </a:r>
          </a:p>
        </p:txBody>
      </p:sp>
      <p:sp>
        <p:nvSpPr>
          <p:cNvPr id="13" name="TextBox 12"/>
          <p:cNvSpPr txBox="1"/>
          <p:nvPr/>
        </p:nvSpPr>
        <p:spPr>
          <a:xfrm>
            <a:off x="3124200" y="1219200"/>
            <a:ext cx="3124200" cy="523220"/>
          </a:xfrm>
          <a:prstGeom prst="rect">
            <a:avLst/>
          </a:prstGeom>
          <a:noFill/>
        </p:spPr>
        <p:txBody>
          <a:bodyPr wrap="square" rtlCol="0">
            <a:spAutoFit/>
          </a:bodyPr>
          <a:lstStyle/>
          <a:p>
            <a:pPr algn="ctr"/>
            <a:r>
              <a:rPr lang="en-GB" sz="2800" b="1" i="1" dirty="0">
                <a:solidFill>
                  <a:srgbClr val="0070C0"/>
                </a:solidFill>
                <a:latin typeface="Sylfaen" pitchFamily="18" charset="0"/>
              </a:rPr>
              <a:t>Introduction</a:t>
            </a:r>
            <a:endParaRPr lang="en-US" sz="2800" b="1" i="1" dirty="0">
              <a:solidFill>
                <a:srgbClr val="0070C0"/>
              </a:solidFill>
              <a:latin typeface="Sylfaen" pitchFamily="18" charset="0"/>
            </a:endParaRPr>
          </a:p>
        </p:txBody>
      </p:sp>
      <p:sp>
        <p:nvSpPr>
          <p:cNvPr id="10" name="TextBox 9"/>
          <p:cNvSpPr txBox="1"/>
          <p:nvPr/>
        </p:nvSpPr>
        <p:spPr>
          <a:xfrm>
            <a:off x="762000" y="3048000"/>
            <a:ext cx="7848600" cy="707886"/>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2000" dirty="0">
                <a:solidFill>
                  <a:schemeClr val="tx1"/>
                </a:solidFill>
              </a:rPr>
              <a:t>  </a:t>
            </a:r>
            <a:r>
              <a:rPr lang="en-GB" sz="2000" dirty="0">
                <a:solidFill>
                  <a:schemeClr val="tx1"/>
                </a:solidFill>
              </a:rPr>
              <a:t>The questionnaire is configured using CAPI software and is loaded onto the device</a:t>
            </a:r>
            <a:endParaRPr lang="en-US" sz="2000" dirty="0">
              <a:solidFill>
                <a:schemeClr val="tx1"/>
              </a:solidFill>
            </a:endParaRPr>
          </a:p>
        </p:txBody>
      </p:sp>
      <p:sp>
        <p:nvSpPr>
          <p:cNvPr id="11" name="TextBox 10"/>
          <p:cNvSpPr txBox="1"/>
          <p:nvPr/>
        </p:nvSpPr>
        <p:spPr>
          <a:xfrm>
            <a:off x="762000" y="3886200"/>
            <a:ext cx="7848600" cy="707886"/>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2000" dirty="0">
                <a:solidFill>
                  <a:schemeClr val="tx1"/>
                </a:solidFill>
              </a:rPr>
              <a:t>  </a:t>
            </a:r>
            <a:r>
              <a:rPr lang="en-GB" sz="2000" dirty="0">
                <a:solidFill>
                  <a:schemeClr val="tx1"/>
                </a:solidFill>
              </a:rPr>
              <a:t>The interviewer asks the questions to the respondent, and inputs the responses directly into the device</a:t>
            </a:r>
            <a:endParaRPr lang="en-US" sz="2000" dirty="0">
              <a:solidFill>
                <a:schemeClr val="tx1"/>
              </a:solidFill>
            </a:endParaRPr>
          </a:p>
        </p:txBody>
      </p:sp>
      <p:sp>
        <p:nvSpPr>
          <p:cNvPr id="14" name="TextBox 13"/>
          <p:cNvSpPr txBox="1"/>
          <p:nvPr/>
        </p:nvSpPr>
        <p:spPr>
          <a:xfrm>
            <a:off x="762000" y="4724400"/>
            <a:ext cx="7848600" cy="707886"/>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2000" dirty="0">
                <a:solidFill>
                  <a:schemeClr val="tx1"/>
                </a:solidFill>
              </a:rPr>
              <a:t>  </a:t>
            </a:r>
            <a:r>
              <a:rPr lang="en-GB" sz="2000" dirty="0">
                <a:solidFill>
                  <a:schemeClr val="tx1"/>
                </a:solidFill>
              </a:rPr>
              <a:t>This electronic data capture approach eliminates the need for post-interview data entry and thus allows for immediate data retrieval</a:t>
            </a:r>
            <a:endParaRPr lang="en-US" sz="2000" dirty="0">
              <a:solidFill>
                <a:schemeClr val="tx1"/>
              </a:solidFill>
            </a:endParaRPr>
          </a:p>
        </p:txBody>
      </p:sp>
      <p:pic>
        <p:nvPicPr>
          <p:cNvPr id="9" name="Picture 8" descr="logo_transparency_eng.png"/>
          <p:cNvPicPr>
            <a:picLocks noChangeAspect="1"/>
          </p:cNvPicPr>
          <p:nvPr/>
        </p:nvPicPr>
        <p:blipFill>
          <a:blip r:embed="rId2" cstate="print"/>
          <a:stretch>
            <a:fillRect/>
          </a:stretch>
        </p:blipFill>
        <p:spPr>
          <a:xfrm>
            <a:off x="7070471" y="5187657"/>
            <a:ext cx="2073529" cy="16703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962400" y="76200"/>
            <a:ext cx="5181600" cy="369332"/>
          </a:xfrm>
          <a:prstGeom prst="rect">
            <a:avLst/>
          </a:prstGeom>
          <a:noFill/>
        </p:spPr>
        <p:txBody>
          <a:bodyPr wrap="square" rtlCol="0">
            <a:spAutoFit/>
          </a:bodyPr>
          <a:lstStyle/>
          <a:p>
            <a:r>
              <a:rPr lang="en-US" sz="1800" dirty="0"/>
              <a:t>National Statistics Office Of Georgia - GEOSTAT</a:t>
            </a:r>
          </a:p>
        </p:txBody>
      </p:sp>
      <p:sp>
        <p:nvSpPr>
          <p:cNvPr id="4" name="TextBox 3"/>
          <p:cNvSpPr txBox="1"/>
          <p:nvPr/>
        </p:nvSpPr>
        <p:spPr>
          <a:xfrm>
            <a:off x="457200" y="914400"/>
            <a:ext cx="8305800" cy="523220"/>
          </a:xfrm>
          <a:prstGeom prst="rect">
            <a:avLst/>
          </a:prstGeom>
          <a:noFill/>
        </p:spPr>
        <p:txBody>
          <a:bodyPr wrap="square" rtlCol="0">
            <a:spAutoFit/>
          </a:bodyPr>
          <a:lstStyle/>
          <a:p>
            <a:pPr algn="ctr"/>
            <a:r>
              <a:rPr lang="en-GB" sz="2800" b="1" dirty="0">
                <a:solidFill>
                  <a:srgbClr val="0070C0"/>
                </a:solidFill>
                <a:latin typeface="Sylfaen" pitchFamily="18" charset="0"/>
              </a:rPr>
              <a:t>Introduction CAPI In </a:t>
            </a:r>
            <a:r>
              <a:rPr lang="en-GB" sz="2800" b="1" dirty="0" err="1">
                <a:solidFill>
                  <a:srgbClr val="0070C0"/>
                </a:solidFill>
                <a:latin typeface="Sylfaen" pitchFamily="18" charset="0"/>
              </a:rPr>
              <a:t>GeoStat</a:t>
            </a:r>
            <a:endParaRPr lang="en-US" sz="2800" b="1" dirty="0">
              <a:solidFill>
                <a:srgbClr val="0070C0"/>
              </a:solidFill>
              <a:latin typeface="Sylfaen" pitchFamily="18" charset="0"/>
            </a:endParaRPr>
          </a:p>
        </p:txBody>
      </p:sp>
      <p:sp>
        <p:nvSpPr>
          <p:cNvPr id="8" name="TextBox 7"/>
          <p:cNvSpPr txBox="1"/>
          <p:nvPr/>
        </p:nvSpPr>
        <p:spPr>
          <a:xfrm>
            <a:off x="762000" y="2514600"/>
            <a:ext cx="7848600" cy="707886"/>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2000" dirty="0">
                <a:solidFill>
                  <a:schemeClr val="tx1"/>
                </a:solidFill>
              </a:rPr>
              <a:t>  Since 2016 </a:t>
            </a:r>
            <a:r>
              <a:rPr lang="en-US" sz="2000" dirty="0" err="1">
                <a:solidFill>
                  <a:schemeClr val="tx1"/>
                </a:solidFill>
              </a:rPr>
              <a:t>GeoStat</a:t>
            </a:r>
            <a:r>
              <a:rPr lang="en-US" sz="2000" dirty="0">
                <a:solidFill>
                  <a:schemeClr val="tx1"/>
                </a:solidFill>
              </a:rPr>
              <a:t> has started development of the questionnaires using CAPI Software</a:t>
            </a:r>
          </a:p>
        </p:txBody>
      </p:sp>
      <p:sp>
        <p:nvSpPr>
          <p:cNvPr id="10" name="TextBox 9"/>
          <p:cNvSpPr txBox="1"/>
          <p:nvPr/>
        </p:nvSpPr>
        <p:spPr>
          <a:xfrm>
            <a:off x="762000" y="3867090"/>
            <a:ext cx="784860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2000" dirty="0">
                <a:solidFill>
                  <a:schemeClr val="tx1"/>
                </a:solidFill>
              </a:rPr>
              <a:t>  </a:t>
            </a:r>
            <a:r>
              <a:rPr lang="en-GB" sz="2000" dirty="0">
                <a:solidFill>
                  <a:schemeClr val="tx1"/>
                </a:solidFill>
              </a:rPr>
              <a:t>We made changes in </a:t>
            </a:r>
            <a:r>
              <a:rPr lang="en-US" sz="2000" dirty="0">
                <a:solidFill>
                  <a:schemeClr val="tx1"/>
                </a:solidFill>
              </a:rPr>
              <a:t>questionnaires</a:t>
            </a:r>
            <a:r>
              <a:rPr lang="en-GB" sz="2000" dirty="0">
                <a:solidFill>
                  <a:schemeClr val="tx1"/>
                </a:solidFill>
              </a:rPr>
              <a:t> due to CAPI functionality </a:t>
            </a:r>
            <a:endParaRPr lang="en-US" sz="2000" dirty="0">
              <a:solidFill>
                <a:schemeClr val="tx1"/>
              </a:solidFill>
            </a:endParaRPr>
          </a:p>
        </p:txBody>
      </p:sp>
      <p:sp>
        <p:nvSpPr>
          <p:cNvPr id="11" name="TextBox 10"/>
          <p:cNvSpPr txBox="1"/>
          <p:nvPr/>
        </p:nvSpPr>
        <p:spPr>
          <a:xfrm>
            <a:off x="762000" y="4930914"/>
            <a:ext cx="784860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2000" dirty="0">
                <a:solidFill>
                  <a:schemeClr val="tx1"/>
                </a:solidFill>
              </a:rPr>
              <a:t> </a:t>
            </a:r>
            <a:r>
              <a:rPr lang="en-GB" sz="2000" dirty="0">
                <a:solidFill>
                  <a:schemeClr val="tx1"/>
                </a:solidFill>
              </a:rPr>
              <a:t>In 2018 we started the pilot version of agriculture survey using CAPI</a:t>
            </a:r>
            <a:endParaRPr lang="en-US" sz="2000" dirty="0">
              <a:solidFill>
                <a:schemeClr val="tx1"/>
              </a:solidFill>
            </a:endParaRPr>
          </a:p>
        </p:txBody>
      </p:sp>
      <p:pic>
        <p:nvPicPr>
          <p:cNvPr id="9" name="Picture 8" descr="logo_transparency_eng.png"/>
          <p:cNvPicPr>
            <a:picLocks noChangeAspect="1"/>
          </p:cNvPicPr>
          <p:nvPr/>
        </p:nvPicPr>
        <p:blipFill>
          <a:blip r:embed="rId2" cstate="print"/>
          <a:stretch>
            <a:fillRect/>
          </a:stretch>
        </p:blipFill>
        <p:spPr>
          <a:xfrm>
            <a:off x="7070471" y="5187657"/>
            <a:ext cx="2073529" cy="16703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962400" y="76200"/>
            <a:ext cx="5181600" cy="369332"/>
          </a:xfrm>
          <a:prstGeom prst="rect">
            <a:avLst/>
          </a:prstGeom>
          <a:noFill/>
        </p:spPr>
        <p:txBody>
          <a:bodyPr wrap="square" rtlCol="0">
            <a:spAutoFit/>
          </a:bodyPr>
          <a:lstStyle/>
          <a:p>
            <a:r>
              <a:rPr lang="en-US" sz="1800" dirty="0"/>
              <a:t>National Statistics Office Of Georgia - GEOSTAT</a:t>
            </a:r>
          </a:p>
        </p:txBody>
      </p:sp>
      <p:sp>
        <p:nvSpPr>
          <p:cNvPr id="4" name="TextBox 3"/>
          <p:cNvSpPr txBox="1"/>
          <p:nvPr/>
        </p:nvSpPr>
        <p:spPr>
          <a:xfrm>
            <a:off x="457200" y="457200"/>
            <a:ext cx="8305800" cy="584775"/>
          </a:xfrm>
          <a:prstGeom prst="rect">
            <a:avLst/>
          </a:prstGeom>
          <a:noFill/>
        </p:spPr>
        <p:txBody>
          <a:bodyPr wrap="square" rtlCol="0">
            <a:spAutoFit/>
          </a:bodyPr>
          <a:lstStyle/>
          <a:p>
            <a:pPr algn="ctr"/>
            <a:r>
              <a:rPr lang="en-GB" sz="3200" b="1" dirty="0">
                <a:solidFill>
                  <a:srgbClr val="0070C0"/>
                </a:solidFill>
                <a:latin typeface="Sylfaen" pitchFamily="18" charset="0"/>
              </a:rPr>
              <a:t>CAPI Technical Details in Agriculture Survey</a:t>
            </a:r>
            <a:endParaRPr lang="en-US" sz="3200" b="1" dirty="0">
              <a:solidFill>
                <a:srgbClr val="0070C0"/>
              </a:solidFill>
              <a:latin typeface="Sylfaen" pitchFamily="18" charset="0"/>
            </a:endParaRPr>
          </a:p>
        </p:txBody>
      </p:sp>
      <p:sp>
        <p:nvSpPr>
          <p:cNvPr id="9" name="TextBox 8"/>
          <p:cNvSpPr txBox="1"/>
          <p:nvPr/>
        </p:nvSpPr>
        <p:spPr>
          <a:xfrm>
            <a:off x="685800" y="1479088"/>
            <a:ext cx="563880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2000" dirty="0">
                <a:solidFill>
                  <a:schemeClr val="tx1"/>
                </a:solidFill>
              </a:rPr>
              <a:t> Software  -  “Survey Solutions” From World Bank</a:t>
            </a:r>
          </a:p>
        </p:txBody>
      </p:sp>
      <p:sp>
        <p:nvSpPr>
          <p:cNvPr id="12" name="TextBox 11"/>
          <p:cNvSpPr txBox="1"/>
          <p:nvPr/>
        </p:nvSpPr>
        <p:spPr>
          <a:xfrm>
            <a:off x="762000" y="2447602"/>
            <a:ext cx="5638800" cy="707886"/>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2000" dirty="0">
                <a:solidFill>
                  <a:schemeClr val="tx1"/>
                </a:solidFill>
              </a:rPr>
              <a:t> Handheld Device – Lenovo Tab4, Screen size - 8”, 3G/4G internet, GPS</a:t>
            </a:r>
          </a:p>
        </p:txBody>
      </p:sp>
      <p:sp>
        <p:nvSpPr>
          <p:cNvPr id="13" name="TextBox 12"/>
          <p:cNvSpPr txBox="1"/>
          <p:nvPr/>
        </p:nvSpPr>
        <p:spPr>
          <a:xfrm>
            <a:off x="762000" y="3841288"/>
            <a:ext cx="563880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2000" dirty="0">
                <a:solidFill>
                  <a:schemeClr val="tx1"/>
                </a:solidFill>
              </a:rPr>
              <a:t> Server – 1 Database, 1 Web</a:t>
            </a:r>
          </a:p>
        </p:txBody>
      </p:sp>
      <p:sp>
        <p:nvSpPr>
          <p:cNvPr id="14" name="TextBox 13"/>
          <p:cNvSpPr txBox="1"/>
          <p:nvPr/>
        </p:nvSpPr>
        <p:spPr>
          <a:xfrm>
            <a:off x="838200" y="4831888"/>
            <a:ext cx="563880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2000" dirty="0">
                <a:solidFill>
                  <a:schemeClr val="tx1"/>
                </a:solidFill>
              </a:rPr>
              <a:t> Laptops for supervisors</a:t>
            </a:r>
          </a:p>
        </p:txBody>
      </p:sp>
      <p:pic>
        <p:nvPicPr>
          <p:cNvPr id="15" name="Picture 14" descr="survey.PNG"/>
          <p:cNvPicPr>
            <a:picLocks noChangeAspect="1"/>
          </p:cNvPicPr>
          <p:nvPr/>
        </p:nvPicPr>
        <p:blipFill>
          <a:blip r:embed="rId2" cstate="print"/>
          <a:stretch>
            <a:fillRect/>
          </a:stretch>
        </p:blipFill>
        <p:spPr>
          <a:xfrm>
            <a:off x="6400800" y="1326688"/>
            <a:ext cx="1448002" cy="800212"/>
          </a:xfrm>
          <a:prstGeom prst="rect">
            <a:avLst/>
          </a:prstGeom>
        </p:spPr>
      </p:pic>
      <p:pic>
        <p:nvPicPr>
          <p:cNvPr id="18" name="Picture 17" descr="server.jpg"/>
          <p:cNvPicPr>
            <a:picLocks noChangeAspect="1"/>
          </p:cNvPicPr>
          <p:nvPr/>
        </p:nvPicPr>
        <p:blipFill>
          <a:blip r:embed="rId3" cstate="print"/>
          <a:stretch>
            <a:fillRect/>
          </a:stretch>
        </p:blipFill>
        <p:spPr>
          <a:xfrm>
            <a:off x="6858000" y="3536488"/>
            <a:ext cx="463550" cy="831099"/>
          </a:xfrm>
          <a:prstGeom prst="rect">
            <a:avLst/>
          </a:prstGeom>
        </p:spPr>
      </p:pic>
      <p:pic>
        <p:nvPicPr>
          <p:cNvPr id="19" name="Picture 18" descr="logo_transparency_eng.png"/>
          <p:cNvPicPr>
            <a:picLocks noChangeAspect="1"/>
          </p:cNvPicPr>
          <p:nvPr/>
        </p:nvPicPr>
        <p:blipFill>
          <a:blip r:embed="rId4" cstate="print"/>
          <a:stretch>
            <a:fillRect/>
          </a:stretch>
        </p:blipFill>
        <p:spPr>
          <a:xfrm>
            <a:off x="7070471" y="5187657"/>
            <a:ext cx="2073529" cy="1670343"/>
          </a:xfrm>
          <a:prstGeom prst="rect">
            <a:avLst/>
          </a:prstGeom>
        </p:spPr>
      </p:pic>
      <p:pic>
        <p:nvPicPr>
          <p:cNvPr id="16" name="Picture 15" descr="IMG_20180418_115453.jpg"/>
          <p:cNvPicPr>
            <a:picLocks noChangeAspect="1"/>
          </p:cNvPicPr>
          <p:nvPr/>
        </p:nvPicPr>
        <p:blipFill>
          <a:blip r:embed="rId5" cstate="print"/>
          <a:stretch>
            <a:fillRect/>
          </a:stretch>
        </p:blipFill>
        <p:spPr>
          <a:xfrm>
            <a:off x="6248400" y="2209800"/>
            <a:ext cx="2079574" cy="1219200"/>
          </a:xfrm>
          <a:prstGeom prst="rect">
            <a:avLst/>
          </a:prstGeom>
        </p:spPr>
      </p:pic>
      <p:pic>
        <p:nvPicPr>
          <p:cNvPr id="21" name="Picture 20" descr="5828200_sa_1.png"/>
          <p:cNvPicPr>
            <a:picLocks noChangeAspect="1"/>
          </p:cNvPicPr>
          <p:nvPr/>
        </p:nvPicPr>
        <p:blipFill>
          <a:blip r:embed="rId6" cstate="print"/>
          <a:stretch>
            <a:fillRect/>
          </a:stretch>
        </p:blipFill>
        <p:spPr>
          <a:xfrm>
            <a:off x="6400800" y="4495800"/>
            <a:ext cx="1433229" cy="91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Right Arrow 54"/>
          <p:cNvSpPr/>
          <p:nvPr/>
        </p:nvSpPr>
        <p:spPr>
          <a:xfrm rot="17795203" flipH="1">
            <a:off x="6180768" y="4268448"/>
            <a:ext cx="225336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962400" y="76200"/>
            <a:ext cx="5181600" cy="369332"/>
          </a:xfrm>
          <a:prstGeom prst="rect">
            <a:avLst/>
          </a:prstGeom>
          <a:noFill/>
        </p:spPr>
        <p:txBody>
          <a:bodyPr wrap="square" rtlCol="0">
            <a:spAutoFit/>
          </a:bodyPr>
          <a:lstStyle/>
          <a:p>
            <a:r>
              <a:rPr lang="en-US" sz="1800" dirty="0"/>
              <a:t>National Statistics Office Of Georgia - GEOSTAT</a:t>
            </a:r>
          </a:p>
        </p:txBody>
      </p:sp>
      <p:sp>
        <p:nvSpPr>
          <p:cNvPr id="4" name="TextBox 3"/>
          <p:cNvSpPr txBox="1"/>
          <p:nvPr/>
        </p:nvSpPr>
        <p:spPr>
          <a:xfrm>
            <a:off x="609600" y="457200"/>
            <a:ext cx="8305800" cy="523220"/>
          </a:xfrm>
          <a:prstGeom prst="rect">
            <a:avLst/>
          </a:prstGeom>
          <a:noFill/>
        </p:spPr>
        <p:txBody>
          <a:bodyPr wrap="square" rtlCol="0">
            <a:spAutoFit/>
          </a:bodyPr>
          <a:lstStyle/>
          <a:p>
            <a:pPr algn="ctr"/>
            <a:r>
              <a:rPr lang="en-GB" sz="2800" b="1" dirty="0">
                <a:solidFill>
                  <a:srgbClr val="0070C0"/>
                </a:solidFill>
                <a:latin typeface="Sylfaen" pitchFamily="18" charset="0"/>
              </a:rPr>
              <a:t>CAPI Structure</a:t>
            </a:r>
          </a:p>
        </p:txBody>
      </p:sp>
      <p:grpSp>
        <p:nvGrpSpPr>
          <p:cNvPr id="2" name="Group 55"/>
          <p:cNvGrpSpPr/>
          <p:nvPr/>
        </p:nvGrpSpPr>
        <p:grpSpPr>
          <a:xfrm>
            <a:off x="5300934" y="4343400"/>
            <a:ext cx="1689886" cy="1720299"/>
            <a:chOff x="1295400" y="152400"/>
            <a:chExt cx="1689886" cy="1720299"/>
          </a:xfrm>
        </p:grpSpPr>
        <p:sp>
          <p:nvSpPr>
            <p:cNvPr id="19" name="TextBox 18"/>
            <p:cNvSpPr txBox="1"/>
            <p:nvPr/>
          </p:nvSpPr>
          <p:spPr>
            <a:xfrm>
              <a:off x="1295400" y="152400"/>
              <a:ext cx="1689886" cy="338554"/>
            </a:xfrm>
            <a:prstGeom prst="rect">
              <a:avLst/>
            </a:prstGeom>
            <a:noFill/>
          </p:spPr>
          <p:txBody>
            <a:bodyPr wrap="none" rtlCol="0">
              <a:spAutoFit/>
            </a:bodyPr>
            <a:lstStyle/>
            <a:p>
              <a:r>
                <a:rPr lang="en-US" sz="1600" dirty="0">
                  <a:solidFill>
                    <a:srgbClr val="0070C0"/>
                  </a:solidFill>
                </a:rPr>
                <a:t>CAPI web Server</a:t>
              </a:r>
            </a:p>
          </p:txBody>
        </p:sp>
        <p:pic>
          <p:nvPicPr>
            <p:cNvPr id="27651" name="Picture 3" descr="C:\Users\sandro\AppData\Local\Microsoft\Windows\INetCache\IE\J7IBCNLF\Server-DB[1].png"/>
            <p:cNvPicPr>
              <a:picLocks noChangeAspect="1" noChangeArrowheads="1"/>
            </p:cNvPicPr>
            <p:nvPr/>
          </p:nvPicPr>
          <p:blipFill>
            <a:blip r:embed="rId2" cstate="print"/>
            <a:srcRect/>
            <a:stretch>
              <a:fillRect/>
            </a:stretch>
          </p:blipFill>
          <p:spPr bwMode="auto">
            <a:xfrm>
              <a:off x="1752600" y="457200"/>
              <a:ext cx="1171360" cy="1415499"/>
            </a:xfrm>
            <a:prstGeom prst="rect">
              <a:avLst/>
            </a:prstGeom>
            <a:noFill/>
          </p:spPr>
        </p:pic>
      </p:grpSp>
      <p:pic>
        <p:nvPicPr>
          <p:cNvPr id="27654" name="Picture 6" descr="C:\Users\sandro\AppData\Local\Microsoft\Windows\INetCache\IE\J7SXS57V\laptop[1].png"/>
          <p:cNvPicPr>
            <a:picLocks noChangeAspect="1" noChangeArrowheads="1"/>
          </p:cNvPicPr>
          <p:nvPr/>
        </p:nvPicPr>
        <p:blipFill>
          <a:blip r:embed="rId3" cstate="print"/>
          <a:srcRect/>
          <a:stretch>
            <a:fillRect/>
          </a:stretch>
        </p:blipFill>
        <p:spPr bwMode="auto">
          <a:xfrm>
            <a:off x="7891734" y="1143000"/>
            <a:ext cx="1016371" cy="1016371"/>
          </a:xfrm>
          <a:prstGeom prst="rect">
            <a:avLst/>
          </a:prstGeom>
          <a:noFill/>
        </p:spPr>
      </p:pic>
      <p:sp>
        <p:nvSpPr>
          <p:cNvPr id="20" name="TextBox 19"/>
          <p:cNvSpPr txBox="1"/>
          <p:nvPr/>
        </p:nvSpPr>
        <p:spPr>
          <a:xfrm>
            <a:off x="7967934" y="2133600"/>
            <a:ext cx="1252266" cy="369332"/>
          </a:xfrm>
          <a:prstGeom prst="rect">
            <a:avLst/>
          </a:prstGeom>
          <a:noFill/>
        </p:spPr>
        <p:txBody>
          <a:bodyPr wrap="none" rtlCol="0">
            <a:spAutoFit/>
          </a:bodyPr>
          <a:lstStyle/>
          <a:p>
            <a:r>
              <a:rPr lang="en-US" sz="1800" dirty="0">
                <a:solidFill>
                  <a:srgbClr val="0070C0"/>
                </a:solidFill>
              </a:rPr>
              <a:t>Supervisor</a:t>
            </a:r>
          </a:p>
        </p:txBody>
      </p:sp>
      <p:pic>
        <p:nvPicPr>
          <p:cNvPr id="21" name="Picture 6" descr="C:\Users\sandro\AppData\Local\Microsoft\Windows\INetCache\IE\J7SXS57V\laptop[1].png"/>
          <p:cNvPicPr>
            <a:picLocks noChangeAspect="1" noChangeArrowheads="1"/>
          </p:cNvPicPr>
          <p:nvPr/>
        </p:nvPicPr>
        <p:blipFill>
          <a:blip r:embed="rId3" cstate="print"/>
          <a:srcRect/>
          <a:stretch>
            <a:fillRect/>
          </a:stretch>
        </p:blipFill>
        <p:spPr bwMode="auto">
          <a:xfrm>
            <a:off x="7713563" y="2438400"/>
            <a:ext cx="1016371" cy="1016371"/>
          </a:xfrm>
          <a:prstGeom prst="rect">
            <a:avLst/>
          </a:prstGeom>
          <a:noFill/>
        </p:spPr>
      </p:pic>
      <p:sp>
        <p:nvSpPr>
          <p:cNvPr id="22" name="TextBox 21"/>
          <p:cNvSpPr txBox="1"/>
          <p:nvPr/>
        </p:nvSpPr>
        <p:spPr>
          <a:xfrm>
            <a:off x="7891734" y="3352800"/>
            <a:ext cx="1252266" cy="369332"/>
          </a:xfrm>
          <a:prstGeom prst="rect">
            <a:avLst/>
          </a:prstGeom>
          <a:noFill/>
        </p:spPr>
        <p:txBody>
          <a:bodyPr wrap="none" rtlCol="0">
            <a:spAutoFit/>
          </a:bodyPr>
          <a:lstStyle/>
          <a:p>
            <a:r>
              <a:rPr lang="en-US" sz="1800" dirty="0">
                <a:solidFill>
                  <a:srgbClr val="0070C0"/>
                </a:solidFill>
              </a:rPr>
              <a:t>Supervisor</a:t>
            </a:r>
          </a:p>
        </p:txBody>
      </p:sp>
      <p:grpSp>
        <p:nvGrpSpPr>
          <p:cNvPr id="3" name="Group 34"/>
          <p:cNvGrpSpPr/>
          <p:nvPr/>
        </p:nvGrpSpPr>
        <p:grpSpPr>
          <a:xfrm>
            <a:off x="2481534" y="1295400"/>
            <a:ext cx="1377300" cy="1207532"/>
            <a:chOff x="533400" y="1905000"/>
            <a:chExt cx="1377300" cy="1207532"/>
          </a:xfrm>
        </p:grpSpPr>
        <p:pic>
          <p:nvPicPr>
            <p:cNvPr id="33" name="Picture 32" descr="tablet.png"/>
            <p:cNvPicPr>
              <a:picLocks noChangeAspect="1"/>
            </p:cNvPicPr>
            <p:nvPr/>
          </p:nvPicPr>
          <p:blipFill>
            <a:blip r:embed="rId4" cstate="print"/>
            <a:stretch>
              <a:fillRect/>
            </a:stretch>
          </p:blipFill>
          <p:spPr>
            <a:xfrm>
              <a:off x="685800" y="1905000"/>
              <a:ext cx="1018419" cy="685800"/>
            </a:xfrm>
            <a:prstGeom prst="rect">
              <a:avLst/>
            </a:prstGeom>
          </p:spPr>
        </p:pic>
        <p:sp>
          <p:nvSpPr>
            <p:cNvPr id="34" name="TextBox 33"/>
            <p:cNvSpPr txBox="1"/>
            <p:nvPr/>
          </p:nvSpPr>
          <p:spPr>
            <a:xfrm>
              <a:off x="533400" y="2743200"/>
              <a:ext cx="1377300" cy="369332"/>
            </a:xfrm>
            <a:prstGeom prst="rect">
              <a:avLst/>
            </a:prstGeom>
            <a:noFill/>
          </p:spPr>
          <p:txBody>
            <a:bodyPr wrap="none" rtlCol="0">
              <a:spAutoFit/>
            </a:bodyPr>
            <a:lstStyle/>
            <a:p>
              <a:r>
                <a:rPr lang="en-US" sz="1800" dirty="0">
                  <a:solidFill>
                    <a:srgbClr val="0070C0"/>
                  </a:solidFill>
                </a:rPr>
                <a:t>Interviewer</a:t>
              </a:r>
            </a:p>
          </p:txBody>
        </p:sp>
      </p:grpSp>
      <p:grpSp>
        <p:nvGrpSpPr>
          <p:cNvPr id="5" name="Group 35"/>
          <p:cNvGrpSpPr/>
          <p:nvPr/>
        </p:nvGrpSpPr>
        <p:grpSpPr>
          <a:xfrm>
            <a:off x="2563434" y="2590800"/>
            <a:ext cx="1377300" cy="1207532"/>
            <a:chOff x="533400" y="1905000"/>
            <a:chExt cx="1377300" cy="1207532"/>
          </a:xfrm>
        </p:grpSpPr>
        <p:pic>
          <p:nvPicPr>
            <p:cNvPr id="37" name="Picture 36" descr="tablet.png"/>
            <p:cNvPicPr>
              <a:picLocks noChangeAspect="1"/>
            </p:cNvPicPr>
            <p:nvPr/>
          </p:nvPicPr>
          <p:blipFill>
            <a:blip r:embed="rId4" cstate="print"/>
            <a:stretch>
              <a:fillRect/>
            </a:stretch>
          </p:blipFill>
          <p:spPr>
            <a:xfrm>
              <a:off x="685800" y="1905000"/>
              <a:ext cx="1018419" cy="685800"/>
            </a:xfrm>
            <a:prstGeom prst="rect">
              <a:avLst/>
            </a:prstGeom>
          </p:spPr>
        </p:pic>
        <p:sp>
          <p:nvSpPr>
            <p:cNvPr id="38" name="TextBox 37"/>
            <p:cNvSpPr txBox="1"/>
            <p:nvPr/>
          </p:nvSpPr>
          <p:spPr>
            <a:xfrm>
              <a:off x="533400" y="2743200"/>
              <a:ext cx="1377300" cy="369332"/>
            </a:xfrm>
            <a:prstGeom prst="rect">
              <a:avLst/>
            </a:prstGeom>
            <a:noFill/>
          </p:spPr>
          <p:txBody>
            <a:bodyPr wrap="none" rtlCol="0">
              <a:spAutoFit/>
            </a:bodyPr>
            <a:lstStyle/>
            <a:p>
              <a:r>
                <a:rPr lang="en-US" sz="1800" dirty="0">
                  <a:solidFill>
                    <a:srgbClr val="0070C0"/>
                  </a:solidFill>
                </a:rPr>
                <a:t>Interviewer</a:t>
              </a:r>
            </a:p>
          </p:txBody>
        </p:sp>
      </p:grpSp>
      <p:grpSp>
        <p:nvGrpSpPr>
          <p:cNvPr id="8" name="Group 48"/>
          <p:cNvGrpSpPr/>
          <p:nvPr/>
        </p:nvGrpSpPr>
        <p:grpSpPr>
          <a:xfrm>
            <a:off x="347934" y="4191000"/>
            <a:ext cx="3624714" cy="1872699"/>
            <a:chOff x="-2743200" y="9677400"/>
            <a:chExt cx="3624714" cy="1872699"/>
          </a:xfrm>
        </p:grpSpPr>
        <p:sp>
          <p:nvSpPr>
            <p:cNvPr id="42" name="TextBox 41"/>
            <p:cNvSpPr txBox="1"/>
            <p:nvPr/>
          </p:nvSpPr>
          <p:spPr>
            <a:xfrm>
              <a:off x="-609600" y="9677400"/>
              <a:ext cx="1491114" cy="584775"/>
            </a:xfrm>
            <a:prstGeom prst="rect">
              <a:avLst/>
            </a:prstGeom>
            <a:noFill/>
          </p:spPr>
          <p:txBody>
            <a:bodyPr wrap="none" rtlCol="0">
              <a:spAutoFit/>
            </a:bodyPr>
            <a:lstStyle/>
            <a:p>
              <a:r>
                <a:rPr lang="en-US" sz="1600" dirty="0">
                  <a:solidFill>
                    <a:srgbClr val="0070C0"/>
                  </a:solidFill>
                </a:rPr>
                <a:t>CAPI database</a:t>
              </a:r>
            </a:p>
            <a:p>
              <a:pPr algn="ctr"/>
              <a:r>
                <a:rPr lang="en-US" sz="1600" dirty="0">
                  <a:solidFill>
                    <a:srgbClr val="0070C0"/>
                  </a:solidFill>
                </a:rPr>
                <a:t>Server</a:t>
              </a:r>
            </a:p>
          </p:txBody>
        </p:sp>
        <p:pic>
          <p:nvPicPr>
            <p:cNvPr id="43" name="Picture 3" descr="C:\Users\sandro\AppData\Local\Microsoft\Windows\INetCache\IE\J7IBCNLF\Server-DB[1].png"/>
            <p:cNvPicPr>
              <a:picLocks noChangeAspect="1" noChangeArrowheads="1"/>
            </p:cNvPicPr>
            <p:nvPr/>
          </p:nvPicPr>
          <p:blipFill>
            <a:blip r:embed="rId2" cstate="print"/>
            <a:srcRect/>
            <a:stretch>
              <a:fillRect/>
            </a:stretch>
          </p:blipFill>
          <p:spPr bwMode="auto">
            <a:xfrm>
              <a:off x="-561760" y="10134600"/>
              <a:ext cx="1171360" cy="1415499"/>
            </a:xfrm>
            <a:prstGeom prst="rect">
              <a:avLst/>
            </a:prstGeom>
            <a:noFill/>
          </p:spPr>
        </p:pic>
        <p:sp>
          <p:nvSpPr>
            <p:cNvPr id="66" name="TextBox 65"/>
            <p:cNvSpPr txBox="1"/>
            <p:nvPr/>
          </p:nvSpPr>
          <p:spPr>
            <a:xfrm>
              <a:off x="-2743200" y="10820400"/>
              <a:ext cx="1854995" cy="338554"/>
            </a:xfrm>
            <a:prstGeom prst="rect">
              <a:avLst/>
            </a:prstGeom>
            <a:noFill/>
          </p:spPr>
          <p:txBody>
            <a:bodyPr wrap="none" rtlCol="0">
              <a:spAutoFit/>
            </a:bodyPr>
            <a:lstStyle/>
            <a:p>
              <a:r>
                <a:rPr lang="en-US" sz="1600" dirty="0">
                  <a:solidFill>
                    <a:srgbClr val="0070C0"/>
                  </a:solidFill>
                </a:rPr>
                <a:t>Statistical </a:t>
              </a:r>
              <a:r>
                <a:rPr lang="en-US" sz="1600" dirty="0" err="1">
                  <a:solidFill>
                    <a:srgbClr val="0070C0"/>
                  </a:solidFill>
                </a:rPr>
                <a:t>analyse</a:t>
              </a:r>
              <a:endParaRPr lang="en-US" sz="1600" dirty="0">
                <a:solidFill>
                  <a:srgbClr val="0070C0"/>
                </a:solidFill>
              </a:endParaRPr>
            </a:p>
          </p:txBody>
        </p:sp>
      </p:grpSp>
      <p:sp>
        <p:nvSpPr>
          <p:cNvPr id="48" name="Right Arrow 47"/>
          <p:cNvSpPr/>
          <p:nvPr/>
        </p:nvSpPr>
        <p:spPr>
          <a:xfrm>
            <a:off x="3700734" y="1371600"/>
            <a:ext cx="411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Arrow 49"/>
          <p:cNvSpPr/>
          <p:nvPr/>
        </p:nvSpPr>
        <p:spPr>
          <a:xfrm flipH="1">
            <a:off x="3700734" y="1828800"/>
            <a:ext cx="411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737274" y="1143000"/>
            <a:ext cx="2127505" cy="307777"/>
          </a:xfrm>
          <a:prstGeom prst="rect">
            <a:avLst/>
          </a:prstGeom>
          <a:noFill/>
        </p:spPr>
        <p:txBody>
          <a:bodyPr wrap="none" rtlCol="0">
            <a:spAutoFit/>
          </a:bodyPr>
          <a:lstStyle/>
          <a:p>
            <a:r>
              <a:rPr lang="en-US" sz="1400" b="1" dirty="0">
                <a:solidFill>
                  <a:srgbClr val="00B050"/>
                </a:solidFill>
              </a:rPr>
              <a:t>Filled up questionnaire</a:t>
            </a:r>
          </a:p>
        </p:txBody>
      </p:sp>
      <p:sp>
        <p:nvSpPr>
          <p:cNvPr id="52" name="TextBox 51"/>
          <p:cNvSpPr txBox="1"/>
          <p:nvPr/>
        </p:nvSpPr>
        <p:spPr>
          <a:xfrm>
            <a:off x="4691334" y="1597223"/>
            <a:ext cx="2021707" cy="307777"/>
          </a:xfrm>
          <a:prstGeom prst="rect">
            <a:avLst/>
          </a:prstGeom>
          <a:noFill/>
        </p:spPr>
        <p:txBody>
          <a:bodyPr wrap="none" rtlCol="0">
            <a:spAutoFit/>
          </a:bodyPr>
          <a:lstStyle/>
          <a:p>
            <a:r>
              <a:rPr lang="en-US" sz="1400" dirty="0">
                <a:solidFill>
                  <a:srgbClr val="FF0000"/>
                </a:solidFill>
              </a:rPr>
              <a:t>rejected questionnaire</a:t>
            </a:r>
          </a:p>
        </p:txBody>
      </p:sp>
      <p:sp>
        <p:nvSpPr>
          <p:cNvPr id="53" name="Right Arrow 52"/>
          <p:cNvSpPr/>
          <p:nvPr/>
        </p:nvSpPr>
        <p:spPr>
          <a:xfrm>
            <a:off x="3700734" y="2743200"/>
            <a:ext cx="411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4737274" y="2438400"/>
            <a:ext cx="2127505" cy="307777"/>
          </a:xfrm>
          <a:prstGeom prst="rect">
            <a:avLst/>
          </a:prstGeom>
          <a:noFill/>
        </p:spPr>
        <p:txBody>
          <a:bodyPr wrap="none" rtlCol="0">
            <a:spAutoFit/>
          </a:bodyPr>
          <a:lstStyle/>
          <a:p>
            <a:r>
              <a:rPr lang="en-US" sz="1400" b="1" dirty="0">
                <a:solidFill>
                  <a:srgbClr val="00B050"/>
                </a:solidFill>
              </a:rPr>
              <a:t>Filled up questionnaire</a:t>
            </a:r>
          </a:p>
        </p:txBody>
      </p:sp>
      <p:sp>
        <p:nvSpPr>
          <p:cNvPr id="57" name="Right Arrow 56"/>
          <p:cNvSpPr/>
          <p:nvPr/>
        </p:nvSpPr>
        <p:spPr>
          <a:xfrm flipH="1">
            <a:off x="3853134" y="5181600"/>
            <a:ext cx="1981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rot="17732991">
            <a:off x="6420884" y="4436394"/>
            <a:ext cx="2177199" cy="307777"/>
          </a:xfrm>
          <a:prstGeom prst="rect">
            <a:avLst/>
          </a:prstGeom>
          <a:noFill/>
        </p:spPr>
        <p:txBody>
          <a:bodyPr wrap="none" rtlCol="0">
            <a:spAutoFit/>
          </a:bodyPr>
          <a:lstStyle/>
          <a:p>
            <a:r>
              <a:rPr lang="en-US" sz="1400" b="1" dirty="0">
                <a:solidFill>
                  <a:srgbClr val="00B050"/>
                </a:solidFill>
              </a:rPr>
              <a:t>approved questionnaire</a:t>
            </a:r>
          </a:p>
        </p:txBody>
      </p:sp>
      <p:sp>
        <p:nvSpPr>
          <p:cNvPr id="60" name="TextBox 59"/>
          <p:cNvSpPr txBox="1"/>
          <p:nvPr/>
        </p:nvSpPr>
        <p:spPr>
          <a:xfrm>
            <a:off x="119334" y="1143000"/>
            <a:ext cx="1503938" cy="584775"/>
          </a:xfrm>
          <a:prstGeom prst="rect">
            <a:avLst/>
          </a:prstGeom>
          <a:noFill/>
        </p:spPr>
        <p:txBody>
          <a:bodyPr wrap="none" rtlCol="0">
            <a:spAutoFit/>
          </a:bodyPr>
          <a:lstStyle/>
          <a:p>
            <a:pPr algn="ctr"/>
            <a:r>
              <a:rPr lang="en-US" sz="1600" dirty="0">
                <a:solidFill>
                  <a:srgbClr val="0070C0"/>
                </a:solidFill>
              </a:rPr>
              <a:t>questionnaire </a:t>
            </a:r>
          </a:p>
          <a:p>
            <a:pPr algn="ctr"/>
            <a:r>
              <a:rPr lang="en-US" sz="1600" dirty="0">
                <a:solidFill>
                  <a:srgbClr val="0070C0"/>
                </a:solidFill>
              </a:rPr>
              <a:t>Server</a:t>
            </a:r>
          </a:p>
        </p:txBody>
      </p:sp>
      <p:pic>
        <p:nvPicPr>
          <p:cNvPr id="61" name="Picture 3" descr="C:\Users\sandro\AppData\Local\Microsoft\Windows\INetCache\IE\J7IBCNLF\Server-DB[1].png"/>
          <p:cNvPicPr>
            <a:picLocks noChangeAspect="1" noChangeArrowheads="1"/>
          </p:cNvPicPr>
          <p:nvPr/>
        </p:nvPicPr>
        <p:blipFill>
          <a:blip r:embed="rId2" cstate="print"/>
          <a:srcRect/>
          <a:stretch>
            <a:fillRect/>
          </a:stretch>
        </p:blipFill>
        <p:spPr bwMode="auto">
          <a:xfrm>
            <a:off x="43134" y="1556301"/>
            <a:ext cx="1171360" cy="1415499"/>
          </a:xfrm>
          <a:prstGeom prst="rect">
            <a:avLst/>
          </a:prstGeom>
          <a:noFill/>
        </p:spPr>
      </p:pic>
      <p:sp>
        <p:nvSpPr>
          <p:cNvPr id="62" name="Right Arrow 61"/>
          <p:cNvSpPr/>
          <p:nvPr/>
        </p:nvSpPr>
        <p:spPr>
          <a:xfrm rot="20148323">
            <a:off x="1279078" y="1918666"/>
            <a:ext cx="146972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ight Arrow 62"/>
          <p:cNvSpPr/>
          <p:nvPr/>
        </p:nvSpPr>
        <p:spPr>
          <a:xfrm rot="1050260">
            <a:off x="1314926" y="2679862"/>
            <a:ext cx="146972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rot="20170107">
            <a:off x="920025" y="1704742"/>
            <a:ext cx="1915909" cy="276999"/>
          </a:xfrm>
          <a:prstGeom prst="rect">
            <a:avLst/>
          </a:prstGeom>
          <a:noFill/>
        </p:spPr>
        <p:txBody>
          <a:bodyPr wrap="none" rtlCol="0">
            <a:spAutoFit/>
          </a:bodyPr>
          <a:lstStyle/>
          <a:p>
            <a:r>
              <a:rPr lang="en-US" sz="1200" b="1" dirty="0">
                <a:solidFill>
                  <a:srgbClr val="00B050"/>
                </a:solidFill>
              </a:rPr>
              <a:t>download questionnaire</a:t>
            </a:r>
          </a:p>
        </p:txBody>
      </p:sp>
      <p:sp>
        <p:nvSpPr>
          <p:cNvPr id="65" name="TextBox 64"/>
          <p:cNvSpPr txBox="1"/>
          <p:nvPr/>
        </p:nvSpPr>
        <p:spPr>
          <a:xfrm rot="1075797">
            <a:off x="1008017" y="2878984"/>
            <a:ext cx="1915909" cy="276999"/>
          </a:xfrm>
          <a:prstGeom prst="rect">
            <a:avLst/>
          </a:prstGeom>
          <a:noFill/>
        </p:spPr>
        <p:txBody>
          <a:bodyPr wrap="none" rtlCol="0">
            <a:spAutoFit/>
          </a:bodyPr>
          <a:lstStyle/>
          <a:p>
            <a:r>
              <a:rPr lang="en-US" sz="1200" b="1" dirty="0">
                <a:solidFill>
                  <a:srgbClr val="00B050"/>
                </a:solidFill>
              </a:rPr>
              <a:t>download questionnaire</a:t>
            </a:r>
          </a:p>
        </p:txBody>
      </p:sp>
      <p:grpSp>
        <p:nvGrpSpPr>
          <p:cNvPr id="9" name="Group 38"/>
          <p:cNvGrpSpPr/>
          <p:nvPr/>
        </p:nvGrpSpPr>
        <p:grpSpPr>
          <a:xfrm>
            <a:off x="195731" y="3276600"/>
            <a:ext cx="1752403" cy="1872699"/>
            <a:chOff x="-914400" y="9677400"/>
            <a:chExt cx="1752403" cy="1872699"/>
          </a:xfrm>
        </p:grpSpPr>
        <p:sp>
          <p:nvSpPr>
            <p:cNvPr id="40" name="TextBox 39"/>
            <p:cNvSpPr txBox="1"/>
            <p:nvPr/>
          </p:nvSpPr>
          <p:spPr>
            <a:xfrm>
              <a:off x="-914400" y="9677400"/>
              <a:ext cx="1752403" cy="584775"/>
            </a:xfrm>
            <a:prstGeom prst="rect">
              <a:avLst/>
            </a:prstGeom>
            <a:noFill/>
          </p:spPr>
          <p:txBody>
            <a:bodyPr wrap="none" rtlCol="0">
              <a:spAutoFit/>
            </a:bodyPr>
            <a:lstStyle/>
            <a:p>
              <a:r>
                <a:rPr lang="en-US" sz="1600" dirty="0">
                  <a:solidFill>
                    <a:srgbClr val="0070C0"/>
                  </a:solidFill>
                </a:rPr>
                <a:t>Central database</a:t>
              </a:r>
            </a:p>
            <a:p>
              <a:pPr algn="ctr"/>
              <a:r>
                <a:rPr lang="en-US" sz="1600" dirty="0">
                  <a:solidFill>
                    <a:srgbClr val="0070C0"/>
                  </a:solidFill>
                </a:rPr>
                <a:t>Server</a:t>
              </a:r>
            </a:p>
          </p:txBody>
        </p:sp>
        <p:pic>
          <p:nvPicPr>
            <p:cNvPr id="41" name="Picture 3" descr="C:\Users\sandro\AppData\Local\Microsoft\Windows\INetCache\IE\J7IBCNLF\Server-DB[1].png"/>
            <p:cNvPicPr>
              <a:picLocks noChangeAspect="1" noChangeArrowheads="1"/>
            </p:cNvPicPr>
            <p:nvPr/>
          </p:nvPicPr>
          <p:blipFill>
            <a:blip r:embed="rId2" cstate="print"/>
            <a:srcRect/>
            <a:stretch>
              <a:fillRect/>
            </a:stretch>
          </p:blipFill>
          <p:spPr bwMode="auto">
            <a:xfrm>
              <a:off x="-561760" y="10134600"/>
              <a:ext cx="1171360" cy="1415499"/>
            </a:xfrm>
            <a:prstGeom prst="rect">
              <a:avLst/>
            </a:prstGeom>
            <a:noFill/>
          </p:spPr>
        </p:pic>
      </p:grpSp>
      <p:sp>
        <p:nvSpPr>
          <p:cNvPr id="44" name="Right Arrow 43"/>
          <p:cNvSpPr/>
          <p:nvPr/>
        </p:nvSpPr>
        <p:spPr>
          <a:xfrm rot="1431526" flipH="1">
            <a:off x="1563454" y="4798484"/>
            <a:ext cx="116816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10800000" flipH="1">
            <a:off x="3853134" y="5562600"/>
            <a:ext cx="1981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rot="18013471" flipH="1">
            <a:off x="562578" y="4971411"/>
            <a:ext cx="526753"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logo_transparency_eng.png"/>
          <p:cNvPicPr>
            <a:picLocks noChangeAspect="1"/>
          </p:cNvPicPr>
          <p:nvPr/>
        </p:nvPicPr>
        <p:blipFill>
          <a:blip r:embed="rId5" cstate="print"/>
          <a:stretch>
            <a:fillRect/>
          </a:stretch>
        </p:blipFill>
        <p:spPr>
          <a:xfrm>
            <a:off x="7070471" y="5187657"/>
            <a:ext cx="2073529" cy="167034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descr="capi_fill.PNG"/>
          <p:cNvPicPr>
            <a:picLocks noChangeAspect="1"/>
          </p:cNvPicPr>
          <p:nvPr/>
        </p:nvPicPr>
        <p:blipFill>
          <a:blip r:embed="rId2" cstate="print"/>
          <a:stretch>
            <a:fillRect/>
          </a:stretch>
        </p:blipFill>
        <p:spPr>
          <a:xfrm>
            <a:off x="1447800" y="4953000"/>
            <a:ext cx="3886200" cy="1730180"/>
          </a:xfrm>
          <a:prstGeom prst="rect">
            <a:avLst/>
          </a:prstGeom>
        </p:spPr>
      </p:pic>
      <p:pic>
        <p:nvPicPr>
          <p:cNvPr id="10" name="Picture 9" descr="logo_transparency_eng.png"/>
          <p:cNvPicPr>
            <a:picLocks noChangeAspect="1"/>
          </p:cNvPicPr>
          <p:nvPr/>
        </p:nvPicPr>
        <p:blipFill>
          <a:blip r:embed="rId3" cstate="print"/>
          <a:stretch>
            <a:fillRect/>
          </a:stretch>
        </p:blipFill>
        <p:spPr>
          <a:xfrm>
            <a:off x="7070471" y="5187657"/>
            <a:ext cx="2073529" cy="1670343"/>
          </a:xfrm>
          <a:prstGeom prst="rect">
            <a:avLst/>
          </a:prstGeom>
        </p:spPr>
      </p:pic>
      <p:sp>
        <p:nvSpPr>
          <p:cNvPr id="7" name="TextBox 6"/>
          <p:cNvSpPr txBox="1"/>
          <p:nvPr/>
        </p:nvSpPr>
        <p:spPr>
          <a:xfrm>
            <a:off x="3962400" y="76200"/>
            <a:ext cx="5181600" cy="369332"/>
          </a:xfrm>
          <a:prstGeom prst="rect">
            <a:avLst/>
          </a:prstGeom>
          <a:noFill/>
        </p:spPr>
        <p:txBody>
          <a:bodyPr wrap="square" rtlCol="0">
            <a:spAutoFit/>
          </a:bodyPr>
          <a:lstStyle/>
          <a:p>
            <a:r>
              <a:rPr lang="en-US" sz="1800" dirty="0"/>
              <a:t>National Statistics Office Of Georgia - GEOSTAT</a:t>
            </a:r>
          </a:p>
        </p:txBody>
      </p:sp>
      <p:sp>
        <p:nvSpPr>
          <p:cNvPr id="4" name="TextBox 3"/>
          <p:cNvSpPr txBox="1"/>
          <p:nvPr/>
        </p:nvSpPr>
        <p:spPr>
          <a:xfrm>
            <a:off x="457200" y="457200"/>
            <a:ext cx="8305800" cy="523220"/>
          </a:xfrm>
          <a:prstGeom prst="rect">
            <a:avLst/>
          </a:prstGeom>
          <a:noFill/>
        </p:spPr>
        <p:txBody>
          <a:bodyPr wrap="square" rtlCol="0">
            <a:spAutoFit/>
          </a:bodyPr>
          <a:lstStyle/>
          <a:p>
            <a:pPr algn="ctr"/>
            <a:r>
              <a:rPr lang="en-GB" sz="2800" b="1" dirty="0">
                <a:solidFill>
                  <a:srgbClr val="0070C0"/>
                </a:solidFill>
                <a:latin typeface="Sylfaen" pitchFamily="18" charset="0"/>
              </a:rPr>
              <a:t>CAPI Process in Agriculture Survey</a:t>
            </a:r>
            <a:endParaRPr lang="en-US" sz="2800" b="1" dirty="0">
              <a:solidFill>
                <a:srgbClr val="0070C0"/>
              </a:solidFill>
              <a:latin typeface="Sylfaen" pitchFamily="18" charset="0"/>
            </a:endParaRPr>
          </a:p>
        </p:txBody>
      </p:sp>
      <p:sp>
        <p:nvSpPr>
          <p:cNvPr id="9" name="TextBox 8"/>
          <p:cNvSpPr txBox="1"/>
          <p:nvPr/>
        </p:nvSpPr>
        <p:spPr>
          <a:xfrm>
            <a:off x="533400" y="1362670"/>
            <a:ext cx="4648200" cy="92333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dirty="0">
                <a:solidFill>
                  <a:schemeClr val="tx1"/>
                </a:solidFill>
              </a:rPr>
              <a:t> Create questionnaire in Designer (“Survey Solutions” Online Web application, which is located on the World Bank’s side) </a:t>
            </a:r>
          </a:p>
        </p:txBody>
      </p:sp>
      <p:sp>
        <p:nvSpPr>
          <p:cNvPr id="12" name="TextBox 11"/>
          <p:cNvSpPr txBox="1"/>
          <p:nvPr/>
        </p:nvSpPr>
        <p:spPr>
          <a:xfrm>
            <a:off x="4343400" y="3048000"/>
            <a:ext cx="4648200" cy="646331"/>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dirty="0">
                <a:solidFill>
                  <a:schemeClr val="tx1"/>
                </a:solidFill>
              </a:rPr>
              <a:t> Assign questionnaire to the interviewers (Local Web Application) </a:t>
            </a:r>
          </a:p>
        </p:txBody>
      </p:sp>
      <p:sp>
        <p:nvSpPr>
          <p:cNvPr id="13" name="TextBox 12"/>
          <p:cNvSpPr txBox="1"/>
          <p:nvPr/>
        </p:nvSpPr>
        <p:spPr>
          <a:xfrm>
            <a:off x="533400" y="4572000"/>
            <a:ext cx="8382000" cy="369332"/>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dirty="0">
                <a:solidFill>
                  <a:schemeClr val="tx1"/>
                </a:solidFill>
              </a:rPr>
              <a:t> Receive filled up questionnaires from interviewers (Local Web Application) </a:t>
            </a:r>
          </a:p>
        </p:txBody>
      </p:sp>
      <p:pic>
        <p:nvPicPr>
          <p:cNvPr id="15" name="Picture 14" descr="designer.PNG"/>
          <p:cNvPicPr>
            <a:picLocks noChangeAspect="1"/>
          </p:cNvPicPr>
          <p:nvPr/>
        </p:nvPicPr>
        <p:blipFill>
          <a:blip r:embed="rId4" cstate="print"/>
          <a:stretch>
            <a:fillRect/>
          </a:stretch>
        </p:blipFill>
        <p:spPr>
          <a:xfrm>
            <a:off x="5181600" y="914400"/>
            <a:ext cx="3530600" cy="1869141"/>
          </a:xfrm>
          <a:prstGeom prst="rect">
            <a:avLst/>
          </a:prstGeom>
        </p:spPr>
      </p:pic>
      <p:pic>
        <p:nvPicPr>
          <p:cNvPr id="17" name="Picture 16" descr="capi.PNG"/>
          <p:cNvPicPr>
            <a:picLocks noChangeAspect="1"/>
          </p:cNvPicPr>
          <p:nvPr/>
        </p:nvPicPr>
        <p:blipFill>
          <a:blip r:embed="rId5" cstate="print"/>
          <a:stretch>
            <a:fillRect/>
          </a:stretch>
        </p:blipFill>
        <p:spPr>
          <a:xfrm>
            <a:off x="762000" y="2362200"/>
            <a:ext cx="3174849" cy="22254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descr="HQ.PNG"/>
          <p:cNvPicPr>
            <a:picLocks noChangeAspect="1"/>
          </p:cNvPicPr>
          <p:nvPr/>
        </p:nvPicPr>
        <p:blipFill>
          <a:blip r:embed="rId2" cstate="print"/>
          <a:stretch>
            <a:fillRect/>
          </a:stretch>
        </p:blipFill>
        <p:spPr>
          <a:xfrm>
            <a:off x="2667000" y="2743200"/>
            <a:ext cx="2894809" cy="1927649"/>
          </a:xfrm>
          <a:prstGeom prst="rect">
            <a:avLst/>
          </a:prstGeom>
        </p:spPr>
      </p:pic>
      <p:sp>
        <p:nvSpPr>
          <p:cNvPr id="7" name="TextBox 6"/>
          <p:cNvSpPr txBox="1"/>
          <p:nvPr/>
        </p:nvSpPr>
        <p:spPr>
          <a:xfrm>
            <a:off x="3962400" y="76200"/>
            <a:ext cx="5181600" cy="369332"/>
          </a:xfrm>
          <a:prstGeom prst="rect">
            <a:avLst/>
          </a:prstGeom>
          <a:noFill/>
        </p:spPr>
        <p:txBody>
          <a:bodyPr wrap="square" rtlCol="0">
            <a:spAutoFit/>
          </a:bodyPr>
          <a:lstStyle/>
          <a:p>
            <a:r>
              <a:rPr lang="en-US" sz="1800" dirty="0"/>
              <a:t>National Statistics Office Of Georgia - GEOSTAT</a:t>
            </a:r>
          </a:p>
        </p:txBody>
      </p:sp>
      <p:sp>
        <p:nvSpPr>
          <p:cNvPr id="4" name="TextBox 3"/>
          <p:cNvSpPr txBox="1"/>
          <p:nvPr/>
        </p:nvSpPr>
        <p:spPr>
          <a:xfrm>
            <a:off x="457200" y="457200"/>
            <a:ext cx="8305800" cy="523220"/>
          </a:xfrm>
          <a:prstGeom prst="rect">
            <a:avLst/>
          </a:prstGeom>
          <a:noFill/>
        </p:spPr>
        <p:txBody>
          <a:bodyPr wrap="square" rtlCol="0">
            <a:spAutoFit/>
          </a:bodyPr>
          <a:lstStyle/>
          <a:p>
            <a:pPr algn="ctr"/>
            <a:r>
              <a:rPr lang="en-GB" sz="2800" b="1" dirty="0">
                <a:solidFill>
                  <a:srgbClr val="0070C0"/>
                </a:solidFill>
                <a:latin typeface="Sylfaen" pitchFamily="18" charset="0"/>
              </a:rPr>
              <a:t>CAPI Process in Agriculture Survey</a:t>
            </a:r>
            <a:endParaRPr lang="en-US" sz="2800" b="1" dirty="0">
              <a:solidFill>
                <a:srgbClr val="0070C0"/>
              </a:solidFill>
              <a:latin typeface="Sylfaen" pitchFamily="18" charset="0"/>
            </a:endParaRPr>
          </a:p>
        </p:txBody>
      </p:sp>
      <p:sp>
        <p:nvSpPr>
          <p:cNvPr id="14" name="TextBox 13"/>
          <p:cNvSpPr txBox="1"/>
          <p:nvPr/>
        </p:nvSpPr>
        <p:spPr>
          <a:xfrm>
            <a:off x="914400" y="1295400"/>
            <a:ext cx="4419600" cy="707886"/>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2000" dirty="0">
                <a:solidFill>
                  <a:schemeClr val="tx1"/>
                </a:solidFill>
              </a:rPr>
              <a:t> Review and approve/reject questionnaires (Local Web Application) </a:t>
            </a:r>
          </a:p>
        </p:txBody>
      </p:sp>
      <p:sp>
        <p:nvSpPr>
          <p:cNvPr id="10" name="TextBox 9"/>
          <p:cNvSpPr txBox="1"/>
          <p:nvPr/>
        </p:nvSpPr>
        <p:spPr>
          <a:xfrm>
            <a:off x="609600" y="2438400"/>
            <a:ext cx="2590800" cy="1323439"/>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2000" dirty="0">
                <a:solidFill>
                  <a:schemeClr val="tx1"/>
                </a:solidFill>
              </a:rPr>
              <a:t> Approve questionnaires from HQ (Local Web Application)</a:t>
            </a:r>
          </a:p>
        </p:txBody>
      </p:sp>
      <p:sp>
        <p:nvSpPr>
          <p:cNvPr id="11" name="TextBox 10"/>
          <p:cNvSpPr txBox="1"/>
          <p:nvPr/>
        </p:nvSpPr>
        <p:spPr>
          <a:xfrm>
            <a:off x="762000" y="4953000"/>
            <a:ext cx="2057400" cy="1323439"/>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sz="2000" dirty="0">
                <a:solidFill>
                  <a:schemeClr val="tx1"/>
                </a:solidFill>
              </a:rPr>
              <a:t> Export data in central database for Statistical analyses </a:t>
            </a:r>
          </a:p>
        </p:txBody>
      </p:sp>
      <p:pic>
        <p:nvPicPr>
          <p:cNvPr id="17" name="Picture 16" descr="reject.png"/>
          <p:cNvPicPr>
            <a:picLocks noChangeAspect="1"/>
          </p:cNvPicPr>
          <p:nvPr/>
        </p:nvPicPr>
        <p:blipFill>
          <a:blip r:embed="rId3" cstate="print"/>
          <a:stretch>
            <a:fillRect/>
          </a:stretch>
        </p:blipFill>
        <p:spPr>
          <a:xfrm>
            <a:off x="5181600" y="1066800"/>
            <a:ext cx="3124200" cy="1981200"/>
          </a:xfrm>
          <a:prstGeom prst="rect">
            <a:avLst/>
          </a:prstGeom>
        </p:spPr>
      </p:pic>
      <p:pic>
        <p:nvPicPr>
          <p:cNvPr id="19" name="Picture 18" descr="export.PNG"/>
          <p:cNvPicPr>
            <a:picLocks noChangeAspect="1"/>
          </p:cNvPicPr>
          <p:nvPr/>
        </p:nvPicPr>
        <p:blipFill>
          <a:blip r:embed="rId4" cstate="print"/>
          <a:stretch>
            <a:fillRect/>
          </a:stretch>
        </p:blipFill>
        <p:spPr>
          <a:xfrm>
            <a:off x="3200400" y="4724400"/>
            <a:ext cx="2743200" cy="1985066"/>
          </a:xfrm>
          <a:prstGeom prst="rect">
            <a:avLst/>
          </a:prstGeom>
        </p:spPr>
      </p:pic>
      <p:pic>
        <p:nvPicPr>
          <p:cNvPr id="12" name="Picture 11" descr="logo_transparency_eng.png"/>
          <p:cNvPicPr>
            <a:picLocks noChangeAspect="1"/>
          </p:cNvPicPr>
          <p:nvPr/>
        </p:nvPicPr>
        <p:blipFill>
          <a:blip r:embed="rId5" cstate="print"/>
          <a:stretch>
            <a:fillRect/>
          </a:stretch>
        </p:blipFill>
        <p:spPr>
          <a:xfrm>
            <a:off x="7070471" y="5187657"/>
            <a:ext cx="2073529" cy="16703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descr="GPS_ANdroid.png"/>
          <p:cNvPicPr>
            <a:picLocks noChangeAspect="1"/>
          </p:cNvPicPr>
          <p:nvPr/>
        </p:nvPicPr>
        <p:blipFill>
          <a:blip r:embed="rId2" cstate="print"/>
          <a:stretch>
            <a:fillRect/>
          </a:stretch>
        </p:blipFill>
        <p:spPr>
          <a:xfrm>
            <a:off x="6019800" y="3043662"/>
            <a:ext cx="2209800" cy="2361776"/>
          </a:xfrm>
          <a:prstGeom prst="rect">
            <a:avLst/>
          </a:prstGeom>
        </p:spPr>
      </p:pic>
      <p:pic>
        <p:nvPicPr>
          <p:cNvPr id="20" name="Picture 19" descr="GPS.PNG"/>
          <p:cNvPicPr>
            <a:picLocks noChangeAspect="1"/>
          </p:cNvPicPr>
          <p:nvPr/>
        </p:nvPicPr>
        <p:blipFill>
          <a:blip r:embed="rId3" cstate="print"/>
          <a:stretch>
            <a:fillRect/>
          </a:stretch>
        </p:blipFill>
        <p:spPr>
          <a:xfrm>
            <a:off x="838200" y="2971800"/>
            <a:ext cx="5029200" cy="1143184"/>
          </a:xfrm>
          <a:prstGeom prst="rect">
            <a:avLst/>
          </a:prstGeom>
        </p:spPr>
      </p:pic>
      <p:sp>
        <p:nvSpPr>
          <p:cNvPr id="7" name="TextBox 6"/>
          <p:cNvSpPr txBox="1"/>
          <p:nvPr/>
        </p:nvSpPr>
        <p:spPr>
          <a:xfrm>
            <a:off x="3962400" y="76200"/>
            <a:ext cx="5181600" cy="369332"/>
          </a:xfrm>
          <a:prstGeom prst="rect">
            <a:avLst/>
          </a:prstGeom>
          <a:noFill/>
        </p:spPr>
        <p:txBody>
          <a:bodyPr wrap="square" rtlCol="0">
            <a:spAutoFit/>
          </a:bodyPr>
          <a:lstStyle/>
          <a:p>
            <a:r>
              <a:rPr lang="en-US" sz="1800" dirty="0"/>
              <a:t>National Statistics Office Of Georgia - GEOSTAT</a:t>
            </a:r>
          </a:p>
        </p:txBody>
      </p:sp>
      <p:sp>
        <p:nvSpPr>
          <p:cNvPr id="4" name="TextBox 3"/>
          <p:cNvSpPr txBox="1"/>
          <p:nvPr/>
        </p:nvSpPr>
        <p:spPr>
          <a:xfrm>
            <a:off x="457200" y="685800"/>
            <a:ext cx="8305800" cy="707886"/>
          </a:xfrm>
          <a:prstGeom prst="rect">
            <a:avLst/>
          </a:prstGeom>
          <a:noFill/>
        </p:spPr>
        <p:txBody>
          <a:bodyPr wrap="square" rtlCol="0">
            <a:spAutoFit/>
          </a:bodyPr>
          <a:lstStyle/>
          <a:p>
            <a:pPr algn="ctr"/>
            <a:r>
              <a:rPr lang="en-GB" sz="4000" b="1" dirty="0">
                <a:solidFill>
                  <a:srgbClr val="0070C0"/>
                </a:solidFill>
                <a:latin typeface="Sylfaen" pitchFamily="18" charset="0"/>
              </a:rPr>
              <a:t>Using GPS in CAPI</a:t>
            </a:r>
            <a:endParaRPr lang="en-US" sz="4000" b="1" dirty="0">
              <a:solidFill>
                <a:srgbClr val="0070C0"/>
              </a:solidFill>
              <a:latin typeface="Sylfaen" pitchFamily="18" charset="0"/>
            </a:endParaRPr>
          </a:p>
        </p:txBody>
      </p:sp>
      <p:sp>
        <p:nvSpPr>
          <p:cNvPr id="9" name="TextBox 8"/>
          <p:cNvSpPr txBox="1"/>
          <p:nvPr/>
        </p:nvSpPr>
        <p:spPr>
          <a:xfrm>
            <a:off x="762000" y="1498937"/>
            <a:ext cx="3886200" cy="92333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dirty="0">
                <a:solidFill>
                  <a:schemeClr val="tx1"/>
                </a:solidFill>
              </a:rPr>
              <a:t> From GIS group collect GPS coordinates for households (2014 census database)</a:t>
            </a:r>
          </a:p>
        </p:txBody>
      </p:sp>
      <p:sp>
        <p:nvSpPr>
          <p:cNvPr id="16" name="TextBox 15"/>
          <p:cNvSpPr txBox="1"/>
          <p:nvPr/>
        </p:nvSpPr>
        <p:spPr>
          <a:xfrm>
            <a:off x="762000" y="2667000"/>
            <a:ext cx="3886200" cy="369332"/>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dirty="0">
                <a:solidFill>
                  <a:schemeClr val="tx1"/>
                </a:solidFill>
              </a:rPr>
              <a:t> Import GPS coordinates in CAPI</a:t>
            </a:r>
          </a:p>
        </p:txBody>
      </p:sp>
      <p:sp>
        <p:nvSpPr>
          <p:cNvPr id="17" name="TextBox 16"/>
          <p:cNvSpPr txBox="1"/>
          <p:nvPr/>
        </p:nvSpPr>
        <p:spPr>
          <a:xfrm>
            <a:off x="1981200" y="4267200"/>
            <a:ext cx="4343400" cy="369332"/>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dirty="0">
                <a:solidFill>
                  <a:schemeClr val="tx1"/>
                </a:solidFill>
              </a:rPr>
              <a:t> Show household location on the map</a:t>
            </a:r>
          </a:p>
        </p:txBody>
      </p:sp>
      <p:sp>
        <p:nvSpPr>
          <p:cNvPr id="19" name="TextBox 18"/>
          <p:cNvSpPr txBox="1"/>
          <p:nvPr/>
        </p:nvSpPr>
        <p:spPr>
          <a:xfrm>
            <a:off x="914400" y="4724400"/>
            <a:ext cx="3886200" cy="369332"/>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buFont typeface="Arial" pitchFamily="34" charset="0"/>
              <a:buChar char="•"/>
            </a:pPr>
            <a:r>
              <a:rPr lang="en-US" dirty="0">
                <a:solidFill>
                  <a:schemeClr val="tx1"/>
                </a:solidFill>
              </a:rPr>
              <a:t> Map Report</a:t>
            </a:r>
          </a:p>
        </p:txBody>
      </p:sp>
      <p:pic>
        <p:nvPicPr>
          <p:cNvPr id="21" name="Picture 20" descr="map.PNG"/>
          <p:cNvPicPr>
            <a:picLocks noChangeAspect="1"/>
          </p:cNvPicPr>
          <p:nvPr/>
        </p:nvPicPr>
        <p:blipFill>
          <a:blip r:embed="rId4" cstate="print"/>
          <a:stretch>
            <a:fillRect/>
          </a:stretch>
        </p:blipFill>
        <p:spPr>
          <a:xfrm>
            <a:off x="914400" y="5181600"/>
            <a:ext cx="3962400" cy="1295400"/>
          </a:xfrm>
          <a:prstGeom prst="rect">
            <a:avLst/>
          </a:prstGeom>
        </p:spPr>
      </p:pic>
      <p:pic>
        <p:nvPicPr>
          <p:cNvPr id="22" name="Picture 21" descr="GIS.png"/>
          <p:cNvPicPr>
            <a:picLocks noChangeAspect="1"/>
          </p:cNvPicPr>
          <p:nvPr/>
        </p:nvPicPr>
        <p:blipFill>
          <a:blip r:embed="rId5" cstate="print"/>
          <a:stretch>
            <a:fillRect/>
          </a:stretch>
        </p:blipFill>
        <p:spPr>
          <a:xfrm>
            <a:off x="4958215" y="1371600"/>
            <a:ext cx="4033385" cy="1447800"/>
          </a:xfrm>
          <a:prstGeom prst="rect">
            <a:avLst/>
          </a:prstGeom>
        </p:spPr>
      </p:pic>
      <p:pic>
        <p:nvPicPr>
          <p:cNvPr id="12" name="Picture 11" descr="logo_transparency_eng.png"/>
          <p:cNvPicPr>
            <a:picLocks noChangeAspect="1"/>
          </p:cNvPicPr>
          <p:nvPr/>
        </p:nvPicPr>
        <p:blipFill>
          <a:blip r:embed="rId6" cstate="print"/>
          <a:stretch>
            <a:fillRect/>
          </a:stretch>
        </p:blipFill>
        <p:spPr>
          <a:xfrm>
            <a:off x="7070471" y="5187657"/>
            <a:ext cx="2073529" cy="167034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2024</TotalTime>
  <Words>960</Words>
  <Application>Microsoft Office PowerPoint</Application>
  <PresentationFormat>On-screen Show (4:3)</PresentationFormat>
  <Paragraphs>92</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Bookman Old Style</vt:lpstr>
      <vt:lpstr>Calibri</vt:lpstr>
      <vt:lpstr>Gill Sans MT</vt:lpstr>
      <vt:lpstr>Sylfaen</vt:lpstr>
      <vt:lpstr>Wingdings</vt:lpstr>
      <vt:lpstr>Wingdings 3</vt:lpstr>
      <vt:lpstr>Origin</vt:lpstr>
      <vt:lpstr>Use of handheld electronic devices for data collection in GeoStat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Shorena Tsiklauri</dc:creator>
  <cp:lastModifiedBy>Andrea De Luka</cp:lastModifiedBy>
  <cp:revision>284</cp:revision>
  <dcterms:created xsi:type="dcterms:W3CDTF">2006-08-16T00:00:00Z</dcterms:created>
  <dcterms:modified xsi:type="dcterms:W3CDTF">2018-05-11T19:27:23Z</dcterms:modified>
</cp:coreProperties>
</file>