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handoutMasterIdLst>
    <p:handoutMasterId r:id="rId19"/>
  </p:handoutMasterIdLst>
  <p:sldIdLst>
    <p:sldId id="260" r:id="rId2"/>
    <p:sldId id="390" r:id="rId3"/>
    <p:sldId id="391" r:id="rId4"/>
    <p:sldId id="395" r:id="rId5"/>
    <p:sldId id="392" r:id="rId6"/>
    <p:sldId id="393" r:id="rId7"/>
    <p:sldId id="394" r:id="rId8"/>
    <p:sldId id="396" r:id="rId9"/>
    <p:sldId id="373" r:id="rId10"/>
    <p:sldId id="374" r:id="rId11"/>
    <p:sldId id="375" r:id="rId12"/>
    <p:sldId id="397" r:id="rId13"/>
    <p:sldId id="376" r:id="rId14"/>
    <p:sldId id="377" r:id="rId15"/>
    <p:sldId id="387" r:id="rId16"/>
    <p:sldId id="305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6163" autoAdjust="0"/>
  </p:normalViewPr>
  <p:slideViewPr>
    <p:cSldViewPr>
      <p:cViewPr>
        <p:scale>
          <a:sx n="100" d="100"/>
          <a:sy n="100" d="100"/>
        </p:scale>
        <p:origin x="26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B296E-86E0-4AF8-8BDF-3745D546465F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0807-833F-4E8F-8AB8-197C831AA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A5CF1-0187-482A-B089-DCEE23931D9E}" type="datetimeFigureOut">
              <a:rPr lang="en-US" smtClean="0"/>
              <a:pPr/>
              <a:t>11/05/2018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CA8B3-86AE-4E7B-B8E7-8778822197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8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48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4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2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2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46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8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77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CA8B3-86AE-4E7B-B8E7-8778822197F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3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419236"/>
            <a:ext cx="7081242" cy="1390763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199" y="4329465"/>
            <a:ext cx="7000875" cy="829733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4874" y="2133600"/>
            <a:ext cx="7553325" cy="1828799"/>
          </a:xfrm>
          <a:prstGeom prst="rect">
            <a:avLst/>
          </a:prstGeom>
          <a:noFill/>
          <a:ln w="6350" cap="rnd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234216"/>
            <a:ext cx="7467600" cy="1066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14399" y="2122650"/>
            <a:ext cx="236042" cy="183975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14399" y="4234216"/>
            <a:ext cx="233363" cy="1066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2" cstate="print"/>
          <a:srcRect r="90722" b="87542"/>
          <a:stretch>
            <a:fillRect/>
          </a:stretch>
        </p:blipFill>
        <p:spPr bwMode="auto">
          <a:xfrm>
            <a:off x="7730802" y="5791200"/>
            <a:ext cx="1336998" cy="97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 descr="C:\Users\acer\Desktop\Ageing\Geo.png"/>
          <p:cNvPicPr>
            <a:picLocks noChangeAspect="1" noChangeArrowheads="1"/>
          </p:cNvPicPr>
          <p:nvPr userDrawn="1"/>
        </p:nvPicPr>
        <p:blipFill>
          <a:blip r:embed="rId2" cstate="print"/>
          <a:srcRect r="85814" b="83966"/>
          <a:stretch>
            <a:fillRect/>
          </a:stretch>
        </p:blipFill>
        <p:spPr bwMode="auto">
          <a:xfrm>
            <a:off x="7696200" y="5943600"/>
            <a:ext cx="1353312" cy="8281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3" descr="C:\Users\acer\Desktop\Ageing\Geo.png"/>
          <p:cNvPicPr>
            <a:picLocks noChangeAspect="1" noChangeArrowheads="1"/>
          </p:cNvPicPr>
          <p:nvPr userDrawn="1"/>
        </p:nvPicPr>
        <p:blipFill>
          <a:blip r:embed="rId2" cstate="print"/>
          <a:srcRect r="85814" b="83966"/>
          <a:stretch>
            <a:fillRect/>
          </a:stretch>
        </p:blipFill>
        <p:spPr bwMode="auto">
          <a:xfrm>
            <a:off x="7467600" y="5832143"/>
            <a:ext cx="1676400" cy="102585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5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2" cstate="print"/>
          <a:srcRect r="90722" b="87542"/>
          <a:stretch>
            <a:fillRect/>
          </a:stretch>
        </p:blipFill>
        <p:spPr bwMode="auto">
          <a:xfrm>
            <a:off x="7730802" y="5791200"/>
            <a:ext cx="1336998" cy="97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7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2" cstate="print"/>
          <a:srcRect r="88718" b="87542"/>
          <a:stretch>
            <a:fillRect/>
          </a:stretch>
        </p:blipFill>
        <p:spPr bwMode="auto">
          <a:xfrm>
            <a:off x="7339012" y="5767387"/>
            <a:ext cx="1776413" cy="1062038"/>
          </a:xfrm>
          <a:prstGeom prst="rect">
            <a:avLst/>
          </a:prstGeom>
          <a:noFill/>
        </p:spPr>
      </p:pic>
      <p:pic>
        <p:nvPicPr>
          <p:cNvPr id="1026" name="Picture 2" descr="D:\Pop. Census\Logo\yda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371601"/>
            <a:ext cx="1828800" cy="172347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TextBox 8"/>
          <p:cNvSpPr txBox="1"/>
          <p:nvPr userDrawn="1"/>
        </p:nvSpPr>
        <p:spPr>
          <a:xfrm>
            <a:off x="2590800" y="1371600"/>
            <a:ext cx="594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kern="1200" cap="all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cap="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 GENERAL POPULATION CENSUS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kern="1200" cap="all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LET’S FIND OUT, HOW MANY WE ARE!!!</a:t>
            </a:r>
          </a:p>
          <a:p>
            <a:pPr algn="l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tsiklauri\Desktop\Ageing\Geo.png"/>
          <p:cNvPicPr>
            <a:picLocks noChangeAspect="1" noChangeArrowheads="1"/>
          </p:cNvPicPr>
          <p:nvPr userDrawn="1"/>
        </p:nvPicPr>
        <p:blipFill>
          <a:blip r:embed="rId2" cstate="print"/>
          <a:srcRect r="84846" b="83966"/>
          <a:stretch>
            <a:fillRect/>
          </a:stretch>
        </p:blipFill>
        <p:spPr bwMode="auto">
          <a:xfrm>
            <a:off x="6553200" y="5334000"/>
            <a:ext cx="2386013" cy="1366838"/>
          </a:xfrm>
          <a:prstGeom prst="rect">
            <a:avLst/>
          </a:prstGeom>
          <a:noFill/>
        </p:spPr>
      </p:pic>
      <p:pic>
        <p:nvPicPr>
          <p:cNvPr id="2051" name="Picture 3" descr="C:\Users\shtsiklauri\Desktop\Ageing\Eng.png"/>
          <p:cNvPicPr>
            <a:picLocks noChangeAspect="1" noChangeArrowheads="1"/>
          </p:cNvPicPr>
          <p:nvPr userDrawn="1"/>
        </p:nvPicPr>
        <p:blipFill>
          <a:blip r:embed="rId3" cstate="print"/>
          <a:srcRect r="88718" b="87542"/>
          <a:stretch>
            <a:fillRect/>
          </a:stretch>
        </p:blipFill>
        <p:spPr bwMode="auto">
          <a:xfrm>
            <a:off x="228600" y="228600"/>
            <a:ext cx="1776413" cy="10620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2014 General Population Census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2014 General Population Census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50" r:id="rId12"/>
    <p:sldLayoutId id="2147483660" r:id="rId13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gis.geostat.ge/GeoMap/layersw/indexe.html" TargetMode="External"/><Relationship Id="rId5" Type="http://schemas.openxmlformats.org/officeDocument/2006/relationships/hyperlink" Target="http://gis.geostat.ge/geomap/demografiaen.html" TargetMode="Externa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e/" TargetMode="External"/><Relationship Id="rId2" Type="http://schemas.openxmlformats.org/officeDocument/2006/relationships/hyperlink" Target="http://www.geostat.ge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Introduction of GIS in Population Census of Georgia 2014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199" y="4329465"/>
            <a:ext cx="7000875" cy="89973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Sylfaen" panose="010A0502050306030303" pitchFamily="18" charset="0"/>
              </a:rPr>
              <a:t>United Nations Regional Workshop on the 2020 World Programme on Population and Housing Censuses: International Standards and Contemporary Technologies</a:t>
            </a:r>
            <a:endParaRPr lang="en-US" b="1" dirty="0">
              <a:latin typeface="Sylfaen" panose="010A05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630932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Sylfaen" panose="010A0502050306030303" pitchFamily="18" charset="0"/>
              </a:rPr>
              <a:t>24-27 April </a:t>
            </a:r>
          </a:p>
          <a:p>
            <a:pPr algn="ctr"/>
            <a:r>
              <a:rPr lang="en-US" sz="1600" dirty="0">
                <a:latin typeface="Sylfaen" panose="010A0502050306030303" pitchFamily="18" charset="0"/>
              </a:rPr>
              <a:t>Tbilisi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10344"/>
          </a:xfrm>
        </p:spPr>
        <p:txBody>
          <a:bodyPr>
            <a:normAutofit/>
          </a:bodyPr>
          <a:lstStyle/>
          <a:p>
            <a:r>
              <a:rPr lang="de-DE" sz="21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ADVANTAGES: </a:t>
            </a:r>
            <a:r>
              <a:rPr lang="de-DE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Ensures quality of cartographic material and its accuracy</a:t>
            </a:r>
            <a:endParaRPr lang="en-US"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de-DE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495800" cy="276288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89304"/>
            <a:ext cx="4714908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79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lvl="1">
              <a:spcBef>
                <a:spcPts val="2400"/>
              </a:spcBef>
            </a:pP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ADVANTAGES: </a:t>
            </a:r>
            <a:r>
              <a:rPr lang="de-DE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Makes Possible to Renew Databases</a:t>
            </a:r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anose="010A050205030603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9067800" cy="5867400"/>
          </a:xfrm>
        </p:spPr>
        <p:txBody>
          <a:bodyPr>
            <a:normAutofit/>
          </a:bodyPr>
          <a:lstStyle/>
          <a:p>
            <a:pPr marL="274320" lvl="1" indent="0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3803" b="3906"/>
          <a:stretch>
            <a:fillRect/>
          </a:stretch>
        </p:blipFill>
        <p:spPr bwMode="auto">
          <a:xfrm>
            <a:off x="323528" y="1340768"/>
            <a:ext cx="8143900" cy="4214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844824"/>
            <a:ext cx="4357718" cy="3523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1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Role of cartographic material in Census activities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990600"/>
            <a:ext cx="9067800" cy="5867400"/>
          </a:xfrm>
        </p:spPr>
        <p:txBody>
          <a:bodyPr>
            <a:normAutofit/>
          </a:bodyPr>
          <a:lstStyle/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Post-enumeration period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Check field work after enumeration period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Data Analysis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Dissemination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18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1800" baseline="30000" dirty="0"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93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ADVANTAGES:</a:t>
            </a:r>
            <a:endParaRPr lang="en-US" sz="2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196752"/>
            <a:ext cx="9067800" cy="4536504"/>
          </a:xfrm>
        </p:spPr>
        <p:txBody>
          <a:bodyPr>
            <a:normAutofit/>
          </a:bodyPr>
          <a:lstStyle/>
          <a:p>
            <a:pPr marL="274320" lvl="1" indent="0" algn="just">
              <a:spcBef>
                <a:spcPts val="2400"/>
              </a:spcBef>
              <a:buNone/>
            </a:pP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Helps to create registry of standard statistical territorial units and its use for various statistical  activities and monitoring of field works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774825" lvl="1" indent="-398463">
              <a:spcBef>
                <a:spcPts val="24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Agricultural Censuses</a:t>
            </a:r>
          </a:p>
          <a:p>
            <a:pPr marL="1774825" lvl="1" indent="-398463">
              <a:spcBef>
                <a:spcPts val="24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Economic Censuses</a:t>
            </a:r>
          </a:p>
          <a:p>
            <a:pPr marL="1774825" lvl="1" indent="-398463">
              <a:spcBef>
                <a:spcPts val="24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Social and demographic surveys</a:t>
            </a:r>
          </a:p>
          <a:p>
            <a:pPr lvl="1">
              <a:spcBef>
                <a:spcPts val="2400"/>
              </a:spcBef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5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de-DE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ADVANTAGES: </a:t>
            </a:r>
            <a:r>
              <a:rPr lang="de-DE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Provides Good Visualization of Censuses Results</a:t>
            </a:r>
            <a:endParaRPr lang="en-US" sz="2200" dirty="0">
              <a:latin typeface="Sylfaen" panose="010A0502050306030303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23528" y="1285875"/>
            <a:ext cx="4248472" cy="685800"/>
          </a:xfrm>
        </p:spPr>
        <p:txBody>
          <a:bodyPr/>
          <a:lstStyle/>
          <a:p>
            <a:r>
              <a:rPr lang="en-US" sz="1700" dirty="0">
                <a:latin typeface="Sylfaen" panose="010A0502050306030303" pitchFamily="18" charset="0"/>
              </a:rPr>
              <a:t>Density (number of population per 1 sq.km), </a:t>
            </a:r>
            <a:r>
              <a:rPr lang="en-US" sz="1700" dirty="0">
                <a:solidFill>
                  <a:schemeClr val="tx1"/>
                </a:solidFill>
                <a:latin typeface="Sylfaen" panose="010A0502050306030303" pitchFamily="18" charset="0"/>
              </a:rPr>
              <a:t>Regions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sz="1700" dirty="0">
                <a:latin typeface="Sylfaen" panose="010A0502050306030303" pitchFamily="18" charset="0"/>
              </a:rPr>
              <a:t>Population grid, 1 sq.km,</a:t>
            </a:r>
          </a:p>
          <a:p>
            <a:r>
              <a:rPr lang="en-US" sz="1700" dirty="0">
                <a:solidFill>
                  <a:schemeClr val="tx1"/>
                </a:solidFill>
                <a:latin typeface="Sylfaen" panose="010A0502050306030303" pitchFamily="18" charset="0"/>
              </a:rPr>
              <a:t>Settlements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87366"/>
            <a:ext cx="4038600" cy="2331068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" y="3070340"/>
            <a:ext cx="4038600" cy="21651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551723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http://gis.geostat.ge/geomap/demografiaen.html#8/42.334/43.380</a:t>
            </a:r>
            <a:endParaRPr lang="en-US" dirty="0"/>
          </a:p>
          <a:p>
            <a:r>
              <a:rPr lang="en-US" dirty="0">
                <a:hlinkClick r:id="rId6"/>
              </a:rPr>
              <a:t>http://gis.geostat.ge/GeoMap/layersw/indexe.html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05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Introduction of GIS in 2014 Population Census: </a:t>
            </a:r>
            <a:r>
              <a: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Main Challenges</a:t>
            </a:r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 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Human resources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Uncovered territory by digital information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Imperfect address system 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Training of field staff on using of maps</a:t>
            </a:r>
          </a:p>
          <a:p>
            <a:endParaRPr lang="en-US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438400"/>
            <a:ext cx="8763000" cy="1066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en-US" altLang="en-US" sz="36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Thank you for your attention!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lfaen" panose="010A0502050306030303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345358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sz="2200" dirty="0">
                <a:latin typeface="Sylfaen" panose="010A0502050306030303" pitchFamily="18" charset="0"/>
                <a:cs typeface="Times New Roman" pitchFamily="18" charset="0"/>
                <a:hlinkClick r:id="rId2"/>
              </a:rPr>
              <a:t>www.geostat.ge</a:t>
            </a:r>
            <a:endParaRPr lang="en-US" sz="2200" dirty="0">
              <a:latin typeface="Sylfaen" panose="010A0502050306030303" pitchFamily="18" charset="0"/>
              <a:cs typeface="Times New Roman" pitchFamily="18" charset="0"/>
            </a:endParaRPr>
          </a:p>
          <a:p>
            <a:pPr lvl="1" algn="ctr">
              <a:buNone/>
            </a:pPr>
            <a:r>
              <a:rPr lang="en-US" sz="2200" dirty="0">
                <a:latin typeface="Sylfaen" panose="010A0502050306030303" pitchFamily="18" charset="0"/>
                <a:cs typeface="Times New Roman" pitchFamily="18" charset="0"/>
                <a:hlinkClick r:id="rId3"/>
              </a:rPr>
              <a:t>www.census.ge</a:t>
            </a:r>
            <a:endParaRPr lang="en-US" sz="2200" dirty="0"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Introduction of GIS in 2014 Population Census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435280" cy="5112568"/>
          </a:xfrm>
        </p:spPr>
        <p:txBody>
          <a:bodyPr>
            <a:normAutofit/>
          </a:bodyPr>
          <a:lstStyle/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ylfaen" panose="010A0502050306030303" pitchFamily="18" charset="0"/>
                <a:cs typeface="Times New Roman" pitchFamily="18" charset="0"/>
              </a:rPr>
              <a:t>UN Recommendations 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ylfaen" panose="010A0502050306030303" pitchFamily="18" charset="0"/>
                <a:cs typeface="Times New Roman" pitchFamily="18" charset="0"/>
              </a:rPr>
              <a:t>Experience of developed countries using GIS in Census activities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ylfaen" panose="010A0502050306030303" pitchFamily="18" charset="0"/>
                <a:cs typeface="Times New Roman" pitchFamily="18" charset="0"/>
              </a:rPr>
              <a:t>Past experience from 2002 Census (Paper based and manual made cartographic materials) and willingness to develop new technology for ensure quality of Census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ylfaen" panose="010A0502050306030303" pitchFamily="18" charset="0"/>
                <a:cs typeface="Times New Roman" pitchFamily="18" charset="0"/>
              </a:rPr>
              <a:t>Existed practice of using GIS methods in Georgia in non statistical purposes (land cadastre reform, privatization of agricultural land, demarcation of borders and etc.)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latin typeface="Sylfaen" panose="010A0502050306030303" pitchFamily="18" charset="0"/>
                <a:cs typeface="Times New Roman" pitchFamily="18" charset="0"/>
              </a:rPr>
              <a:t>Existed geo-referenced database (included buildings, streets, parcels and etc.)</a:t>
            </a: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20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2000" baseline="30000" dirty="0"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8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Introduction of GIS in 2014 Population Census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lvl="0" indent="-514350" algn="just">
              <a:spcBef>
                <a:spcPts val="2400"/>
              </a:spcBef>
              <a:buFont typeface="Wingdings" pitchFamily="2" charset="2"/>
              <a:buChar char="Ø"/>
            </a:pPr>
            <a:r>
              <a:rPr lang="en-US" sz="2000" b="1" dirty="0">
                <a:latin typeface="Sylfaen" panose="010A0502050306030303" pitchFamily="18" charset="0"/>
              </a:rPr>
              <a:t>first steps</a:t>
            </a:r>
          </a:p>
          <a:p>
            <a:pPr lvl="2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latin typeface="Sylfaen" panose="010A0502050306030303" pitchFamily="18" charset="0"/>
                <a:cs typeface="Times New Roman" pitchFamily="18" charset="0"/>
              </a:rPr>
              <a:t>Geographic Information System (GIS) first was introduced </a:t>
            </a:r>
            <a:r>
              <a:rPr lang="en-US" sz="1500" b="1" dirty="0">
                <a:latin typeface="Sylfaen" panose="010A0502050306030303" pitchFamily="18" charset="0"/>
                <a:cs typeface="Times New Roman" pitchFamily="18" charset="0"/>
              </a:rPr>
              <a:t>in 2006</a:t>
            </a:r>
          </a:p>
          <a:p>
            <a:pPr lvl="2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latin typeface="Sylfaen" panose="010A0502050306030303" pitchFamily="18" charset="0"/>
                <a:cs typeface="Times New Roman" pitchFamily="18" charset="0"/>
              </a:rPr>
              <a:t>With financial support of UNFPA ESRI software and large scale printer (plotter) was acquired </a:t>
            </a:r>
          </a:p>
          <a:p>
            <a:pPr lvl="2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1500" dirty="0">
              <a:latin typeface="Sylfaen" panose="010A0502050306030303" pitchFamily="18" charset="0"/>
              <a:cs typeface="Times New Roman" pitchFamily="18" charset="0"/>
            </a:endParaRPr>
          </a:p>
          <a:p>
            <a:pPr lvl="2"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1500" dirty="0">
              <a:latin typeface="Sylfaen" panose="010A0502050306030303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32198" y="1916832"/>
            <a:ext cx="4041648" cy="4237080"/>
          </a:xfrm>
        </p:spPr>
        <p:txBody>
          <a:bodyPr/>
          <a:lstStyle/>
          <a:p>
            <a:pPr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b="1" dirty="0">
                <a:latin typeface="Sylfaen" panose="010A0502050306030303" pitchFamily="18" charset="0"/>
                <a:cs typeface="Times New Roman" pitchFamily="18" charset="0"/>
              </a:rPr>
              <a:t>In 2007 </a:t>
            </a: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Pilot Census was conducted in one municipality of Western Georgia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GIS maps was prepared for Pilot Census field work  - outsourcing</a:t>
            </a:r>
          </a:p>
          <a:p>
            <a:pPr algn="just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b="1" dirty="0">
                <a:latin typeface="Sylfaen" panose="010A0502050306030303" pitchFamily="18" charset="0"/>
                <a:cs typeface="Times New Roman" pitchFamily="18" charset="0"/>
              </a:rPr>
              <a:t>In 2008</a:t>
            </a: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 according to Pilot Census results GIS team was established with financial assistance of UNFPA</a:t>
            </a:r>
          </a:p>
          <a:p>
            <a:endParaRPr lang="en-US" dirty="0"/>
          </a:p>
        </p:txBody>
      </p:sp>
      <p:pic>
        <p:nvPicPr>
          <p:cNvPr id="6" name="Picture 2" descr="C:\Users\PShavishvili\Dropbox\Share\IMG_20161122_16032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36491" y="3429000"/>
            <a:ext cx="3435509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9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Role of cartographic material in Census activities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8388424" cy="4464496"/>
          </a:xfrm>
        </p:spPr>
        <p:txBody>
          <a:bodyPr>
            <a:normAutofit/>
          </a:bodyPr>
          <a:lstStyle/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Pre-enumeration period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To collect data on initial list of households by each buildings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To divide country by equal statistical areas (EA, SA, Sectors) 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Sylfaen" panose="010A0502050306030303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18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1800" baseline="30000" dirty="0"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14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Introduction of GIS in 2014 Population Census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435280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n-US" sz="2140" b="1" dirty="0">
                <a:latin typeface="Times New Roman" pitchFamily="18" charset="0"/>
                <a:cs typeface="Times New Roman" pitchFamily="18" charset="0"/>
              </a:rPr>
              <a:t>In 2012 - first half of 2014: </a:t>
            </a:r>
            <a:r>
              <a:rPr lang="en-US" sz="2140" dirty="0">
                <a:latin typeface="Times New Roman" pitchFamily="18" charset="0"/>
                <a:cs typeface="Times New Roman" pitchFamily="18" charset="0"/>
              </a:rPr>
              <a:t>GIS team (about 60 persons) developed and updated maps for the initial listing of buildings and households</a:t>
            </a:r>
            <a:endParaRPr lang="en-US" sz="2140" baseline="30000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2132856"/>
            <a:ext cx="6666007" cy="4444176"/>
            <a:chOff x="1732295" y="1756399"/>
            <a:chExt cx="6666007" cy="4444176"/>
          </a:xfrm>
        </p:grpSpPr>
        <p:pic>
          <p:nvPicPr>
            <p:cNvPr id="4" name="Picture 2" descr="D:\2013\Census_2014\photo gallery\gis\DSC_0009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1382"/>
            <a:stretch/>
          </p:blipFill>
          <p:spPr bwMode="auto">
            <a:xfrm>
              <a:off x="5220073" y="1756399"/>
              <a:ext cx="3168352" cy="2249616"/>
            </a:xfrm>
            <a:prstGeom prst="rect">
              <a:avLst/>
            </a:prstGeom>
            <a:noFill/>
          </p:spPr>
        </p:pic>
        <p:pic>
          <p:nvPicPr>
            <p:cNvPr id="5" name="Picture 3" descr="D:\2013\Census_2014\photo gallery\gis\DSC_001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2295" y="1756399"/>
              <a:ext cx="3487777" cy="2249616"/>
            </a:xfrm>
            <a:prstGeom prst="rect">
              <a:avLst/>
            </a:prstGeom>
            <a:noFill/>
          </p:spPr>
        </p:pic>
        <p:pic>
          <p:nvPicPr>
            <p:cNvPr id="7" name="Picture 4" descr="D:\2013\Census_2014\photo gallery\gis\DSC_000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32295" y="4006015"/>
              <a:ext cx="3291840" cy="2194560"/>
            </a:xfrm>
            <a:prstGeom prst="rect">
              <a:avLst/>
            </a:prstGeom>
            <a:noFill/>
          </p:spPr>
        </p:pic>
        <p:pic>
          <p:nvPicPr>
            <p:cNvPr id="8" name="Picture 5" descr="D:\2014\picture\gis\DSC_0469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24135" y="4006015"/>
              <a:ext cx="3374167" cy="219456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792570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Introduction of GIS in 2014 Population Census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435280" cy="56886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None/>
            </a:pPr>
            <a:r>
              <a:rPr lang="en-US" sz="2000" b="1" dirty="0">
                <a:latin typeface="Sylfaen" panose="010A0502050306030303" pitchFamily="18" charset="0"/>
                <a:cs typeface="Times New Roman" pitchFamily="18" charset="0"/>
              </a:rPr>
              <a:t>During 2013 and first half of 2014: </a:t>
            </a:r>
            <a:r>
              <a:rPr lang="en-US" sz="2000" dirty="0">
                <a:latin typeface="Sylfaen" panose="010A0502050306030303" pitchFamily="18" charset="0"/>
                <a:cs typeface="Times New Roman" pitchFamily="18" charset="0"/>
              </a:rPr>
              <a:t>Conducted fieldwork for the initial listing of buildings and households, included update of maps</a:t>
            </a:r>
          </a:p>
          <a:p>
            <a:pPr marL="0" indent="0" algn="just">
              <a:spcBef>
                <a:spcPts val="2400"/>
              </a:spcBef>
              <a:buNone/>
            </a:pPr>
            <a:endParaRPr lang="en-US" sz="2140" baseline="30000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24271" y="2276872"/>
            <a:ext cx="6440017" cy="4152350"/>
            <a:chOff x="76200" y="2445002"/>
            <a:chExt cx="6440017" cy="4152350"/>
          </a:xfrm>
        </p:grpSpPr>
        <p:pic>
          <p:nvPicPr>
            <p:cNvPr id="10" name="Picture 2" descr="D:\2013\Census_2014\suratebi_veli\suratebi\17.07\DSCF201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1915" y="2445002"/>
              <a:ext cx="3224301" cy="1849088"/>
            </a:xfrm>
            <a:prstGeom prst="rect">
              <a:avLst/>
            </a:prstGeom>
            <a:noFill/>
          </p:spPr>
        </p:pic>
        <p:pic>
          <p:nvPicPr>
            <p:cNvPr id="11" name="Picture 3" descr="D:\2013\Census_2014\facebook\New Folder\registratoris amunici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2445049"/>
              <a:ext cx="3215715" cy="1859098"/>
            </a:xfrm>
            <a:prstGeom prst="rect">
              <a:avLst/>
            </a:prstGeom>
            <a:noFill/>
          </p:spPr>
        </p:pic>
        <p:pic>
          <p:nvPicPr>
            <p:cNvPr id="12" name="Picture 4" descr="D:\2014\picture\bagdati\IMG_005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4304147"/>
              <a:ext cx="3923928" cy="2293205"/>
            </a:xfrm>
            <a:prstGeom prst="rect">
              <a:avLst/>
            </a:prstGeom>
            <a:noFill/>
          </p:spPr>
        </p:pic>
        <p:pic>
          <p:nvPicPr>
            <p:cNvPr id="13" name="Picture 5" descr="D:\2014\picture\dmanisi\IMG_075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00129" y="4294090"/>
              <a:ext cx="2516088" cy="23032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6557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 lvl="0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Role of cartographic material in Census activities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539552" y="1628800"/>
            <a:ext cx="8147248" cy="4608512"/>
          </a:xfrm>
        </p:spPr>
        <p:txBody>
          <a:bodyPr>
            <a:normAutofit/>
          </a:bodyPr>
          <a:lstStyle/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400" b="1" u="sng" dirty="0">
                <a:solidFill>
                  <a:schemeClr val="tx1"/>
                </a:solidFill>
                <a:latin typeface="Sylfaen" panose="010A0502050306030303" pitchFamily="18" charset="0"/>
                <a:cs typeface="Times New Roman" pitchFamily="18" charset="0"/>
              </a:rPr>
              <a:t>Enumeration period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Assist enumerators to identify working areas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Assist to find dwellings and households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Avoid double- or undercount of population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en-US" sz="2100" dirty="0">
                <a:latin typeface="Sylfaen" panose="010A0502050306030303" pitchFamily="18" charset="0"/>
                <a:cs typeface="Times New Roman" pitchFamily="18" charset="0"/>
              </a:rPr>
              <a:t>Check field work during enumeration period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Sylfaen" panose="010A0502050306030303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18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1800" baseline="30000" dirty="0">
              <a:latin typeface="Sylfaen" panose="010A0502050306030303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521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Introduction of GIS in 2014 Population Census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435280" cy="5688632"/>
          </a:xfrm>
        </p:spPr>
        <p:txBody>
          <a:bodyPr>
            <a:normAutofit/>
          </a:bodyPr>
          <a:lstStyle/>
          <a:p>
            <a:pPr marL="1031875" indent="-1031875" algn="just">
              <a:spcBef>
                <a:spcPts val="2400"/>
              </a:spcBef>
              <a:buNone/>
            </a:pPr>
            <a:r>
              <a:rPr lang="en-US" sz="2000" b="1" dirty="0">
                <a:latin typeface="Sylfaen" panose="010A0502050306030303" pitchFamily="18" charset="0"/>
                <a:cs typeface="Times New Roman" pitchFamily="18" charset="0"/>
              </a:rPr>
              <a:t>In 2014: </a:t>
            </a:r>
            <a:r>
              <a:rPr lang="en-US" sz="2000" dirty="0">
                <a:latin typeface="Sylfaen" panose="010A0502050306030303" pitchFamily="18" charset="0"/>
                <a:cs typeface="Times New Roman" pitchFamily="18" charset="0"/>
              </a:rPr>
              <a:t>Printed more than 12 thousands maps for 2014 General Population fieldwork</a:t>
            </a:r>
          </a:p>
          <a:p>
            <a:pPr marL="0" indent="0" algn="just">
              <a:spcBef>
                <a:spcPts val="2400"/>
              </a:spcBef>
              <a:buNone/>
            </a:pPr>
            <a:endParaRPr lang="en-US" sz="20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endParaRPr lang="en-US" sz="20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endParaRPr lang="en-US" sz="2000" dirty="0">
              <a:latin typeface="Sylfaen" panose="010A0502050306030303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2400"/>
              </a:spcBef>
              <a:buNone/>
            </a:pPr>
            <a:endParaRPr lang="en-US" sz="2140" baseline="30000" dirty="0">
              <a:latin typeface="Sylfaen" panose="010A0502050306030303" pitchFamily="18" charset="0"/>
              <a:cs typeface="Times New Roman" pitchFamily="18" charset="0"/>
            </a:endParaRPr>
          </a:p>
        </p:txBody>
      </p:sp>
      <p:pic>
        <p:nvPicPr>
          <p:cNvPr id="14" name="Picture 2" descr="D:\2014\picture\gis\DSC_04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3500430" cy="2214578"/>
          </a:xfrm>
          <a:prstGeom prst="rect">
            <a:avLst/>
          </a:prstGeom>
          <a:noFill/>
        </p:spPr>
      </p:pic>
      <p:pic>
        <p:nvPicPr>
          <p:cNvPr id="15" name="Picture 3" descr="D:\2014\picture\gis\DSC_0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7230" y="2420888"/>
            <a:ext cx="3233552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519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de-DE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ADVANTAGES: </a:t>
            </a:r>
            <a:r>
              <a:rPr lang="de-DE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  <a:t>Saves Time</a:t>
            </a:r>
            <a:endParaRPr lang="en-US" sz="2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" y="1268760"/>
            <a:ext cx="9067800" cy="5589240"/>
          </a:xfrm>
        </p:spPr>
        <p:txBody>
          <a:bodyPr>
            <a:normAutofit/>
          </a:bodyPr>
          <a:lstStyle/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Automatic or semi-automatic update of maps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Automatic or semi-automatic creation of EA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Immediate changing of identified problems 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Immediate printing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r>
              <a:rPr lang="de-DE" sz="2100" dirty="0">
                <a:latin typeface="Times New Roman" pitchFamily="18" charset="0"/>
                <a:cs typeface="Times New Roman" pitchFamily="18" charset="0"/>
              </a:rPr>
              <a:t>Useful for other censuses or sample surveys</a:t>
            </a: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de-DE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§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spcBef>
                <a:spcPts val="2400"/>
              </a:spcBef>
              <a:buFont typeface="+mj-lt"/>
              <a:buAutoNum type="arabicPeriod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spcBef>
                <a:spcPts val="2400"/>
              </a:spcBef>
              <a:buFont typeface="+mj-lt"/>
              <a:buAutoNum type="arabicPeriod"/>
            </a:pPr>
            <a:endParaRPr lang="en-US" sz="1800" baseline="30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18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3565</TotalTime>
  <Words>547</Words>
  <Application>Microsoft Office PowerPoint</Application>
  <PresentationFormat>On-screen Show (4:3)</PresentationFormat>
  <Paragraphs>156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Bookman Old Style</vt:lpstr>
      <vt:lpstr>Calibri</vt:lpstr>
      <vt:lpstr>Gill Sans MT</vt:lpstr>
      <vt:lpstr>Sylfaen</vt:lpstr>
      <vt:lpstr>Times New Roman</vt:lpstr>
      <vt:lpstr>Wingdings</vt:lpstr>
      <vt:lpstr>Wingdings 3</vt:lpstr>
      <vt:lpstr>Origin</vt:lpstr>
      <vt:lpstr>Introduction of GIS in Population Census of Georgia 2014</vt:lpstr>
      <vt:lpstr>Introduction of GIS in 2014 Population Census </vt:lpstr>
      <vt:lpstr>Introduction of GIS in 2014 Population Census </vt:lpstr>
      <vt:lpstr>Role of cartographic material in Census activities</vt:lpstr>
      <vt:lpstr>Introduction of GIS in 2014 Population Census </vt:lpstr>
      <vt:lpstr>Introduction of GIS in 2014 Population Census </vt:lpstr>
      <vt:lpstr>Role of cartographic material in Census activities</vt:lpstr>
      <vt:lpstr>Introduction of GIS in 2014 Population Census </vt:lpstr>
      <vt:lpstr>ADVANTAGES: Saves Time</vt:lpstr>
      <vt:lpstr>ADVANTAGES: Ensures quality of cartographic material and its accuracy</vt:lpstr>
      <vt:lpstr>ADVANTAGES: Makes Possible to Renew Databases</vt:lpstr>
      <vt:lpstr>Role of cartographic material in Census activities</vt:lpstr>
      <vt:lpstr>ADVANTAGES:</vt:lpstr>
      <vt:lpstr>ADVANTAGES: Provides Good Visualization of Censuses Results</vt:lpstr>
      <vt:lpstr>Introduction of GIS in 2014 Population Census: Main Challenges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Shorena Tsiklauri</dc:creator>
  <cp:lastModifiedBy>Andrea De Luka</cp:lastModifiedBy>
  <cp:revision>429</cp:revision>
  <cp:lastPrinted>2018-04-17T13:12:24Z</cp:lastPrinted>
  <dcterms:created xsi:type="dcterms:W3CDTF">2006-08-16T00:00:00Z</dcterms:created>
  <dcterms:modified xsi:type="dcterms:W3CDTF">2018-05-11T19:06:37Z</dcterms:modified>
</cp:coreProperties>
</file>