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66" r:id="rId4"/>
    <p:sldId id="258" r:id="rId5"/>
    <p:sldId id="261" r:id="rId6"/>
    <p:sldId id="259" r:id="rId7"/>
    <p:sldId id="260" r:id="rId8"/>
    <p:sldId id="263" r:id="rId9"/>
    <p:sldId id="262" r:id="rId10"/>
    <p:sldId id="268" r:id="rId11"/>
    <p:sldId id="265" r:id="rId12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405" autoAdjust="0"/>
    <p:restoredTop sz="94660"/>
  </p:normalViewPr>
  <p:slideViewPr>
    <p:cSldViewPr snapToGrid="0">
      <p:cViewPr varScale="1">
        <p:scale>
          <a:sx n="80" d="100"/>
          <a:sy n="80" d="100"/>
        </p:scale>
        <p:origin x="108" y="7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CC3F2F-5B6B-415B-9652-9578F050106C}" type="datetimeFigureOut">
              <a:rPr lang="ru-RU" smtClean="0"/>
              <a:pPr/>
              <a:t>11.05.2018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73C9BB-0729-4C80-8D1E-F1C26A6A5C9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45919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02A6A7-6330-4B10-AED1-7C631B5912C8}" type="datetimeFigureOut">
              <a:rPr lang="ru-RU" smtClean="0"/>
              <a:pPr/>
              <a:t>11.05.2018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2EAD33-FAF6-4A7F-A37C-8D0707222E7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6849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5C265-2342-40B3-B9B5-2A0DD2535B92}" type="datetime1">
              <a:rPr lang="ru-RU" smtClean="0"/>
              <a:pPr/>
              <a:t>11.05.2018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D72AC-44D7-488D-B641-5758B048BA0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1427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D16D6-7205-4363-AC50-33EFBA8D93C6}" type="datetime1">
              <a:rPr lang="ru-RU" smtClean="0"/>
              <a:pPr/>
              <a:t>11.05.2018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D72AC-44D7-488D-B641-5758B048BA0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3571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CF5E3-031E-4C38-BCFF-98D27D205F87}" type="datetime1">
              <a:rPr lang="ru-RU" smtClean="0"/>
              <a:pPr/>
              <a:t>11.05.2018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D72AC-44D7-488D-B641-5758B048BA0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830006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FFDEC-9B30-40FF-8C01-E003BBAE827E}" type="datetime1">
              <a:rPr lang="ru-RU" smtClean="0"/>
              <a:pPr/>
              <a:t>11.05.2018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D72AC-44D7-488D-B641-5758B048BA0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43450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8E0DE-A295-46A7-A81E-8D343E55839C}" type="datetime1">
              <a:rPr lang="ru-RU" smtClean="0"/>
              <a:pPr/>
              <a:t>11.05.2018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D72AC-44D7-488D-B641-5758B048BA0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430627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1ED19-7E21-4BFD-B91C-0BF5F15ED3EF}" type="datetime1">
              <a:rPr lang="ru-RU" smtClean="0"/>
              <a:pPr/>
              <a:t>11.05.2018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D72AC-44D7-488D-B641-5758B048BA0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21916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5423C-A3D4-43FC-9A1D-4D0A15C73E7F}" type="datetime1">
              <a:rPr lang="ru-RU" smtClean="0"/>
              <a:pPr/>
              <a:t>11.05.2018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D72AC-44D7-488D-B641-5758B048BA0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06550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E9795-5A5E-4B0D-9F00-AEB104B007B7}" type="datetime1">
              <a:rPr lang="ru-RU" smtClean="0"/>
              <a:pPr/>
              <a:t>11.05.2018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D72AC-44D7-488D-B641-5758B048BA0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889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3190F-9B81-43D9-9474-22AAE252867D}" type="datetime1">
              <a:rPr lang="ru-RU" smtClean="0"/>
              <a:pPr/>
              <a:t>11.05.2018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D72AC-44D7-488D-B641-5758B048BA0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0056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40AC6-9862-41F3-AF13-D62002D2165D}" type="datetime1">
              <a:rPr lang="ru-RU" smtClean="0"/>
              <a:pPr/>
              <a:t>11.05.2018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D72AC-44D7-488D-B641-5758B048BA0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4051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FE757-B005-4C8A-9A57-10BA1E6C7473}" type="datetime1">
              <a:rPr lang="ru-RU" smtClean="0"/>
              <a:pPr/>
              <a:t>11.05.2018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D72AC-44D7-488D-B641-5758B048BA0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6401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B6B7A-AA44-48C7-9E60-7C272236F010}" type="datetime1">
              <a:rPr lang="ru-RU" smtClean="0"/>
              <a:pPr/>
              <a:t>11.05.2018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D72AC-44D7-488D-B641-5758B048BA0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5745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EB4FA-1361-4CDC-91C8-81CBAEA69401}" type="datetime1">
              <a:rPr lang="ru-RU" smtClean="0"/>
              <a:pPr/>
              <a:t>11.05.2018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D72AC-44D7-488D-B641-5758B048BA0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7757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1E5A2-07D2-49CB-B876-856B7D384A14}" type="datetime1">
              <a:rPr lang="ru-RU" smtClean="0"/>
              <a:pPr/>
              <a:t>11.05.2018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D72AC-44D7-488D-B641-5758B048BA0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9944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995EA-4DEC-4840-B208-3FDEEE5BE907}" type="datetime1">
              <a:rPr lang="ru-RU" smtClean="0"/>
              <a:pPr/>
              <a:t>11.05.2018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D72AC-44D7-488D-B641-5758B048BA0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7832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7D842-9919-4994-96A5-71B96139F4CA}" type="datetime1">
              <a:rPr lang="ru-RU" smtClean="0"/>
              <a:pPr/>
              <a:t>11.05.2018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D72AC-44D7-488D-B641-5758B048BA0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3248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8C96E3-73BA-429C-937E-6A357048FEB7}" type="datetime1">
              <a:rPr lang="ru-RU" smtClean="0"/>
              <a:pPr/>
              <a:t>11.05.2018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79D72AC-44D7-488D-B641-5758B048BA0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1747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24023" y="1899567"/>
            <a:ext cx="8307977" cy="2650792"/>
          </a:xfrm>
        </p:spPr>
        <p:txBody>
          <a:bodyPr/>
          <a:lstStyle/>
          <a:p>
            <a:pPr algn="ctr"/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Ход подготовительных работ к переписи населения и жилищного фонда Республики Таджикистан в 2020 году</a:t>
            </a:r>
          </a:p>
        </p:txBody>
      </p:sp>
      <p:pic>
        <p:nvPicPr>
          <p:cNvPr id="4" name="Picture 6" descr="TajStat-Logo_RGB_white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32000" y="0"/>
            <a:ext cx="2160000" cy="934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7036" y="5272282"/>
            <a:ext cx="7289042" cy="1247935"/>
          </a:xfrm>
        </p:spPr>
        <p:txBody>
          <a:bodyPr>
            <a:noAutofit/>
          </a:bodyPr>
          <a:lstStyle/>
          <a:p>
            <a:pPr algn="l"/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de-DE" sz="2400" b="1" i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Агентств</a:t>
            </a:r>
            <a:r>
              <a:rPr lang="ru-RU" sz="2400" b="1" i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de-DE" sz="2400" b="1" i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400" b="1" i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</a:t>
            </a:r>
            <a:r>
              <a:rPr lang="de-DE" sz="2400" b="1" i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400" b="1" i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статистике</a:t>
            </a:r>
            <a:r>
              <a:rPr lang="de-DE" sz="2400" b="1" i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400" b="1" i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</a:t>
            </a:r>
            <a:r>
              <a:rPr lang="de-DE" sz="2400" b="1" i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400" b="1" i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Президенте</a:t>
            </a:r>
            <a:r>
              <a:rPr lang="de-DE" sz="2400" b="1" i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400" b="1" i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Республики</a:t>
            </a:r>
            <a:r>
              <a:rPr lang="de-DE" sz="2400" b="1" i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400" b="1" i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Таджикистан</a:t>
            </a:r>
            <a:r>
              <a:rPr lang="de-DE" sz="2400" b="1" i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3218256" y="4161507"/>
            <a:ext cx="7289042" cy="124793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de-DE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sz="2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Муродов</a:t>
            </a:r>
            <a:r>
              <a:rPr lang="ru-RU" sz="2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В.К. - Начальник управления переписи населения </a:t>
            </a:r>
            <a:r>
              <a:rPr lang="de-DE" sz="2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Агентств</a:t>
            </a:r>
            <a:r>
              <a:rPr lang="ru-RU" sz="2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de-DE" sz="2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</a:t>
            </a:r>
            <a:r>
              <a:rPr lang="de-DE" sz="2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статистике</a:t>
            </a:r>
            <a:endParaRPr lang="ru-RU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7737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2"/>
          <p:cNvSpPr txBox="1">
            <a:spLocks/>
          </p:cNvSpPr>
          <p:nvPr/>
        </p:nvSpPr>
        <p:spPr>
          <a:xfrm>
            <a:off x="804579" y="2338314"/>
            <a:ext cx="9690100" cy="37782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финансовой поддержке ЮНФПА была миссия консультанта по использование и внедрение ГИС в переписи населения</a:t>
            </a:r>
          </a:p>
          <a:p>
            <a:pPr marL="800100">
              <a:buFont typeface="Wingdings" panose="05000000000000000000" pitchFamily="2" charset="2"/>
              <a:buChar char="ü"/>
              <a:tabLst>
                <a:tab pos="900113" algn="l"/>
              </a:tabLst>
              <a:defRPr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Использование программного использование;</a:t>
            </a:r>
          </a:p>
          <a:p>
            <a:pPr marL="800100">
              <a:buFont typeface="Wingdings" panose="05000000000000000000" pitchFamily="2" charset="2"/>
              <a:buChar char="ü"/>
              <a:tabLst>
                <a:tab pos="900113" algn="l"/>
              </a:tabLst>
              <a:defRPr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Проведение семинара с специалистами Агентства по использование ГИС в переписи населения;</a:t>
            </a:r>
          </a:p>
          <a:p>
            <a:pPr marL="800100">
              <a:buFont typeface="Wingdings" panose="05000000000000000000" pitchFamily="2" charset="2"/>
              <a:buChar char="ü"/>
              <a:tabLst>
                <a:tab pos="900113" algn="l"/>
              </a:tabLst>
              <a:defRPr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Основные рекомендации по использование ГИС в переписи населения;</a:t>
            </a:r>
          </a:p>
          <a:p>
            <a:pPr marL="800100">
              <a:buFont typeface="Wingdings" panose="05000000000000000000" pitchFamily="2" charset="2"/>
              <a:buChar char="ü"/>
              <a:tabLst>
                <a:tab pos="900113" algn="l"/>
              </a:tabLst>
              <a:defRPr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Изучение опыта других стран по использование ГИС в переписи населения. </a:t>
            </a:r>
          </a:p>
          <a:p>
            <a:pPr marL="457200" indent="74613">
              <a:buFont typeface="Wingdings 3" charset="2"/>
              <a:buNone/>
              <a:tabLst>
                <a:tab pos="900113" algn="l"/>
              </a:tabLst>
              <a:defRPr/>
            </a:pPr>
            <a:endParaRPr lang="ru-RU" sz="2400" dirty="0">
              <a:latin typeface="Times New Roman Tj" panose="02020603050405020304" pitchFamily="18" charset="-52"/>
              <a:cs typeface="Times New Roman" panose="02020603050405020304" pitchFamily="18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813812" y="341897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Ход подготовки к переписи населения и жилищного фонда в 2020 года </a:t>
            </a:r>
          </a:p>
        </p:txBody>
      </p:sp>
      <p:pic>
        <p:nvPicPr>
          <p:cNvPr id="5" name="Picture 6" descr="TajStat-Logo_RGB_white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19210" y="0"/>
            <a:ext cx="2160000" cy="934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869933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ru-RU" sz="6000" b="1" i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Благодарю 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ru-RU" sz="6000" b="1" i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внимание!</a:t>
            </a:r>
          </a:p>
          <a:p>
            <a:endParaRPr lang="ru-RU" sz="6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6" descr="TajStat-Logo_RGB_white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19210" y="0"/>
            <a:ext cx="2160000" cy="934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46508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Нормативно-правовые акты 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Республики Таджикистан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нормативно - правовые акты приняты:</a:t>
            </a:r>
          </a:p>
          <a:p>
            <a:pPr marL="627063">
              <a:buFont typeface="Wingdings" panose="05000000000000000000" pitchFamily="2" charset="2"/>
              <a:buChar char="v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 Республики Таджикистан от 19 мая 2009, №523 «О переписи населения»</a:t>
            </a:r>
          </a:p>
          <a:p>
            <a:pPr marL="627063">
              <a:buFont typeface="Wingdings" panose="05000000000000000000" pitchFamily="2" charset="2"/>
              <a:buChar char="v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Указ Президента Республики Таджикистан от 12 октября 2015, №572 «О подготовке и проведения переписи населения и жилищного фонда Республики Таджикистан в 2020 году»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6" descr="TajStat-Logo_RGB_white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19210" y="0"/>
            <a:ext cx="2160000" cy="934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074509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677334" y="500416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Нормативно-правовые акты </a:t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Республики Таджикистан </a:t>
            </a: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нормативно - правовые акты приняты:</a:t>
            </a:r>
          </a:p>
          <a:p>
            <a:pPr marL="627063" algn="l">
              <a:buFont typeface="Wingdings" panose="05000000000000000000" pitchFamily="2" charset="2"/>
              <a:buChar char="v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Правительство Республики Таджикистан от 2 декабря 2016, №511 «О дополнительных мерах по  проведению переписи населения и жилищного фонда Республики Таджикистан в 2020 году»</a:t>
            </a:r>
          </a:p>
          <a:p>
            <a:pPr marL="627063" algn="l">
              <a:buFont typeface="Wingdings" panose="05000000000000000000" pitchFamily="2" charset="2"/>
              <a:buChar char="v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Правительство Республики Таджикистан от 8 февраля 2017 года №57 «О проведении пробной переписи населения и жилищного фонда в 2018 году»</a:t>
            </a:r>
          </a:p>
          <a:p>
            <a:pPr marL="627063" algn="l">
              <a:buFont typeface="Wingdings" panose="05000000000000000000" pitchFamily="2" charset="2"/>
              <a:buChar char="v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Правительство Республики Таджикистан от 7 сентября 2017 года №424 «О вопросах государственной комиссии содействия переписи населения»</a:t>
            </a:r>
          </a:p>
          <a:p>
            <a:pPr marL="627063" algn="l">
              <a:buFont typeface="Wingdings" panose="05000000000000000000" pitchFamily="2" charset="2"/>
              <a:buChar char="v"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6" descr="TajStat-Logo_RGB_white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19210" y="0"/>
            <a:ext cx="2160000" cy="934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548092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4308" y="374070"/>
            <a:ext cx="9028369" cy="1119973"/>
          </a:xfrm>
        </p:spPr>
        <p:txBody>
          <a:bodyPr>
            <a:noAutofit/>
          </a:bodyPr>
          <a:lstStyle/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работников переписи населения Агентство по статистике при Президенте Республике Таджикистан</a:t>
            </a:r>
          </a:p>
        </p:txBody>
      </p:sp>
      <p:pic>
        <p:nvPicPr>
          <p:cNvPr id="5" name="Picture 6" descr="TajStat-Logo_RGB_white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19210" y="0"/>
            <a:ext cx="2160000" cy="934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341740" y="2232440"/>
            <a:ext cx="9028369" cy="111997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73958" y="2078701"/>
            <a:ext cx="7800044" cy="388077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Агентстве по статистике создано подразделение по подготовке к проведению переписи населения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Областных центрах созданы управление и отделы переписи населения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местных органах статистики выделены работники по подготовке к проведению переписи населения  </a:t>
            </a:r>
            <a:endParaRPr lang="ru-RU" dirty="0">
              <a:solidFill>
                <a:schemeClr val="tx1">
                  <a:tint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354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3812" y="273657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Ход подготовки к переписи населения и жилищного фонда в 2020 года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010461"/>
            <a:ext cx="8596668" cy="388077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первоочередные задачи переписи населения и жилищного фонда 2020, которые были выполнены на начальном этапе:</a:t>
            </a:r>
          </a:p>
          <a:p>
            <a:pPr marL="723900">
              <a:buFont typeface="Wingdings" panose="05000000000000000000" pitchFamily="2" charset="2"/>
              <a:buChar char="Ø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нормативно правовых актов переписи населения и жилищного фонда 2020 года</a:t>
            </a:r>
          </a:p>
          <a:p>
            <a:pPr marL="723900">
              <a:buFont typeface="Wingdings" panose="05000000000000000000" pitchFamily="2" charset="2"/>
              <a:buChar char="Ø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плана действии по подготовке и проведению переписи населения и жилищного фонда 2020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g-Cyrl-TJ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года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2017-2023 гг.</a:t>
            </a:r>
          </a:p>
          <a:p>
            <a:pPr marL="723900">
              <a:buFont typeface="Wingdings" panose="05000000000000000000" pitchFamily="2" charset="2"/>
              <a:buChar char="Ø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проекта бюджета переписи населения и жилищного фонда на 2017-2023 гг.</a:t>
            </a:r>
          </a:p>
          <a:p>
            <a:pPr marL="723900">
              <a:buFont typeface="Wingdings" panose="05000000000000000000" pitchFamily="2" charset="2"/>
              <a:buChar char="Ø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вопросников переписи населения и жилищного фонда 2020 года в соответствии с международными требованиями и согласование с министерств, ведомств и научными организациями </a:t>
            </a:r>
          </a:p>
        </p:txBody>
      </p:sp>
      <p:pic>
        <p:nvPicPr>
          <p:cNvPr id="4" name="Picture 6" descr="TajStat-Logo_RGB_white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19210" y="0"/>
            <a:ext cx="2160000" cy="934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409231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Ход подготовки переписи населения и жилищного фонда 2020 года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 по выполнению нормативно правовых актов, в котором определены основные первоочередные задачи министерств и ведомств по подготовке и проведению переписи населения и жилищного фонда 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программы переписи населения и жилищного фонда </a:t>
            </a:r>
          </a:p>
          <a:p>
            <a:pPr marL="627063">
              <a:buFont typeface="Courier New" panose="02070309020205020404" pitchFamily="49" charset="0"/>
              <a:buChar char="o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модельного вопросника, инструкции, указаний и других материалов в соответствии международными рекомендациями;</a:t>
            </a:r>
          </a:p>
          <a:p>
            <a:pPr marL="627063">
              <a:buFont typeface="Courier New" panose="02070309020205020404" pitchFamily="49" charset="0"/>
              <a:buChar char="o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словарей для автоматизированной обработке материалов переписи (словарь национальностей и языков, словарь занятий, классификатор территории и другие);</a:t>
            </a:r>
          </a:p>
          <a:p>
            <a:pPr marL="627063">
              <a:buFont typeface="Courier New" panose="02070309020205020404" pitchFamily="49" charset="0"/>
              <a:buChar char="o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Выполнение плана действии по проведению пробной переписи населении жилищного фонда 2018 (в соответствии с календарным планом)</a:t>
            </a:r>
          </a:p>
        </p:txBody>
      </p:sp>
      <p:pic>
        <p:nvPicPr>
          <p:cNvPr id="4" name="Picture 6" descr="TajStat-Logo_RGB_white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19210" y="0"/>
            <a:ext cx="2160000" cy="934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462733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Пробная перепись населения и жилищного фонда 2018 года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2160589"/>
            <a:ext cx="8848803" cy="3880773"/>
          </a:xfrm>
        </p:spPr>
        <p:txBody>
          <a:bodyPr>
            <a:normAutofit fontScale="92500"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Определены места проведения пробной переписи населения и жилищного фонда 2018 года  (г. Нурек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Хатлонской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области и 64, 91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мкр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г. Душанбе)</a:t>
            </a:r>
          </a:p>
          <a:p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пробной переписи населения и жилищного фонда 2018</a:t>
            </a:r>
          </a:p>
          <a:p>
            <a:pPr marL="982663">
              <a:buFont typeface="Wingdings" panose="05000000000000000000" pitchFamily="2" charset="2"/>
              <a:buChar char="Ø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Традиционный метод (использование бумажных вопросников);</a:t>
            </a:r>
          </a:p>
          <a:p>
            <a:pPr marL="982663">
              <a:buFont typeface="Wingdings" panose="05000000000000000000" pitchFamily="2" charset="2"/>
              <a:buChar char="Ø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планшетов;</a:t>
            </a:r>
          </a:p>
          <a:p>
            <a:pPr marL="982663">
              <a:buFont typeface="Wingdings" panose="05000000000000000000" pitchFamily="2" charset="2"/>
              <a:buChar char="Ø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Интернет опрос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Внедрение ГИС –технологии (картирование) в пробной переписи 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6" descr="TajStat-Logo_RGB_white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19210" y="0"/>
            <a:ext cx="2160000" cy="934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967672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Финансирование и поддержка доноров по подготовке к переписи населения и жилищного фонда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5594" y="2593074"/>
            <a:ext cx="8018408" cy="2470245"/>
          </a:xfrm>
        </p:spPr>
        <p:txBody>
          <a:bodyPr>
            <a:normAutofit lnSpcReduction="10000"/>
          </a:bodyPr>
          <a:lstStyle/>
          <a:p>
            <a:pPr>
              <a:buFont typeface="+mj-lt"/>
              <a:buAutoNum type="arabicPeriod"/>
            </a:pPr>
            <a:r>
              <a:rPr lang="tg-Cyrl-TJ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Финансирование с государственного бюджета</a:t>
            </a:r>
          </a:p>
          <a:p>
            <a:pPr>
              <a:buFont typeface="+mj-lt"/>
              <a:buAutoNum type="arabicPeriod"/>
            </a:pPr>
            <a:r>
              <a:rPr lang="tg-Cyrl-TJ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партнером по подготовке к проведения и жилищного фонда в Республике Таджикистан является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UNFPA</a:t>
            </a:r>
          </a:p>
          <a:p>
            <a:pPr>
              <a:buFont typeface="+mj-lt"/>
              <a:buAutoNum type="arabicPeriod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Также Агентство привлекает и других международных партнеров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6" descr="TajStat-Logo_RGB_white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19210" y="0"/>
            <a:ext cx="2160000" cy="934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559176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524837"/>
            <a:ext cx="8596668" cy="3193576"/>
          </a:xfrm>
        </p:spPr>
        <p:txBody>
          <a:bodyPr/>
          <a:lstStyle/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2017 году было проведено ряд обучающих семинаров для:</a:t>
            </a:r>
          </a:p>
          <a:p>
            <a:pPr marL="628650" indent="-285750">
              <a:buFont typeface="Wingdings" panose="05000000000000000000" pitchFamily="2" charset="2"/>
              <a:buChar char="Ø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работников управлении и отделов переписи населения (Агентства, ГБАО, областей и г. Душанбе);</a:t>
            </a:r>
          </a:p>
          <a:p>
            <a:pPr marL="628650" indent="-285750">
              <a:buFont typeface="Wingdings" panose="05000000000000000000" pitchFamily="2" charset="2"/>
              <a:buChar char="Ø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работников переписи населения городов и районов республики;</a:t>
            </a:r>
          </a:p>
          <a:p>
            <a:pPr marL="628650" indent="-285750">
              <a:buFont typeface="Wingdings" panose="05000000000000000000" pitchFamily="2" charset="2"/>
              <a:buChar char="Ø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руководителей местных органов статистики по вопросам переписи населения и жилищного фонда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6" descr="TajStat-Logo_RGB_white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19210" y="0"/>
            <a:ext cx="2160000" cy="934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813812" y="341897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Ход подготовки к переписи населения и жилищного фонда в 2020 года </a:t>
            </a:r>
          </a:p>
        </p:txBody>
      </p:sp>
    </p:spTree>
    <p:extLst>
      <p:ext uri="{BB962C8B-B14F-4D97-AF65-F5344CB8AC3E}">
        <p14:creationId xmlns:p14="http://schemas.microsoft.com/office/powerpoint/2010/main" val="3595352088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1420</TotalTime>
  <Words>608</Words>
  <Application>Microsoft Office PowerPoint</Application>
  <PresentationFormat>Widescreen</PresentationFormat>
  <Paragraphs>59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Times New Roman Tj</vt:lpstr>
      <vt:lpstr>Arial</vt:lpstr>
      <vt:lpstr>Calibri</vt:lpstr>
      <vt:lpstr>Courier New</vt:lpstr>
      <vt:lpstr>Times New Roman</vt:lpstr>
      <vt:lpstr>Trebuchet MS</vt:lpstr>
      <vt:lpstr>Wingdings</vt:lpstr>
      <vt:lpstr>Wingdings 3</vt:lpstr>
      <vt:lpstr>Аспект</vt:lpstr>
      <vt:lpstr>Ход подготовительных работ к переписи населения и жилищного фонда Республики Таджикистан в 2020 году</vt:lpstr>
      <vt:lpstr>Нормативно-правовые акты  Республики Таджикистан </vt:lpstr>
      <vt:lpstr>PowerPoint Presentation</vt:lpstr>
      <vt:lpstr>Структура работников переписи населения Агентство по статистике при Президенте Республике Таджикистан</vt:lpstr>
      <vt:lpstr>Ход подготовки к переписи населения и жилищного фонда в 2020 года </vt:lpstr>
      <vt:lpstr>Ход подготовки переписи населения и жилищного фонда 2020 года</vt:lpstr>
      <vt:lpstr>Пробная перепись населения и жилищного фонда 2018 года</vt:lpstr>
      <vt:lpstr>Финансирование и поддержка доноров по подготовке к переписи населения и жилищного фонда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Перепись населения и жилищного фонда Республики Таджикистан в 2020 году</dc:title>
  <dc:creator>Admin</dc:creator>
  <cp:lastModifiedBy>Andrea De Luka</cp:lastModifiedBy>
  <cp:revision>59</cp:revision>
  <cp:lastPrinted>2017-06-03T06:18:27Z</cp:lastPrinted>
  <dcterms:created xsi:type="dcterms:W3CDTF">2017-04-20T10:48:30Z</dcterms:created>
  <dcterms:modified xsi:type="dcterms:W3CDTF">2018-05-11T18:46:58Z</dcterms:modified>
</cp:coreProperties>
</file>