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6" r:id="rId4"/>
    <p:sldId id="263" r:id="rId5"/>
    <p:sldId id="264" r:id="rId6"/>
    <p:sldId id="265" r:id="rId7"/>
    <p:sldId id="258" r:id="rId8"/>
    <p:sldId id="259" r:id="rId9"/>
    <p:sldId id="267" r:id="rId10"/>
    <p:sldId id="261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405" autoAdjust="0"/>
    <p:restoredTop sz="96163" autoAdjust="0"/>
  </p:normalViewPr>
  <p:slideViewPr>
    <p:cSldViewPr>
      <p:cViewPr>
        <p:scale>
          <a:sx n="100" d="100"/>
          <a:sy n="100" d="100"/>
        </p:scale>
        <p:origin x="264" y="2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B7FCA6B-749C-409C-8973-82E0E38A6C0E}" type="datetimeFigureOut">
              <a:rPr lang="en-US" smtClean="0"/>
              <a:pPr/>
              <a:t>11/05/2018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4FF9E718-6052-4AA4-AD77-0CBE4E006D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FCA6B-749C-409C-8973-82E0E38A6C0E}" type="datetimeFigureOut">
              <a:rPr lang="en-US" smtClean="0"/>
              <a:pPr/>
              <a:t>11/05/2018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9E718-6052-4AA4-AD77-0CBE4E006D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FCA6B-749C-409C-8973-82E0E38A6C0E}" type="datetimeFigureOut">
              <a:rPr lang="en-US" smtClean="0"/>
              <a:pPr/>
              <a:t>11/05/2018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9E718-6052-4AA4-AD77-0CBE4E006D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B7FCA6B-749C-409C-8973-82E0E38A6C0E}" type="datetimeFigureOut">
              <a:rPr lang="en-US" smtClean="0"/>
              <a:pPr/>
              <a:t>11/05/2018</a:t>
            </a:fld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FF9E718-6052-4AA4-AD77-0CBE4E006DE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B7FCA6B-749C-409C-8973-82E0E38A6C0E}" type="datetimeFigureOut">
              <a:rPr lang="en-US" smtClean="0"/>
              <a:pPr/>
              <a:t>11/05/2018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4FF9E718-6052-4AA4-AD77-0CBE4E006D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FCA6B-749C-409C-8973-82E0E38A6C0E}" type="datetimeFigureOut">
              <a:rPr lang="en-US" smtClean="0"/>
              <a:pPr/>
              <a:t>11/05/2018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9E718-6052-4AA4-AD77-0CBE4E006DE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FCA6B-749C-409C-8973-82E0E38A6C0E}" type="datetimeFigureOut">
              <a:rPr lang="en-US" smtClean="0"/>
              <a:pPr/>
              <a:t>11/05/2018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9E718-6052-4AA4-AD77-0CBE4E006DE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B7FCA6B-749C-409C-8973-82E0E38A6C0E}" type="datetimeFigureOut">
              <a:rPr lang="en-US" smtClean="0"/>
              <a:pPr/>
              <a:t>11/05/2018</a:t>
            </a:fld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FF9E718-6052-4AA4-AD77-0CBE4E006DE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FCA6B-749C-409C-8973-82E0E38A6C0E}" type="datetimeFigureOut">
              <a:rPr lang="en-US" smtClean="0"/>
              <a:pPr/>
              <a:t>11/05/2018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9E718-6052-4AA4-AD77-0CBE4E006D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B7FCA6B-749C-409C-8973-82E0E38A6C0E}" type="datetimeFigureOut">
              <a:rPr lang="en-US" smtClean="0"/>
              <a:pPr/>
              <a:t>11/05/2018</a:t>
            </a:fld>
            <a:endParaRPr lang="en-US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FF9E718-6052-4AA4-AD77-0CBE4E006DE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B7FCA6B-749C-409C-8973-82E0E38A6C0E}" type="datetimeFigureOut">
              <a:rPr lang="en-US" smtClean="0"/>
              <a:pPr/>
              <a:t>11/05/2018</a:t>
            </a:fld>
            <a:endParaRPr lang="en-US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FF9E718-6052-4AA4-AD77-0CBE4E006DE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B7FCA6B-749C-409C-8973-82E0E38A6C0E}" type="datetimeFigureOut">
              <a:rPr lang="en-US" smtClean="0"/>
              <a:pPr/>
              <a:t>11/05/2018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4FF9E718-6052-4AA4-AD77-0CBE4E006DE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23728" y="1916832"/>
            <a:ext cx="6048672" cy="1584176"/>
          </a:xfrm>
        </p:spPr>
        <p:txBody>
          <a:bodyPr>
            <a:normAutofit/>
          </a:bodyPr>
          <a:lstStyle/>
          <a:p>
            <a:pPr algn="ctr"/>
            <a:r>
              <a:rPr lang="ru-RU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ПЕРЕПИСЬ НАСЕЛЕНИЯ В АЗЕРБАЙДЖАНСКОЙ РЕСПУБЛИКЕ РАУНДА 2020 года </a:t>
            </a:r>
            <a:endParaRPr lang="en-US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3"/>
          <p:cNvSpPr/>
          <p:nvPr/>
        </p:nvSpPr>
        <p:spPr>
          <a:xfrm>
            <a:off x="1115616" y="260648"/>
            <a:ext cx="7886110" cy="646331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b="1" dirty="0">
                <a:latin typeface="Arial" pitchFamily="34" charset="0"/>
                <a:cs typeface="Arial" pitchFamily="34" charset="0"/>
              </a:rPr>
              <a:t>ГОСУДАРСТВЕННЫЙ КОМИТЕТ ПО СТАТИСТИКЕ АЗЕРБАЙДЖАНСКОЙ РЕСПУБЛИКИ</a:t>
            </a:r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>
          <a:xfrm>
            <a:off x="1857356" y="5786454"/>
            <a:ext cx="7143800" cy="428628"/>
          </a:xfrm>
          <a:prstGeom prst="rect">
            <a:avLst/>
          </a:prstGeom>
        </p:spPr>
        <p:txBody>
          <a:bodyPr vert="horz">
            <a:noAutofit/>
          </a:bodyPr>
          <a:lstStyle>
            <a:lvl1pPr marL="0" indent="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None/>
              <a:defRPr kumimoji="0" sz="18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None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None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None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None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Азад Аббасалиев, </a:t>
            </a:r>
            <a:r>
              <a:rPr lang="ru-RU" sz="1600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заместитель руководителя переписной группы</a:t>
            </a:r>
            <a:endParaRPr lang="en-US" sz="1600" i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056" y="188640"/>
            <a:ext cx="84059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160812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931224" cy="4873752"/>
          </a:xfrm>
        </p:spPr>
        <p:txBody>
          <a:bodyPr/>
          <a:lstStyle/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r>
              <a:rPr lang="ru-RU" sz="3600" b="1" i="1" dirty="0">
                <a:latin typeface="Arial" pitchFamily="34" charset="0"/>
                <a:cs typeface="Arial" pitchFamily="34" charset="0"/>
              </a:rPr>
              <a:t>БЛАГОДАРЮ ЗА ВНИМАНИЕ!</a:t>
            </a:r>
            <a:endParaRPr lang="en-US" sz="3600" b="1" i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3581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50106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ЗАКОНОДАТЕЛЬНАЯ БАЗА</a:t>
            </a:r>
            <a:endParaRPr lang="en-US" sz="32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251520" y="1412776"/>
            <a:ext cx="8352928" cy="5061176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ru-RU" sz="2600" dirty="0">
                <a:latin typeface="Arial" pitchFamily="34" charset="0"/>
                <a:cs typeface="Arial" pitchFamily="34" charset="0"/>
              </a:rPr>
              <a:t>Указ Президента Азербайджанской Республики «О проведении переписи населения в Азербайджанской Республике», от 7 с</a:t>
            </a:r>
            <a:r>
              <a:rPr lang="az-Latn-AZ" sz="2600" dirty="0">
                <a:latin typeface="Arial" pitchFamily="34" charset="0"/>
                <a:cs typeface="Arial" pitchFamily="34" charset="0"/>
              </a:rPr>
              <a:t>e</a:t>
            </a:r>
            <a:r>
              <a:rPr lang="ru-RU" sz="2600" dirty="0">
                <a:latin typeface="Arial" pitchFamily="34" charset="0"/>
                <a:cs typeface="Arial" pitchFamily="34" charset="0"/>
              </a:rPr>
              <a:t>нтября 2016 года. Согласно указу очередная перепись населения в стране запланирована на 1-10 октября 2019 года.</a:t>
            </a:r>
            <a:endParaRPr lang="en-US" sz="26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2600" dirty="0">
                <a:latin typeface="Arial" pitchFamily="34" charset="0"/>
                <a:cs typeface="Arial" pitchFamily="34" charset="0"/>
              </a:rPr>
              <a:t>Постановление Кабинета Министров Азербайджанской Республики «О плане мероприятий по подготовке и проведению в 2019 году переписи населения в Азербайджанской Республике», от  16 декабря 2016 года. В соответствии с данным постановлением создана Центральная Комиссия по содействию переписи населения, возглавляемая заместителем Премьер-министра.</a:t>
            </a:r>
          </a:p>
          <a:p>
            <a:pPr algn="just"/>
            <a:r>
              <a:rPr lang="ru-RU" sz="2600" dirty="0">
                <a:latin typeface="Arial" pitchFamily="34" charset="0"/>
                <a:cs typeface="Arial" pitchFamily="34" charset="0"/>
              </a:rPr>
              <a:t>Распоряжением Госкомстата от 17 января 2017 года утвержден «Календарный план мероприятий по подготовке и проведению в 2019 году переписи населения в Азербайджанской Республике».</a:t>
            </a:r>
          </a:p>
          <a:p>
            <a:pPr marL="0" indent="0">
              <a:buNone/>
            </a:pP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61140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82594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КАДРОВЫЙ ПОТЕНЦИАЛ</a:t>
            </a:r>
            <a:endParaRPr lang="en-US" sz="32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251520" y="1142984"/>
            <a:ext cx="8352928" cy="5330968"/>
          </a:xfrm>
        </p:spPr>
        <p:txBody>
          <a:bodyPr>
            <a:normAutofit/>
          </a:bodyPr>
          <a:lstStyle/>
          <a:p>
            <a:pPr algn="just"/>
            <a:r>
              <a:rPr lang="ru-RU" sz="2600" dirty="0">
                <a:latin typeface="Arial" pitchFamily="34" charset="0"/>
                <a:cs typeface="Arial" pitchFamily="34" charset="0"/>
              </a:rPr>
              <a:t>Во исполнение Постановления Кабинета Министров АР в Госкомстате создана группа по подготовке и проведению переписи населения. В состав группы входит 32 сотрудника. В 2019 году планируется увеличение численности группы еще на 85 сотрудников, которые будут представлять группу в местных органах статистики.</a:t>
            </a:r>
          </a:p>
          <a:p>
            <a:pPr algn="just"/>
            <a:r>
              <a:rPr lang="ru-RU" sz="2600" dirty="0">
                <a:latin typeface="Arial" pitchFamily="34" charset="0"/>
                <a:cs typeface="Arial" pitchFamily="34" charset="0"/>
              </a:rPr>
              <a:t>Планируется привлечение переписного персонала для создания более 700 переписных участков, в которые будут входить около 6700 инструкторских и 33500 счетных участков.</a:t>
            </a:r>
          </a:p>
          <a:p>
            <a:pPr marL="0" indent="0">
              <a:buNone/>
            </a:pP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61140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47"/>
          <p:cNvGrpSpPr>
            <a:grpSpLocks/>
          </p:cNvGrpSpPr>
          <p:nvPr/>
        </p:nvGrpSpPr>
        <p:grpSpPr bwMode="auto">
          <a:xfrm>
            <a:off x="395536" y="1340768"/>
            <a:ext cx="8271726" cy="5099752"/>
            <a:chOff x="570" y="845"/>
            <a:chExt cx="5454" cy="3453"/>
          </a:xfrm>
        </p:grpSpPr>
        <p:grpSp>
          <p:nvGrpSpPr>
            <p:cNvPr id="5" name="Group 246"/>
            <p:cNvGrpSpPr>
              <a:grpSpLocks/>
            </p:cNvGrpSpPr>
            <p:nvPr/>
          </p:nvGrpSpPr>
          <p:grpSpPr bwMode="auto">
            <a:xfrm>
              <a:off x="1029" y="1016"/>
              <a:ext cx="4105" cy="3081"/>
              <a:chOff x="1029" y="1016"/>
              <a:chExt cx="4105" cy="3081"/>
            </a:xfrm>
          </p:grpSpPr>
          <p:sp>
            <p:nvSpPr>
              <p:cNvPr id="21" name="Line 192"/>
              <p:cNvSpPr>
                <a:spLocks noChangeShapeType="1"/>
              </p:cNvSpPr>
              <p:nvPr/>
            </p:nvSpPr>
            <p:spPr bwMode="auto">
              <a:xfrm flipV="1">
                <a:off x="3089" y="1171"/>
                <a:ext cx="1" cy="127"/>
              </a:xfrm>
              <a:prstGeom prst="line">
                <a:avLst/>
              </a:prstGeom>
              <a:noFill/>
              <a:ln w="28575">
                <a:solidFill>
                  <a:schemeClr val="hlink"/>
                </a:solidFill>
                <a:round/>
                <a:headEnd/>
                <a:tailEnd type="stealth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square">
                <a:spAutoFit/>
              </a:bodyPr>
              <a:lstStyle/>
              <a:p>
                <a:endParaRPr lang="en-US"/>
              </a:p>
            </p:txBody>
          </p:sp>
          <p:grpSp>
            <p:nvGrpSpPr>
              <p:cNvPr id="22" name="Group 218"/>
              <p:cNvGrpSpPr>
                <a:grpSpLocks/>
              </p:cNvGrpSpPr>
              <p:nvPr/>
            </p:nvGrpSpPr>
            <p:grpSpPr bwMode="auto">
              <a:xfrm>
                <a:off x="1029" y="1016"/>
                <a:ext cx="998" cy="386"/>
                <a:chOff x="1649" y="882"/>
                <a:chExt cx="694" cy="317"/>
              </a:xfrm>
            </p:grpSpPr>
            <p:sp>
              <p:nvSpPr>
                <p:cNvPr id="44" name="Line 208"/>
                <p:cNvSpPr>
                  <a:spLocks noChangeShapeType="1"/>
                </p:cNvSpPr>
                <p:nvPr/>
              </p:nvSpPr>
              <p:spPr bwMode="auto">
                <a:xfrm flipH="1">
                  <a:off x="1649" y="890"/>
                  <a:ext cx="694" cy="0"/>
                </a:xfrm>
                <a:prstGeom prst="line">
                  <a:avLst/>
                </a:prstGeom>
                <a:noFill/>
                <a:ln w="2857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square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5" name="Line 210"/>
                <p:cNvSpPr>
                  <a:spLocks noChangeShapeType="1"/>
                </p:cNvSpPr>
                <p:nvPr/>
              </p:nvSpPr>
              <p:spPr bwMode="auto">
                <a:xfrm flipH="1">
                  <a:off x="1649" y="882"/>
                  <a:ext cx="0" cy="317"/>
                </a:xfrm>
                <a:prstGeom prst="line">
                  <a:avLst/>
                </a:prstGeom>
                <a:noFill/>
                <a:ln w="28575">
                  <a:solidFill>
                    <a:schemeClr val="hlink"/>
                  </a:solidFill>
                  <a:round/>
                  <a:headEnd/>
                  <a:tailEnd type="stealth" w="lg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3" name="Group 223"/>
              <p:cNvGrpSpPr>
                <a:grpSpLocks/>
              </p:cNvGrpSpPr>
              <p:nvPr/>
            </p:nvGrpSpPr>
            <p:grpSpPr bwMode="auto">
              <a:xfrm>
                <a:off x="4136" y="1018"/>
                <a:ext cx="998" cy="386"/>
                <a:chOff x="4272" y="883"/>
                <a:chExt cx="771" cy="317"/>
              </a:xfrm>
            </p:grpSpPr>
            <p:sp>
              <p:nvSpPr>
                <p:cNvPr id="42" name="Line 209"/>
                <p:cNvSpPr>
                  <a:spLocks noChangeShapeType="1"/>
                </p:cNvSpPr>
                <p:nvPr/>
              </p:nvSpPr>
              <p:spPr bwMode="auto">
                <a:xfrm flipH="1">
                  <a:off x="4272" y="883"/>
                  <a:ext cx="771" cy="0"/>
                </a:xfrm>
                <a:prstGeom prst="line">
                  <a:avLst/>
                </a:prstGeom>
                <a:noFill/>
                <a:ln w="28575">
                  <a:solidFill>
                    <a:schemeClr val="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3" name="Line 211"/>
                <p:cNvSpPr>
                  <a:spLocks noChangeShapeType="1"/>
                </p:cNvSpPr>
                <p:nvPr/>
              </p:nvSpPr>
              <p:spPr bwMode="auto">
                <a:xfrm flipH="1">
                  <a:off x="5043" y="883"/>
                  <a:ext cx="0" cy="317"/>
                </a:xfrm>
                <a:prstGeom prst="line">
                  <a:avLst/>
                </a:prstGeom>
                <a:noFill/>
                <a:ln w="28575">
                  <a:solidFill>
                    <a:schemeClr val="hlink"/>
                  </a:solidFill>
                  <a:round/>
                  <a:headEnd/>
                  <a:tailEnd type="stealth" w="lg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>
                  <a:spAutoFit/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4" name="Line 212"/>
              <p:cNvSpPr>
                <a:spLocks noChangeShapeType="1"/>
              </p:cNvSpPr>
              <p:nvPr/>
            </p:nvSpPr>
            <p:spPr bwMode="auto">
              <a:xfrm flipH="1" flipV="1">
                <a:off x="1941" y="1661"/>
                <a:ext cx="318" cy="0"/>
              </a:xfrm>
              <a:prstGeom prst="line">
                <a:avLst/>
              </a:prstGeom>
              <a:noFill/>
              <a:ln w="28575">
                <a:solidFill>
                  <a:schemeClr val="hlink"/>
                </a:solidFill>
                <a:round/>
                <a:headEnd type="stealth" w="lg" len="lg"/>
                <a:tailEnd type="stealth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5" name="Line 213"/>
              <p:cNvSpPr>
                <a:spLocks noChangeShapeType="1"/>
              </p:cNvSpPr>
              <p:nvPr/>
            </p:nvSpPr>
            <p:spPr bwMode="auto">
              <a:xfrm flipV="1">
                <a:off x="3929" y="1672"/>
                <a:ext cx="317" cy="0"/>
              </a:xfrm>
              <a:prstGeom prst="line">
                <a:avLst/>
              </a:prstGeom>
              <a:noFill/>
              <a:ln w="28575">
                <a:solidFill>
                  <a:schemeClr val="hlink"/>
                </a:solidFill>
                <a:round/>
                <a:headEnd/>
                <a:tailEnd type="stealth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6" name="Line 214"/>
              <p:cNvSpPr>
                <a:spLocks noChangeShapeType="1"/>
              </p:cNvSpPr>
              <p:nvPr/>
            </p:nvSpPr>
            <p:spPr bwMode="auto">
              <a:xfrm flipH="1" flipV="1">
                <a:off x="3075" y="1797"/>
                <a:ext cx="0" cy="211"/>
              </a:xfrm>
              <a:prstGeom prst="line">
                <a:avLst/>
              </a:prstGeom>
              <a:noFill/>
              <a:ln w="28575">
                <a:solidFill>
                  <a:schemeClr val="hlink"/>
                </a:solidFill>
                <a:round/>
                <a:headEnd/>
                <a:tailEnd type="stealth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8" name="Line 217"/>
              <p:cNvSpPr>
                <a:spLocks noChangeShapeType="1"/>
              </p:cNvSpPr>
              <p:nvPr/>
            </p:nvSpPr>
            <p:spPr bwMode="auto">
              <a:xfrm flipH="1">
                <a:off x="5093" y="2045"/>
                <a:ext cx="0" cy="447"/>
              </a:xfrm>
              <a:prstGeom prst="line">
                <a:avLst/>
              </a:prstGeom>
              <a:noFill/>
              <a:ln w="28575">
                <a:solidFill>
                  <a:schemeClr val="hlink"/>
                </a:solidFill>
                <a:round/>
                <a:headEnd/>
                <a:tailEnd type="stealth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squar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1" name="Line 221"/>
              <p:cNvSpPr>
                <a:spLocks noChangeShapeType="1"/>
              </p:cNvSpPr>
              <p:nvPr/>
            </p:nvSpPr>
            <p:spPr bwMode="auto">
              <a:xfrm rot="10800000" flipH="1" flipV="1">
                <a:off x="4110" y="2990"/>
                <a:ext cx="122" cy="1"/>
              </a:xfrm>
              <a:prstGeom prst="line">
                <a:avLst/>
              </a:prstGeom>
              <a:noFill/>
              <a:ln w="28575">
                <a:solidFill>
                  <a:schemeClr val="hlink"/>
                </a:solidFill>
                <a:round/>
                <a:headEnd/>
                <a:tailEnd type="stealth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squar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1" name="Line 227"/>
              <p:cNvSpPr>
                <a:spLocks noChangeShapeType="1"/>
              </p:cNvSpPr>
              <p:nvPr/>
            </p:nvSpPr>
            <p:spPr bwMode="auto">
              <a:xfrm flipH="1" flipV="1">
                <a:off x="3029" y="4097"/>
                <a:ext cx="499" cy="0"/>
              </a:xfrm>
              <a:prstGeom prst="line">
                <a:avLst/>
              </a:prstGeom>
              <a:noFill/>
              <a:ln w="28575">
                <a:solidFill>
                  <a:schemeClr val="hlink"/>
                </a:solidFill>
                <a:round/>
                <a:headEnd/>
                <a:tailEnd type="stealth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2" name="Line 228"/>
              <p:cNvSpPr>
                <a:spLocks noChangeShapeType="1"/>
              </p:cNvSpPr>
              <p:nvPr/>
            </p:nvSpPr>
            <p:spPr bwMode="auto">
              <a:xfrm flipH="1" flipV="1">
                <a:off x="4632" y="4097"/>
                <a:ext cx="257" cy="0"/>
              </a:xfrm>
              <a:prstGeom prst="line">
                <a:avLst/>
              </a:prstGeom>
              <a:noFill/>
              <a:ln w="28575">
                <a:solidFill>
                  <a:schemeClr val="hlink"/>
                </a:solidFill>
                <a:round/>
                <a:headEnd/>
                <a:tailEnd type="stealth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squar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8" name="Line 231"/>
              <p:cNvSpPr>
                <a:spLocks noChangeShapeType="1"/>
              </p:cNvSpPr>
              <p:nvPr/>
            </p:nvSpPr>
            <p:spPr bwMode="auto">
              <a:xfrm rot="10800000">
                <a:off x="2530" y="3774"/>
                <a:ext cx="0" cy="114"/>
              </a:xfrm>
              <a:prstGeom prst="line">
                <a:avLst/>
              </a:prstGeom>
              <a:noFill/>
              <a:ln w="28575">
                <a:solidFill>
                  <a:schemeClr val="hlink"/>
                </a:solidFill>
                <a:round/>
                <a:headEnd/>
                <a:tailEnd type="stealth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square"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6" name="Group 245"/>
            <p:cNvGrpSpPr>
              <a:grpSpLocks/>
            </p:cNvGrpSpPr>
            <p:nvPr/>
          </p:nvGrpSpPr>
          <p:grpSpPr bwMode="auto">
            <a:xfrm>
              <a:off x="570" y="845"/>
              <a:ext cx="5454" cy="3453"/>
              <a:chOff x="570" y="845"/>
              <a:chExt cx="5454" cy="3453"/>
            </a:xfrm>
          </p:grpSpPr>
          <p:sp>
            <p:nvSpPr>
              <p:cNvPr id="7" name="Text Box 199"/>
              <p:cNvSpPr txBox="1">
                <a:spLocks noChangeArrowheads="1"/>
              </p:cNvSpPr>
              <p:nvPr/>
            </p:nvSpPr>
            <p:spPr bwMode="auto">
              <a:xfrm>
                <a:off x="4223" y="2507"/>
                <a:ext cx="1801" cy="544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  <a:effectLst/>
              <a:extLst/>
            </p:spPr>
            <p:txBody>
              <a:bodyPr wrap="square" anchor="ctr">
                <a:spAutoFit/>
              </a:bodyPr>
              <a:lstStyle/>
              <a:p>
                <a:pPr algn="ctr" eaLnBrk="0" hangingPunct="0">
                  <a:lnSpc>
                    <a:spcPct val="110000"/>
                  </a:lnSpc>
                  <a:spcBef>
                    <a:spcPct val="20000"/>
                  </a:spcBef>
                  <a:buClr>
                    <a:schemeClr val="accent1"/>
                  </a:buClr>
                  <a:buSzPct val="90000"/>
                  <a:buFont typeface="Wingdings" pitchFamily="2" charset="2"/>
                  <a:buNone/>
                  <a:defRPr/>
                </a:pPr>
                <a:r>
                  <a:rPr lang="ru-RU" sz="1400" b="1" dirty="0">
                    <a:latin typeface="Arial" pitchFamily="34" charset="0"/>
                    <a:cs typeface="Arial" pitchFamily="34" charset="0"/>
                  </a:rPr>
                  <a:t>Районные (городские) комиссии содействия переписи населения</a:t>
                </a:r>
                <a:endParaRPr kumimoji="1" lang="ru-RU" sz="1400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" name="Text Box 201"/>
              <p:cNvSpPr txBox="1">
                <a:spLocks noChangeArrowheads="1"/>
              </p:cNvSpPr>
              <p:nvPr/>
            </p:nvSpPr>
            <p:spPr bwMode="auto">
              <a:xfrm>
                <a:off x="570" y="2193"/>
                <a:ext cx="1554" cy="383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  <a:effectLst/>
              <a:extLst/>
            </p:spPr>
            <p:txBody>
              <a:bodyPr wrap="square" anchor="ctr">
                <a:spAutoFit/>
              </a:bodyPr>
              <a:lstStyle/>
              <a:p>
                <a:pPr algn="ctr" eaLnBrk="0" hangingPunct="0">
                  <a:lnSpc>
                    <a:spcPct val="110000"/>
                  </a:lnSpc>
                  <a:spcBef>
                    <a:spcPct val="20000"/>
                  </a:spcBef>
                  <a:buClr>
                    <a:schemeClr val="accent1"/>
                  </a:buClr>
                  <a:buSzPct val="90000"/>
                  <a:buFont typeface="Wingdings" pitchFamily="2" charset="2"/>
                  <a:buNone/>
                  <a:defRPr/>
                </a:pPr>
                <a:r>
                  <a:rPr kumimoji="1" lang="ru-RU" sz="1400" b="1" dirty="0">
                    <a:latin typeface="Arial" pitchFamily="34" charset="0"/>
                    <a:cs typeface="Arial" pitchFamily="34" charset="0"/>
                  </a:rPr>
                  <a:t>Разработка итогов переписи</a:t>
                </a:r>
                <a:endParaRPr kumimoji="1" lang="az-Latn-AZ" sz="1400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" name="Text Box 202"/>
              <p:cNvSpPr txBox="1">
                <a:spLocks noChangeArrowheads="1"/>
              </p:cNvSpPr>
              <p:nvPr/>
            </p:nvSpPr>
            <p:spPr bwMode="auto">
              <a:xfrm>
                <a:off x="2228" y="2686"/>
                <a:ext cx="1882" cy="704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  <a:effectLst/>
              <a:extLst/>
            </p:spPr>
            <p:txBody>
              <a:bodyPr wrap="square" anchor="ctr">
                <a:spAutoFit/>
              </a:bodyPr>
              <a:lstStyle/>
              <a:p>
                <a:pPr algn="ctr" eaLnBrk="0" hangingPunct="0">
                  <a:lnSpc>
                    <a:spcPct val="110000"/>
                  </a:lnSpc>
                  <a:spcBef>
                    <a:spcPct val="20000"/>
                  </a:spcBef>
                  <a:buClr>
                    <a:schemeClr val="accent1"/>
                  </a:buClr>
                  <a:buSzPct val="90000"/>
                  <a:buFont typeface="Wingdings" pitchFamily="2" charset="2"/>
                  <a:buNone/>
                  <a:defRPr/>
                </a:pPr>
                <a:r>
                  <a:rPr kumimoji="1" lang="ru-RU" sz="1400" b="1" dirty="0">
                    <a:latin typeface="Arial" pitchFamily="34" charset="0"/>
                    <a:cs typeface="Arial" pitchFamily="34" charset="0"/>
                  </a:rPr>
                  <a:t>Начальники районных (городских) управлении статистики  (местные штабы переписи</a:t>
                </a:r>
                <a:r>
                  <a:rPr kumimoji="1" lang="ru-RU" sz="1400" b="1" dirty="0">
                    <a:latin typeface="Arial" pitchFamily="34" charset="0"/>
                  </a:rPr>
                  <a:t>)</a:t>
                </a:r>
              </a:p>
            </p:txBody>
          </p:sp>
          <p:sp>
            <p:nvSpPr>
              <p:cNvPr id="10" name="Text Box 203"/>
              <p:cNvSpPr txBox="1">
                <a:spLocks noChangeArrowheads="1"/>
              </p:cNvSpPr>
              <p:nvPr/>
            </p:nvSpPr>
            <p:spPr bwMode="auto">
              <a:xfrm>
                <a:off x="3528" y="3892"/>
                <a:ext cx="1104" cy="406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  <a:effectLst/>
              <a:extLst/>
            </p:spPr>
            <p:txBody>
              <a:bodyPr wrap="square" anchor="ctr">
                <a:spAutoFit/>
              </a:bodyPr>
              <a:lstStyle/>
              <a:p>
                <a:pPr algn="ctr" eaLnBrk="0" hangingPunct="0">
                  <a:lnSpc>
                    <a:spcPct val="110000"/>
                  </a:lnSpc>
                  <a:spcBef>
                    <a:spcPct val="20000"/>
                  </a:spcBef>
                  <a:buClr>
                    <a:schemeClr val="accent1"/>
                  </a:buClr>
                  <a:buSzPct val="90000"/>
                  <a:buFont typeface="Wingdings" pitchFamily="2" charset="2"/>
                  <a:buNone/>
                  <a:defRPr/>
                </a:pPr>
                <a:r>
                  <a:rPr kumimoji="1" lang="en-AU" sz="1600" dirty="0">
                    <a:latin typeface="Arial" pitchFamily="34" charset="0"/>
                  </a:rPr>
                  <a:t> </a:t>
                </a:r>
                <a:r>
                  <a:rPr kumimoji="1" lang="ru-RU" sz="1400" b="1" dirty="0">
                    <a:latin typeface="Arial" pitchFamily="34" charset="0"/>
                    <a:cs typeface="Arial" pitchFamily="34" charset="0"/>
                  </a:rPr>
                  <a:t>Переписчики-интервьюеры</a:t>
                </a:r>
                <a:endParaRPr kumimoji="1" lang="ru-RU" sz="1400" b="1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" name="Text Box 204"/>
              <p:cNvSpPr txBox="1">
                <a:spLocks noChangeArrowheads="1"/>
              </p:cNvSpPr>
              <p:nvPr/>
            </p:nvSpPr>
            <p:spPr bwMode="auto">
              <a:xfrm>
                <a:off x="2032" y="3891"/>
                <a:ext cx="998" cy="404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  <a:effectLst/>
              <a:extLst/>
            </p:spPr>
            <p:txBody>
              <a:bodyPr anchor="ctr">
                <a:spAutoFit/>
              </a:bodyPr>
              <a:lstStyle/>
              <a:p>
                <a:pPr algn="ctr" eaLnBrk="0" hangingPunct="0">
                  <a:lnSpc>
                    <a:spcPct val="110000"/>
                  </a:lnSpc>
                  <a:spcBef>
                    <a:spcPct val="20000"/>
                  </a:spcBef>
                  <a:buClr>
                    <a:schemeClr val="accent1"/>
                  </a:buClr>
                  <a:buSzPct val="90000"/>
                  <a:buFont typeface="Wingdings" pitchFamily="2" charset="2"/>
                  <a:buNone/>
                  <a:defRPr/>
                </a:pPr>
                <a:r>
                  <a:rPr kumimoji="1" lang="ru-RU" sz="1400" b="1" dirty="0">
                    <a:latin typeface="Arial" pitchFamily="34" charset="0"/>
                    <a:cs typeface="Arial" pitchFamily="34" charset="0"/>
                  </a:rPr>
                  <a:t>Инструктора контролеры</a:t>
                </a:r>
              </a:p>
            </p:txBody>
          </p:sp>
          <p:sp>
            <p:nvSpPr>
              <p:cNvPr id="13" name="Text Box 206"/>
              <p:cNvSpPr txBox="1">
                <a:spLocks noChangeArrowheads="1"/>
              </p:cNvSpPr>
              <p:nvPr/>
            </p:nvSpPr>
            <p:spPr bwMode="auto">
              <a:xfrm>
                <a:off x="4889" y="3893"/>
                <a:ext cx="1043" cy="404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  <a:effectLst/>
              <a:extLst/>
            </p:spPr>
            <p:txBody>
              <a:bodyPr anchor="ctr">
                <a:spAutoFit/>
              </a:bodyPr>
              <a:lstStyle/>
              <a:p>
                <a:pPr algn="ctr" eaLnBrk="0" hangingPunct="0">
                  <a:lnSpc>
                    <a:spcPct val="110000"/>
                  </a:lnSpc>
                  <a:spcBef>
                    <a:spcPct val="20000"/>
                  </a:spcBef>
                  <a:buClr>
                    <a:schemeClr val="accent1"/>
                  </a:buClr>
                  <a:buSzPct val="90000"/>
                  <a:buFont typeface="Wingdings" pitchFamily="2" charset="2"/>
                  <a:buNone/>
                  <a:defRPr/>
                </a:pPr>
                <a:r>
                  <a:rPr kumimoji="1" lang="ru-RU" sz="1400" b="1" dirty="0">
                    <a:latin typeface="Arial" pitchFamily="34" charset="0"/>
                    <a:cs typeface="Arial" pitchFamily="34" charset="0"/>
                  </a:rPr>
                  <a:t>Устный опрос респондентов</a:t>
                </a:r>
              </a:p>
            </p:txBody>
          </p:sp>
          <p:sp>
            <p:nvSpPr>
              <p:cNvPr id="14" name="Text Box 225"/>
              <p:cNvSpPr txBox="1">
                <a:spLocks noChangeArrowheads="1"/>
              </p:cNvSpPr>
              <p:nvPr/>
            </p:nvSpPr>
            <p:spPr bwMode="auto">
              <a:xfrm>
                <a:off x="2203" y="3526"/>
                <a:ext cx="2314" cy="235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  <a:effectLst/>
              <a:extLst/>
            </p:spPr>
            <p:txBody>
              <a:bodyPr anchor="ctr">
                <a:spAutoFit/>
              </a:bodyPr>
              <a:lstStyle/>
              <a:p>
                <a:pPr algn="ctr" eaLnBrk="0" hangingPunct="0">
                  <a:lnSpc>
                    <a:spcPct val="110000"/>
                  </a:lnSpc>
                  <a:spcBef>
                    <a:spcPct val="20000"/>
                  </a:spcBef>
                  <a:buClr>
                    <a:schemeClr val="accent1"/>
                  </a:buClr>
                  <a:buSzPct val="90000"/>
                  <a:buFont typeface="Wingdings" pitchFamily="2" charset="2"/>
                  <a:buNone/>
                  <a:defRPr/>
                </a:pPr>
                <a:r>
                  <a:rPr kumimoji="1" lang="ru-RU" sz="1400" b="1" dirty="0">
                    <a:latin typeface="Arial" pitchFamily="34" charset="0"/>
                    <a:cs typeface="Arial" pitchFamily="34" charset="0"/>
                  </a:rPr>
                  <a:t>Начальник переписного участка</a:t>
                </a:r>
              </a:p>
            </p:txBody>
          </p:sp>
          <p:sp>
            <p:nvSpPr>
              <p:cNvPr id="15" name="Rectangle 237"/>
              <p:cNvSpPr>
                <a:spLocks noChangeArrowheads="1"/>
              </p:cNvSpPr>
              <p:nvPr/>
            </p:nvSpPr>
            <p:spPr bwMode="auto">
              <a:xfrm>
                <a:off x="2032" y="845"/>
                <a:ext cx="2108" cy="344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  <a:effectLst/>
              <a:extLst/>
            </p:spPr>
            <p:txBody>
              <a:bodyPr anchor="ctr"/>
              <a:lstStyle/>
              <a:p>
                <a:pPr algn="ctr">
                  <a:defRPr/>
                </a:pPr>
                <a:r>
                  <a:rPr lang="ru-RU" sz="2000" b="1" dirty="0">
                    <a:latin typeface="Arial" pitchFamily="34" charset="0"/>
                    <a:cs typeface="Arial" pitchFamily="34" charset="0"/>
                  </a:rPr>
                  <a:t>Кабинет Министров</a:t>
                </a:r>
                <a:endParaRPr lang="az-Latn-AZ" sz="2000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6" name="Rectangle 238"/>
              <p:cNvSpPr>
                <a:spLocks noChangeArrowheads="1"/>
              </p:cNvSpPr>
              <p:nvPr/>
            </p:nvSpPr>
            <p:spPr bwMode="auto">
              <a:xfrm>
                <a:off x="570" y="1389"/>
                <a:ext cx="1371" cy="656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  <a:effectLst/>
              <a:extLst/>
            </p:spPr>
            <p:txBody>
              <a:bodyPr anchor="ctr"/>
              <a:lstStyle/>
              <a:p>
                <a:pPr algn="ctr">
                  <a:lnSpc>
                    <a:spcPct val="110000"/>
                  </a:lnSpc>
                  <a:spcBef>
                    <a:spcPct val="20000"/>
                  </a:spcBef>
                  <a:buClr>
                    <a:schemeClr val="accent1"/>
                  </a:buClr>
                  <a:buSzPct val="90000"/>
                  <a:buFont typeface="Wingdings" pitchFamily="2" charset="2"/>
                  <a:buNone/>
                  <a:defRPr/>
                </a:pPr>
                <a:r>
                  <a:rPr lang="ru-RU" sz="1400" b="1" dirty="0">
                    <a:latin typeface="Arial" pitchFamily="34" charset="0"/>
                    <a:cs typeface="Arial" pitchFamily="34" charset="0"/>
                  </a:rPr>
                  <a:t>Министерства, ведомства и другие официальные учреждения</a:t>
                </a:r>
              </a:p>
            </p:txBody>
          </p:sp>
          <p:sp>
            <p:nvSpPr>
              <p:cNvPr id="17" name="Rectangle 239"/>
              <p:cNvSpPr>
                <a:spLocks noChangeArrowheads="1"/>
              </p:cNvSpPr>
              <p:nvPr/>
            </p:nvSpPr>
            <p:spPr bwMode="auto">
              <a:xfrm>
                <a:off x="2258" y="1298"/>
                <a:ext cx="1678" cy="498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  <a:effectLst/>
              <a:extLst/>
            </p:spPr>
            <p:txBody>
              <a:bodyPr anchor="ctr"/>
              <a:lstStyle/>
              <a:p>
                <a:pPr algn="ctr">
                  <a:lnSpc>
                    <a:spcPct val="110000"/>
                  </a:lnSpc>
                  <a:spcBef>
                    <a:spcPct val="20000"/>
                  </a:spcBef>
                  <a:buClr>
                    <a:schemeClr val="accent1"/>
                  </a:buClr>
                  <a:buSzPct val="90000"/>
                  <a:buFont typeface="Wingdings" pitchFamily="2" charset="2"/>
                  <a:buNone/>
                  <a:defRPr/>
                </a:pPr>
                <a:r>
                  <a:rPr lang="ru-RU" sz="1400" b="1" dirty="0">
                    <a:latin typeface="Arial" pitchFamily="34" charset="0"/>
                    <a:cs typeface="Arial" pitchFamily="34" charset="0"/>
                  </a:rPr>
                  <a:t>Председатель Государственного Комитета по Статистике</a:t>
                </a:r>
                <a:endParaRPr lang="az-Latn-AZ" sz="1400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8" name="Rectangle 240"/>
              <p:cNvSpPr>
                <a:spLocks noChangeArrowheads="1"/>
              </p:cNvSpPr>
              <p:nvPr/>
            </p:nvSpPr>
            <p:spPr bwMode="auto">
              <a:xfrm>
                <a:off x="4232" y="1414"/>
                <a:ext cx="1723" cy="631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  <a:effectLst/>
              <a:extLst/>
            </p:spPr>
            <p:txBody>
              <a:bodyPr anchor="ctr"/>
              <a:lstStyle/>
              <a:p>
                <a:pPr algn="ctr">
                  <a:lnSpc>
                    <a:spcPct val="110000"/>
                  </a:lnSpc>
                  <a:spcBef>
                    <a:spcPct val="20000"/>
                  </a:spcBef>
                  <a:buClr>
                    <a:schemeClr val="accent1"/>
                  </a:buClr>
                  <a:buSzPct val="90000"/>
                  <a:buFont typeface="Wingdings" pitchFamily="2" charset="2"/>
                  <a:buNone/>
                  <a:defRPr/>
                </a:pPr>
                <a:r>
                  <a:rPr lang="ru-RU" sz="1400" b="1" dirty="0">
                    <a:latin typeface="Arial" pitchFamily="34" charset="0"/>
                    <a:cs typeface="Arial" pitchFamily="34" charset="0"/>
                  </a:rPr>
                  <a:t>Республиканская комиссия содействия переписи населения</a:t>
                </a:r>
              </a:p>
            </p:txBody>
          </p:sp>
          <p:sp>
            <p:nvSpPr>
              <p:cNvPr id="19" name="Rectangle 241"/>
              <p:cNvSpPr>
                <a:spLocks noChangeArrowheads="1"/>
              </p:cNvSpPr>
              <p:nvPr/>
            </p:nvSpPr>
            <p:spPr bwMode="auto">
              <a:xfrm>
                <a:off x="2258" y="2019"/>
                <a:ext cx="1791" cy="53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  <a:effectLst/>
              <a:extLst/>
            </p:spPr>
            <p:txBody>
              <a:bodyPr anchor="ctr"/>
              <a:lstStyle/>
              <a:p>
                <a:pPr algn="ctr">
                  <a:lnSpc>
                    <a:spcPct val="110000"/>
                  </a:lnSpc>
                  <a:spcBef>
                    <a:spcPct val="20000"/>
                  </a:spcBef>
                  <a:buClr>
                    <a:schemeClr val="accent1"/>
                  </a:buClr>
                  <a:buSzPct val="90000"/>
                  <a:buFont typeface="Wingdings" pitchFamily="2" charset="2"/>
                  <a:buNone/>
                  <a:defRPr/>
                </a:pPr>
                <a:r>
                  <a:rPr lang="ru-RU" sz="1400" b="1" dirty="0">
                    <a:latin typeface="Arial" pitchFamily="34" charset="0"/>
                    <a:cs typeface="Arial" pitchFamily="34" charset="0"/>
                  </a:rPr>
                  <a:t>Группа по подготовке к переписи населения</a:t>
                </a:r>
              </a:p>
            </p:txBody>
          </p:sp>
        </p:grpSp>
      </p:grpSp>
      <p:sp>
        <p:nvSpPr>
          <p:cNvPr id="48" name="Rectangle 6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7931224" cy="778098"/>
          </a:xfrm>
          <a:noFill/>
          <a:ln>
            <a:noFill/>
          </a:ln>
        </p:spPr>
        <p:txBody>
          <a:bodyPr/>
          <a:lstStyle/>
          <a:p>
            <a:pPr algn="ctr" eaLnBrk="1" hangingPunct="1">
              <a:defRPr/>
            </a:pPr>
            <a:r>
              <a:rPr lang="ru-RU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СТРУКТУРА ПОДГОТОВКИ И ПРОВЕДЕНИЯ ПЕРЕПИСИ НАСЕЛЕНИЯ</a:t>
            </a:r>
          </a:p>
        </p:txBody>
      </p:sp>
      <p:sp>
        <p:nvSpPr>
          <p:cNvPr id="37" name="Line 192"/>
          <p:cNvSpPr>
            <a:spLocks noChangeShapeType="1"/>
          </p:cNvSpPr>
          <p:nvPr/>
        </p:nvSpPr>
        <p:spPr bwMode="auto">
          <a:xfrm flipV="1">
            <a:off x="4213293" y="3857628"/>
            <a:ext cx="1517" cy="187567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40" name="Line 192"/>
          <p:cNvSpPr>
            <a:spLocks noChangeShapeType="1"/>
          </p:cNvSpPr>
          <p:nvPr/>
        </p:nvSpPr>
        <p:spPr bwMode="auto">
          <a:xfrm flipV="1">
            <a:off x="4214810" y="5098821"/>
            <a:ext cx="1517" cy="187567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46" name="Line 228"/>
          <p:cNvSpPr>
            <a:spLocks noChangeShapeType="1"/>
          </p:cNvSpPr>
          <p:nvPr/>
        </p:nvSpPr>
        <p:spPr bwMode="auto">
          <a:xfrm flipH="1">
            <a:off x="2737472" y="3571876"/>
            <a:ext cx="214314" cy="71438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36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4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29790" cy="634082"/>
          </a:xfrm>
        </p:spPr>
        <p:txBody>
          <a:bodyPr>
            <a:normAutofit/>
          </a:bodyPr>
          <a:lstStyle/>
          <a:p>
            <a:pPr algn="ctr"/>
            <a:r>
              <a:rPr lang="ru-RU" sz="3000" b="1" dirty="0">
                <a:solidFill>
                  <a:schemeClr val="tx1"/>
                </a:solidFill>
              </a:rPr>
              <a:t>ЭТАПЫ ПЕРЕПИСИ НАСЕЛЕНИЯ</a:t>
            </a:r>
            <a:endParaRPr lang="en-US" sz="3000" dirty="0">
              <a:solidFill>
                <a:schemeClr val="tx1"/>
              </a:solidFill>
            </a:endParaRPr>
          </a:p>
        </p:txBody>
      </p:sp>
      <p:grpSp>
        <p:nvGrpSpPr>
          <p:cNvPr id="4" name="Group 81"/>
          <p:cNvGrpSpPr>
            <a:grpSpLocks/>
          </p:cNvGrpSpPr>
          <p:nvPr/>
        </p:nvGrpSpPr>
        <p:grpSpPr bwMode="auto">
          <a:xfrm>
            <a:off x="539552" y="1412777"/>
            <a:ext cx="7848872" cy="4753074"/>
            <a:chOff x="988" y="1071"/>
            <a:chExt cx="4672" cy="2813"/>
          </a:xfrm>
        </p:grpSpPr>
        <p:sp>
          <p:nvSpPr>
            <p:cNvPr id="5" name="Oval 65"/>
            <p:cNvSpPr>
              <a:spLocks noChangeArrowheads="1"/>
            </p:cNvSpPr>
            <p:nvPr/>
          </p:nvSpPr>
          <p:spPr bwMode="auto">
            <a:xfrm>
              <a:off x="2485" y="1071"/>
              <a:ext cx="1588" cy="635"/>
            </a:xfrm>
            <a:prstGeom prst="ellipse">
              <a:avLst/>
            </a:prstGeom>
            <a:solidFill>
              <a:srgbClr val="71A3F5"/>
            </a:solidFill>
            <a:ln w="57150">
              <a:solidFill>
                <a:schemeClr val="tx1"/>
              </a:solidFill>
              <a:round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algn="ctr" defTabSz="992188">
                <a:defRPr/>
              </a:pPr>
              <a:r>
                <a:rPr lang="ru-RU" sz="2400" b="1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itchFamily="34" charset="0"/>
                </a:rPr>
                <a:t>Подготовка</a:t>
              </a:r>
            </a:p>
          </p:txBody>
        </p:sp>
        <p:sp>
          <p:nvSpPr>
            <p:cNvPr id="6" name="Oval 66"/>
            <p:cNvSpPr>
              <a:spLocks noChangeArrowheads="1"/>
            </p:cNvSpPr>
            <p:nvPr/>
          </p:nvSpPr>
          <p:spPr bwMode="auto">
            <a:xfrm>
              <a:off x="1170" y="1797"/>
              <a:ext cx="1452" cy="545"/>
            </a:xfrm>
            <a:prstGeom prst="ellipse">
              <a:avLst/>
            </a:prstGeom>
            <a:solidFill>
              <a:srgbClr val="71A3F5"/>
            </a:solidFill>
            <a:ln w="57150">
              <a:solidFill>
                <a:schemeClr val="tx1"/>
              </a:solidFill>
              <a:round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algn="ctr" defTabSz="992188">
                <a:defRPr/>
              </a:pPr>
              <a:r>
                <a:rPr lang="ru-RU" sz="2400" b="1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itchFamily="34" charset="0"/>
                </a:rPr>
                <a:t>Оценка</a:t>
              </a:r>
            </a:p>
          </p:txBody>
        </p:sp>
        <p:sp>
          <p:nvSpPr>
            <p:cNvPr id="7" name="Oval 67"/>
            <p:cNvSpPr>
              <a:spLocks noChangeArrowheads="1"/>
            </p:cNvSpPr>
            <p:nvPr/>
          </p:nvSpPr>
          <p:spPr bwMode="auto">
            <a:xfrm>
              <a:off x="2530" y="2432"/>
              <a:ext cx="1588" cy="635"/>
            </a:xfrm>
            <a:prstGeom prst="ellipse">
              <a:avLst/>
            </a:prstGeom>
            <a:solidFill>
              <a:srgbClr val="71A3F5"/>
            </a:solidFill>
            <a:ln w="57150">
              <a:solidFill>
                <a:schemeClr val="tx1"/>
              </a:solidFill>
              <a:round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algn="ctr" defTabSz="992188">
                <a:defRPr/>
              </a:pPr>
              <a:r>
                <a:rPr lang="ru-RU" sz="2400" b="1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itchFamily="34" charset="0"/>
                </a:rPr>
                <a:t>Планирование</a:t>
              </a:r>
            </a:p>
          </p:txBody>
        </p:sp>
        <p:sp>
          <p:nvSpPr>
            <p:cNvPr id="8" name="Oval 68"/>
            <p:cNvSpPr>
              <a:spLocks noChangeArrowheads="1"/>
            </p:cNvSpPr>
            <p:nvPr/>
          </p:nvSpPr>
          <p:spPr bwMode="auto">
            <a:xfrm>
              <a:off x="4118" y="1797"/>
              <a:ext cx="1542" cy="635"/>
            </a:xfrm>
            <a:prstGeom prst="ellipse">
              <a:avLst/>
            </a:prstGeom>
            <a:solidFill>
              <a:srgbClr val="71A3F5"/>
            </a:solidFill>
            <a:ln w="57150">
              <a:solidFill>
                <a:schemeClr val="tx1"/>
              </a:solidFill>
              <a:round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algn="ctr" defTabSz="992188">
                <a:defRPr/>
              </a:pPr>
              <a:r>
                <a:rPr lang="ru-RU" sz="2400" b="1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itchFamily="34" charset="0"/>
                </a:rPr>
                <a:t>Учет населения</a:t>
              </a:r>
            </a:p>
          </p:txBody>
        </p:sp>
        <p:sp>
          <p:nvSpPr>
            <p:cNvPr id="9" name="Oval 69"/>
            <p:cNvSpPr>
              <a:spLocks noChangeArrowheads="1"/>
            </p:cNvSpPr>
            <p:nvPr/>
          </p:nvSpPr>
          <p:spPr bwMode="auto">
            <a:xfrm>
              <a:off x="988" y="3249"/>
              <a:ext cx="1588" cy="635"/>
            </a:xfrm>
            <a:prstGeom prst="ellipse">
              <a:avLst/>
            </a:prstGeom>
            <a:solidFill>
              <a:srgbClr val="71A3F5"/>
            </a:solidFill>
            <a:ln w="57150">
              <a:solidFill>
                <a:schemeClr val="tx1"/>
              </a:solidFill>
              <a:round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algn="ctr" defTabSz="992188">
                <a:defRPr/>
              </a:pPr>
              <a:r>
                <a:rPr lang="ru-RU" sz="2400" b="1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itchFamily="34" charset="0"/>
                </a:rPr>
                <a:t>Публикация</a:t>
              </a:r>
            </a:p>
            <a:p>
              <a:pPr algn="ctr" defTabSz="992188">
                <a:defRPr/>
              </a:pPr>
              <a:r>
                <a:rPr lang="ru-RU" sz="2400" b="1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itchFamily="34" charset="0"/>
                </a:rPr>
                <a:t>материалов</a:t>
              </a:r>
            </a:p>
          </p:txBody>
        </p:sp>
        <p:sp>
          <p:nvSpPr>
            <p:cNvPr id="10" name="Oval 70"/>
            <p:cNvSpPr>
              <a:spLocks noChangeArrowheads="1"/>
            </p:cNvSpPr>
            <p:nvPr/>
          </p:nvSpPr>
          <p:spPr bwMode="auto">
            <a:xfrm>
              <a:off x="4163" y="3249"/>
              <a:ext cx="1497" cy="635"/>
            </a:xfrm>
            <a:prstGeom prst="ellipse">
              <a:avLst/>
            </a:prstGeom>
            <a:solidFill>
              <a:srgbClr val="71A3F5"/>
            </a:solidFill>
            <a:ln w="57150">
              <a:solidFill>
                <a:schemeClr val="tx1"/>
              </a:solidFill>
              <a:round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algn="ctr" defTabSz="992188">
                <a:defRPr/>
              </a:pPr>
              <a:r>
                <a:rPr lang="ru-RU" sz="2400" b="1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itchFamily="34" charset="0"/>
                </a:rPr>
                <a:t>Обработка </a:t>
              </a:r>
            </a:p>
            <a:p>
              <a:pPr algn="ctr" defTabSz="992188">
                <a:defRPr/>
              </a:pPr>
              <a:r>
                <a:rPr lang="ru-RU" sz="2400" b="1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itchFamily="34" charset="0"/>
                </a:rPr>
                <a:t>данных</a:t>
              </a:r>
            </a:p>
          </p:txBody>
        </p:sp>
        <p:sp>
          <p:nvSpPr>
            <p:cNvPr id="11" name="Line 71"/>
            <p:cNvSpPr>
              <a:spLocks noChangeShapeType="1"/>
            </p:cNvSpPr>
            <p:nvPr/>
          </p:nvSpPr>
          <p:spPr bwMode="auto">
            <a:xfrm>
              <a:off x="3301" y="1706"/>
              <a:ext cx="0" cy="726"/>
            </a:xfrm>
            <a:prstGeom prst="line">
              <a:avLst/>
            </a:prstGeom>
            <a:noFill/>
            <a:ln w="57150">
              <a:solidFill>
                <a:schemeClr val="hlink"/>
              </a:solidFill>
              <a:round/>
              <a:headEnd type="stealth" w="lg" len="lg"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2" name="Line 72"/>
            <p:cNvSpPr>
              <a:spLocks noChangeShapeType="1"/>
            </p:cNvSpPr>
            <p:nvPr/>
          </p:nvSpPr>
          <p:spPr bwMode="auto">
            <a:xfrm flipH="1">
              <a:off x="3755" y="2251"/>
              <a:ext cx="408" cy="225"/>
            </a:xfrm>
            <a:prstGeom prst="line">
              <a:avLst/>
            </a:prstGeom>
            <a:noFill/>
            <a:ln w="57150">
              <a:solidFill>
                <a:schemeClr val="hlink"/>
              </a:solidFill>
              <a:round/>
              <a:headEnd type="stealth" w="lg" len="lg"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3" name="Line 73"/>
            <p:cNvSpPr>
              <a:spLocks noChangeShapeType="1"/>
            </p:cNvSpPr>
            <p:nvPr/>
          </p:nvSpPr>
          <p:spPr bwMode="auto">
            <a:xfrm flipH="1" flipV="1">
              <a:off x="2485" y="2205"/>
              <a:ext cx="363" cy="273"/>
            </a:xfrm>
            <a:prstGeom prst="line">
              <a:avLst/>
            </a:prstGeom>
            <a:noFill/>
            <a:ln w="57150">
              <a:solidFill>
                <a:schemeClr val="hlink"/>
              </a:solidFill>
              <a:round/>
              <a:headEnd type="stealth" w="lg" len="lg"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4" name="Line 74"/>
            <p:cNvSpPr>
              <a:spLocks noChangeShapeType="1"/>
            </p:cNvSpPr>
            <p:nvPr/>
          </p:nvSpPr>
          <p:spPr bwMode="auto">
            <a:xfrm flipH="1">
              <a:off x="2576" y="3566"/>
              <a:ext cx="1587" cy="0"/>
            </a:xfrm>
            <a:prstGeom prst="line">
              <a:avLst/>
            </a:prstGeom>
            <a:noFill/>
            <a:ln w="57150">
              <a:solidFill>
                <a:schemeClr val="hlink"/>
              </a:solidFill>
              <a:round/>
              <a:headEnd type="none" w="lg" len="lg"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5" name="Line 75"/>
            <p:cNvSpPr>
              <a:spLocks noChangeShapeType="1"/>
            </p:cNvSpPr>
            <p:nvPr/>
          </p:nvSpPr>
          <p:spPr bwMode="auto">
            <a:xfrm flipH="1" flipV="1">
              <a:off x="1759" y="2341"/>
              <a:ext cx="0" cy="908"/>
            </a:xfrm>
            <a:prstGeom prst="line">
              <a:avLst/>
            </a:prstGeom>
            <a:noFill/>
            <a:ln w="57150">
              <a:solidFill>
                <a:schemeClr val="hlink"/>
              </a:solidFill>
              <a:round/>
              <a:headEnd type="none" w="lg" len="lg"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6" name="Line 76"/>
            <p:cNvSpPr>
              <a:spLocks noChangeShapeType="1"/>
            </p:cNvSpPr>
            <p:nvPr/>
          </p:nvSpPr>
          <p:spPr bwMode="auto">
            <a:xfrm flipH="1">
              <a:off x="4889" y="2432"/>
              <a:ext cx="0" cy="817"/>
            </a:xfrm>
            <a:prstGeom prst="line">
              <a:avLst/>
            </a:prstGeom>
            <a:noFill/>
            <a:ln w="57150">
              <a:solidFill>
                <a:schemeClr val="hlink"/>
              </a:solidFill>
              <a:round/>
              <a:headEnd type="none" w="lg" len="lg"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7" name="Line 77"/>
            <p:cNvSpPr>
              <a:spLocks noChangeShapeType="1"/>
            </p:cNvSpPr>
            <p:nvPr/>
          </p:nvSpPr>
          <p:spPr bwMode="auto">
            <a:xfrm flipH="1">
              <a:off x="2213" y="2931"/>
              <a:ext cx="454" cy="363"/>
            </a:xfrm>
            <a:prstGeom prst="line">
              <a:avLst/>
            </a:prstGeom>
            <a:noFill/>
            <a:ln w="57150">
              <a:solidFill>
                <a:schemeClr val="hlink"/>
              </a:solidFill>
              <a:round/>
              <a:headEnd type="stealth" w="lg" len="lg"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8" name="Line 78"/>
            <p:cNvSpPr>
              <a:spLocks noChangeShapeType="1"/>
            </p:cNvSpPr>
            <p:nvPr/>
          </p:nvSpPr>
          <p:spPr bwMode="auto">
            <a:xfrm>
              <a:off x="3982" y="2931"/>
              <a:ext cx="499" cy="363"/>
            </a:xfrm>
            <a:prstGeom prst="line">
              <a:avLst/>
            </a:prstGeom>
            <a:noFill/>
            <a:ln w="57150">
              <a:solidFill>
                <a:schemeClr val="hlink"/>
              </a:solidFill>
              <a:round/>
              <a:headEnd type="stealth" w="lg" len="lg"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9" name="Line 79"/>
            <p:cNvSpPr>
              <a:spLocks noChangeShapeType="1"/>
            </p:cNvSpPr>
            <p:nvPr/>
          </p:nvSpPr>
          <p:spPr bwMode="auto">
            <a:xfrm flipV="1">
              <a:off x="1895" y="1434"/>
              <a:ext cx="590" cy="363"/>
            </a:xfrm>
            <a:prstGeom prst="line">
              <a:avLst/>
            </a:prstGeom>
            <a:noFill/>
            <a:ln w="57150">
              <a:solidFill>
                <a:schemeClr val="hlink"/>
              </a:solidFill>
              <a:round/>
              <a:headEnd type="none" w="lg" len="lg"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0" name="Line 80"/>
            <p:cNvSpPr>
              <a:spLocks noChangeShapeType="1"/>
            </p:cNvSpPr>
            <p:nvPr/>
          </p:nvSpPr>
          <p:spPr bwMode="auto">
            <a:xfrm>
              <a:off x="4073" y="1434"/>
              <a:ext cx="544" cy="363"/>
            </a:xfrm>
            <a:prstGeom prst="line">
              <a:avLst/>
            </a:prstGeom>
            <a:noFill/>
            <a:ln w="57150">
              <a:solidFill>
                <a:schemeClr val="hlink"/>
              </a:solidFill>
              <a:round/>
              <a:headEnd type="none" w="lg" len="lg"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8730533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03232" cy="778098"/>
          </a:xfrm>
        </p:spPr>
        <p:txBody>
          <a:bodyPr>
            <a:noAutofit/>
          </a:bodyPr>
          <a:lstStyle/>
          <a:p>
            <a:pPr algn="ctr"/>
            <a:r>
              <a:rPr lang="ru-RU" sz="3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ЭТАПЫ РАЗРАБОТКИ МАТЕРИАЛОВ</a:t>
            </a:r>
            <a:endParaRPr lang="en-US" sz="3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AutoShape 25"/>
          <p:cNvSpPr>
            <a:spLocks noChangeArrowheads="1"/>
          </p:cNvSpPr>
          <p:nvPr/>
        </p:nvSpPr>
        <p:spPr bwMode="auto">
          <a:xfrm>
            <a:off x="5379619" y="1825625"/>
            <a:ext cx="1733550" cy="646986"/>
          </a:xfrm>
          <a:prstGeom prst="flowChartAlternateProcess">
            <a:avLst/>
          </a:prstGeom>
          <a:solidFill>
            <a:srgbClr val="71A3F5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ru-RU" sz="1600" b="1" dirty="0">
                <a:latin typeface="Arial" pitchFamily="34" charset="0"/>
                <a:cs typeface="Arial" pitchFamily="34" charset="0"/>
              </a:rPr>
              <a:t>Первичный контроль</a:t>
            </a:r>
          </a:p>
        </p:txBody>
      </p:sp>
      <p:sp>
        <p:nvSpPr>
          <p:cNvPr id="5" name="AutoShape 26"/>
          <p:cNvSpPr>
            <a:spLocks noChangeArrowheads="1"/>
          </p:cNvSpPr>
          <p:nvPr/>
        </p:nvSpPr>
        <p:spPr bwMode="auto">
          <a:xfrm>
            <a:off x="2953125" y="1600517"/>
            <a:ext cx="1801813" cy="919401"/>
          </a:xfrm>
          <a:prstGeom prst="flowChartAlternateProcess">
            <a:avLst/>
          </a:prstGeom>
          <a:solidFill>
            <a:srgbClr val="71A3F5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ru-RU" sz="1600" b="1" dirty="0">
                <a:latin typeface="Arial" pitchFamily="34" charset="0"/>
                <a:cs typeface="Arial" pitchFamily="34" charset="0"/>
              </a:rPr>
              <a:t>Получение и регистрация данных</a:t>
            </a:r>
          </a:p>
        </p:txBody>
      </p:sp>
      <p:sp>
        <p:nvSpPr>
          <p:cNvPr id="6" name="AutoShape 27"/>
          <p:cNvSpPr>
            <a:spLocks noChangeArrowheads="1"/>
          </p:cNvSpPr>
          <p:nvPr/>
        </p:nvSpPr>
        <p:spPr bwMode="auto">
          <a:xfrm>
            <a:off x="3203851" y="3100010"/>
            <a:ext cx="2979738" cy="715089"/>
          </a:xfrm>
          <a:prstGeom prst="flowChartAlternateProcess">
            <a:avLst/>
          </a:prstGeom>
          <a:solidFill>
            <a:srgbClr val="71A3F5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ru-RU" b="1" dirty="0">
                <a:latin typeface="Arial" pitchFamily="34" charset="0"/>
              </a:rPr>
              <a:t>Обеспечение качества и контроля</a:t>
            </a:r>
          </a:p>
        </p:txBody>
      </p:sp>
      <p:sp>
        <p:nvSpPr>
          <p:cNvPr id="7" name="AutoShape 29"/>
          <p:cNvSpPr>
            <a:spLocks noChangeArrowheads="1"/>
          </p:cNvSpPr>
          <p:nvPr/>
        </p:nvSpPr>
        <p:spPr bwMode="auto">
          <a:xfrm>
            <a:off x="6895245" y="3100011"/>
            <a:ext cx="1440160" cy="715089"/>
          </a:xfrm>
          <a:prstGeom prst="flowChartAlternateProcess">
            <a:avLst/>
          </a:prstGeom>
          <a:solidFill>
            <a:srgbClr val="71A3F5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ru-RU" b="1" dirty="0">
                <a:latin typeface="Arial" pitchFamily="34" charset="0"/>
              </a:rPr>
              <a:t>Ввод данных</a:t>
            </a:r>
          </a:p>
        </p:txBody>
      </p:sp>
      <p:sp>
        <p:nvSpPr>
          <p:cNvPr id="8" name="AutoShape 30"/>
          <p:cNvSpPr>
            <a:spLocks noChangeArrowheads="1"/>
          </p:cNvSpPr>
          <p:nvPr/>
        </p:nvSpPr>
        <p:spPr bwMode="auto">
          <a:xfrm>
            <a:off x="7113169" y="4507720"/>
            <a:ext cx="1419274" cy="715089"/>
          </a:xfrm>
          <a:prstGeom prst="flowChartAlternateProcess">
            <a:avLst/>
          </a:prstGeom>
          <a:solidFill>
            <a:srgbClr val="71A3F5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ru-RU" b="1" dirty="0" err="1">
                <a:latin typeface="Arial" pitchFamily="34" charset="0"/>
              </a:rPr>
              <a:t>Редакти-рование</a:t>
            </a:r>
            <a:endParaRPr lang="ru-RU" b="1" dirty="0">
              <a:latin typeface="Arial" pitchFamily="34" charset="0"/>
            </a:endParaRPr>
          </a:p>
        </p:txBody>
      </p:sp>
      <p:sp>
        <p:nvSpPr>
          <p:cNvPr id="9" name="AutoShape 31"/>
          <p:cNvSpPr>
            <a:spLocks noChangeArrowheads="1"/>
          </p:cNvSpPr>
          <p:nvPr/>
        </p:nvSpPr>
        <p:spPr bwMode="auto">
          <a:xfrm>
            <a:off x="3402388" y="4507997"/>
            <a:ext cx="3024187" cy="715089"/>
          </a:xfrm>
          <a:prstGeom prst="flowChartAlternateProcess">
            <a:avLst/>
          </a:prstGeom>
          <a:solidFill>
            <a:srgbClr val="71A3F5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ru-RU" b="1" dirty="0">
                <a:latin typeface="Arial" pitchFamily="34" charset="0"/>
              </a:rPr>
              <a:t>Получение итоговых таблиц</a:t>
            </a:r>
          </a:p>
        </p:txBody>
      </p:sp>
      <p:sp>
        <p:nvSpPr>
          <p:cNvPr id="10" name="AutoShape 23"/>
          <p:cNvSpPr>
            <a:spLocks noChangeArrowheads="1"/>
          </p:cNvSpPr>
          <p:nvPr/>
        </p:nvSpPr>
        <p:spPr bwMode="auto">
          <a:xfrm>
            <a:off x="611560" y="1412776"/>
            <a:ext cx="2270125" cy="1472684"/>
          </a:xfrm>
          <a:custGeom>
            <a:avLst/>
            <a:gdLst>
              <a:gd name="G0" fmla="+- 16209 0 0"/>
              <a:gd name="G1" fmla="+- 6542 0 0"/>
              <a:gd name="G2" fmla="+- 21600 0 6542"/>
              <a:gd name="G3" fmla="+- 10800 0 6542"/>
              <a:gd name="G4" fmla="+- 21600 0 16209"/>
              <a:gd name="G5" fmla="*/ G4 G3 10800"/>
              <a:gd name="G6" fmla="+- 21600 0 G5"/>
              <a:gd name="T0" fmla="*/ 16209 w 21600"/>
              <a:gd name="T1" fmla="*/ 0 h 21600"/>
              <a:gd name="T2" fmla="*/ 0 w 21600"/>
              <a:gd name="T3" fmla="*/ 10800 h 21600"/>
              <a:gd name="T4" fmla="*/ 16209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9" y="0"/>
                </a:moveTo>
                <a:lnTo>
                  <a:pt x="16209" y="6542"/>
                </a:lnTo>
                <a:lnTo>
                  <a:pt x="3375" y="6542"/>
                </a:lnTo>
                <a:lnTo>
                  <a:pt x="3375" y="15058"/>
                </a:lnTo>
                <a:lnTo>
                  <a:pt x="16209" y="15058"/>
                </a:lnTo>
                <a:lnTo>
                  <a:pt x="16209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6542"/>
                </a:moveTo>
                <a:lnTo>
                  <a:pt x="1350" y="15058"/>
                </a:lnTo>
                <a:lnTo>
                  <a:pt x="2700" y="15058"/>
                </a:lnTo>
                <a:lnTo>
                  <a:pt x="2700" y="6542"/>
                </a:lnTo>
                <a:close/>
              </a:path>
              <a:path w="21600" h="21600">
                <a:moveTo>
                  <a:pt x="0" y="6542"/>
                </a:moveTo>
                <a:lnTo>
                  <a:pt x="0" y="15058"/>
                </a:lnTo>
                <a:lnTo>
                  <a:pt x="675" y="15058"/>
                </a:lnTo>
                <a:lnTo>
                  <a:pt x="675" y="6542"/>
                </a:lnTo>
                <a:close/>
              </a:path>
            </a:pathLst>
          </a:custGeom>
          <a:solidFill>
            <a:srgbClr val="71A3F5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ru-RU" sz="1600" b="1" dirty="0">
                <a:latin typeface="Arial" pitchFamily="34" charset="0"/>
                <a:cs typeface="Arial" pitchFamily="34" charset="0"/>
              </a:rPr>
              <a:t>Этапы переписи</a:t>
            </a:r>
          </a:p>
        </p:txBody>
      </p:sp>
      <p:sp>
        <p:nvSpPr>
          <p:cNvPr id="11" name="Line 54"/>
          <p:cNvSpPr>
            <a:spLocks noChangeShapeType="1"/>
          </p:cNvSpPr>
          <p:nvPr/>
        </p:nvSpPr>
        <p:spPr bwMode="auto">
          <a:xfrm>
            <a:off x="4753350" y="2180074"/>
            <a:ext cx="626269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13" name="Line 56"/>
          <p:cNvSpPr>
            <a:spLocks noChangeShapeType="1"/>
          </p:cNvSpPr>
          <p:nvPr/>
        </p:nvSpPr>
        <p:spPr bwMode="auto">
          <a:xfrm>
            <a:off x="7113171" y="2185177"/>
            <a:ext cx="545844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14" name="Line 57"/>
          <p:cNvSpPr>
            <a:spLocks noChangeShapeType="1"/>
          </p:cNvSpPr>
          <p:nvPr/>
        </p:nvSpPr>
        <p:spPr bwMode="auto">
          <a:xfrm>
            <a:off x="7631513" y="2199295"/>
            <a:ext cx="2101" cy="900715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15" name="Line 67"/>
          <p:cNvSpPr>
            <a:spLocks noChangeShapeType="1"/>
          </p:cNvSpPr>
          <p:nvPr/>
        </p:nvSpPr>
        <p:spPr bwMode="auto">
          <a:xfrm flipH="1" flipV="1">
            <a:off x="6426575" y="4873778"/>
            <a:ext cx="686594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16" name="Line 68"/>
          <p:cNvSpPr>
            <a:spLocks noChangeShapeType="1"/>
          </p:cNvSpPr>
          <p:nvPr/>
        </p:nvSpPr>
        <p:spPr bwMode="auto">
          <a:xfrm>
            <a:off x="7659015" y="3815100"/>
            <a:ext cx="417" cy="690449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17" name="AutoShape 69"/>
          <p:cNvSpPr>
            <a:spLocks noChangeArrowheads="1"/>
          </p:cNvSpPr>
          <p:nvPr/>
        </p:nvSpPr>
        <p:spPr bwMode="auto">
          <a:xfrm>
            <a:off x="3529388" y="5618477"/>
            <a:ext cx="2814637" cy="715089"/>
          </a:xfrm>
          <a:prstGeom prst="flowChartAlternateProcess">
            <a:avLst/>
          </a:prstGeom>
          <a:solidFill>
            <a:srgbClr val="71A3F5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ru-RU" b="1" dirty="0">
                <a:latin typeface="Arial" pitchFamily="34" charset="0"/>
              </a:rPr>
              <a:t>Организация хранения в архиве</a:t>
            </a:r>
          </a:p>
        </p:txBody>
      </p:sp>
      <p:sp>
        <p:nvSpPr>
          <p:cNvPr id="18" name="Line 70"/>
          <p:cNvSpPr>
            <a:spLocks noChangeShapeType="1"/>
          </p:cNvSpPr>
          <p:nvPr/>
        </p:nvSpPr>
        <p:spPr bwMode="auto">
          <a:xfrm flipH="1">
            <a:off x="4499995" y="5297366"/>
            <a:ext cx="0" cy="287337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9" name="Line 71"/>
          <p:cNvSpPr>
            <a:spLocks noChangeShapeType="1"/>
          </p:cNvSpPr>
          <p:nvPr/>
        </p:nvSpPr>
        <p:spPr bwMode="auto">
          <a:xfrm flipH="1" flipV="1">
            <a:off x="5868144" y="2495923"/>
            <a:ext cx="0" cy="576262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 type="stealth" w="lg" len="lg"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0" name="Line 75"/>
          <p:cNvSpPr>
            <a:spLocks noChangeShapeType="1"/>
          </p:cNvSpPr>
          <p:nvPr/>
        </p:nvSpPr>
        <p:spPr bwMode="auto">
          <a:xfrm flipH="1" flipV="1">
            <a:off x="6183589" y="3460319"/>
            <a:ext cx="711656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 type="stealth" w="lg" len="lg"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21" name="Line 76"/>
          <p:cNvSpPr>
            <a:spLocks noChangeShapeType="1"/>
          </p:cNvSpPr>
          <p:nvPr/>
        </p:nvSpPr>
        <p:spPr bwMode="auto">
          <a:xfrm flipH="1" flipV="1">
            <a:off x="6183589" y="3814742"/>
            <a:ext cx="934114" cy="659481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 type="stealth" w="lg" len="lg"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22" name="Line 78"/>
          <p:cNvSpPr>
            <a:spLocks noChangeShapeType="1"/>
          </p:cNvSpPr>
          <p:nvPr/>
        </p:nvSpPr>
        <p:spPr bwMode="auto">
          <a:xfrm flipH="1" flipV="1">
            <a:off x="5040688" y="3861048"/>
            <a:ext cx="0" cy="561578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 type="stealth" w="lg" len="lg"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23" name="Line 79"/>
          <p:cNvSpPr>
            <a:spLocks noChangeShapeType="1"/>
          </p:cNvSpPr>
          <p:nvPr/>
        </p:nvSpPr>
        <p:spPr bwMode="auto">
          <a:xfrm flipH="1">
            <a:off x="3836450" y="2515037"/>
            <a:ext cx="0" cy="576262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 type="stealth" w="lg" len="lg"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5" name="AutoShape 32"/>
          <p:cNvSpPr>
            <a:spLocks noChangeArrowheads="1"/>
          </p:cNvSpPr>
          <p:nvPr/>
        </p:nvSpPr>
        <p:spPr bwMode="auto">
          <a:xfrm rot="10800000">
            <a:off x="611561" y="3746996"/>
            <a:ext cx="2341563" cy="2227064"/>
          </a:xfrm>
          <a:custGeom>
            <a:avLst/>
            <a:gdLst>
              <a:gd name="G0" fmla="+- 16972 0 0"/>
              <a:gd name="G1" fmla="+- 6355 0 0"/>
              <a:gd name="G2" fmla="+- 21600 0 6355"/>
              <a:gd name="G3" fmla="+- 10800 0 6355"/>
              <a:gd name="G4" fmla="+- 21600 0 16972"/>
              <a:gd name="G5" fmla="*/ G4 G3 10800"/>
              <a:gd name="G6" fmla="+- 21600 0 G5"/>
              <a:gd name="T0" fmla="*/ 16972 w 21600"/>
              <a:gd name="T1" fmla="*/ 0 h 21600"/>
              <a:gd name="T2" fmla="*/ 0 w 21600"/>
              <a:gd name="T3" fmla="*/ 10800 h 21600"/>
              <a:gd name="T4" fmla="*/ 16972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972" y="0"/>
                </a:moveTo>
                <a:lnTo>
                  <a:pt x="16972" y="6355"/>
                </a:lnTo>
                <a:lnTo>
                  <a:pt x="3375" y="6355"/>
                </a:lnTo>
                <a:lnTo>
                  <a:pt x="3375" y="15245"/>
                </a:lnTo>
                <a:lnTo>
                  <a:pt x="16972" y="15245"/>
                </a:lnTo>
                <a:lnTo>
                  <a:pt x="16972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6355"/>
                </a:moveTo>
                <a:lnTo>
                  <a:pt x="1350" y="15245"/>
                </a:lnTo>
                <a:lnTo>
                  <a:pt x="2700" y="15245"/>
                </a:lnTo>
                <a:lnTo>
                  <a:pt x="2700" y="6355"/>
                </a:lnTo>
                <a:close/>
              </a:path>
              <a:path w="21600" h="21600">
                <a:moveTo>
                  <a:pt x="0" y="6355"/>
                </a:moveTo>
                <a:lnTo>
                  <a:pt x="0" y="15245"/>
                </a:lnTo>
                <a:lnTo>
                  <a:pt x="675" y="15245"/>
                </a:lnTo>
                <a:lnTo>
                  <a:pt x="675" y="6355"/>
                </a:lnTo>
                <a:close/>
              </a:path>
            </a:pathLst>
          </a:custGeom>
          <a:solidFill>
            <a:srgbClr val="71A3F5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rot="10800000" wrap="square" anchor="ctr">
            <a:spAutoFit/>
          </a:bodyPr>
          <a:lstStyle/>
          <a:p>
            <a:pPr algn="ctr">
              <a:defRPr/>
            </a:pPr>
            <a:r>
              <a:rPr lang="ru-RU" b="1" dirty="0">
                <a:latin typeface="Arial" pitchFamily="34" charset="0"/>
              </a:rPr>
              <a:t>Публикация и </a:t>
            </a:r>
            <a:r>
              <a:rPr lang="ru-RU" b="1" dirty="0" err="1">
                <a:latin typeface="Arial" pitchFamily="34" charset="0"/>
              </a:rPr>
              <a:t>распростра-нение</a:t>
            </a:r>
            <a:endParaRPr lang="ru-RU" b="1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15025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ДОПОЛНЕНИТЕЛЬНЫЕ БЛОКИ ВОПРОСОВ</a:t>
            </a:r>
            <a:endParaRPr lang="en-US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800" dirty="0">
                <a:latin typeface="Arial" pitchFamily="34" charset="0"/>
                <a:cs typeface="Arial" pitchFamily="34" charset="0"/>
              </a:rPr>
              <a:t>Переписной лист в 1999 году содержал 21 вопрос, в 2009 году – 35 вопросов, в 2019 году в него войдет 51 вопрос (вместе с подвопросами)</a:t>
            </a:r>
            <a:endParaRPr lang="en-US" sz="28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2800" dirty="0">
                <a:latin typeface="Arial" pitchFamily="34" charset="0"/>
                <a:cs typeface="Arial" pitchFamily="34" charset="0"/>
              </a:rPr>
              <a:t>Учитывая возрастающую потребность в данных о населении с ограниченными возможностями, в переписной лист введен соответствующий блок вопросов </a:t>
            </a:r>
          </a:p>
          <a:p>
            <a:pPr algn="just"/>
            <a:r>
              <a:rPr lang="ru-RU" sz="2800" dirty="0">
                <a:latin typeface="Arial" pitchFamily="34" charset="0"/>
                <a:cs typeface="Arial" pitchFamily="34" charset="0"/>
              </a:rPr>
              <a:t>Расширен блок вопросов, касающихся условий жизни и жилищного фонда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6288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ИСПОЛЬЗОВАНИЕ РЕГИСТРА НАСЕЛЕНИЯ</a:t>
            </a:r>
            <a:endParaRPr lang="en-US" sz="32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ru-RU" sz="2800" dirty="0">
                <a:latin typeface="Arial" pitchFamily="34" charset="0"/>
                <a:cs typeface="Arial" pitchFamily="34" charset="0"/>
              </a:rPr>
              <a:t>Принимая во внимание международный опыт использования в проведении переписи регистра населения, Госкомстат предпринимает необходимые меры по подключению к системе Государственной Службы Реестра Населения при Министерстве Юстиции Азербайджанской Республики</a:t>
            </a:r>
            <a:r>
              <a:rPr lang="ru-RU" dirty="0"/>
              <a:t>.</a:t>
            </a:r>
          </a:p>
          <a:p>
            <a:pPr algn="just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751851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296974"/>
          </a:xfrm>
        </p:spPr>
        <p:txBody>
          <a:bodyPr>
            <a:normAutofit/>
          </a:bodyPr>
          <a:lstStyle/>
          <a:p>
            <a:pPr algn="ctr"/>
            <a:r>
              <a:rPr lang="ru-RU" sz="25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ВЫПОЛНЕННЫЕ  МЕРОПРИЯТИЯ  ПО ПОДГОТОВКЕ  ПРОВЕДЕНИЯ  ПЕРЕПИСИ НАСЕЛЕНИЯ</a:t>
            </a:r>
            <a:endParaRPr lang="en-US" sz="25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ru-RU" sz="2800" dirty="0">
                <a:latin typeface="Arial" pitchFamily="34" charset="0"/>
                <a:cs typeface="Arial" pitchFamily="34" charset="0"/>
              </a:rPr>
              <a:t>Подготовлены и утверждены формы для составления списков домов и числа проживающих в них населения в городских и сельских населенных пунктах, для районирования переписи населения.</a:t>
            </a:r>
          </a:p>
          <a:p>
            <a:pPr algn="just"/>
            <a:r>
              <a:rPr lang="ru-RU" sz="2800" dirty="0">
                <a:latin typeface="Arial" pitchFamily="34" charset="0"/>
                <a:cs typeface="Arial" pitchFamily="34" charset="0"/>
              </a:rPr>
              <a:t>Подготовлен организационный план переписи населения и картографические материалы.</a:t>
            </a:r>
          </a:p>
          <a:p>
            <a:pPr algn="just"/>
            <a:r>
              <a:rPr lang="ru-RU" sz="2800" dirty="0">
                <a:latin typeface="Arial" pitchFamily="34" charset="0"/>
                <a:cs typeface="Arial" pitchFamily="34" charset="0"/>
              </a:rPr>
              <a:t>Пробная перепись будет проведена         1-10 октября 2018 года в Габалинском районе.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87518516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1799</TotalTime>
  <Words>453</Words>
  <Application>Microsoft Office PowerPoint</Application>
  <PresentationFormat>On-screen Show (4:3)</PresentationFormat>
  <Paragraphs>56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Century Schoolbook</vt:lpstr>
      <vt:lpstr>Wingdings</vt:lpstr>
      <vt:lpstr>Wingdings 2</vt:lpstr>
      <vt:lpstr>Эркер</vt:lpstr>
      <vt:lpstr>ПЕРЕПИСЬ НАСЕЛЕНИЯ В АЗЕРБАЙДЖАНСКОЙ РЕСПУБЛИКЕ РАУНДА 2020 года </vt:lpstr>
      <vt:lpstr>ЗАКОНОДАТЕЛЬНАЯ БАЗА</vt:lpstr>
      <vt:lpstr>КАДРОВЫЙ ПОТЕНЦИАЛ</vt:lpstr>
      <vt:lpstr>СТРУКТУРА ПОДГОТОВКИ И ПРОВЕДЕНИЯ ПЕРЕПИСИ НАСЕЛЕНИЯ</vt:lpstr>
      <vt:lpstr>ЭТАПЫ ПЕРЕПИСИ НАСЕЛЕНИЯ</vt:lpstr>
      <vt:lpstr>ЭТАПЫ РАЗРАБОТКИ МАТЕРИАЛОВ</vt:lpstr>
      <vt:lpstr>ДОПОЛНЕНИТЕЛЬНЫЕ БЛОКИ ВОПРОСОВ</vt:lpstr>
      <vt:lpstr>ИСПОЛЬЗОВАНИЕ РЕГИСТРА НАСЕЛЕНИЯ</vt:lpstr>
      <vt:lpstr>ВЫПОЛНЕННЫЕ  МЕРОПРИЯТИЯ  ПО ПОДГОТОВКЕ  ПРОВЕДЕНИЯ  ПЕРЕПИСИ НАСЕЛЕНИЯ</vt:lpstr>
      <vt:lpstr>PowerPoint Presentation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Перепись населения Азербайджана 2020 года</dc:title>
  <dc:creator>sevda</dc:creator>
  <cp:lastModifiedBy>Andrea De Luka</cp:lastModifiedBy>
  <cp:revision>60</cp:revision>
  <cp:lastPrinted>2016-09-16T11:30:17Z</cp:lastPrinted>
  <dcterms:created xsi:type="dcterms:W3CDTF">2016-09-14T12:00:44Z</dcterms:created>
  <dcterms:modified xsi:type="dcterms:W3CDTF">2018-05-11T18:36:51Z</dcterms:modified>
</cp:coreProperties>
</file>