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78" r:id="rId4"/>
    <p:sldId id="265" r:id="rId5"/>
    <p:sldId id="266" r:id="rId6"/>
    <p:sldId id="275" r:id="rId7"/>
    <p:sldId id="267" r:id="rId8"/>
    <p:sldId id="268" r:id="rId9"/>
    <p:sldId id="270" r:id="rId10"/>
    <p:sldId id="271" r:id="rId11"/>
    <p:sldId id="272" r:id="rId12"/>
    <p:sldId id="273" r:id="rId13"/>
    <p:sldId id="274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6163" autoAdjust="0"/>
  </p:normalViewPr>
  <p:slideViewPr>
    <p:cSldViewPr>
      <p:cViewPr>
        <p:scale>
          <a:sx n="100" d="100"/>
          <a:sy n="100" d="100"/>
        </p:scale>
        <p:origin x="26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11/05/2018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-381000"/>
            <a:ext cx="6019800" cy="3810000"/>
          </a:xfrm>
        </p:spPr>
        <p:txBody>
          <a:bodyPr>
            <a:normAutofit/>
          </a:bodyPr>
          <a:lstStyle/>
          <a:p>
            <a:r>
              <a:rPr lang="en-US" altLang="en-US" sz="1200" dirty="0" err="1">
                <a:latin typeface="Times LatRus" pitchFamily="18" charset="0"/>
              </a:rPr>
              <a:t>Статистический</a:t>
            </a:r>
            <a:r>
              <a:rPr lang="en-US" altLang="en-US" sz="1200" dirty="0">
                <a:latin typeface="Times LatRus" pitchFamily="18" charset="0"/>
              </a:rPr>
              <a:t>  </a:t>
            </a:r>
            <a:r>
              <a:rPr lang="en-US" altLang="en-US" sz="1200" dirty="0" err="1">
                <a:latin typeface="Times LatRus" pitchFamily="18" charset="0"/>
              </a:rPr>
              <a:t>Комитет</a:t>
            </a:r>
            <a:r>
              <a:rPr lang="en-US" altLang="en-US" sz="1200" dirty="0">
                <a:latin typeface="Times LatRus" pitchFamily="18" charset="0"/>
              </a:rPr>
              <a:t> </a:t>
            </a:r>
            <a:r>
              <a:rPr lang="en-US" altLang="en-US" sz="1200" dirty="0" err="1">
                <a:latin typeface="Times LatRus" pitchFamily="18" charset="0"/>
              </a:rPr>
              <a:t>Республики</a:t>
            </a:r>
            <a:r>
              <a:rPr lang="en-US" altLang="en-US" sz="1200" dirty="0">
                <a:latin typeface="Times LatRus" pitchFamily="18" charset="0"/>
              </a:rPr>
              <a:t> </a:t>
            </a:r>
            <a:r>
              <a:rPr lang="en-US" altLang="en-US" sz="1200" dirty="0" err="1">
                <a:latin typeface="Times LatRus" pitchFamily="18" charset="0"/>
              </a:rPr>
              <a:t>Армения</a:t>
            </a:r>
            <a:br>
              <a:rPr lang="en-US" altLang="en-US" sz="1200" dirty="0">
                <a:latin typeface="Times LatRus" pitchFamily="18" charset="0"/>
              </a:rPr>
            </a:br>
            <a:br>
              <a:rPr lang="en-US" altLang="en-US" sz="1200" dirty="0">
                <a:latin typeface="Times LatRus" pitchFamily="18" charset="0"/>
              </a:rPr>
            </a:br>
            <a:r>
              <a:rPr lang="en-US" altLang="en-US" sz="4400" b="0" dirty="0"/>
              <a:t>РЕКОМЕНДУЕМЫЕ ТЕМЫ ПЕРЕПИСИ НАСЕЛЕНИЯ И ЖИЛЬЯ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114800"/>
            <a:ext cx="6172200" cy="2133600"/>
          </a:xfrm>
        </p:spPr>
        <p:txBody>
          <a:bodyPr>
            <a:normAutofit/>
          </a:bodyPr>
          <a:lstStyle/>
          <a:p>
            <a:r>
              <a:rPr lang="en-US" altLang="en-US" sz="1400" dirty="0"/>
              <a:t>СТАТИСТИЧЕСКИЙ  КОМИТЕТ РЕСПУБЛИКИ АРМЕНИЯ, ЕРЕВАН</a:t>
            </a:r>
          </a:p>
          <a:p>
            <a:r>
              <a:rPr lang="en-US" altLang="en-US" sz="1400" dirty="0"/>
              <a:t>ГОАРИК МЕЛИКСЕТЯН</a:t>
            </a:r>
          </a:p>
          <a:p>
            <a:endParaRPr lang="en-US" altLang="en-US" sz="1200" dirty="0"/>
          </a:p>
          <a:p>
            <a:pPr algn="ctr"/>
            <a:r>
              <a:rPr lang="ru-RU" sz="1000" dirty="0"/>
              <a:t>Региональный семинар Организации Объединенных Наций по Всемирной программе переписи населения и жилищного фонда 2020 года: Международные Стандарты и Современные Технологии</a:t>
            </a:r>
            <a:endParaRPr lang="en-US" sz="1000" dirty="0">
              <a:latin typeface="Times LatRus" panose="02020603050405020304" pitchFamily="18" charset="0"/>
            </a:endParaRPr>
          </a:p>
          <a:p>
            <a:pPr algn="ctr"/>
            <a:r>
              <a:rPr lang="ru-RU" sz="1000" dirty="0"/>
              <a:t>Тбилиси, Грузия</a:t>
            </a:r>
            <a:endParaRPr lang="en-US" sz="1000" dirty="0">
              <a:latin typeface="Times LatRus" panose="02020603050405020304" pitchFamily="18" charset="0"/>
            </a:endParaRPr>
          </a:p>
          <a:p>
            <a:pPr algn="ctr"/>
            <a:r>
              <a:rPr lang="ru-RU" sz="1000" dirty="0"/>
              <a:t>24-27 апреля 2018 года</a:t>
            </a:r>
            <a:endParaRPr lang="en-US" sz="1000" dirty="0">
              <a:latin typeface="Times LatRus" panose="02020603050405020304" pitchFamily="18" charset="0"/>
            </a:endParaRPr>
          </a:p>
          <a:p>
            <a:endParaRPr lang="en-US" altLang="en-US" sz="1200" dirty="0"/>
          </a:p>
          <a:p>
            <a:endParaRPr lang="en-US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752600" y="65364"/>
            <a:ext cx="1030288" cy="615950"/>
            <a:chOff x="5040" y="1872"/>
            <a:chExt cx="1621" cy="972"/>
          </a:xfrm>
        </p:grpSpPr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5040" y="1872"/>
              <a:ext cx="1621" cy="864"/>
              <a:chOff x="3060" y="1980"/>
              <a:chExt cx="4501" cy="1980"/>
            </a:xfrm>
          </p:grpSpPr>
          <p:sp>
            <p:nvSpPr>
              <p:cNvPr id="7" name="Rectangle 8"/>
              <p:cNvSpPr>
                <a:spLocks noChangeArrowheads="1"/>
              </p:cNvSpPr>
              <p:nvPr/>
            </p:nvSpPr>
            <p:spPr bwMode="auto">
              <a:xfrm>
                <a:off x="3060" y="1980"/>
                <a:ext cx="4500" cy="1980"/>
              </a:xfrm>
              <a:prstGeom prst="rect">
                <a:avLst/>
              </a:prstGeom>
              <a:gradFill rotWithShape="0">
                <a:gsLst>
                  <a:gs pos="0">
                    <a:srgbClr val="E4FAFF"/>
                  </a:gs>
                  <a:gs pos="100000">
                    <a:srgbClr val="00CC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333399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rgbClr val="333399"/>
                </a:outerShdw>
              </a:effec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3061" y="3240"/>
                <a:ext cx="1080" cy="1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 flipV="1">
                <a:off x="4140" y="2700"/>
                <a:ext cx="540" cy="540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11"/>
              <p:cNvSpPr>
                <a:spLocks noChangeShapeType="1"/>
              </p:cNvSpPr>
              <p:nvPr/>
            </p:nvSpPr>
            <p:spPr bwMode="auto">
              <a:xfrm>
                <a:off x="4680" y="2700"/>
                <a:ext cx="360" cy="540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12"/>
              <p:cNvSpPr>
                <a:spLocks noChangeShapeType="1"/>
              </p:cNvSpPr>
              <p:nvPr/>
            </p:nvSpPr>
            <p:spPr bwMode="auto">
              <a:xfrm flipV="1">
                <a:off x="5041" y="2340"/>
                <a:ext cx="900" cy="900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13"/>
              <p:cNvSpPr>
                <a:spLocks noChangeShapeType="1"/>
              </p:cNvSpPr>
              <p:nvPr/>
            </p:nvSpPr>
            <p:spPr bwMode="auto">
              <a:xfrm>
                <a:off x="5940" y="2340"/>
                <a:ext cx="540" cy="900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14"/>
              <p:cNvSpPr>
                <a:spLocks noChangeShapeType="1"/>
              </p:cNvSpPr>
              <p:nvPr/>
            </p:nvSpPr>
            <p:spPr bwMode="auto">
              <a:xfrm>
                <a:off x="6481" y="3240"/>
                <a:ext cx="1080" cy="1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5040" y="2448"/>
              <a:ext cx="155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900" b="1" i="1">
                  <a:latin typeface="Times Armenian" pitchFamily="18" charset="0"/>
                </a:rPr>
                <a:t>Ðì                SA</a:t>
              </a:r>
            </a:p>
            <a:p>
              <a:pPr eaLnBrk="1" hangingPunct="1"/>
              <a:endParaRPr lang="ru-RU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08938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39962"/>
          </a:xfrm>
        </p:spPr>
        <p:txBody>
          <a:bodyPr>
            <a:normAutofit/>
          </a:bodyPr>
          <a:lstStyle/>
          <a:p>
            <a:r>
              <a:rPr lang="en-US" sz="2400" b="1" u="sng" cap="all" dirty="0"/>
              <a:t>IY</a:t>
            </a:r>
            <a:r>
              <a:rPr lang="ru-RU" sz="2400" b="1" u="sng" cap="all" dirty="0"/>
              <a:t>. Вопросы относИТЕЛЬНО ЗАНЯТИЯ сельскИМ хозяйствОМ ДОМАШНЕГО ХОЗЯЙСТВА ВО ВРЕМЯ ПЕРЕПИСИ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7467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sz="1900" b="1" dirty="0"/>
              <a:t>В.1.  </a:t>
            </a:r>
            <a:r>
              <a:rPr lang="ru-RU" sz="1900" dirty="0"/>
              <a:t>Обробатывает ли домашнее хозяйство сельскохозяйственные культуры в землях, распологаемых им (собственные, включая приусадебный участок; арендованные, платные или бесплатные) или занимается животноводством для собственного потребления, продажи и т.д.</a:t>
            </a:r>
            <a:r>
              <a:rPr lang="ru-RU" sz="1900" b="1" dirty="0"/>
              <a:t>  </a:t>
            </a:r>
            <a:endParaRPr lang="en-US" sz="1900" b="1" dirty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ru-RU" sz="1700" dirty="0"/>
              <a:t>•	Да		•	Нет</a:t>
            </a:r>
            <a:r>
              <a:rPr lang="ru-RU" sz="1700" b="1" dirty="0"/>
              <a:t> </a:t>
            </a:r>
            <a:endParaRPr lang="en-US" sz="17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871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01762"/>
          </a:xfrm>
        </p:spPr>
        <p:txBody>
          <a:bodyPr>
            <a:normAutofit/>
          </a:bodyPr>
          <a:lstStyle/>
          <a:p>
            <a:r>
              <a:rPr lang="en-US" sz="2400" b="1" u="sng" cap="all" dirty="0"/>
              <a:t>Y</a:t>
            </a:r>
            <a:r>
              <a:rPr lang="ru-RU" sz="2400" b="1" u="sng" cap="all" dirty="0"/>
              <a:t>. Другие вопросы ЗАДАВАЕМЫЕ ДОМАШНЕМУ ХОЗЯЙСТВУ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467600" cy="479755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Г.1.  Получение денежных средств из-за границы за последние 12 месяцев </a:t>
            </a: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ru-RU" sz="2000" dirty="0"/>
              <a:t>Г.2.  За последние 12 месяцев зарегистрированные в домашнем хозяйстве</a:t>
            </a:r>
            <a:endParaRPr lang="en-US" sz="2000" dirty="0"/>
          </a:p>
          <a:p>
            <a:r>
              <a:rPr lang="ru-RU" sz="1800" u="sng" dirty="0"/>
              <a:t>Живорожденные</a:t>
            </a:r>
            <a:endParaRPr lang="en-US" sz="1800" u="sng" dirty="0"/>
          </a:p>
          <a:p>
            <a:r>
              <a:rPr lang="ru-RU" sz="1800" u="sng" dirty="0"/>
              <a:t>Случаи смерти</a:t>
            </a:r>
            <a:endParaRPr lang="en-US" sz="1800" u="sng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ru-RU" sz="2000" dirty="0"/>
              <a:t>Г.3.  Есть ли в домашнем хозяйстве лицо/лица имеющие статус инвалидности назначенный компетентыми органами государс</a:t>
            </a:r>
            <a:r>
              <a:rPr lang="ru-RU" sz="1800" dirty="0"/>
              <a:t>тва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09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РАССМАТРИВАЕМЫЕ НОВЫЕ ВОПРОСЫ ДЛЯ ВКЛЮЧЕНИЯ В ПРОГРАММУ ПО РАЗНЫМ ПРИЗНАКАМ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z-Cyrl-A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Географические признаки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z-Cyrl-A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Нахождение места работы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Расстояние и продолжительность поездки до места работы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Вид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транспорта,используемый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для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проезда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работу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az-Cyrl-A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Экономические признаки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Число лиц, работающих на местной единице заведения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az-Cyrl-A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Тип места работы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az-Cyrl-A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Обычная продолжительность рабочего времени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89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2762"/>
          </a:xfrm>
        </p:spPr>
        <p:txBody>
          <a:bodyPr>
            <a:normAutofit/>
          </a:bodyPr>
          <a:lstStyle/>
          <a:p>
            <a:r>
              <a:rPr lang="az-Cyrl-A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Образовательные признаки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z-Cyrl-A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Компьютерная грамотность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az-Cyrl-A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домохозяйств и семей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Арендная плата и другие жилищные расходы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Число автомобилей, использующихся в домохозяйстве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Миграция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Страна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рождения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родителей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845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239000" cy="2362200"/>
          </a:xfrm>
        </p:spPr>
        <p:txBody>
          <a:bodyPr/>
          <a:lstStyle/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0"/>
            <a:ext cx="7391400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7821387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218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Согласно постановлению 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равительства 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</a:t>
            </a:r>
          </a:p>
          <a:p>
            <a:pPr marL="0" indent="0">
              <a:buNone/>
            </a:pPr>
            <a:endParaRPr lang="en-US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ct val="0"/>
              </a:spcBef>
            </a:pPr>
            <a:r>
              <a:rPr lang="en-US" altLang="en-US" sz="1900" dirty="0"/>
              <a:t>О</a:t>
            </a:r>
            <a:r>
              <a:rPr lang="ru-RU" altLang="en-US" sz="1900" dirty="0"/>
              <a:t>чередная перепись населения Республики Армения  будет пров</a:t>
            </a:r>
            <a:r>
              <a:rPr lang="en-US" altLang="en-US" sz="1900" dirty="0"/>
              <a:t>одится</a:t>
            </a:r>
            <a:r>
              <a:rPr lang="ru-RU" altLang="en-US" sz="1900" dirty="0"/>
              <a:t>  в 20</a:t>
            </a:r>
            <a:r>
              <a:rPr lang="en-US" altLang="en-US" sz="1900" dirty="0"/>
              <a:t>20 </a:t>
            </a:r>
            <a:r>
              <a:rPr lang="ru-RU" altLang="en-US" sz="1900" dirty="0"/>
              <a:t>году</a:t>
            </a:r>
            <a:r>
              <a:rPr lang="en-US" altLang="en-US" sz="1900" dirty="0"/>
              <a:t>,</a:t>
            </a:r>
            <a:r>
              <a:rPr lang="ru-RU" altLang="en-US" sz="1900" dirty="0"/>
              <a:t> с </a:t>
            </a:r>
            <a:r>
              <a:rPr lang="en-US" altLang="en-US" sz="1900" dirty="0"/>
              <a:t>10</a:t>
            </a:r>
            <a:r>
              <a:rPr lang="ru-RU" altLang="en-US" sz="1900" dirty="0"/>
              <a:t> </a:t>
            </a:r>
            <a:r>
              <a:rPr lang="en-US" altLang="en-US" sz="1900" dirty="0"/>
              <a:t> </a:t>
            </a:r>
            <a:r>
              <a:rPr lang="ru-RU" altLang="en-US" sz="1900" dirty="0"/>
              <a:t>по </a:t>
            </a:r>
            <a:r>
              <a:rPr lang="en-US" altLang="en-US" sz="1900" dirty="0"/>
              <a:t>19 </a:t>
            </a:r>
            <a:r>
              <a:rPr lang="ru-RU" altLang="en-US" sz="1900" dirty="0"/>
              <a:t>октября </a:t>
            </a:r>
            <a:r>
              <a:rPr lang="en-US" altLang="en-US" sz="1900" dirty="0"/>
              <a:t> </a:t>
            </a:r>
            <a:r>
              <a:rPr lang="ru-RU" altLang="en-US" sz="1900" dirty="0"/>
              <a:t>включительно</a:t>
            </a:r>
            <a:r>
              <a:rPr lang="en-US" altLang="en-US" sz="1900" dirty="0"/>
              <a:t>,</a:t>
            </a:r>
          </a:p>
          <a:p>
            <a:pPr>
              <a:spcBef>
                <a:spcPct val="0"/>
              </a:spcBef>
            </a:pPr>
            <a:r>
              <a:rPr lang="en-US" altLang="en-US" sz="1900" dirty="0"/>
              <a:t>Пробная перепись – 2019 г., с 8 </a:t>
            </a:r>
            <a:r>
              <a:rPr lang="en-US" altLang="en-US" sz="1900" dirty="0" err="1"/>
              <a:t>по</a:t>
            </a:r>
            <a:r>
              <a:rPr lang="en-US" altLang="en-US" sz="1900" dirty="0"/>
              <a:t> 17 </a:t>
            </a:r>
            <a:r>
              <a:rPr lang="en-US" altLang="en-US" sz="1900" dirty="0" err="1"/>
              <a:t>октября</a:t>
            </a:r>
            <a:r>
              <a:rPr lang="en-US" altLang="en-US" sz="1900" dirty="0"/>
              <a:t> в</a:t>
            </a:r>
            <a:r>
              <a:rPr lang="ru-RU" altLang="en-US" sz="1900" dirty="0"/>
              <a:t>ключительно</a:t>
            </a:r>
            <a:r>
              <a:rPr lang="en-US" altLang="en-US" sz="1900" dirty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2300" dirty="0"/>
              <a:t>Перепись населения – это самая значительная статистическая работа общегосударственного масштаба, позволяющая получить «фотографию» населения страны на определенный момент времени.</a:t>
            </a:r>
            <a:endParaRPr lang="en-US" sz="2300" dirty="0"/>
          </a:p>
          <a:p>
            <a:pPr marL="0" indent="0">
              <a:spcBef>
                <a:spcPct val="0"/>
              </a:spcBef>
              <a:buNone/>
            </a:pPr>
            <a:r>
              <a:rPr lang="ru-RU" sz="2300" dirty="0"/>
              <a:t>Перепись, во-первых, позволяет узнать точную цифру численности населения, находящегося в стране, сведения о его составе и об условиях его жизни – причем как всего народа, так и каждой категории в отдельности. </a:t>
            </a:r>
            <a:br>
              <a:rPr lang="ru-RU" sz="2300" dirty="0"/>
            </a:br>
            <a:r>
              <a:rPr lang="ru-RU" sz="2300" dirty="0"/>
              <a:t>Во-вторых, она дает возможность оценить динамику изменений этих показателей за время, прошедшее с момента предыдущей переписи. </a:t>
            </a:r>
            <a:br>
              <a:rPr lang="ru-RU" sz="2300" dirty="0"/>
            </a:br>
            <a:r>
              <a:rPr lang="ru-RU" sz="2300" dirty="0"/>
              <a:t>В-третьих, эта информация служит основой для перспективных расчетов численности населения и основных характеристик социально-экономической ситуации в стране на ближайшие годы. </a:t>
            </a:r>
            <a:endParaRPr lang="en-US" altLang="en-US" sz="2300" i="1" dirty="0"/>
          </a:p>
          <a:p>
            <a:pPr marL="0" indent="0">
              <a:buNone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97143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I</a:t>
            </a:r>
            <a:r>
              <a:rPr lang="ru-RU" b="1" dirty="0"/>
              <a:t>. АДРЕС</a:t>
            </a:r>
            <a:endParaRPr lang="en-US" dirty="0"/>
          </a:p>
          <a:p>
            <a:r>
              <a:rPr lang="en-US" b="1" cap="all" dirty="0"/>
              <a:t>II</a:t>
            </a:r>
            <a:r>
              <a:rPr lang="ru-RU" b="1" cap="all" dirty="0"/>
              <a:t>. Индивидуальные вопросы</a:t>
            </a:r>
            <a:endParaRPr lang="en-US" dirty="0"/>
          </a:p>
          <a:p>
            <a:r>
              <a:rPr lang="en-US" b="1" u="sng" cap="all" dirty="0"/>
              <a:t>iii</a:t>
            </a:r>
            <a:r>
              <a:rPr lang="ru-RU" b="1" u="sng" cap="all" dirty="0"/>
              <a:t>. Вопросы  КАСАЮЩИЕСЯ  жилищныХ  условиЙ ДомашнеГО ХозяйствА</a:t>
            </a:r>
            <a:endParaRPr lang="en-US" b="1" u="sng" cap="all" dirty="0"/>
          </a:p>
          <a:p>
            <a:r>
              <a:rPr lang="en-US" b="1" u="sng" cap="all" dirty="0"/>
              <a:t>IY</a:t>
            </a:r>
            <a:r>
              <a:rPr lang="ru-RU" b="1" u="sng" cap="all" dirty="0"/>
              <a:t>. Вопросы относИТЕЛЬНО ЗАНЯТИЯ сельскИМ хозяйствОМ ДОМАШНЕГО ХОЗЯЙСТВА ВО ВРЕМЯ ПЕРЕПИСИ</a:t>
            </a:r>
            <a:endParaRPr lang="en-US" dirty="0"/>
          </a:p>
          <a:p>
            <a:r>
              <a:rPr lang="en-US" b="1" u="sng" cap="all" dirty="0"/>
              <a:t>Y</a:t>
            </a:r>
            <a:r>
              <a:rPr lang="ru-RU" b="1" u="sng" cap="all" dirty="0"/>
              <a:t>. Другие вопросы ЗАДАВАЕМЫЕ ДОМАШНЕМУ ХОЗЯЙСТВУ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88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467600" cy="1066800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>ПРОГРАММА  ПЕРЕПИСИ РЕСПУБЛИКИ АРМЕНИЯ 20</a:t>
            </a:r>
            <a:r>
              <a:rPr lang="en-US" sz="2200" dirty="0"/>
              <a:t>20</a:t>
            </a:r>
            <a:r>
              <a:rPr lang="ru-RU" sz="2200" dirty="0"/>
              <a:t> ГОДА  (ВОПРОСНИК)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dirty="0"/>
              <a:t>I</a:t>
            </a:r>
            <a:r>
              <a:rPr lang="ru-RU" sz="2600" b="1" dirty="0"/>
              <a:t>. АДРЕС</a:t>
            </a:r>
            <a:endParaRPr lang="en-US" sz="2600" dirty="0"/>
          </a:p>
          <a:p>
            <a:pPr marL="0" indent="0">
              <a:buNone/>
            </a:pPr>
            <a:r>
              <a:rPr lang="ru-RU" sz="1900" dirty="0"/>
              <a:t>1. Номера участков организующих перепись (переписного  участка, инструкторского участка, счетного  участка) 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2. Адрес домашнего хозяйства Марз, Регион, Община, Населенный пункт/ Административный район</a:t>
            </a:r>
            <a:r>
              <a:rPr lang="en-US" sz="1900" dirty="0"/>
              <a:t>,</a:t>
            </a:r>
            <a:r>
              <a:rPr lang="ru-RU" sz="1900" dirty="0"/>
              <a:t> номер телефона,  если организация,  тогда название организации</a:t>
            </a:r>
            <a:endParaRPr lang="en-US" sz="19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600" b="1" cap="all" dirty="0"/>
              <a:t>II</a:t>
            </a:r>
            <a:r>
              <a:rPr lang="ru-RU" sz="2600" b="1" cap="all" dirty="0"/>
              <a:t>. Индивидуальные вопросы</a:t>
            </a:r>
            <a:endParaRPr lang="en-US" sz="2600" dirty="0"/>
          </a:p>
          <a:p>
            <a:pPr marL="0" indent="0">
              <a:buNone/>
            </a:pPr>
            <a:r>
              <a:rPr lang="ru-RU" sz="1900" dirty="0"/>
              <a:t>1.</a:t>
            </a:r>
            <a:r>
              <a:rPr lang="en-US" sz="1900" dirty="0"/>
              <a:t> </a:t>
            </a:r>
            <a:r>
              <a:rPr lang="ru-RU" sz="1900" dirty="0"/>
              <a:t>Фамилия,  Имя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2. </a:t>
            </a:r>
            <a:r>
              <a:rPr lang="ru-RU" sz="1900" dirty="0"/>
              <a:t>Дата рождения день, месяц, год 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3. </a:t>
            </a:r>
            <a:r>
              <a:rPr lang="ru-RU" sz="1900" dirty="0"/>
              <a:t>Пол 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4. Р</a:t>
            </a:r>
            <a:r>
              <a:rPr lang="ru-RU" sz="1900" dirty="0"/>
              <a:t>одственная связь к лицу записанному первым в домашнем хозяйстве 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5. </a:t>
            </a:r>
            <a:r>
              <a:rPr lang="en-US" sz="1900" dirty="0" err="1"/>
              <a:t>Очередной</a:t>
            </a:r>
            <a:r>
              <a:rPr lang="en-US" sz="1900" dirty="0"/>
              <a:t> </a:t>
            </a:r>
            <a:r>
              <a:rPr lang="en-US" sz="1900" dirty="0" err="1"/>
              <a:t>номер</a:t>
            </a:r>
            <a:r>
              <a:rPr lang="en-US" sz="1900" dirty="0"/>
              <a:t> матери / </a:t>
            </a:r>
            <a:r>
              <a:rPr lang="en-US" sz="1900" dirty="0" err="1"/>
              <a:t>отца</a:t>
            </a:r>
            <a:r>
              <a:rPr lang="en-US" sz="1900" dirty="0"/>
              <a:t> </a:t>
            </a:r>
            <a:r>
              <a:rPr lang="en-US" sz="1900" dirty="0" err="1"/>
              <a:t>по</a:t>
            </a:r>
            <a:r>
              <a:rPr lang="en-US" sz="1900" dirty="0"/>
              <a:t> </a:t>
            </a:r>
            <a:r>
              <a:rPr lang="en-US" sz="1900" dirty="0" err="1"/>
              <a:t>списку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6. </a:t>
            </a:r>
            <a:r>
              <a:rPr lang="ru-RU" sz="1900" dirty="0"/>
              <a:t>Место рождения – страна, в случае Армении-марз и населенный пункт</a:t>
            </a:r>
            <a:endParaRPr lang="en-US" sz="1900" dirty="0"/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21714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en-US" sz="1600" b="1" cap="all" dirty="0"/>
              <a:t>II</a:t>
            </a:r>
            <a:r>
              <a:rPr lang="ru-RU" sz="1600" b="1" cap="all" dirty="0"/>
              <a:t>. Индивидуальные вопросы</a:t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57881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800" dirty="0"/>
              <a:t>7. </a:t>
            </a:r>
            <a:r>
              <a:rPr lang="ru-RU" sz="1800" dirty="0"/>
              <a:t>Гражданство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8. </a:t>
            </a:r>
            <a:r>
              <a:rPr lang="ru-RU" sz="1800" dirty="0"/>
              <a:t>Национальность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9. </a:t>
            </a:r>
            <a:r>
              <a:rPr lang="ru-RU" sz="1800" dirty="0"/>
              <a:t>Родной язык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9.1. </a:t>
            </a:r>
            <a:r>
              <a:rPr lang="ru-RU" sz="1800" dirty="0"/>
              <a:t>Другой язык, которым свободно владеет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10. </a:t>
            </a:r>
            <a:r>
              <a:rPr lang="ru-RU" sz="1800" dirty="0"/>
              <a:t>Лицо во время переписи</a:t>
            </a:r>
            <a:endParaRPr lang="en-US" sz="1800" dirty="0"/>
          </a:p>
          <a:p>
            <a:r>
              <a:rPr lang="ru-RU" sz="1800" dirty="0"/>
              <a:t>Постоянно присутствующ</a:t>
            </a:r>
            <a:r>
              <a:rPr lang="en-US" sz="1800" dirty="0" err="1"/>
              <a:t>ее</a:t>
            </a:r>
            <a:endParaRPr lang="en-US" sz="1800" dirty="0"/>
          </a:p>
          <a:p>
            <a:r>
              <a:rPr lang="ru-RU" sz="1800" dirty="0"/>
              <a:t>Временно присутствующ</a:t>
            </a:r>
            <a:r>
              <a:rPr lang="en-US" sz="1800" dirty="0" err="1"/>
              <a:t>ее</a:t>
            </a:r>
            <a:endParaRPr lang="en-US" sz="1800" dirty="0"/>
          </a:p>
          <a:p>
            <a:r>
              <a:rPr lang="ru-RU" sz="1800" dirty="0"/>
              <a:t>Отсутствующ</a:t>
            </a:r>
            <a:r>
              <a:rPr lang="en-US" sz="1800" dirty="0" err="1"/>
              <a:t>ее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11. </a:t>
            </a:r>
            <a:r>
              <a:rPr lang="ru-RU" sz="1800" dirty="0"/>
              <a:t>Для лиц отсуствующих с места жительства в момент переписи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11.1 </a:t>
            </a:r>
            <a:r>
              <a:rPr lang="ru-RU" sz="1800" dirty="0"/>
              <a:t>Продолжительность отсутствия (по меcяцам)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11.2  </a:t>
            </a:r>
            <a:r>
              <a:rPr lang="ru-RU" sz="1800" dirty="0"/>
              <a:t>Причина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11.3 </a:t>
            </a:r>
            <a:r>
              <a:rPr lang="ru-RU" sz="1800" dirty="0"/>
              <a:t>В какой стране находился в момент переписи, в случае Армении-марз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8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r>
              <a:rPr lang="en-US" sz="1400" b="1" cap="all" dirty="0"/>
              <a:t>II</a:t>
            </a:r>
            <a:r>
              <a:rPr lang="ru-RU" sz="1400" b="1" cap="all" dirty="0"/>
              <a:t>. Индивидуальные вопросы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12. </a:t>
            </a:r>
            <a:r>
              <a:rPr lang="ru-RU" sz="1800" dirty="0"/>
              <a:t>Для лиц временно присутствующих в момент переписи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12.1 </a:t>
            </a:r>
            <a:r>
              <a:rPr lang="ru-RU" sz="1800" dirty="0"/>
              <a:t>Продолжительность присутствия (по меcяцам)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12.2 Ц</a:t>
            </a:r>
            <a:r>
              <a:rPr lang="ru-RU" sz="1800" dirty="0"/>
              <a:t>ель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12.3 </a:t>
            </a:r>
            <a:r>
              <a:rPr lang="ru-RU" sz="1800" dirty="0"/>
              <a:t>Место постоянного проживания, страна, в случае Армении-марз и населенный пункт</a:t>
            </a:r>
            <a:endParaRPr lang="en-US" sz="1800" dirty="0"/>
          </a:p>
          <a:p>
            <a:pPr marL="0" indent="0">
              <a:buNone/>
            </a:pPr>
            <a:r>
              <a:rPr lang="en-US" sz="1900" dirty="0"/>
              <a:t>13. </a:t>
            </a:r>
            <a:r>
              <a:rPr lang="ru-RU" sz="1900" dirty="0"/>
              <a:t>Со дня рождения постоянное проживание лица в данном населенном пункте   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•</a:t>
            </a:r>
            <a:r>
              <a:rPr lang="ru-RU" sz="1900" b="1" dirty="0"/>
              <a:t> </a:t>
            </a:r>
            <a:r>
              <a:rPr lang="ru-RU" sz="1900" dirty="0"/>
              <a:t>Да  			• Нет</a:t>
            </a:r>
            <a:endParaRPr lang="en-US" sz="1900" dirty="0"/>
          </a:p>
          <a:p>
            <a:pPr marL="0" indent="0">
              <a:buNone/>
            </a:pPr>
            <a:r>
              <a:rPr lang="en-US" sz="1900" b="1" u="sng" dirty="0"/>
              <a:t>Е</a:t>
            </a:r>
            <a:r>
              <a:rPr lang="ru-RU" sz="1900" b="1" u="sng" dirty="0"/>
              <a:t>сли “ нет” тогда отметить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13.1. Год, начиная с которого непрерывно проживает в данном населенном пункте 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13.2. Место прежнего проживания, страна - в случае Армении-марз и населенный  пункт 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13.3.Из какой местности  Вы  приехали 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13.4. Основная причина смены места жительства</a:t>
            </a:r>
            <a:endParaRPr lang="en-US" sz="19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245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1162"/>
          </a:xfrm>
        </p:spPr>
        <p:txBody>
          <a:bodyPr>
            <a:normAutofit/>
          </a:bodyPr>
          <a:lstStyle/>
          <a:p>
            <a:r>
              <a:rPr lang="en-US" sz="1400" b="1" cap="all" dirty="0"/>
              <a:t>II</a:t>
            </a:r>
            <a:r>
              <a:rPr lang="ru-RU" sz="1400" b="1" cap="all" dirty="0"/>
              <a:t>. Индивидуальные вопросы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74676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14. </a:t>
            </a:r>
            <a:r>
              <a:rPr lang="ru-RU" sz="1800" dirty="0"/>
              <a:t>Основной источник средств существования </a:t>
            </a:r>
            <a:endParaRPr lang="en-US" sz="1800" dirty="0"/>
          </a:p>
          <a:p>
            <a:pPr marL="0" lvl="0" indent="0">
              <a:buNone/>
            </a:pPr>
            <a:r>
              <a:rPr lang="en-US" sz="1800" dirty="0"/>
              <a:t>15. </a:t>
            </a:r>
            <a:r>
              <a:rPr lang="ru-RU" sz="1800" dirty="0"/>
              <a:t>Считает ли себя личность сторонником какой-либо веры или церкви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16. </a:t>
            </a:r>
            <a:r>
              <a:rPr lang="ru-RU" sz="1800" dirty="0"/>
              <a:t>Образование, ученная степень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17. </a:t>
            </a:r>
            <a:r>
              <a:rPr lang="ru-RU" sz="1800" dirty="0"/>
              <a:t>Для лиц, не имеющих начального образования, грамотен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•	Да                •  Нет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18. </a:t>
            </a:r>
            <a:r>
              <a:rPr lang="ru-RU" sz="1800" dirty="0"/>
              <a:t>Посещение учебного заведения  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•  </a:t>
            </a:r>
            <a:r>
              <a:rPr lang="ru-RU" sz="1800" b="1" i="1" dirty="0"/>
              <a:t>Если </a:t>
            </a:r>
            <a:r>
              <a:rPr lang="ru-RU" sz="1800" b="1" i="1" u="sng" dirty="0"/>
              <a:t>“учится”</a:t>
            </a:r>
            <a:r>
              <a:rPr lang="ru-RU" sz="1800" b="1" i="1" dirty="0"/>
              <a:t> , тип учебного заведения </a:t>
            </a:r>
            <a:endParaRPr lang="en-US" sz="1800" b="1" i="1" dirty="0"/>
          </a:p>
          <a:p>
            <a:pPr marL="0" indent="0">
              <a:buNone/>
            </a:pPr>
            <a:r>
              <a:rPr lang="en-US" sz="1800" i="1" dirty="0"/>
              <a:t>19. </a:t>
            </a:r>
            <a:r>
              <a:rPr lang="ru-RU" sz="1800" dirty="0"/>
              <a:t>Брачное  состояние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20. </a:t>
            </a:r>
            <a:r>
              <a:rPr lang="ru-RU" sz="1800" b="1" i="1" u="sng" dirty="0"/>
              <a:t>Представителям женского пола отметить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21</a:t>
            </a:r>
            <a:r>
              <a:rPr lang="ru-RU" sz="1800" dirty="0"/>
              <a:t>.</a:t>
            </a:r>
            <a:r>
              <a:rPr lang="en-US" sz="1800" dirty="0"/>
              <a:t> </a:t>
            </a:r>
            <a:r>
              <a:rPr lang="ru-RU" sz="1800" dirty="0"/>
              <a:t>сколько детей рожали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2</a:t>
            </a:r>
            <a:r>
              <a:rPr lang="en-US" sz="1800" dirty="0"/>
              <a:t>2</a:t>
            </a:r>
            <a:r>
              <a:rPr lang="ru-RU" sz="1800" dirty="0"/>
              <a:t>.</a:t>
            </a:r>
            <a:r>
              <a:rPr lang="en-US" sz="1800" dirty="0"/>
              <a:t> </a:t>
            </a:r>
            <a:r>
              <a:rPr lang="ru-RU" sz="1800" dirty="0"/>
              <a:t>из них сколько живы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23. </a:t>
            </a:r>
            <a:r>
              <a:rPr lang="ru-RU" sz="1800" dirty="0"/>
              <a:t>За неделю до переписи</a:t>
            </a:r>
            <a:r>
              <a:rPr lang="en-US" sz="1800" dirty="0"/>
              <a:t> </a:t>
            </a:r>
            <a:r>
              <a:rPr lang="ru-RU" sz="1800" dirty="0"/>
              <a:t>имели работу или доходное занятие (включительно, временно отсутствующих с работы) 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• Да 		•  Нет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7813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8762"/>
          </a:xfrm>
        </p:spPr>
        <p:txBody>
          <a:bodyPr>
            <a:normAutofit fontScale="90000"/>
          </a:bodyPr>
          <a:lstStyle/>
          <a:p>
            <a:r>
              <a:rPr lang="en-US" sz="1400" b="1" cap="all" dirty="0"/>
              <a:t>II</a:t>
            </a:r>
            <a:r>
              <a:rPr lang="ru-RU" sz="1400" b="1" cap="all" dirty="0"/>
              <a:t>. Индивидуальные вопросы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800" b="1" u="sng" dirty="0"/>
              <a:t>Если “да</a:t>
            </a:r>
            <a:endParaRPr lang="en-US" sz="1800" b="1" u="sng" dirty="0"/>
          </a:p>
          <a:p>
            <a:pPr marL="0" indent="0">
              <a:buNone/>
            </a:pPr>
            <a:r>
              <a:rPr lang="ru-RU" sz="1800" dirty="0"/>
              <a:t> 2</a:t>
            </a:r>
            <a:r>
              <a:rPr lang="en-US" sz="1800" dirty="0"/>
              <a:t>4</a:t>
            </a:r>
            <a:r>
              <a:rPr lang="ru-RU" sz="1800" dirty="0"/>
              <a:t>. Вид деятельности  основного места работы, организации, учреждения (или ее филиала) вид экономической деятельности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2</a:t>
            </a:r>
            <a:r>
              <a:rPr lang="en-US" sz="1800" dirty="0"/>
              <a:t>5</a:t>
            </a:r>
            <a:r>
              <a:rPr lang="ru-RU" sz="1800" dirty="0"/>
              <a:t>.</a:t>
            </a:r>
            <a:r>
              <a:rPr lang="en-US" sz="1800" dirty="0"/>
              <a:t> </a:t>
            </a:r>
            <a:r>
              <a:rPr lang="ru-RU" sz="1800" dirty="0"/>
              <a:t>Занятие на основном месте работы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2</a:t>
            </a:r>
            <a:r>
              <a:rPr lang="en-US" sz="1800" dirty="0"/>
              <a:t>6</a:t>
            </a:r>
            <a:r>
              <a:rPr lang="ru-RU" sz="1800" dirty="0"/>
              <a:t>.</a:t>
            </a:r>
            <a:r>
              <a:rPr lang="en-US" sz="1800" dirty="0"/>
              <a:t> </a:t>
            </a:r>
            <a:r>
              <a:rPr lang="ru-RU" sz="1800" dirty="0"/>
              <a:t>Статус занятости  </a:t>
            </a:r>
            <a:endParaRPr lang="en-US" sz="1800" dirty="0"/>
          </a:p>
          <a:p>
            <a:pPr marL="0" indent="0">
              <a:buNone/>
            </a:pPr>
            <a:r>
              <a:rPr lang="ru-RU" sz="1800" b="1" i="1" u="sng" dirty="0"/>
              <a:t>Для лиц не имеющих работу или доходного занятия</a:t>
            </a:r>
            <a:endParaRPr lang="en-US" sz="1800" dirty="0"/>
          </a:p>
          <a:p>
            <a:pPr marL="0" indent="0">
              <a:buNone/>
            </a:pPr>
            <a:r>
              <a:rPr lang="ru-RU" sz="1800" b="1" dirty="0"/>
              <a:t> </a:t>
            </a:r>
            <a:r>
              <a:rPr lang="ru-RU" sz="1800" dirty="0"/>
              <a:t>2</a:t>
            </a:r>
            <a:r>
              <a:rPr lang="en-US" sz="1800" dirty="0"/>
              <a:t>7</a:t>
            </a:r>
            <a:r>
              <a:rPr lang="ru-RU" sz="1800" dirty="0"/>
              <a:t>.Искали работу, на протяжении последних 4 недель, предшествующих переписи</a:t>
            </a:r>
            <a:endParaRPr lang="en-US" sz="1800" dirty="0"/>
          </a:p>
          <a:p>
            <a:pPr marL="0" indent="0">
              <a:buNone/>
            </a:pPr>
            <a:r>
              <a:rPr lang="ru-RU" sz="1800" b="1" i="1" u="sng" dirty="0"/>
              <a:t>Если искал  работу, тогда: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2</a:t>
            </a:r>
            <a:r>
              <a:rPr lang="en-US" sz="1800" dirty="0"/>
              <a:t>8</a:t>
            </a:r>
            <a:r>
              <a:rPr lang="ru-RU" sz="1800" dirty="0"/>
              <a:t>.	Впервые 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•Да 		• Нет</a:t>
            </a:r>
            <a:endParaRPr lang="en-US" sz="1800" dirty="0"/>
          </a:p>
          <a:p>
            <a:pPr marL="0" indent="0">
              <a:buNone/>
            </a:pPr>
            <a:r>
              <a:rPr lang="en-US" sz="1900" dirty="0"/>
              <a:t>29. </a:t>
            </a:r>
            <a:r>
              <a:rPr lang="ru-RU" sz="1900" dirty="0"/>
              <a:t>Если предложат соответствующую работу, готов приступить к работе в ближайшие две недели:  </a:t>
            </a:r>
            <a:endParaRPr lang="en-US" sz="1900" dirty="0"/>
          </a:p>
          <a:p>
            <a:pPr marL="0" indent="0">
              <a:buNone/>
            </a:pPr>
            <a:r>
              <a:rPr lang="ru-RU" sz="1900" dirty="0"/>
              <a:t>•Да 		• Нет</a:t>
            </a:r>
            <a:endParaRPr lang="en-US" sz="1900" dirty="0"/>
          </a:p>
          <a:p>
            <a:pPr marL="0" indent="0">
              <a:buNone/>
            </a:pPr>
            <a:r>
              <a:rPr lang="ru-RU" sz="1900" b="1" i="1" u="sng" dirty="0"/>
              <a:t>Если не ищет работу,тогда: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30</a:t>
            </a:r>
            <a:r>
              <a:rPr lang="ru-RU" sz="1900" dirty="0"/>
              <a:t>.</a:t>
            </a:r>
            <a:r>
              <a:rPr lang="en-US" sz="1900" dirty="0"/>
              <a:t> </a:t>
            </a:r>
            <a:r>
              <a:rPr lang="en-US" sz="1900" dirty="0" err="1"/>
              <a:t>Отметить</a:t>
            </a:r>
            <a:r>
              <a:rPr lang="en-US" sz="1900" dirty="0"/>
              <a:t> п</a:t>
            </a:r>
            <a:r>
              <a:rPr lang="ru-RU" sz="1900" dirty="0"/>
              <a:t>ричин</a:t>
            </a:r>
            <a:r>
              <a:rPr lang="en-US" sz="1900" dirty="0"/>
              <a:t>у</a:t>
            </a:r>
            <a:r>
              <a:rPr lang="ru-RU" sz="1900" dirty="0"/>
              <a:t>  </a:t>
            </a:r>
            <a:endParaRPr lang="en-US" sz="19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979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467600" cy="1219200"/>
          </a:xfrm>
        </p:spPr>
        <p:txBody>
          <a:bodyPr>
            <a:normAutofit fontScale="90000"/>
          </a:bodyPr>
          <a:lstStyle/>
          <a:p>
            <a:r>
              <a:rPr lang="en-US" sz="2700" b="1" u="sng" cap="all" dirty="0"/>
              <a:t>iii</a:t>
            </a:r>
            <a:r>
              <a:rPr lang="ru-RU" sz="2700" b="1" u="sng" cap="all" dirty="0"/>
              <a:t>. Вопросы  КАСАЮЩИЕСЯ  жилищныХ  условиЙ ДомашнеГО ХозяйствА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05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1800" dirty="0"/>
              <a:t>Б.</a:t>
            </a:r>
            <a:r>
              <a:rPr lang="en-US" sz="1800" dirty="0"/>
              <a:t>1</a:t>
            </a:r>
            <a:r>
              <a:rPr lang="ru-RU" sz="1800" dirty="0"/>
              <a:t>. Чьей собственностью</a:t>
            </a:r>
            <a:r>
              <a:rPr lang="en-US" sz="1800" dirty="0"/>
              <a:t> </a:t>
            </a:r>
            <a:r>
              <a:rPr lang="ru-RU" sz="1800" dirty="0"/>
              <a:t>является жилищная единица	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Б.2. Тип  жилого помещения 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Б.3. Год  эксплуатации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Б.4. Материал  наружных стен  здания  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Б.5. Количество комнат  занятыми  домашним  хозяйством 	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Б.6. Общая жилплощадь(м²)  жилой  единицы   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Б.7. Наличие основного (стационарного) телефона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Б.8.  Наличие компьютера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Б.9 При наличии компьютера, соединение к интернету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Б.10. Основной источник отопления домашнего хозя</a:t>
            </a:r>
            <a:r>
              <a:rPr lang="en-US" sz="1800" dirty="0" err="1"/>
              <a:t>йства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Б.11. Основной источник водоснабжения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Б.1</a:t>
            </a:r>
            <a:r>
              <a:rPr lang="en-US" sz="1800" dirty="0"/>
              <a:t>2</a:t>
            </a:r>
            <a:r>
              <a:rPr lang="ru-RU" sz="1800" dirty="0"/>
              <a:t>. Канализация 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Б.13. Наличие  ванной комнаты  или душа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Б.14. Наличие туалета </a:t>
            </a:r>
            <a:endParaRPr lang="en-US" sz="1800" dirty="0"/>
          </a:p>
          <a:p>
            <a:pPr marL="0" indent="0">
              <a:buNone/>
            </a:pPr>
            <a:r>
              <a:rPr lang="ru-RU" sz="1800" dirty="0"/>
              <a:t>Б.15. Тип  выноса мусора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89732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228</TotalTime>
  <Words>675</Words>
  <Application>Microsoft Office PowerPoint</Application>
  <PresentationFormat>On-screen Show (4:3)</PresentationFormat>
  <Paragraphs>136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Times Armenian</vt:lpstr>
      <vt:lpstr>Times LatRus</vt:lpstr>
      <vt:lpstr>Arial</vt:lpstr>
      <vt:lpstr>Century Schoolbook</vt:lpstr>
      <vt:lpstr>Wingdings</vt:lpstr>
      <vt:lpstr>Wingdings 2</vt:lpstr>
      <vt:lpstr>Oriel</vt:lpstr>
      <vt:lpstr>Статистический  Комитет Республики Армения  РЕКОМЕНДУЕМЫЕ ТЕМЫ ПЕРЕПИСИ НАСЕЛЕНИЯ И ЖИЛЬЯ</vt:lpstr>
      <vt:lpstr>ВВЕДЕНИЕ</vt:lpstr>
      <vt:lpstr>Содержание программы</vt:lpstr>
      <vt:lpstr>ПРОГРАММА  ПЕРЕПИСИ РЕСПУБЛИКИ АРМЕНИЯ 2020 ГОДА  (ВОПРОСНИК) </vt:lpstr>
      <vt:lpstr>II. Индивидуальные вопросы </vt:lpstr>
      <vt:lpstr>II. Индивидуальные вопросы</vt:lpstr>
      <vt:lpstr>II. Индивидуальные вопросы</vt:lpstr>
      <vt:lpstr>II. Индивидуальные вопросы</vt:lpstr>
      <vt:lpstr>iii. Вопросы  КАСАЮЩИЕСЯ  жилищныХ  условиЙ ДомашнеГО ХозяйствА </vt:lpstr>
      <vt:lpstr>IY. Вопросы относИТЕЛЬНО ЗАНЯТИЯ сельскИМ хозяйствОМ ДОМАШНЕГО ХОЗЯЙСТВА ВО ВРЕМЯ ПЕРЕПИСИ </vt:lpstr>
      <vt:lpstr>Y. Другие вопросы ЗАДАВАЕМЫЕ ДОМАШНЕМУ ХОЗЯЙСТВУ </vt:lpstr>
      <vt:lpstr>РАССМАТРИВАЕМЫЕ НОВЫЕ ВОПРОСЫ ДЛЯ ВКЛЮЧЕНИЯ В ПРОГРАММУ ПО РАЗНЫМ ПРИЗНАКАМ</vt:lpstr>
      <vt:lpstr>Образовательные признаки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Статистический  Комитет Республики Армения  РЕКОМЕНДУЕМЫЕ ТЕМЫ ПЕРЕПИСИ НАСЕЛЕНИЯ И ЖИЛЬЯ</dc:title>
  <dc:creator>Vardan Gevorgyan</dc:creator>
  <cp:lastModifiedBy>Andrea De Luka</cp:lastModifiedBy>
  <cp:revision>29</cp:revision>
  <dcterms:created xsi:type="dcterms:W3CDTF">2006-08-16T00:00:00Z</dcterms:created>
  <dcterms:modified xsi:type="dcterms:W3CDTF">2018-05-11T18:34:47Z</dcterms:modified>
</cp:coreProperties>
</file>