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8"/>
  </p:notesMasterIdLst>
  <p:handoutMasterIdLst>
    <p:handoutMasterId r:id="rId9"/>
  </p:handoutMasterIdLst>
  <p:sldIdLst>
    <p:sldId id="371" r:id="rId2"/>
    <p:sldId id="391" r:id="rId3"/>
    <p:sldId id="393" r:id="rId4"/>
    <p:sldId id="392" r:id="rId5"/>
    <p:sldId id="396" r:id="rId6"/>
    <p:sldId id="395" r:id="rId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66"/>
    <a:srgbClr val="66FF66"/>
    <a:srgbClr val="800080"/>
    <a:srgbClr val="99CCFF"/>
    <a:srgbClr val="00FFFF"/>
    <a:srgbClr val="FF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7770" autoAdjust="0"/>
  </p:normalViewPr>
  <p:slideViewPr>
    <p:cSldViewPr>
      <p:cViewPr>
        <p:scale>
          <a:sx n="100" d="100"/>
          <a:sy n="100" d="100"/>
        </p:scale>
        <p:origin x="26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
    </p:cViewPr>
  </p:sorterViewPr>
  <p:notesViewPr>
    <p:cSldViewPr>
      <p:cViewPr varScale="1">
        <p:scale>
          <a:sx n="85" d="100"/>
          <a:sy n="85" d="100"/>
        </p:scale>
        <p:origin x="-199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ru-RU" altLang="ru-RU"/>
          </a:p>
        </p:txBody>
      </p:sp>
      <p:sp>
        <p:nvSpPr>
          <p:cNvPr id="115715"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ru-RU" altLang="ru-RU"/>
          </a:p>
        </p:txBody>
      </p:sp>
      <p:sp>
        <p:nvSpPr>
          <p:cNvPr id="115716"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ru-RU" altLang="ru-RU"/>
          </a:p>
        </p:txBody>
      </p:sp>
      <p:sp>
        <p:nvSpPr>
          <p:cNvPr id="115717"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2A351B54-442A-4679-9DD9-105EA64F7856}" type="slidenum">
              <a:rPr lang="ru-RU" altLang="ru-RU"/>
              <a:pPr/>
              <a:t>‹#›</a:t>
            </a:fld>
            <a:endParaRPr lang="ru-RU" altLang="ru-RU"/>
          </a:p>
        </p:txBody>
      </p:sp>
    </p:spTree>
    <p:extLst>
      <p:ext uri="{BB962C8B-B14F-4D97-AF65-F5344CB8AC3E}">
        <p14:creationId xmlns:p14="http://schemas.microsoft.com/office/powerpoint/2010/main" val="274175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ru-RU" altLang="ru-RU"/>
          </a:p>
        </p:txBody>
      </p:sp>
      <p:sp>
        <p:nvSpPr>
          <p:cNvPr id="120835"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ru-RU" altLang="ru-RU"/>
          </a:p>
        </p:txBody>
      </p:sp>
      <p:sp>
        <p:nvSpPr>
          <p:cNvPr id="1208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0837"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20838"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ru-RU" altLang="ru-RU"/>
          </a:p>
        </p:txBody>
      </p:sp>
      <p:sp>
        <p:nvSpPr>
          <p:cNvPr id="120839"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847B6DEE-E475-4E8E-BD9A-E1FC606015EF}" type="slidenum">
              <a:rPr lang="ru-RU" altLang="ru-RU"/>
              <a:pPr/>
              <a:t>‹#›</a:t>
            </a:fld>
            <a:endParaRPr lang="ru-RU" altLang="ru-RU"/>
          </a:p>
        </p:txBody>
      </p:sp>
    </p:spTree>
    <p:extLst>
      <p:ext uri="{BB962C8B-B14F-4D97-AF65-F5344CB8AC3E}">
        <p14:creationId xmlns:p14="http://schemas.microsoft.com/office/powerpoint/2010/main" val="37374513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anose="020B0604030504040204" pitchFamily="34" charset="0"/>
        <a:ea typeface="+mn-ea"/>
        <a:cs typeface="+mn-cs"/>
      </a:defRPr>
    </a:lvl1pPr>
    <a:lvl2pPr marL="457200" algn="l" rtl="0" fontAlgn="base">
      <a:spcBef>
        <a:spcPct val="30000"/>
      </a:spcBef>
      <a:spcAft>
        <a:spcPct val="0"/>
      </a:spcAft>
      <a:defRPr kumimoji="1" sz="1200" kern="1200">
        <a:solidFill>
          <a:schemeClr val="tx1"/>
        </a:solidFill>
        <a:latin typeface="Tahoma" panose="020B0604030504040204" pitchFamily="34" charset="0"/>
        <a:ea typeface="+mn-ea"/>
        <a:cs typeface="+mn-cs"/>
      </a:defRPr>
    </a:lvl2pPr>
    <a:lvl3pPr marL="914400" algn="l" rtl="0" fontAlgn="base">
      <a:spcBef>
        <a:spcPct val="30000"/>
      </a:spcBef>
      <a:spcAft>
        <a:spcPct val="0"/>
      </a:spcAft>
      <a:defRPr kumimoji="1" sz="1200" kern="1200">
        <a:solidFill>
          <a:schemeClr val="tx1"/>
        </a:solidFill>
        <a:latin typeface="Tahoma" panose="020B0604030504040204" pitchFamily="34" charset="0"/>
        <a:ea typeface="+mn-ea"/>
        <a:cs typeface="+mn-cs"/>
      </a:defRPr>
    </a:lvl3pPr>
    <a:lvl4pPr marL="1371600" algn="l" rtl="0" fontAlgn="base">
      <a:spcBef>
        <a:spcPct val="30000"/>
      </a:spcBef>
      <a:spcAft>
        <a:spcPct val="0"/>
      </a:spcAft>
      <a:defRPr kumimoji="1" sz="1200" kern="1200">
        <a:solidFill>
          <a:schemeClr val="tx1"/>
        </a:solidFill>
        <a:latin typeface="Tahoma" panose="020B0604030504040204" pitchFamily="34" charset="0"/>
        <a:ea typeface="+mn-ea"/>
        <a:cs typeface="+mn-cs"/>
      </a:defRPr>
    </a:lvl4pPr>
    <a:lvl5pPr marL="1828800" algn="l" rtl="0" fontAlgn="base">
      <a:spcBef>
        <a:spcPct val="30000"/>
      </a:spcBef>
      <a:spcAft>
        <a:spcPct val="0"/>
      </a:spcAft>
      <a:defRPr kumimoji="1" sz="1200" kern="1200">
        <a:solidFill>
          <a:schemeClr val="tx1"/>
        </a:solidFill>
        <a:latin typeface="Tahom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5518C09F-2A75-4E8E-A646-2D5724BD882A}" type="slidenum">
              <a:rPr lang="ru-RU" altLang="ru-RU"/>
              <a:pPr/>
              <a:t>‹#›</a:t>
            </a:fld>
            <a:endParaRPr lang="ru-RU" altLang="ru-RU"/>
          </a:p>
        </p:txBody>
      </p:sp>
    </p:spTree>
    <p:extLst>
      <p:ext uri="{BB962C8B-B14F-4D97-AF65-F5344CB8AC3E}">
        <p14:creationId xmlns:p14="http://schemas.microsoft.com/office/powerpoint/2010/main" val="176726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E851A3C-AC16-431F-B3CB-D07E2D0DFB8A}" type="slidenum">
              <a:rPr lang="ru-RU" altLang="ru-RU"/>
              <a:pPr/>
              <a:t>‹#›</a:t>
            </a:fld>
            <a:endParaRPr lang="ru-RU" altLang="ru-RU"/>
          </a:p>
        </p:txBody>
      </p:sp>
    </p:spTree>
    <p:extLst>
      <p:ext uri="{BB962C8B-B14F-4D97-AF65-F5344CB8AC3E}">
        <p14:creationId xmlns:p14="http://schemas.microsoft.com/office/powerpoint/2010/main" val="279226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0D1D2B8D-EA05-4CA3-B620-BF64E658F945}" type="slidenum">
              <a:rPr lang="ru-RU" altLang="ru-RU"/>
              <a:pPr/>
              <a:t>‹#›</a:t>
            </a:fld>
            <a:endParaRPr lang="ru-RU" altLang="ru-RU"/>
          </a:p>
        </p:txBody>
      </p:sp>
    </p:spTree>
    <p:extLst>
      <p:ext uri="{BB962C8B-B14F-4D97-AF65-F5344CB8AC3E}">
        <p14:creationId xmlns:p14="http://schemas.microsoft.com/office/powerpoint/2010/main" val="3820084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Заголовок, 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Диаграмма 2"/>
          <p:cNvSpPr>
            <a:spLocks noGrp="1"/>
          </p:cNvSpPr>
          <p:nvPr>
            <p:ph type="chart" sz="half" idx="1"/>
          </p:nvPr>
        </p:nvSpPr>
        <p:spPr>
          <a:xfrm>
            <a:off x="457200" y="1600200"/>
            <a:ext cx="4038600" cy="4525963"/>
          </a:xfrm>
        </p:spPr>
        <p:txBody>
          <a:bodyPr/>
          <a:lstStyle/>
          <a:p>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1F6F24DA-4C43-4BE4-8435-9D1E169DD41D}" type="slidenum">
              <a:rPr lang="ru-RU" altLang="ru-RU"/>
              <a:pPr/>
              <a:t>‹#›</a:t>
            </a:fld>
            <a:endParaRPr lang="ru-RU" altLang="ru-RU"/>
          </a:p>
        </p:txBody>
      </p:sp>
    </p:spTree>
    <p:extLst>
      <p:ext uri="{BB962C8B-B14F-4D97-AF65-F5344CB8AC3E}">
        <p14:creationId xmlns:p14="http://schemas.microsoft.com/office/powerpoint/2010/main" val="204739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Объект 2"/>
          <p:cNvSpPr>
            <a:spLocks noGrp="1"/>
          </p:cNvSpPr>
          <p:nvPr>
            <p:ph sz="quarter" idx="1"/>
          </p:nvPr>
        </p:nvSpPr>
        <p:spPr>
          <a:xfrm>
            <a:off x="457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quarter" idx="2"/>
          </p:nvPr>
        </p:nvSpPr>
        <p:spPr>
          <a:xfrm>
            <a:off x="457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half" idx="3"/>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D81493FC-B4DA-42ED-83EB-73C445D203DA}" type="slidenum">
              <a:rPr lang="ru-RU" altLang="ru-RU"/>
              <a:pPr/>
              <a:t>‹#›</a:t>
            </a:fld>
            <a:endParaRPr lang="ru-RU" altLang="ru-RU"/>
          </a:p>
        </p:txBody>
      </p:sp>
    </p:spTree>
    <p:extLst>
      <p:ext uri="{BB962C8B-B14F-4D97-AF65-F5344CB8AC3E}">
        <p14:creationId xmlns:p14="http://schemas.microsoft.com/office/powerpoint/2010/main" val="220686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226A3DC5-D5E9-4D3B-9E63-650354EB7562}" type="slidenum">
              <a:rPr lang="ru-RU" altLang="ru-RU"/>
              <a:pPr/>
              <a:t>‹#›</a:t>
            </a:fld>
            <a:endParaRPr lang="ru-RU" altLang="ru-RU"/>
          </a:p>
        </p:txBody>
      </p:sp>
    </p:spTree>
    <p:extLst>
      <p:ext uri="{BB962C8B-B14F-4D97-AF65-F5344CB8AC3E}">
        <p14:creationId xmlns:p14="http://schemas.microsoft.com/office/powerpoint/2010/main" val="260646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7EFB0F96-ECC1-4999-BC46-2C19F1883FBC}" type="slidenum">
              <a:rPr lang="ru-RU" altLang="ru-RU"/>
              <a:pPr/>
              <a:t>‹#›</a:t>
            </a:fld>
            <a:endParaRPr lang="ru-RU" altLang="ru-RU"/>
          </a:p>
        </p:txBody>
      </p:sp>
    </p:spTree>
    <p:extLst>
      <p:ext uri="{BB962C8B-B14F-4D97-AF65-F5344CB8AC3E}">
        <p14:creationId xmlns:p14="http://schemas.microsoft.com/office/powerpoint/2010/main" val="149781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D204D397-AF66-4418-A14E-82F0701E858C}" type="slidenum">
              <a:rPr lang="ru-RU" altLang="ru-RU"/>
              <a:pPr/>
              <a:t>‹#›</a:t>
            </a:fld>
            <a:endParaRPr lang="ru-RU" altLang="ru-RU"/>
          </a:p>
        </p:txBody>
      </p:sp>
    </p:spTree>
    <p:extLst>
      <p:ext uri="{BB962C8B-B14F-4D97-AF65-F5344CB8AC3E}">
        <p14:creationId xmlns:p14="http://schemas.microsoft.com/office/powerpoint/2010/main" val="127675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430A8F4A-43DF-481E-808E-572BA2218212}" type="slidenum">
              <a:rPr lang="ru-RU" altLang="ru-RU"/>
              <a:pPr/>
              <a:t>‹#›</a:t>
            </a:fld>
            <a:endParaRPr lang="ru-RU" altLang="ru-RU"/>
          </a:p>
        </p:txBody>
      </p:sp>
    </p:spTree>
    <p:extLst>
      <p:ext uri="{BB962C8B-B14F-4D97-AF65-F5344CB8AC3E}">
        <p14:creationId xmlns:p14="http://schemas.microsoft.com/office/powerpoint/2010/main" val="254060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48AC8E02-34DD-412F-9429-2CBEE9D43D38}" type="slidenum">
              <a:rPr lang="ru-RU" altLang="ru-RU"/>
              <a:pPr/>
              <a:t>‹#›</a:t>
            </a:fld>
            <a:endParaRPr lang="ru-RU" altLang="ru-RU"/>
          </a:p>
        </p:txBody>
      </p:sp>
    </p:spTree>
    <p:extLst>
      <p:ext uri="{BB962C8B-B14F-4D97-AF65-F5344CB8AC3E}">
        <p14:creationId xmlns:p14="http://schemas.microsoft.com/office/powerpoint/2010/main" val="156088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F28C61CE-EB9D-40FB-B812-ADB120036B14}" type="slidenum">
              <a:rPr lang="ru-RU" altLang="ru-RU"/>
              <a:pPr/>
              <a:t>‹#›</a:t>
            </a:fld>
            <a:endParaRPr lang="ru-RU" altLang="ru-RU"/>
          </a:p>
        </p:txBody>
      </p:sp>
    </p:spTree>
    <p:extLst>
      <p:ext uri="{BB962C8B-B14F-4D97-AF65-F5344CB8AC3E}">
        <p14:creationId xmlns:p14="http://schemas.microsoft.com/office/powerpoint/2010/main" val="33083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E591C62-5B05-433F-9AD8-8EDC612C8516}" type="slidenum">
              <a:rPr lang="ru-RU" altLang="ru-RU"/>
              <a:pPr/>
              <a:t>‹#›</a:t>
            </a:fld>
            <a:endParaRPr lang="ru-RU" altLang="ru-RU"/>
          </a:p>
        </p:txBody>
      </p:sp>
    </p:spTree>
    <p:extLst>
      <p:ext uri="{BB962C8B-B14F-4D97-AF65-F5344CB8AC3E}">
        <p14:creationId xmlns:p14="http://schemas.microsoft.com/office/powerpoint/2010/main" val="303319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960DD12-7402-4988-BDA3-E81E93791429}" type="slidenum">
              <a:rPr lang="ru-RU" altLang="ru-RU"/>
              <a:pPr/>
              <a:t>‹#›</a:t>
            </a:fld>
            <a:endParaRPr lang="ru-RU" altLang="ru-RU"/>
          </a:p>
        </p:txBody>
      </p:sp>
    </p:spTree>
    <p:extLst>
      <p:ext uri="{BB962C8B-B14F-4D97-AF65-F5344CB8AC3E}">
        <p14:creationId xmlns:p14="http://schemas.microsoft.com/office/powerpoint/2010/main" val="10931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55705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557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557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557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6AD43F0-E352-4C0F-8906-37DCD4365A10}"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ctrTitle"/>
          </p:nvPr>
        </p:nvSpPr>
        <p:spPr>
          <a:xfrm>
            <a:off x="2287797" y="4733207"/>
            <a:ext cx="6048351" cy="735041"/>
          </a:xfrm>
        </p:spPr>
        <p:txBody>
          <a:bodyPr anchor="ctr"/>
          <a:lstStyle/>
          <a:p>
            <a:r>
              <a:rPr lang="ru-RU" altLang="ru-RU" sz="2400" b="1" dirty="0">
                <a:solidFill>
                  <a:srgbClr val="000066"/>
                </a:solidFill>
                <a:latin typeface="Times New Roman" panose="02020603050405020304" pitchFamily="18" charset="0"/>
              </a:rPr>
              <a:t>Сессия 6 –</a:t>
            </a:r>
            <a:r>
              <a:rPr lang="en-US" altLang="ru-RU" sz="2400" b="1" dirty="0">
                <a:solidFill>
                  <a:srgbClr val="000066"/>
                </a:solidFill>
                <a:latin typeface="Times New Roman" panose="02020603050405020304" pitchFamily="18" charset="0"/>
              </a:rPr>
              <a:t> </a:t>
            </a:r>
            <a:r>
              <a:rPr lang="ru-RU" altLang="ru-RU" sz="2400" b="1" dirty="0">
                <a:solidFill>
                  <a:srgbClr val="000066"/>
                </a:solidFill>
                <a:latin typeface="Times New Roman" panose="02020603050405020304" pitchFamily="18" charset="0"/>
              </a:rPr>
              <a:t>Контроль качества переписи населения и жилищного фонда</a:t>
            </a:r>
            <a:endParaRPr lang="ru-RU" altLang="ru-RU" sz="2400" b="1" dirty="0">
              <a:solidFill>
                <a:srgbClr val="000066"/>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34500" name="Rectangle 4"/>
          <p:cNvSpPr>
            <a:spLocks noChangeArrowheads="1"/>
          </p:cNvSpPr>
          <p:nvPr/>
        </p:nvSpPr>
        <p:spPr bwMode="auto">
          <a:xfrm>
            <a:off x="1835696" y="6053226"/>
            <a:ext cx="712879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altLang="ru-RU" sz="1000" b="1" dirty="0">
                <a:solidFill>
                  <a:srgbClr val="000066"/>
                </a:solidFill>
                <a:latin typeface="Times New Roman" panose="02020603050405020304" pitchFamily="18" charset="0"/>
              </a:rPr>
              <a:t>Л. </a:t>
            </a:r>
            <a:r>
              <a:rPr lang="ru-RU" altLang="ru-RU" sz="1000" b="1" dirty="0" err="1">
                <a:solidFill>
                  <a:srgbClr val="000066"/>
                </a:solidFill>
                <a:latin typeface="Times New Roman" panose="02020603050405020304" pitchFamily="18" charset="0"/>
              </a:rPr>
              <a:t>Торгашева</a:t>
            </a:r>
            <a:r>
              <a:rPr lang="ru-RU" altLang="ru-RU" sz="1000" b="1" dirty="0">
                <a:solidFill>
                  <a:srgbClr val="000066"/>
                </a:solidFill>
                <a:latin typeface="Times New Roman" panose="02020603050405020304" pitchFamily="18" charset="0"/>
              </a:rPr>
              <a:t>, Отдел статистических переписей Управления статистических переписей и демографической статистики</a:t>
            </a:r>
          </a:p>
        </p:txBody>
      </p:sp>
      <p:sp>
        <p:nvSpPr>
          <p:cNvPr id="234501" name="Rectangle 5"/>
          <p:cNvSpPr>
            <a:spLocks noChangeArrowheads="1"/>
          </p:cNvSpPr>
          <p:nvPr/>
        </p:nvSpPr>
        <p:spPr bwMode="auto">
          <a:xfrm>
            <a:off x="1691680" y="1186517"/>
            <a:ext cx="7200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Aft>
                <a:spcPts val="0"/>
              </a:spcAft>
            </a:pPr>
            <a:r>
              <a:rPr lang="ru-RU" sz="2400" b="1" i="1" dirty="0">
                <a:solidFill>
                  <a:srgbClr val="0000CC"/>
                </a:solidFill>
                <a:latin typeface="Times New Roman" panose="02020603050405020304" pitchFamily="18" charset="0"/>
                <a:ea typeface="Calibri" panose="020F0502020204030204" pitchFamily="34" charset="0"/>
              </a:rPr>
              <a:t>Региональный семинар Организации Объединенных Наций по Всемирной программе переписи населения и жилищного фонда 2020 года: </a:t>
            </a:r>
          </a:p>
          <a:p>
            <a:pPr algn="ctr">
              <a:spcAft>
                <a:spcPts val="0"/>
              </a:spcAft>
            </a:pPr>
            <a:r>
              <a:rPr lang="ru-RU" sz="2400" b="1" i="1" dirty="0">
                <a:solidFill>
                  <a:srgbClr val="0000CC"/>
                </a:solidFill>
                <a:latin typeface="Times New Roman" panose="02020603050405020304" pitchFamily="18" charset="0"/>
                <a:ea typeface="Calibri" panose="020F0502020204030204" pitchFamily="34" charset="0"/>
              </a:rPr>
              <a:t>Международные Стандарты и </a:t>
            </a:r>
          </a:p>
          <a:p>
            <a:pPr algn="ctr">
              <a:spcAft>
                <a:spcPts val="0"/>
              </a:spcAft>
            </a:pPr>
            <a:r>
              <a:rPr lang="ru-RU" sz="2400" b="1" i="1" dirty="0">
                <a:solidFill>
                  <a:srgbClr val="0000CC"/>
                </a:solidFill>
                <a:latin typeface="Times New Roman" panose="02020603050405020304" pitchFamily="18" charset="0"/>
                <a:ea typeface="Calibri" panose="020F0502020204030204" pitchFamily="34" charset="0"/>
              </a:rPr>
              <a:t>Современные Технологии</a:t>
            </a:r>
            <a:endParaRPr lang="ru-RU" sz="2400" i="1" dirty="0">
              <a:solidFill>
                <a:srgbClr val="0000CC"/>
              </a:solidFill>
              <a:latin typeface="Times New Roman" panose="02020603050405020304" pitchFamily="18" charset="0"/>
              <a:ea typeface="Calibri" panose="020F0502020204030204" pitchFamily="34" charset="0"/>
            </a:endParaRPr>
          </a:p>
          <a:p>
            <a:pPr algn="ctr"/>
            <a:endParaRPr lang="ru-RU" sz="2400" b="1" dirty="0">
              <a:solidFill>
                <a:srgbClr val="0000CC"/>
              </a:solidFill>
              <a:latin typeface="Times New Roman" panose="02020603050405020304" pitchFamily="18" charset="0"/>
              <a:cs typeface="Times New Roman" panose="02020603050405020304" pitchFamily="18" charset="0"/>
            </a:endParaRPr>
          </a:p>
          <a:p>
            <a:pPr algn="ctr"/>
            <a:r>
              <a:rPr lang="ru-RU" b="1" dirty="0">
                <a:solidFill>
                  <a:srgbClr val="0000CC"/>
                </a:solidFill>
                <a:latin typeface="Times New Roman" panose="02020603050405020304" pitchFamily="18" charset="0"/>
                <a:cs typeface="Times New Roman" panose="02020603050405020304" pitchFamily="18" charset="0"/>
              </a:rPr>
              <a:t>Тбилиси</a:t>
            </a:r>
            <a:r>
              <a:rPr lang="en-GB" b="1" dirty="0">
                <a:solidFill>
                  <a:srgbClr val="0000CC"/>
                </a:solidFill>
                <a:latin typeface="Times New Roman" panose="02020603050405020304" pitchFamily="18" charset="0"/>
                <a:cs typeface="Times New Roman" panose="02020603050405020304" pitchFamily="18" charset="0"/>
              </a:rPr>
              <a:t>,</a:t>
            </a:r>
            <a:r>
              <a:rPr lang="ru-RU" b="1" dirty="0">
                <a:solidFill>
                  <a:srgbClr val="0000CC"/>
                </a:solidFill>
                <a:latin typeface="Times New Roman" panose="02020603050405020304" pitchFamily="18" charset="0"/>
                <a:cs typeface="Times New Roman" panose="02020603050405020304" pitchFamily="18" charset="0"/>
              </a:rPr>
              <a:t> Грузия</a:t>
            </a:r>
            <a:r>
              <a:rPr lang="en-GB" b="1" dirty="0">
                <a:solidFill>
                  <a:srgbClr val="0000CC"/>
                </a:solidFill>
                <a:latin typeface="Times New Roman" panose="02020603050405020304" pitchFamily="18" charset="0"/>
                <a:cs typeface="Times New Roman" panose="02020603050405020304" pitchFamily="18" charset="0"/>
              </a:rPr>
              <a:t>, </a:t>
            </a:r>
            <a:r>
              <a:rPr lang="ru-RU" altLang="ru-RU" b="1" dirty="0">
                <a:solidFill>
                  <a:srgbClr val="0000CC"/>
                </a:solidFill>
                <a:latin typeface="Times New Roman" panose="02020603050405020304" pitchFamily="18" charset="0"/>
                <a:cs typeface="Times New Roman" panose="02020603050405020304" pitchFamily="18" charset="0"/>
              </a:rPr>
              <a:t>24-27 апреля 201</a:t>
            </a:r>
            <a:r>
              <a:rPr lang="en-US" altLang="ru-RU" b="1" dirty="0">
                <a:solidFill>
                  <a:srgbClr val="0000CC"/>
                </a:solidFill>
                <a:latin typeface="Times New Roman" panose="02020603050405020304" pitchFamily="18" charset="0"/>
                <a:cs typeface="Times New Roman" panose="02020603050405020304" pitchFamily="18" charset="0"/>
              </a:rPr>
              <a:t>8</a:t>
            </a:r>
            <a:r>
              <a:rPr lang="ru-RU" altLang="ru-RU" b="1" dirty="0">
                <a:solidFill>
                  <a:srgbClr val="0000CC"/>
                </a:solidFill>
                <a:latin typeface="Times New Roman" panose="02020603050405020304" pitchFamily="18" charset="0"/>
                <a:cs typeface="Times New Roman" panose="02020603050405020304" pitchFamily="18" charset="0"/>
              </a:rPr>
              <a:t>г.</a:t>
            </a:r>
          </a:p>
        </p:txBody>
      </p:sp>
      <p:pic>
        <p:nvPicPr>
          <p:cNvPr id="234503" name="Picture 1" descr="logo NS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3" y="260350"/>
            <a:ext cx="1284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2843808" y="159048"/>
            <a:ext cx="5688632" cy="646331"/>
          </a:xfrm>
          <a:prstGeom prst="rect">
            <a:avLst/>
          </a:prstGeom>
        </p:spPr>
        <p:txBody>
          <a:bodyPr wrap="square">
            <a:spAutoFit/>
          </a:bodyPr>
          <a:lstStyle/>
          <a:p>
            <a:pPr algn="ctr"/>
            <a:r>
              <a:rPr lang="ru-RU" b="1" dirty="0">
                <a:solidFill>
                  <a:srgbClr val="000066"/>
                </a:solidFill>
                <a:latin typeface="Times New Roman" panose="02020603050405020304" pitchFamily="18" charset="0"/>
                <a:cs typeface="Times New Roman" panose="02020603050405020304" pitchFamily="18" charset="0"/>
              </a:rPr>
              <a:t>НАЦИОНАЛЬНЫЙ СТАТИСТИЧЕСКИЙ КОМИТЕТ КЫРГЫЗСКОЙ РЕСПУБЛИКИ</a:t>
            </a:r>
          </a:p>
        </p:txBody>
      </p:sp>
    </p:spTree>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1587" y="2132856"/>
            <a:ext cx="7496706" cy="4031873"/>
          </a:xfrm>
          <a:prstGeom prst="rect">
            <a:avLst/>
          </a:prstGeom>
        </p:spPr>
        <p:txBody>
          <a:bodyPr wrap="square">
            <a:spAutoFit/>
          </a:bodyPr>
          <a:lstStyle/>
          <a:p>
            <a:r>
              <a:rPr lang="ky-KG" sz="1600" b="1" dirty="0">
                <a:solidFill>
                  <a:srgbClr val="0000CC"/>
                </a:solidFill>
                <a:latin typeface="Times New Roman" panose="02020603050405020304" pitchFamily="18" charset="0"/>
                <a:cs typeface="Times New Roman" panose="02020603050405020304" pitchFamily="18" charset="0"/>
              </a:rPr>
              <a:t>1. Вопрос об оценке качества переписей населения раунда 2000, 2010гг. в стране не поднимался. Специальное постпереписное обследование никогда не проводилось.</a:t>
            </a:r>
            <a:br>
              <a:rPr lang="ky-KG" sz="1600" b="1" dirty="0">
                <a:solidFill>
                  <a:srgbClr val="0000CC"/>
                </a:solidFill>
                <a:latin typeface="Times New Roman" panose="02020603050405020304" pitchFamily="18" charset="0"/>
                <a:cs typeface="Times New Roman" panose="02020603050405020304" pitchFamily="18" charset="0"/>
              </a:rPr>
            </a:br>
            <a:endParaRPr lang="ky-KG" sz="1600" b="1" dirty="0">
              <a:solidFill>
                <a:srgbClr val="0000CC"/>
              </a:solidFill>
              <a:latin typeface="Times New Roman" panose="02020603050405020304" pitchFamily="18" charset="0"/>
              <a:cs typeface="Times New Roman" panose="02020603050405020304" pitchFamily="18" charset="0"/>
            </a:endParaRPr>
          </a:p>
          <a:p>
            <a:r>
              <a:rPr lang="ky-KG" sz="1600" b="1" dirty="0">
                <a:solidFill>
                  <a:srgbClr val="0000CC"/>
                </a:solidFill>
                <a:latin typeface="Times New Roman" panose="02020603050405020304" pitchFamily="18" charset="0"/>
                <a:cs typeface="Times New Roman" panose="02020603050405020304" pitchFamily="18" charset="0"/>
              </a:rPr>
              <a:t>2. Согласно сложившейся практике, при всех переписях населения проводился контрольный обход помещений сразу после завершения переписи на счетном участке. Доля выборки - 10% числа переписанных жилых помещений. </a:t>
            </a:r>
          </a:p>
          <a:p>
            <a:r>
              <a:rPr lang="ky-KG" sz="1600" b="1" dirty="0">
                <a:solidFill>
                  <a:srgbClr val="0000CC"/>
                </a:solidFill>
                <a:latin typeface="Times New Roman" panose="02020603050405020304" pitchFamily="18" charset="0"/>
                <a:cs typeface="Times New Roman" panose="02020603050405020304" pitchFamily="18" charset="0"/>
              </a:rPr>
              <a:t>В каждом отобранном помещении проверялось нет ли ошибочно пропущенных или записанных переписчиком лиц. </a:t>
            </a:r>
          </a:p>
          <a:p>
            <a:r>
              <a:rPr lang="ky-KG" sz="1600" b="1" dirty="0">
                <a:solidFill>
                  <a:srgbClr val="0000CC"/>
                </a:solidFill>
                <a:latin typeface="Times New Roman" panose="02020603050405020304" pitchFamily="18" charset="0"/>
                <a:cs typeface="Times New Roman" panose="02020603050405020304" pitchFamily="18" charset="0"/>
              </a:rPr>
              <a:t>По результатам контрольного обхода исправлялись данные.</a:t>
            </a:r>
            <a:br>
              <a:rPr lang="ky-KG" sz="1600" b="1" dirty="0">
                <a:solidFill>
                  <a:srgbClr val="0000CC"/>
                </a:solidFill>
                <a:latin typeface="Times New Roman" panose="02020603050405020304" pitchFamily="18" charset="0"/>
                <a:cs typeface="Times New Roman" panose="02020603050405020304" pitchFamily="18" charset="0"/>
              </a:rPr>
            </a:br>
            <a:r>
              <a:rPr lang="ky-KG" sz="1600" b="1" dirty="0">
                <a:solidFill>
                  <a:srgbClr val="0000CC"/>
                </a:solidFill>
                <a:latin typeface="Times New Roman" panose="02020603050405020304" pitchFamily="18" charset="0"/>
                <a:cs typeface="Times New Roman" panose="02020603050405020304" pitchFamily="18" charset="0"/>
              </a:rPr>
              <a:t> </a:t>
            </a:r>
            <a:br>
              <a:rPr lang="ru-RU" sz="1600" b="1" dirty="0">
                <a:solidFill>
                  <a:srgbClr val="0000CC"/>
                </a:solidFill>
                <a:latin typeface="Times New Roman" panose="02020603050405020304" pitchFamily="18" charset="0"/>
                <a:cs typeface="Times New Roman" panose="02020603050405020304" pitchFamily="18" charset="0"/>
              </a:rPr>
            </a:br>
            <a:r>
              <a:rPr lang="ru-RU" sz="1600" b="1" dirty="0">
                <a:solidFill>
                  <a:srgbClr val="0000CC"/>
                </a:solidFill>
                <a:latin typeface="Times New Roman" panose="02020603050405020304" pitchFamily="18" charset="0"/>
                <a:cs typeface="Times New Roman" panose="02020603050405020304" pitchFamily="18" charset="0"/>
              </a:rPr>
              <a:t>3. В Вопросники переписи были введены подсказы, исключающие возможные ошибки (например, по определению точного возраста респондента).  </a:t>
            </a:r>
          </a:p>
          <a:p>
            <a:endParaRPr lang="ru-RU" sz="1600" b="1" dirty="0">
              <a:solidFill>
                <a:srgbClr val="0000CC"/>
              </a:solidFill>
              <a:latin typeface="Times New Roman" panose="02020603050405020304" pitchFamily="18" charset="0"/>
              <a:cs typeface="Times New Roman" panose="02020603050405020304" pitchFamily="18" charset="0"/>
            </a:endParaRPr>
          </a:p>
          <a:p>
            <a:r>
              <a:rPr lang="ru-RU" sz="1600" b="1" dirty="0">
                <a:solidFill>
                  <a:srgbClr val="0000CC"/>
                </a:solidFill>
                <a:latin typeface="Times New Roman" panose="02020603050405020304" pitchFamily="18" charset="0"/>
                <a:cs typeface="Times New Roman" panose="02020603050405020304" pitchFamily="18" charset="0"/>
              </a:rPr>
              <a:t>4. Осуществлялся контроль над ошибками при получении итогов переписей (на всех этапах подготовки данных).</a:t>
            </a:r>
          </a:p>
        </p:txBody>
      </p:sp>
      <p:sp>
        <p:nvSpPr>
          <p:cNvPr id="5" name="Прямоугольник 4"/>
          <p:cNvSpPr/>
          <p:nvPr/>
        </p:nvSpPr>
        <p:spPr>
          <a:xfrm>
            <a:off x="2542034" y="605844"/>
            <a:ext cx="6166259" cy="1107996"/>
          </a:xfrm>
          <a:prstGeom prst="rect">
            <a:avLst/>
          </a:prstGeom>
        </p:spPr>
        <p:txBody>
          <a:bodyPr wrap="square">
            <a:spAutoFit/>
          </a:bodyPr>
          <a:lstStyle/>
          <a:p>
            <a:pPr algn="ctr"/>
            <a:r>
              <a:rPr lang="ru-RU" altLang="ru-RU" sz="2200" b="1" dirty="0">
                <a:solidFill>
                  <a:srgbClr val="000066"/>
                </a:solidFill>
                <a:latin typeface="Times New Roman" panose="02020603050405020304" pitchFamily="18" charset="0"/>
              </a:rPr>
              <a:t>Система контроля при проведении национальных переписей населения </a:t>
            </a:r>
          </a:p>
          <a:p>
            <a:pPr algn="ctr"/>
            <a:r>
              <a:rPr lang="ru-RU" altLang="ru-RU" sz="2200" b="1" dirty="0">
                <a:solidFill>
                  <a:srgbClr val="000066"/>
                </a:solidFill>
                <a:latin typeface="Times New Roman" panose="02020603050405020304" pitchFamily="18" charset="0"/>
              </a:rPr>
              <a:t>и жилищного фонда 1999, 2009гг.</a:t>
            </a:r>
            <a:endParaRPr lang="ru-RU" sz="2200" i="1" dirty="0"/>
          </a:p>
        </p:txBody>
      </p:sp>
      <p:pic>
        <p:nvPicPr>
          <p:cNvPr id="7" name="Picture 15" descr="7oblastif-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692696"/>
            <a:ext cx="757646" cy="65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0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2132856"/>
            <a:ext cx="7808701" cy="3847207"/>
          </a:xfrm>
          <a:prstGeom prst="rect">
            <a:avLst/>
          </a:prstGeom>
        </p:spPr>
        <p:txBody>
          <a:bodyPr wrap="square">
            <a:spAutoFit/>
          </a:bodyPr>
          <a:lstStyle/>
          <a:p>
            <a:r>
              <a:rPr lang="ky-KG" sz="1600" b="1" dirty="0">
                <a:solidFill>
                  <a:srgbClr val="0000CC"/>
                </a:solidFill>
                <a:latin typeface="Times New Roman" panose="02020603050405020304" pitchFamily="18" charset="0"/>
                <a:cs typeface="Times New Roman" panose="02020603050405020304" pitchFamily="18" charset="0"/>
              </a:rPr>
              <a:t>5. Был выполнен демографический анализ для оценки переписи населения 2009г. По приглашению ЮНФПА в Кыргызстане, экспертом г-ном Альфонсом Макдональдом (</a:t>
            </a:r>
            <a:r>
              <a:rPr lang="en-US" sz="1600" b="1" dirty="0">
                <a:solidFill>
                  <a:srgbClr val="0000CC"/>
                </a:solidFill>
                <a:latin typeface="Times New Roman" panose="02020603050405020304" pitchFamily="18" charset="0"/>
                <a:cs typeface="Times New Roman" panose="02020603050405020304" pitchFamily="18" charset="0"/>
              </a:rPr>
              <a:t>Mr. Alphonse L. MacDonald) </a:t>
            </a:r>
            <a:r>
              <a:rPr lang="ru-RU" sz="1600" b="1" dirty="0">
                <a:solidFill>
                  <a:srgbClr val="0000CC"/>
                </a:solidFill>
                <a:latin typeface="Times New Roman" panose="02020603050405020304" pitchFamily="18" charset="0"/>
                <a:cs typeface="Times New Roman" panose="02020603050405020304" pitchFamily="18" charset="0"/>
              </a:rPr>
              <a:t>в 2011г. </a:t>
            </a:r>
            <a:r>
              <a:rPr lang="ky-KG" sz="1600" b="1" dirty="0">
                <a:solidFill>
                  <a:srgbClr val="0000CC"/>
                </a:solidFill>
                <a:latin typeface="Times New Roman" panose="02020603050405020304" pitchFamily="18" charset="0"/>
                <a:cs typeface="Times New Roman" panose="02020603050405020304" pitchFamily="18" charset="0"/>
              </a:rPr>
              <a:t>были обучены специалисты отдела демографической статистики расчетам применяемых ООН индексов. </a:t>
            </a:r>
          </a:p>
          <a:p>
            <a:r>
              <a:rPr lang="ky-KG" sz="1600" b="1" dirty="0">
                <a:solidFill>
                  <a:srgbClr val="0000CC"/>
                </a:solidFill>
                <a:latin typeface="Times New Roman" panose="02020603050405020304" pitchFamily="18" charset="0"/>
                <a:cs typeface="Times New Roman" panose="02020603050405020304" pitchFamily="18" charset="0"/>
              </a:rPr>
              <a:t>Для оценки возрастной аккумуляции были расчитаны сводные индексы Уиппла (</a:t>
            </a:r>
            <a:r>
              <a:rPr lang="en-US" sz="1600" b="1" dirty="0">
                <a:solidFill>
                  <a:srgbClr val="0000CC"/>
                </a:solidFill>
                <a:latin typeface="Times New Roman" panose="02020603050405020304" pitchFamily="18" charset="0"/>
                <a:cs typeface="Times New Roman" panose="02020603050405020304" pitchFamily="18" charset="0"/>
              </a:rPr>
              <a:t>Whipple Index</a:t>
            </a:r>
            <a:r>
              <a:rPr lang="ru-RU" sz="1600" b="1" dirty="0">
                <a:solidFill>
                  <a:srgbClr val="0000CC"/>
                </a:solidFill>
                <a:latin typeface="Times New Roman" panose="02020603050405020304" pitchFamily="18" charset="0"/>
                <a:cs typeface="Times New Roman" panose="02020603050405020304" pitchFamily="18" charset="0"/>
              </a:rPr>
              <a:t>)</a:t>
            </a:r>
            <a:r>
              <a:rPr lang="ky-KG" sz="1600" b="1" dirty="0">
                <a:solidFill>
                  <a:srgbClr val="0000CC"/>
                </a:solidFill>
                <a:latin typeface="Times New Roman" panose="02020603050405020304" pitchFamily="18" charset="0"/>
                <a:cs typeface="Times New Roman" panose="02020603050405020304" pitchFamily="18" charset="0"/>
              </a:rPr>
              <a:t>, с</a:t>
            </a:r>
            <a:r>
              <a:rPr lang="ru-RU" sz="1600" b="1" dirty="0">
                <a:solidFill>
                  <a:srgbClr val="0000CC"/>
                </a:solidFill>
                <a:latin typeface="Times New Roman" panose="02020603050405020304" pitchFamily="18" charset="0"/>
                <a:cs typeface="Times New Roman" panose="02020603050405020304" pitchFamily="18" charset="0"/>
              </a:rPr>
              <a:t>мешанный индекс </a:t>
            </a:r>
            <a:r>
              <a:rPr lang="ky-KG" sz="1600" b="1" dirty="0">
                <a:solidFill>
                  <a:srgbClr val="0000CC"/>
                </a:solidFill>
                <a:latin typeface="Times New Roman" panose="02020603050405020304" pitchFamily="18" charset="0"/>
                <a:cs typeface="Times New Roman" panose="02020603050405020304" pitchFamily="18" charset="0"/>
              </a:rPr>
              <a:t>Майера (</a:t>
            </a:r>
            <a:r>
              <a:rPr lang="en-US" sz="1600" b="1" dirty="0">
                <a:solidFill>
                  <a:srgbClr val="0000CC"/>
                </a:solidFill>
                <a:latin typeface="Times New Roman" panose="02020603050405020304" pitchFamily="18" charset="0"/>
                <a:cs typeface="Times New Roman" panose="02020603050405020304" pitchFamily="18" charset="0"/>
              </a:rPr>
              <a:t>Myers Blended Index</a:t>
            </a:r>
            <a:r>
              <a:rPr lang="ru-RU" sz="1600" b="1" dirty="0">
                <a:solidFill>
                  <a:srgbClr val="0000CC"/>
                </a:solidFill>
                <a:latin typeface="Times New Roman" panose="02020603050405020304" pitchFamily="18" charset="0"/>
                <a:cs typeface="Times New Roman" panose="02020603050405020304" pitchFamily="18" charset="0"/>
              </a:rPr>
              <a:t>), кроме того, комбинированный индекс ООН (</a:t>
            </a:r>
            <a:r>
              <a:rPr lang="en-US" sz="1600" b="1" dirty="0">
                <a:solidFill>
                  <a:srgbClr val="0000CC"/>
                </a:solidFill>
                <a:latin typeface="Times New Roman" panose="02020603050405020304" pitchFamily="18" charset="0"/>
                <a:cs typeface="Times New Roman" panose="02020603050405020304" pitchFamily="18" charset="0"/>
              </a:rPr>
              <a:t>United Nations Combined Index</a:t>
            </a:r>
            <a:r>
              <a:rPr lang="ru-RU" sz="1600" b="1" dirty="0">
                <a:solidFill>
                  <a:srgbClr val="0000CC"/>
                </a:solidFill>
                <a:latin typeface="Times New Roman" panose="02020603050405020304" pitchFamily="18" charset="0"/>
                <a:cs typeface="Times New Roman" panose="02020603050405020304" pitchFamily="18" charset="0"/>
              </a:rPr>
              <a:t>), </a:t>
            </a:r>
            <a:r>
              <a:rPr lang="ru-RU" sz="1600" b="1" dirty="0" err="1">
                <a:solidFill>
                  <a:srgbClr val="0000CC"/>
                </a:solidFill>
                <a:latin typeface="Times New Roman" panose="02020603050405020304" pitchFamily="18" charset="0"/>
                <a:cs typeface="Times New Roman" panose="02020603050405020304" pitchFamily="18" charset="0"/>
              </a:rPr>
              <a:t>Bachi</a:t>
            </a:r>
            <a:r>
              <a:rPr lang="ru-RU" sz="1600" b="1" dirty="0">
                <a:solidFill>
                  <a:srgbClr val="0000CC"/>
                </a:solidFill>
                <a:latin typeface="Times New Roman" panose="02020603050405020304" pitchFamily="18" charset="0"/>
                <a:cs typeface="Times New Roman" panose="02020603050405020304" pitchFamily="18" charset="0"/>
              </a:rPr>
              <a:t> </a:t>
            </a:r>
            <a:r>
              <a:rPr lang="ru-RU" sz="1600" b="1" dirty="0" err="1">
                <a:solidFill>
                  <a:srgbClr val="0000CC"/>
                </a:solidFill>
                <a:latin typeface="Times New Roman" panose="02020603050405020304" pitchFamily="18" charset="0"/>
                <a:cs typeface="Times New Roman" panose="02020603050405020304" pitchFamily="18" charset="0"/>
              </a:rPr>
              <a:t>Index</a:t>
            </a:r>
            <a:r>
              <a:rPr lang="ru-RU" sz="1600" b="1" dirty="0">
                <a:solidFill>
                  <a:srgbClr val="0000CC"/>
                </a:solidFill>
                <a:latin typeface="Times New Roman" panose="02020603050405020304" pitchFamily="18" charset="0"/>
                <a:cs typeface="Times New Roman" panose="02020603050405020304" pitchFamily="18" charset="0"/>
              </a:rPr>
              <a:t>. </a:t>
            </a:r>
          </a:p>
          <a:p>
            <a:endParaRPr lang="ru-RU" sz="1600" b="1" dirty="0">
              <a:solidFill>
                <a:srgbClr val="0000CC"/>
              </a:solidFill>
              <a:latin typeface="Times New Roman" panose="02020603050405020304" pitchFamily="18" charset="0"/>
              <a:cs typeface="Times New Roman" panose="02020603050405020304" pitchFamily="18" charset="0"/>
            </a:endParaRPr>
          </a:p>
          <a:p>
            <a:r>
              <a:rPr lang="ru-RU" sz="1600" b="1" dirty="0">
                <a:solidFill>
                  <a:srgbClr val="0000CC"/>
                </a:solidFill>
                <a:latin typeface="Times New Roman" panose="02020603050405020304" pitchFamily="18" charset="0"/>
                <a:cs typeface="Times New Roman" panose="02020603050405020304" pitchFamily="18" charset="0"/>
              </a:rPr>
              <a:t>6. Качество данных переписей было проверено при подготовке </a:t>
            </a:r>
            <a:r>
              <a:rPr lang="ru-RU" sz="1600" b="1" dirty="0" err="1">
                <a:solidFill>
                  <a:srgbClr val="0000CC"/>
                </a:solidFill>
                <a:latin typeface="Times New Roman" panose="02020603050405020304" pitchFamily="18" charset="0"/>
                <a:cs typeface="Times New Roman" panose="02020603050405020304" pitchFamily="18" charset="0"/>
              </a:rPr>
              <a:t>микроданных</a:t>
            </a:r>
            <a:r>
              <a:rPr lang="ru-RU" sz="1600" b="1" dirty="0">
                <a:solidFill>
                  <a:srgbClr val="0000CC"/>
                </a:solidFill>
                <a:latin typeface="Times New Roman" panose="02020603050405020304" pitchFamily="18" charset="0"/>
                <a:cs typeface="Times New Roman" panose="02020603050405020304" pitchFamily="18" charset="0"/>
              </a:rPr>
              <a:t>. Международному центру общего открытого доступа к коллекциям </a:t>
            </a:r>
            <a:r>
              <a:rPr lang="ru-RU" sz="1600" b="1" dirty="0" err="1">
                <a:solidFill>
                  <a:srgbClr val="0000CC"/>
                </a:solidFill>
                <a:latin typeface="Times New Roman" panose="02020603050405020304" pitchFamily="18" charset="0"/>
                <a:cs typeface="Times New Roman" panose="02020603050405020304" pitchFamily="18" charset="0"/>
              </a:rPr>
              <a:t>микроданных</a:t>
            </a:r>
            <a:r>
              <a:rPr lang="ru-RU" sz="1600" b="1" dirty="0">
                <a:solidFill>
                  <a:srgbClr val="0000CC"/>
                </a:solidFill>
                <a:latin typeface="Times New Roman" panose="02020603050405020304" pitchFamily="18" charset="0"/>
                <a:cs typeface="Times New Roman" panose="02020603050405020304" pitchFamily="18" charset="0"/>
              </a:rPr>
              <a:t> Университета Миннесоты (проект </a:t>
            </a:r>
            <a:r>
              <a:rPr lang="en-US" sz="1600" b="1" dirty="0">
                <a:solidFill>
                  <a:srgbClr val="0000CC"/>
                </a:solidFill>
                <a:latin typeface="Times New Roman" panose="02020603050405020304" pitchFamily="18" charset="0"/>
                <a:cs typeface="Times New Roman" panose="02020603050405020304" pitchFamily="18" charset="0"/>
              </a:rPr>
              <a:t>IPUMS</a:t>
            </a:r>
            <a:r>
              <a:rPr lang="ru-RU" sz="1600" b="1" dirty="0">
                <a:solidFill>
                  <a:srgbClr val="0000CC"/>
                </a:solidFill>
                <a:latin typeface="Times New Roman" panose="02020603050405020304" pitchFamily="18" charset="0"/>
                <a:cs typeface="Times New Roman" panose="02020603050405020304" pitchFamily="18" charset="0"/>
              </a:rPr>
              <a:t>-</a:t>
            </a:r>
            <a:r>
              <a:rPr lang="en-US" sz="1600" b="1" dirty="0">
                <a:solidFill>
                  <a:srgbClr val="0000CC"/>
                </a:solidFill>
                <a:latin typeface="Times New Roman" panose="02020603050405020304" pitchFamily="18" charset="0"/>
                <a:cs typeface="Times New Roman" panose="02020603050405020304" pitchFamily="18" charset="0"/>
              </a:rPr>
              <a:t>International</a:t>
            </a:r>
            <a:r>
              <a:rPr lang="ru-RU" sz="1600" b="1" dirty="0">
                <a:solidFill>
                  <a:srgbClr val="0000CC"/>
                </a:solidFill>
                <a:latin typeface="Times New Roman" panose="02020603050405020304" pitchFamily="18" charset="0"/>
                <a:cs typeface="Times New Roman" panose="02020603050405020304" pitchFamily="18" charset="0"/>
              </a:rPr>
              <a:t>) были представлены данные переписей населения и жилищного фонда 1999, 2009гг., выборка данных выполнена по методике данного проекта.</a:t>
            </a:r>
          </a:p>
          <a:p>
            <a:endParaRPr lang="ky-KG" b="1" dirty="0">
              <a:solidFill>
                <a:srgbClr val="0000CC"/>
              </a:solidFill>
              <a:latin typeface="Times New Roman" panose="02020603050405020304" pitchFamily="18" charset="0"/>
              <a:cs typeface="Times New Roman" panose="02020603050405020304" pitchFamily="18" charset="0"/>
            </a:endParaRPr>
          </a:p>
          <a:p>
            <a:endParaRPr lang="ky-KG" b="1" dirty="0">
              <a:solidFill>
                <a:srgbClr val="0000CC"/>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542034" y="605844"/>
            <a:ext cx="6166259" cy="1138773"/>
          </a:xfrm>
          <a:prstGeom prst="rect">
            <a:avLst/>
          </a:prstGeom>
        </p:spPr>
        <p:txBody>
          <a:bodyPr wrap="square">
            <a:spAutoFit/>
          </a:bodyPr>
          <a:lstStyle/>
          <a:p>
            <a:pPr algn="ctr"/>
            <a:r>
              <a:rPr lang="ru-RU" altLang="ru-RU" sz="2200" b="1" dirty="0">
                <a:solidFill>
                  <a:srgbClr val="000066"/>
                </a:solidFill>
                <a:latin typeface="Times New Roman" panose="02020603050405020304" pitchFamily="18" charset="0"/>
              </a:rPr>
              <a:t>Система контроля при проведении национальных переписей населения </a:t>
            </a:r>
          </a:p>
          <a:p>
            <a:pPr algn="ctr"/>
            <a:r>
              <a:rPr lang="ru-RU" altLang="ru-RU" sz="2200" b="1" dirty="0">
                <a:solidFill>
                  <a:srgbClr val="000066"/>
                </a:solidFill>
                <a:latin typeface="Times New Roman" panose="02020603050405020304" pitchFamily="18" charset="0"/>
              </a:rPr>
              <a:t>и жилищного фонда 1999, 2009гг.</a:t>
            </a:r>
            <a:r>
              <a:rPr lang="ru-RU" altLang="ru-RU" sz="2400" b="1" dirty="0">
                <a:solidFill>
                  <a:srgbClr val="000066"/>
                </a:solidFill>
                <a:latin typeface="Times New Roman" panose="02020603050405020304" pitchFamily="18" charset="0"/>
              </a:rPr>
              <a:t> </a:t>
            </a:r>
            <a:r>
              <a:rPr lang="ru-RU" altLang="ru-RU" sz="1600" b="1" dirty="0">
                <a:solidFill>
                  <a:srgbClr val="000066"/>
                </a:solidFill>
                <a:latin typeface="Times New Roman" panose="02020603050405020304" pitchFamily="18" charset="0"/>
              </a:rPr>
              <a:t>(продолжение)</a:t>
            </a:r>
            <a:endParaRPr lang="ru-RU" sz="1600" i="1" dirty="0"/>
          </a:p>
        </p:txBody>
      </p:sp>
      <p:pic>
        <p:nvPicPr>
          <p:cNvPr id="7" name="Picture 15" descr="7oblastif-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764704"/>
            <a:ext cx="757646" cy="65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37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536" y="1412776"/>
            <a:ext cx="8425880" cy="5400600"/>
          </a:xfrm>
        </p:spPr>
        <p:txBody>
          <a:bodyPr anchor="ctr">
            <a:normAutofit fontScale="90000"/>
          </a:bodyPr>
          <a:lstStyle/>
          <a:p>
            <a:pPr algn="l"/>
            <a:r>
              <a:rPr lang="ky-KG" sz="2200" b="1" i="1" dirty="0">
                <a:solidFill>
                  <a:srgbClr val="0000CC"/>
                </a:solidFill>
                <a:latin typeface="Times New Roman" panose="02020603050405020304" pitchFamily="18" charset="0"/>
                <a:cs typeface="Times New Roman" panose="02020603050405020304" pitchFamily="18" charset="0"/>
              </a:rPr>
              <a:t>Запланированы мероприятия по оценке эффективности результатов переписи населения и жилищного фонда 2020г.:</a:t>
            </a:r>
            <a:br>
              <a:rPr lang="ky-KG" sz="2200" b="1" i="1" dirty="0">
                <a:solidFill>
                  <a:srgbClr val="0000CC"/>
                </a:solidFill>
                <a:latin typeface="Times New Roman" panose="02020603050405020304" pitchFamily="18" charset="0"/>
                <a:cs typeface="Times New Roman" panose="02020603050405020304" pitchFamily="18" charset="0"/>
              </a:rPr>
            </a:br>
            <a:br>
              <a:rPr lang="ky-KG" sz="2000" b="1" dirty="0">
                <a:solidFill>
                  <a:srgbClr val="0000CC"/>
                </a:solidFill>
                <a:latin typeface="Times New Roman" panose="02020603050405020304" pitchFamily="18" charset="0"/>
                <a:cs typeface="Times New Roman" panose="02020603050405020304" pitchFamily="18" charset="0"/>
              </a:rPr>
            </a:br>
            <a:r>
              <a:rPr lang="ky-KG" sz="2000" b="1" dirty="0">
                <a:solidFill>
                  <a:srgbClr val="0000CC"/>
                </a:solidFill>
                <a:latin typeface="Times New Roman" panose="02020603050405020304" pitchFamily="18" charset="0"/>
                <a:cs typeface="Times New Roman" panose="02020603050405020304" pitchFamily="18" charset="0"/>
              </a:rPr>
              <a:t>1. </a:t>
            </a:r>
            <a:r>
              <a:rPr lang="ky-KG" sz="2000" b="1" u="sng" dirty="0">
                <a:solidFill>
                  <a:srgbClr val="0000CC"/>
                </a:solidFill>
                <a:latin typeface="Times New Roman" panose="02020603050405020304" pitchFamily="18" charset="0"/>
                <a:cs typeface="Times New Roman" panose="02020603050405020304" pitchFamily="18" charset="0"/>
              </a:rPr>
              <a:t>Планируется проведение специального постпереписного обследования для оценки охвата и качества данных </a:t>
            </a:r>
            <a:r>
              <a:rPr lang="ky-KG" sz="2000" b="1" dirty="0">
                <a:solidFill>
                  <a:srgbClr val="0000CC"/>
                </a:solidFill>
                <a:latin typeface="Times New Roman" panose="02020603050405020304" pitchFamily="18" charset="0"/>
                <a:cs typeface="Times New Roman" panose="02020603050405020304" pitchFamily="18" charset="0"/>
              </a:rPr>
              <a:t>(за счет донорских средств). Данный план возник в ходе консультаций в Нацстаткоме (17-20 апреля 2018г.) эксперта от ЮНФПА г-на Иан Уайт (</a:t>
            </a:r>
            <a:r>
              <a:rPr lang="en-US" sz="2000" b="1" dirty="0">
                <a:solidFill>
                  <a:srgbClr val="0000CC"/>
                </a:solidFill>
                <a:latin typeface="Times New Roman" panose="02020603050405020304" pitchFamily="18" charset="0"/>
                <a:cs typeface="Times New Roman" panose="02020603050405020304" pitchFamily="18" charset="0"/>
              </a:rPr>
              <a:t>Mr. Ian White</a:t>
            </a:r>
            <a:r>
              <a:rPr lang="ru-RU" sz="2000" b="1" dirty="0">
                <a:solidFill>
                  <a:srgbClr val="0000CC"/>
                </a:solidFill>
                <a:latin typeface="Times New Roman" panose="02020603050405020304" pitchFamily="18" charset="0"/>
                <a:cs typeface="Times New Roman" panose="02020603050405020304" pitchFamily="18" charset="0"/>
              </a:rPr>
              <a:t>)</a:t>
            </a:r>
            <a:r>
              <a:rPr lang="en-US" sz="2000" b="1" dirty="0">
                <a:solidFill>
                  <a:srgbClr val="0000CC"/>
                </a:solidFill>
                <a:latin typeface="Times New Roman" panose="02020603050405020304" pitchFamily="18" charset="0"/>
                <a:cs typeface="Times New Roman" panose="02020603050405020304" pitchFamily="18" charset="0"/>
              </a:rPr>
              <a:t>,</a:t>
            </a:r>
            <a:r>
              <a:rPr lang="ru-RU" sz="2000" b="1" dirty="0">
                <a:solidFill>
                  <a:srgbClr val="0000CC"/>
                </a:solidFill>
                <a:latin typeface="Times New Roman" panose="02020603050405020304" pitchFamily="18" charset="0"/>
                <a:cs typeface="Times New Roman" panose="02020603050405020304" pitchFamily="18" charset="0"/>
              </a:rPr>
              <a:t> члена Руководящей группы ЕЭК ООН по проведению переписей населения и жилищного фонда.</a:t>
            </a:r>
            <a:br>
              <a:rPr lang="ky-KG" sz="2000" b="1" dirty="0">
                <a:solidFill>
                  <a:srgbClr val="0000CC"/>
                </a:solidFill>
                <a:latin typeface="Times New Roman" panose="02020603050405020304" pitchFamily="18" charset="0"/>
                <a:cs typeface="Times New Roman" panose="02020603050405020304" pitchFamily="18" charset="0"/>
              </a:rPr>
            </a:br>
            <a:br>
              <a:rPr lang="ru-RU" sz="2000" b="1" dirty="0">
                <a:solidFill>
                  <a:srgbClr val="0000CC"/>
                </a:solidFill>
                <a:effectLst/>
                <a:latin typeface="Times New Roman" panose="02020603050405020304" pitchFamily="18" charset="0"/>
                <a:cs typeface="Times New Roman" panose="02020603050405020304" pitchFamily="18" charset="0"/>
              </a:rPr>
            </a:br>
            <a:r>
              <a:rPr lang="ru-RU" sz="2000" b="1" dirty="0">
                <a:solidFill>
                  <a:srgbClr val="0000CC"/>
                </a:solidFill>
                <a:effectLst/>
                <a:latin typeface="Times New Roman" panose="02020603050405020304" pitchFamily="18" charset="0"/>
                <a:cs typeface="Times New Roman" panose="02020603050405020304" pitchFamily="18" charset="0"/>
              </a:rPr>
              <a:t>2. Постоянное население будет переписано в соответствии с международными стандартами (</a:t>
            </a:r>
            <a:r>
              <a:rPr lang="ru-RU" sz="2000" b="1">
                <a:solidFill>
                  <a:srgbClr val="0000CC"/>
                </a:solidFill>
                <a:effectLst/>
                <a:latin typeface="Times New Roman" panose="02020603050405020304" pitchFamily="18" charset="0"/>
                <a:cs typeface="Times New Roman" panose="02020603050405020304" pitchFamily="18" charset="0"/>
              </a:rPr>
              <a:t>без включения </a:t>
            </a:r>
            <a:r>
              <a:rPr lang="ru-RU" sz="2000" b="1" dirty="0">
                <a:solidFill>
                  <a:srgbClr val="0000CC"/>
                </a:solidFill>
                <a:effectLst/>
                <a:latin typeface="Times New Roman" panose="02020603050405020304" pitchFamily="18" charset="0"/>
                <a:cs typeface="Times New Roman" panose="02020603050405020304" pitchFamily="18" charset="0"/>
              </a:rPr>
              <a:t>в численность постоянного населения отсутствующих 1 год и более). </a:t>
            </a:r>
            <a:br>
              <a:rPr lang="ru-RU" sz="2000" b="1" dirty="0">
                <a:solidFill>
                  <a:srgbClr val="0000CC"/>
                </a:solidFill>
                <a:effectLst/>
                <a:latin typeface="Times New Roman" panose="02020603050405020304" pitchFamily="18" charset="0"/>
                <a:cs typeface="Times New Roman" panose="02020603050405020304" pitchFamily="18" charset="0"/>
              </a:rPr>
            </a:br>
            <a:br>
              <a:rPr lang="ru-RU" sz="2000" b="1" dirty="0">
                <a:solidFill>
                  <a:srgbClr val="0000CC"/>
                </a:solidFill>
                <a:effectLst/>
                <a:latin typeface="Times New Roman" panose="02020603050405020304" pitchFamily="18" charset="0"/>
                <a:cs typeface="Times New Roman" panose="02020603050405020304" pitchFamily="18" charset="0"/>
              </a:rPr>
            </a:br>
            <a:r>
              <a:rPr lang="ru-RU" sz="2000" b="1" dirty="0">
                <a:solidFill>
                  <a:srgbClr val="0000CC"/>
                </a:solidFill>
                <a:effectLst/>
                <a:latin typeface="Times New Roman" panose="02020603050405020304" pitchFamily="18" charset="0"/>
                <a:cs typeface="Times New Roman" panose="02020603050405020304" pitchFamily="18" charset="0"/>
              </a:rPr>
              <a:t>3</a:t>
            </a:r>
            <a:r>
              <a:rPr lang="ru-RU" sz="2000" b="1" dirty="0">
                <a:solidFill>
                  <a:srgbClr val="0000CC"/>
                </a:solidFill>
                <a:latin typeface="Times New Roman" panose="02020603050405020304" pitchFamily="18" charset="0"/>
                <a:cs typeface="Times New Roman" panose="02020603050405020304" pitchFamily="18" charset="0"/>
              </a:rPr>
              <a:t>. </a:t>
            </a:r>
            <a:r>
              <a:rPr lang="ky-KG" sz="2000" b="1" dirty="0">
                <a:solidFill>
                  <a:srgbClr val="0000CC"/>
                </a:solidFill>
                <a:latin typeface="Times New Roman" panose="02020603050405020304" pitchFamily="18" charset="0"/>
                <a:cs typeface="Times New Roman" panose="02020603050405020304" pitchFamily="18" charset="0"/>
              </a:rPr>
              <a:t>Будут проводиться контрольные обходы помещений сразу после завершения переписи на всех счетных участках.</a:t>
            </a:r>
            <a:br>
              <a:rPr lang="ky-KG" sz="2000" b="1" dirty="0">
                <a:solidFill>
                  <a:srgbClr val="0000CC"/>
                </a:solidFill>
                <a:latin typeface="Times New Roman" panose="02020603050405020304" pitchFamily="18" charset="0"/>
                <a:cs typeface="Times New Roman" panose="02020603050405020304" pitchFamily="18" charset="0"/>
              </a:rPr>
            </a:br>
            <a:br>
              <a:rPr lang="ru-RU" sz="2000" b="1" dirty="0">
                <a:solidFill>
                  <a:srgbClr val="0000CC"/>
                </a:solidFill>
                <a:latin typeface="Times New Roman" panose="02020603050405020304" pitchFamily="18" charset="0"/>
                <a:cs typeface="Times New Roman" panose="02020603050405020304" pitchFamily="18" charset="0"/>
              </a:rPr>
            </a:br>
            <a:br>
              <a:rPr lang="ru-RU" sz="1800" b="1" dirty="0">
                <a:solidFill>
                  <a:srgbClr val="0000CC"/>
                </a:solidFill>
                <a:latin typeface="Times New Roman" panose="02020603050405020304" pitchFamily="18" charset="0"/>
                <a:cs typeface="Times New Roman" panose="02020603050405020304" pitchFamily="18" charset="0"/>
              </a:rPr>
            </a:br>
            <a:br>
              <a:rPr lang="ru-RU" sz="1800" dirty="0">
                <a:solidFill>
                  <a:srgbClr val="0000CC"/>
                </a:solidFill>
                <a:effectLst/>
                <a:latin typeface="Times New Roman" panose="02020603050405020304" pitchFamily="18" charset="0"/>
                <a:cs typeface="Times New Roman" panose="02020603050405020304" pitchFamily="18" charset="0"/>
              </a:rPr>
            </a:br>
            <a:endParaRPr lang="ru-RU" sz="1800" b="0" i="1" cap="none" dirty="0">
              <a:solidFill>
                <a:srgbClr val="7030A0"/>
              </a:solidFill>
            </a:endParaRPr>
          </a:p>
        </p:txBody>
      </p:sp>
      <p:pic>
        <p:nvPicPr>
          <p:cNvPr id="14340" name="Picture 8" descr="logo NSC"/>
          <p:cNvPicPr>
            <a:picLocks noChangeAspect="1" noChangeArrowheads="1"/>
          </p:cNvPicPr>
          <p:nvPr/>
        </p:nvPicPr>
        <p:blipFill>
          <a:blip r:embed="rId2"/>
          <a:srcRect/>
          <a:stretch>
            <a:fillRect/>
          </a:stretch>
        </p:blipFill>
        <p:spPr bwMode="auto">
          <a:xfrm>
            <a:off x="611560" y="260648"/>
            <a:ext cx="914400" cy="863377"/>
          </a:xfrm>
          <a:prstGeom prst="rect">
            <a:avLst/>
          </a:prstGeom>
          <a:noFill/>
          <a:ln w="9525">
            <a:noFill/>
            <a:miter lim="800000"/>
            <a:headEnd/>
            <a:tailEnd/>
          </a:ln>
        </p:spPr>
      </p:pic>
      <p:sp>
        <p:nvSpPr>
          <p:cNvPr id="9" name="Text Box 2"/>
          <p:cNvSpPr txBox="1">
            <a:spLocks noChangeArrowheads="1"/>
          </p:cNvSpPr>
          <p:nvPr/>
        </p:nvSpPr>
        <p:spPr bwMode="auto">
          <a:xfrm>
            <a:off x="1907704" y="190410"/>
            <a:ext cx="6779775" cy="769441"/>
          </a:xfrm>
          <a:prstGeom prst="rect">
            <a:avLst/>
          </a:prstGeom>
          <a:noFill/>
          <a:ln w="9525">
            <a:noFill/>
            <a:miter lim="800000"/>
            <a:headEnd/>
            <a:tailEnd/>
          </a:ln>
        </p:spPr>
        <p:txBody>
          <a:bodyPr wrap="square">
            <a:spAutoFit/>
          </a:bodyPr>
          <a:lstStyle/>
          <a:p>
            <a:pPr algn="ctr"/>
            <a:r>
              <a:rPr lang="ru-RU" altLang="ru-RU" sz="2200" b="1" dirty="0">
                <a:solidFill>
                  <a:srgbClr val="000066"/>
                </a:solidFill>
                <a:latin typeface="Times New Roman" panose="02020603050405020304" pitchFamily="18" charset="0"/>
              </a:rPr>
              <a:t>Планируемая система контроля при проведении переписи населения и жилищного фонда 2020г. </a:t>
            </a:r>
            <a:endParaRPr lang="ru-RU" sz="2200" i="1" dirty="0"/>
          </a:p>
        </p:txBody>
      </p:sp>
    </p:spTree>
    <p:extLst>
      <p:ext uri="{BB962C8B-B14F-4D97-AF65-F5344CB8AC3E}">
        <p14:creationId xmlns:p14="http://schemas.microsoft.com/office/powerpoint/2010/main" val="202345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560" y="1628800"/>
            <a:ext cx="8425880" cy="4752528"/>
          </a:xfrm>
        </p:spPr>
        <p:txBody>
          <a:bodyPr anchor="ctr">
            <a:normAutofit/>
          </a:bodyPr>
          <a:lstStyle/>
          <a:p>
            <a:pPr algn="l"/>
            <a:r>
              <a:rPr lang="ru-RU" sz="1800" b="1" dirty="0">
                <a:solidFill>
                  <a:srgbClr val="0000CC"/>
                </a:solidFill>
                <a:latin typeface="Times New Roman" panose="02020603050405020304" pitchFamily="18" charset="0"/>
                <a:cs typeface="Times New Roman" panose="02020603050405020304" pitchFamily="18" charset="0"/>
              </a:rPr>
              <a:t>4. Э</a:t>
            </a:r>
            <a:r>
              <a:rPr lang="ky-KG" sz="1800" b="1" dirty="0">
                <a:solidFill>
                  <a:srgbClr val="0000CC"/>
                </a:solidFill>
                <a:latin typeface="Times New Roman" panose="02020603050405020304" pitchFamily="18" charset="0"/>
                <a:cs typeface="Times New Roman" panose="02020603050405020304" pitchFamily="18" charset="0"/>
              </a:rPr>
              <a:t>кспертом г-ном Иан Уайт даны настоятельные рекомендации включения в </a:t>
            </a:r>
            <a:r>
              <a:rPr lang="ru-RU" sz="1800" b="1" dirty="0">
                <a:solidFill>
                  <a:srgbClr val="0000CC"/>
                </a:solidFill>
                <a:latin typeface="Times New Roman" panose="02020603050405020304" pitchFamily="18" charset="0"/>
                <a:cs typeface="Times New Roman" panose="02020603050405020304" pitchFamily="18" charset="0"/>
              </a:rPr>
              <a:t>Вопросники переписи дополнительных подсказов, исключающих возможность пропуска ответов (например, «горячая вода отсутствует»).</a:t>
            </a:r>
            <a:br>
              <a:rPr lang="ru-RU" sz="1800" b="1" dirty="0">
                <a:solidFill>
                  <a:srgbClr val="0000CC"/>
                </a:solidFill>
                <a:latin typeface="Times New Roman" panose="02020603050405020304" pitchFamily="18" charset="0"/>
                <a:cs typeface="Times New Roman" panose="02020603050405020304" pitchFamily="18" charset="0"/>
              </a:rPr>
            </a:br>
            <a:br>
              <a:rPr lang="ru-RU" sz="1800" b="1" dirty="0">
                <a:solidFill>
                  <a:srgbClr val="0000CC"/>
                </a:solidFill>
                <a:latin typeface="Times New Roman" panose="02020603050405020304" pitchFamily="18" charset="0"/>
                <a:cs typeface="Times New Roman" panose="02020603050405020304" pitchFamily="18" charset="0"/>
              </a:rPr>
            </a:br>
            <a:r>
              <a:rPr lang="ru-RU" sz="1800" b="1" dirty="0">
                <a:solidFill>
                  <a:srgbClr val="0000CC"/>
                </a:solidFill>
                <a:latin typeface="Times New Roman" panose="02020603050405020304" pitchFamily="18" charset="0"/>
                <a:cs typeface="Times New Roman" panose="02020603050405020304" pitchFamily="18" charset="0"/>
              </a:rPr>
              <a:t>5. Будет осуществляться контроль над ошибками при получении итогов переписей (на всех этапах подготовки данных).  </a:t>
            </a:r>
            <a:br>
              <a:rPr lang="ru-RU" sz="1800" b="1" dirty="0">
                <a:solidFill>
                  <a:srgbClr val="0000CC"/>
                </a:solidFill>
                <a:latin typeface="Times New Roman" panose="02020603050405020304" pitchFamily="18" charset="0"/>
                <a:cs typeface="Times New Roman" panose="02020603050405020304" pitchFamily="18" charset="0"/>
              </a:rPr>
            </a:br>
            <a:br>
              <a:rPr lang="ru-RU" sz="1800" b="1" dirty="0">
                <a:solidFill>
                  <a:srgbClr val="0000CC"/>
                </a:solidFill>
                <a:latin typeface="Times New Roman" panose="02020603050405020304" pitchFamily="18" charset="0"/>
                <a:cs typeface="Times New Roman" panose="02020603050405020304" pitchFamily="18" charset="0"/>
              </a:rPr>
            </a:br>
            <a:r>
              <a:rPr lang="ru-RU" sz="1800" b="1" dirty="0">
                <a:solidFill>
                  <a:srgbClr val="0000CC"/>
                </a:solidFill>
                <a:latin typeface="Times New Roman" panose="02020603050405020304" pitchFamily="18" charset="0"/>
                <a:cs typeface="Times New Roman" panose="02020603050405020304" pitchFamily="18" charset="0"/>
              </a:rPr>
              <a:t>6. </a:t>
            </a:r>
            <a:r>
              <a:rPr lang="ky-KG" sz="1800" b="1" dirty="0">
                <a:solidFill>
                  <a:srgbClr val="0000CC"/>
                </a:solidFill>
                <a:latin typeface="Times New Roman" panose="02020603050405020304" pitchFamily="18" charset="0"/>
                <a:cs typeface="Times New Roman" panose="02020603050405020304" pitchFamily="18" charset="0"/>
              </a:rPr>
              <a:t>Будет выполнен демографический анализ для оценки переписи населения путем расчетов применяемых ООН индексов (до публикации данных).</a:t>
            </a:r>
            <a:br>
              <a:rPr lang="ru-RU" sz="1800" dirty="0">
                <a:solidFill>
                  <a:srgbClr val="0000CC"/>
                </a:solidFill>
                <a:latin typeface="Times New Roman" panose="02020603050405020304" pitchFamily="18" charset="0"/>
                <a:cs typeface="Times New Roman" panose="02020603050405020304" pitchFamily="18" charset="0"/>
              </a:rPr>
            </a:br>
            <a:endParaRPr lang="ru-RU" sz="1800" b="0" i="1" cap="none" dirty="0">
              <a:solidFill>
                <a:srgbClr val="7030A0"/>
              </a:solidFill>
            </a:endParaRPr>
          </a:p>
        </p:txBody>
      </p:sp>
      <p:pic>
        <p:nvPicPr>
          <p:cNvPr id="14340" name="Picture 8" descr="logo NSC"/>
          <p:cNvPicPr>
            <a:picLocks noChangeAspect="1" noChangeArrowheads="1"/>
          </p:cNvPicPr>
          <p:nvPr/>
        </p:nvPicPr>
        <p:blipFill>
          <a:blip r:embed="rId2"/>
          <a:srcRect/>
          <a:stretch>
            <a:fillRect/>
          </a:stretch>
        </p:blipFill>
        <p:spPr bwMode="auto">
          <a:xfrm>
            <a:off x="611560" y="260648"/>
            <a:ext cx="914400" cy="863377"/>
          </a:xfrm>
          <a:prstGeom prst="rect">
            <a:avLst/>
          </a:prstGeom>
          <a:noFill/>
          <a:ln w="9525">
            <a:noFill/>
            <a:miter lim="800000"/>
            <a:headEnd/>
            <a:tailEnd/>
          </a:ln>
        </p:spPr>
      </p:pic>
      <p:sp>
        <p:nvSpPr>
          <p:cNvPr id="9" name="Text Box 2"/>
          <p:cNvSpPr txBox="1">
            <a:spLocks noChangeArrowheads="1"/>
          </p:cNvSpPr>
          <p:nvPr/>
        </p:nvSpPr>
        <p:spPr bwMode="auto">
          <a:xfrm>
            <a:off x="1907704" y="190410"/>
            <a:ext cx="6779775" cy="769441"/>
          </a:xfrm>
          <a:prstGeom prst="rect">
            <a:avLst/>
          </a:prstGeom>
          <a:noFill/>
          <a:ln w="9525">
            <a:noFill/>
            <a:miter lim="800000"/>
            <a:headEnd/>
            <a:tailEnd/>
          </a:ln>
        </p:spPr>
        <p:txBody>
          <a:bodyPr wrap="square">
            <a:spAutoFit/>
          </a:bodyPr>
          <a:lstStyle/>
          <a:p>
            <a:pPr algn="ctr"/>
            <a:r>
              <a:rPr lang="ru-RU" altLang="ru-RU" sz="2200" b="1" dirty="0">
                <a:solidFill>
                  <a:srgbClr val="000066"/>
                </a:solidFill>
                <a:latin typeface="Times New Roman" panose="02020603050405020304" pitchFamily="18" charset="0"/>
              </a:rPr>
              <a:t>Планируемая система контроля при проведении переписи населения и жилищного фонда 2020г. </a:t>
            </a:r>
            <a:endParaRPr lang="ru-RU" sz="2200" i="1" dirty="0"/>
          </a:p>
        </p:txBody>
      </p:sp>
    </p:spTree>
    <p:extLst>
      <p:ext uri="{BB962C8B-B14F-4D97-AF65-F5344CB8AC3E}">
        <p14:creationId xmlns:p14="http://schemas.microsoft.com/office/powerpoint/2010/main" val="259224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
          <p:cNvSpPr txBox="1">
            <a:spLocks noChangeArrowheads="1"/>
          </p:cNvSpPr>
          <p:nvPr/>
        </p:nvSpPr>
        <p:spPr bwMode="auto">
          <a:xfrm>
            <a:off x="3491879" y="2420888"/>
            <a:ext cx="5400601" cy="707886"/>
          </a:xfrm>
          <a:prstGeom prst="rect">
            <a:avLst/>
          </a:prstGeom>
          <a:noFill/>
          <a:ln w="9525">
            <a:noFill/>
            <a:miter lim="800000"/>
            <a:headEnd/>
            <a:tailEnd/>
          </a:ln>
        </p:spPr>
        <p:txBody>
          <a:bodyPr wrap="square">
            <a:spAutoFit/>
          </a:bodyPr>
          <a:lstStyle/>
          <a:p>
            <a:r>
              <a:rPr lang="ru-RU" sz="4000" b="1" dirty="0">
                <a:latin typeface="Times New Roman" pitchFamily="18" charset="0"/>
              </a:rPr>
              <a:t>Спасибо за</a:t>
            </a:r>
            <a:r>
              <a:rPr lang="ru-RU" sz="4000" b="1" dirty="0"/>
              <a:t> </a:t>
            </a:r>
            <a:r>
              <a:rPr lang="ru-RU" sz="4000" b="1" dirty="0">
                <a:latin typeface="Times New Roman" pitchFamily="18" charset="0"/>
              </a:rPr>
              <a:t>внимание!</a:t>
            </a:r>
          </a:p>
        </p:txBody>
      </p:sp>
      <p:pic>
        <p:nvPicPr>
          <p:cNvPr id="3" name="Picture 9" descr="image?id=568420524146&amp;bid=568420524146&amp;t=3&amp;plc=WEB&amp;tkn=C0CAqVekjMj0FkdwGbx6-ht-h5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64704"/>
            <a:ext cx="2880320" cy="54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366257" y="6237312"/>
            <a:ext cx="2673809" cy="276999"/>
          </a:xfrm>
          <a:prstGeom prst="rect">
            <a:avLst/>
          </a:prstGeom>
        </p:spPr>
        <p:txBody>
          <a:bodyPr wrap="none">
            <a:spAutoFit/>
          </a:bodyPr>
          <a:lstStyle/>
          <a:p>
            <a:r>
              <a:rPr lang="ru-RU" sz="1200" b="1" dirty="0">
                <a:solidFill>
                  <a:srgbClr val="0000CC"/>
                </a:solidFill>
                <a:latin typeface="Times New Roman" panose="02020603050405020304" pitchFamily="18" charset="0"/>
                <a:cs typeface="Times New Roman" panose="02020603050405020304" pitchFamily="18" charset="0"/>
              </a:rPr>
              <a:t>Фото: Кыргызстан, оз. Иссык-Куль</a:t>
            </a:r>
          </a:p>
        </p:txBody>
      </p:sp>
    </p:spTree>
    <p:extLst>
      <p:ext uri="{BB962C8B-B14F-4D97-AF65-F5344CB8AC3E}">
        <p14:creationId xmlns:p14="http://schemas.microsoft.com/office/powerpoint/2010/main" val="3856745951"/>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4759</TotalTime>
  <Words>321</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Tahoma</vt:lpstr>
      <vt:lpstr>Times New Roman</vt:lpstr>
      <vt:lpstr>Оформление по умолчанию</vt:lpstr>
      <vt:lpstr>Сессия 6 – Контроль качества переписи населения и жилищного фонда</vt:lpstr>
      <vt:lpstr>PowerPoint Presentation</vt:lpstr>
      <vt:lpstr>PowerPoint Presentation</vt:lpstr>
      <vt:lpstr>Запланированы мероприятия по оценке эффективности результатов переписи населения и жилищного фонда 2020г.:  1. Планируется проведение специального постпереписного обследования для оценки охвата и качества данных (за счет донорских средств). Данный план возник в ходе консультаций в Нацстаткоме (17-20 апреля 2018г.) эксперта от ЮНФПА г-на Иан Уайт (Mr. Ian White), члена Руководящей группы ЕЭК ООН по проведению переписей населения и жилищного фонда.  2. Постоянное население будет переписано в соответствии с международными стандартами (без включения в численность постоянного населения отсутствующих 1 год и более).   3. Будут проводиться контрольные обходы помещений сразу после завершения переписи на всех счетных участках.    </vt:lpstr>
      <vt:lpstr>4. Экспертом г-ном Иан Уайт даны настоятельные рекомендации включения в Вопросники переписи дополнительных подсказов, исключающих возможность пропуска ответов (например, «горячая вода отсутствует»).  5. Будет осуществляться контроль над ошибками при получении итогов переписей (на всех этапах подготовки данных).    6. Будет выполнен демографический анализ для оценки переписи населения путем расчетов применяемых ООН индексов (до публикации данных).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Сессия 6</dc:title>
  <dc:creator>Liudmila Torgasheva</dc:creator>
  <cp:lastModifiedBy>Andrea De Luka</cp:lastModifiedBy>
  <cp:revision>607</cp:revision>
  <cp:lastPrinted>2018-04-21T10:08:53Z</cp:lastPrinted>
  <dcterms:created xsi:type="dcterms:W3CDTF">2005-12-05T06:59:51Z</dcterms:created>
  <dcterms:modified xsi:type="dcterms:W3CDTF">2018-05-11T16:24:56Z</dcterms:modified>
</cp:coreProperties>
</file>