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760" r:id="rId2"/>
  </p:sldMasterIdLst>
  <p:notesMasterIdLst>
    <p:notesMasterId r:id="rId30"/>
  </p:notesMasterIdLst>
  <p:handoutMasterIdLst>
    <p:handoutMasterId r:id="rId31"/>
  </p:handoutMasterIdLst>
  <p:sldIdLst>
    <p:sldId id="434" r:id="rId3"/>
    <p:sldId id="462" r:id="rId4"/>
    <p:sldId id="463" r:id="rId5"/>
    <p:sldId id="484" r:id="rId6"/>
    <p:sldId id="483" r:id="rId7"/>
    <p:sldId id="465" r:id="rId8"/>
    <p:sldId id="466" r:id="rId9"/>
    <p:sldId id="467" r:id="rId10"/>
    <p:sldId id="468" r:id="rId11"/>
    <p:sldId id="469" r:id="rId12"/>
    <p:sldId id="470" r:id="rId13"/>
    <p:sldId id="471" r:id="rId14"/>
    <p:sldId id="493" r:id="rId15"/>
    <p:sldId id="472" r:id="rId16"/>
    <p:sldId id="487" r:id="rId17"/>
    <p:sldId id="474" r:id="rId18"/>
    <p:sldId id="491" r:id="rId19"/>
    <p:sldId id="476" r:id="rId20"/>
    <p:sldId id="477" r:id="rId21"/>
    <p:sldId id="478" r:id="rId22"/>
    <p:sldId id="479" r:id="rId23"/>
    <p:sldId id="481" r:id="rId24"/>
    <p:sldId id="473" r:id="rId25"/>
    <p:sldId id="486" r:id="rId26"/>
    <p:sldId id="488" r:id="rId27"/>
    <p:sldId id="489" r:id="rId28"/>
    <p:sldId id="475" r:id="rId2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Hooper" initials="" lastIdx="1" clrIdx="0"/>
  <p:cmAuthor id="1" name="Francesca  Perucci"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21EF"/>
    <a:srgbClr val="0066FF"/>
    <a:srgbClr val="000090"/>
    <a:srgbClr val="4471A7"/>
    <a:srgbClr val="6FC9F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05" autoAdjust="0"/>
    <p:restoredTop sz="96163" autoAdjust="0"/>
  </p:normalViewPr>
  <p:slideViewPr>
    <p:cSldViewPr snapToGrid="0" snapToObjects="1">
      <p:cViewPr>
        <p:scale>
          <a:sx n="100" d="100"/>
          <a:sy n="100" d="100"/>
        </p:scale>
        <p:origin x="264"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A31B660-D5AE-4D16-8244-65C17A2FF860}" type="datetimeFigureOut">
              <a:rPr lang="en-GB" smtClean="0"/>
              <a:pPr/>
              <a:t>11/05/2018</a:t>
            </a:fld>
            <a:endParaRPr lang="en-GB"/>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814521E-7B7C-4FCC-9F38-552464EEE0AA}" type="slidenum">
              <a:rPr lang="en-GB" smtClean="0"/>
              <a:pPr/>
              <a:t>‹#›</a:t>
            </a:fld>
            <a:endParaRPr lang="en-GB"/>
          </a:p>
        </p:txBody>
      </p:sp>
    </p:spTree>
    <p:extLst>
      <p:ext uri="{BB962C8B-B14F-4D97-AF65-F5344CB8AC3E}">
        <p14:creationId xmlns:p14="http://schemas.microsoft.com/office/powerpoint/2010/main" val="2220574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C9C9A28-7990-8343-89CF-319E33F6AA3B}" type="datetimeFigureOut">
              <a:rPr lang="en-US" smtClean="0"/>
              <a:pPr/>
              <a:t>11/05/2018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B2EB8F3-D2BA-3D4B-A314-38C0A299855D}" type="slidenum">
              <a:rPr lang="en-US" smtClean="0"/>
              <a:pPr/>
              <a:t>‹#›</a:t>
            </a:fld>
            <a:endParaRPr lang="en-US" dirty="0"/>
          </a:p>
        </p:txBody>
      </p:sp>
    </p:spTree>
    <p:extLst>
      <p:ext uri="{BB962C8B-B14F-4D97-AF65-F5344CB8AC3E}">
        <p14:creationId xmlns:p14="http://schemas.microsoft.com/office/powerpoint/2010/main" val="29559133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2EB8F3-D2BA-3D4B-A314-38C0A299855D}" type="slidenum">
              <a:rPr lang="en-US" smtClean="0"/>
              <a:pPr/>
              <a:t>8</a:t>
            </a:fld>
            <a:endParaRPr lang="en-US" dirty="0"/>
          </a:p>
        </p:txBody>
      </p:sp>
    </p:spTree>
    <p:extLst>
      <p:ext uri="{BB962C8B-B14F-4D97-AF65-F5344CB8AC3E}">
        <p14:creationId xmlns:p14="http://schemas.microsoft.com/office/powerpoint/2010/main" val="1396976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fr-FR"/>
          </a:p>
        </p:txBody>
      </p:sp>
    </p:spTree>
    <p:extLst>
      <p:ext uri="{BB962C8B-B14F-4D97-AF65-F5344CB8AC3E}">
        <p14:creationId xmlns:p14="http://schemas.microsoft.com/office/powerpoint/2010/main" val="3032570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24A07A-A4F7-4F90-853F-79ECC6358560}" type="datetimeFigureOut">
              <a:rPr lang="en-GB" smtClean="0"/>
              <a:t>11/05/2018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42DF35-2417-47DB-B86E-8425D1AFAC4D}" type="slidenum">
              <a:rPr lang="en-GB" smtClean="0"/>
              <a:t>‹#›</a:t>
            </a:fld>
            <a:endParaRPr lang="en-GB"/>
          </a:p>
        </p:txBody>
      </p:sp>
    </p:spTree>
    <p:extLst>
      <p:ext uri="{BB962C8B-B14F-4D97-AF65-F5344CB8AC3E}">
        <p14:creationId xmlns:p14="http://schemas.microsoft.com/office/powerpoint/2010/main" val="2086077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24A07A-A4F7-4F90-853F-79ECC6358560}" type="datetimeFigureOut">
              <a:rPr lang="en-GB" smtClean="0"/>
              <a:t>11/05/2018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42DF35-2417-47DB-B86E-8425D1AFAC4D}" type="slidenum">
              <a:rPr lang="en-GB" smtClean="0"/>
              <a:t>‹#›</a:t>
            </a:fld>
            <a:endParaRPr lang="en-GB"/>
          </a:p>
        </p:txBody>
      </p:sp>
    </p:spTree>
    <p:extLst>
      <p:ext uri="{BB962C8B-B14F-4D97-AF65-F5344CB8AC3E}">
        <p14:creationId xmlns:p14="http://schemas.microsoft.com/office/powerpoint/2010/main" val="1743432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424A07A-A4F7-4F90-853F-79ECC6358560}" type="datetimeFigureOut">
              <a:rPr lang="en-GB" smtClean="0"/>
              <a:t>11/05/2018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42DF35-2417-47DB-B86E-8425D1AFAC4D}" type="slidenum">
              <a:rPr lang="en-GB" smtClean="0"/>
              <a:t>‹#›</a:t>
            </a:fld>
            <a:endParaRPr lang="en-GB"/>
          </a:p>
        </p:txBody>
      </p:sp>
    </p:spTree>
    <p:extLst>
      <p:ext uri="{BB962C8B-B14F-4D97-AF65-F5344CB8AC3E}">
        <p14:creationId xmlns:p14="http://schemas.microsoft.com/office/powerpoint/2010/main" val="3259299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424A07A-A4F7-4F90-853F-79ECC6358560}" type="datetimeFigureOut">
              <a:rPr lang="en-GB" smtClean="0"/>
              <a:t>11/05/2018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42DF35-2417-47DB-B86E-8425D1AFAC4D}" type="slidenum">
              <a:rPr lang="en-GB" smtClean="0"/>
              <a:t>‹#›</a:t>
            </a:fld>
            <a:endParaRPr lang="en-GB"/>
          </a:p>
        </p:txBody>
      </p:sp>
    </p:spTree>
    <p:extLst>
      <p:ext uri="{BB962C8B-B14F-4D97-AF65-F5344CB8AC3E}">
        <p14:creationId xmlns:p14="http://schemas.microsoft.com/office/powerpoint/2010/main" val="2748628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424A07A-A4F7-4F90-853F-79ECC6358560}" type="datetimeFigureOut">
              <a:rPr lang="en-GB" smtClean="0"/>
              <a:t>11/05/2018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42DF35-2417-47DB-B86E-8425D1AFAC4D}" type="slidenum">
              <a:rPr lang="en-GB" smtClean="0"/>
              <a:t>‹#›</a:t>
            </a:fld>
            <a:endParaRPr lang="en-GB"/>
          </a:p>
        </p:txBody>
      </p:sp>
    </p:spTree>
    <p:extLst>
      <p:ext uri="{BB962C8B-B14F-4D97-AF65-F5344CB8AC3E}">
        <p14:creationId xmlns:p14="http://schemas.microsoft.com/office/powerpoint/2010/main" val="2680879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4A07A-A4F7-4F90-853F-79ECC6358560}" type="datetimeFigureOut">
              <a:rPr lang="en-GB" smtClean="0"/>
              <a:t>11/05/2018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42DF35-2417-47DB-B86E-8425D1AFAC4D}" type="slidenum">
              <a:rPr lang="en-GB" smtClean="0"/>
              <a:t>‹#›</a:t>
            </a:fld>
            <a:endParaRPr lang="en-GB"/>
          </a:p>
        </p:txBody>
      </p:sp>
    </p:spTree>
    <p:extLst>
      <p:ext uri="{BB962C8B-B14F-4D97-AF65-F5344CB8AC3E}">
        <p14:creationId xmlns:p14="http://schemas.microsoft.com/office/powerpoint/2010/main" val="142595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24A07A-A4F7-4F90-853F-79ECC6358560}" type="datetimeFigureOut">
              <a:rPr lang="en-GB" smtClean="0"/>
              <a:t>11/05/2018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42DF35-2417-47DB-B86E-8425D1AFAC4D}" type="slidenum">
              <a:rPr lang="en-GB" smtClean="0"/>
              <a:t>‹#›</a:t>
            </a:fld>
            <a:endParaRPr lang="en-GB"/>
          </a:p>
        </p:txBody>
      </p:sp>
    </p:spTree>
    <p:extLst>
      <p:ext uri="{BB962C8B-B14F-4D97-AF65-F5344CB8AC3E}">
        <p14:creationId xmlns:p14="http://schemas.microsoft.com/office/powerpoint/2010/main" val="4853946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24A07A-A4F7-4F90-853F-79ECC6358560}" type="datetimeFigureOut">
              <a:rPr lang="en-GB" smtClean="0"/>
              <a:t>11/05/2018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42DF35-2417-47DB-B86E-8425D1AFAC4D}" type="slidenum">
              <a:rPr lang="en-GB" smtClean="0"/>
              <a:t>‹#›</a:t>
            </a:fld>
            <a:endParaRPr lang="en-GB"/>
          </a:p>
        </p:txBody>
      </p:sp>
    </p:spTree>
    <p:extLst>
      <p:ext uri="{BB962C8B-B14F-4D97-AF65-F5344CB8AC3E}">
        <p14:creationId xmlns:p14="http://schemas.microsoft.com/office/powerpoint/2010/main" val="2499011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24A07A-A4F7-4F90-853F-79ECC6358560}" type="datetimeFigureOut">
              <a:rPr lang="en-GB" smtClean="0"/>
              <a:t>11/05/2018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42DF35-2417-47DB-B86E-8425D1AFAC4D}" type="slidenum">
              <a:rPr lang="en-GB" smtClean="0"/>
              <a:t>‹#›</a:t>
            </a:fld>
            <a:endParaRPr lang="en-GB"/>
          </a:p>
        </p:txBody>
      </p:sp>
    </p:spTree>
    <p:extLst>
      <p:ext uri="{BB962C8B-B14F-4D97-AF65-F5344CB8AC3E}">
        <p14:creationId xmlns:p14="http://schemas.microsoft.com/office/powerpoint/2010/main" val="9906864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24A07A-A4F7-4F90-853F-79ECC6358560}" type="datetimeFigureOut">
              <a:rPr lang="en-GB" smtClean="0"/>
              <a:t>11/05/2018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42DF35-2417-47DB-B86E-8425D1AFAC4D}" type="slidenum">
              <a:rPr lang="en-GB" smtClean="0"/>
              <a:t>‹#›</a:t>
            </a:fld>
            <a:endParaRPr lang="en-GB"/>
          </a:p>
        </p:txBody>
      </p:sp>
    </p:spTree>
    <p:extLst>
      <p:ext uri="{BB962C8B-B14F-4D97-AF65-F5344CB8AC3E}">
        <p14:creationId xmlns:p14="http://schemas.microsoft.com/office/powerpoint/2010/main" val="856367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Tree>
    <p:extLst>
      <p:ext uri="{BB962C8B-B14F-4D97-AF65-F5344CB8AC3E}">
        <p14:creationId xmlns:p14="http://schemas.microsoft.com/office/powerpoint/2010/main" val="3532103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6535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566738" y="1752600"/>
            <a:ext cx="39243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4643438" y="1752600"/>
            <a:ext cx="39243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Tree>
    <p:extLst>
      <p:ext uri="{BB962C8B-B14F-4D97-AF65-F5344CB8AC3E}">
        <p14:creationId xmlns:p14="http://schemas.microsoft.com/office/powerpoint/2010/main" val="310041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Tree>
    <p:extLst>
      <p:ext uri="{BB962C8B-B14F-4D97-AF65-F5344CB8AC3E}">
        <p14:creationId xmlns:p14="http://schemas.microsoft.com/office/powerpoint/2010/main" val="2368411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Tree>
    <p:extLst>
      <p:ext uri="{BB962C8B-B14F-4D97-AF65-F5344CB8AC3E}">
        <p14:creationId xmlns:p14="http://schemas.microsoft.com/office/powerpoint/2010/main" val="74149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itle 3"/>
          <p:cNvSpPr>
            <a:spLocks noGrp="1"/>
          </p:cNvSpPr>
          <p:nvPr>
            <p:ph type="title"/>
          </p:nvPr>
        </p:nvSpPr>
        <p:spPr>
          <a:xfrm>
            <a:off x="574675" y="956345"/>
            <a:ext cx="8001000" cy="564480"/>
          </a:xfrm>
        </p:spPr>
        <p:txBody>
          <a:bodyPr/>
          <a:lstStyle>
            <a:lvl1pPr>
              <a:defRPr sz="2400">
                <a:latin typeface="Calibri" pitchFamily="34" charset="0"/>
                <a:cs typeface="Calibri" pitchFamily="34" charset="0"/>
              </a:defRPr>
            </a:lvl1pPr>
          </a:lstStyle>
          <a:p>
            <a:r>
              <a:rPr lang="en-US" dirty="0"/>
              <a:t>Click to edit Master title style</a:t>
            </a:r>
          </a:p>
        </p:txBody>
      </p:sp>
    </p:spTree>
    <p:extLst>
      <p:ext uri="{BB962C8B-B14F-4D97-AF65-F5344CB8AC3E}">
        <p14:creationId xmlns:p14="http://schemas.microsoft.com/office/powerpoint/2010/main" val="2539799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424A07A-A4F7-4F90-853F-79ECC6358560}" type="datetimeFigureOut">
              <a:rPr lang="en-GB" smtClean="0"/>
              <a:t>11/05/2018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42DF35-2417-47DB-B86E-8425D1AFAC4D}" type="slidenum">
              <a:rPr lang="en-GB" smtClean="0"/>
              <a:t>‹#›</a:t>
            </a:fld>
            <a:endParaRPr lang="en-GB"/>
          </a:p>
        </p:txBody>
      </p:sp>
    </p:spTree>
    <p:extLst>
      <p:ext uri="{BB962C8B-B14F-4D97-AF65-F5344CB8AC3E}">
        <p14:creationId xmlns:p14="http://schemas.microsoft.com/office/powerpoint/2010/main" val="3111553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566738" y="1752600"/>
            <a:ext cx="8001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AutoShape 4"/>
          <p:cNvSpPr>
            <a:spLocks noChangeArrowheads="1"/>
          </p:cNvSpPr>
          <p:nvPr/>
        </p:nvSpPr>
        <p:spPr bwMode="auto">
          <a:xfrm>
            <a:off x="574675" y="1520825"/>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GB"/>
          </a:p>
        </p:txBody>
      </p:sp>
      <p:sp>
        <p:nvSpPr>
          <p:cNvPr id="1029" name="Line 5"/>
          <p:cNvSpPr>
            <a:spLocks noChangeShapeType="1"/>
          </p:cNvSpPr>
          <p:nvPr/>
        </p:nvSpPr>
        <p:spPr bwMode="auto">
          <a:xfrm flipV="1">
            <a:off x="608013" y="6342077"/>
            <a:ext cx="79248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p>
        </p:txBody>
      </p:sp>
      <p:pic>
        <p:nvPicPr>
          <p:cNvPr id="1030" name="Picture 11" descr="UNSD_second_banne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er Placeholder 1"/>
          <p:cNvSpPr txBox="1">
            <a:spLocks noGrp="1"/>
          </p:cNvSpPr>
          <p:nvPr userDrawn="1"/>
        </p:nvSpPr>
        <p:spPr>
          <a:xfrm>
            <a:off x="114300" y="6342077"/>
            <a:ext cx="8915400" cy="457200"/>
          </a:xfrm>
          <a:prstGeom prst="rect">
            <a:avLst/>
          </a:prstGeom>
          <a:noFill/>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US" sz="1200" b="0" kern="1200" dirty="0">
                <a:solidFill>
                  <a:schemeClr val="tx1"/>
                </a:solidFill>
                <a:effectLst/>
                <a:latin typeface="Calibri" pitchFamily="34" charset="0"/>
                <a:ea typeface="+mn-ea"/>
                <a:cs typeface="Calibri" pitchFamily="34" charset="0"/>
              </a:rPr>
              <a:t>United Nations Regional Workshop on the 2020 World Programme on Population and Housing Censuses: International Standards </a:t>
            </a:r>
          </a:p>
          <a:p>
            <a:pPr algn="ctr"/>
            <a:r>
              <a:rPr lang="en-US" sz="1200" b="0" kern="1200" dirty="0">
                <a:solidFill>
                  <a:schemeClr val="tx1"/>
                </a:solidFill>
                <a:effectLst/>
                <a:latin typeface="Calibri" pitchFamily="34" charset="0"/>
                <a:ea typeface="+mn-ea"/>
                <a:cs typeface="Calibri" pitchFamily="34" charset="0"/>
              </a:rPr>
              <a:t>and Contemporary Technologies, Tbilisi, Georgia, 24-27 April 2018</a:t>
            </a:r>
            <a:endParaRPr lang="pt-BR" sz="1200" b="0" kern="1200" dirty="0">
              <a:solidFill>
                <a:schemeClr val="tx1"/>
              </a:solidFill>
              <a:effectLst/>
              <a:latin typeface="Calibri" pitchFamily="34" charset="0"/>
              <a:ea typeface="+mn-ea"/>
              <a:cs typeface="Calibri" pitchFamily="34" charset="0"/>
            </a:endParaRPr>
          </a:p>
        </p:txBody>
      </p:sp>
    </p:spTree>
    <p:extLst>
      <p:ext uri="{BB962C8B-B14F-4D97-AF65-F5344CB8AC3E}">
        <p14:creationId xmlns:p14="http://schemas.microsoft.com/office/powerpoint/2010/main" val="31878365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759" r:id="rId8"/>
  </p:sldLayoutIdLst>
  <p:hf sldNum="0" hdr="0" dt="0"/>
  <p:txStyles>
    <p:titleStyle>
      <a:lvl1pPr algn="l" rtl="0" eaLnBrk="0" fontAlgn="base" hangingPunct="0">
        <a:spcBef>
          <a:spcPct val="0"/>
        </a:spcBef>
        <a:spcAft>
          <a:spcPct val="0"/>
        </a:spcAft>
        <a:defRPr sz="2800" b="1">
          <a:solidFill>
            <a:srgbClr val="2B21EF"/>
          </a:solidFill>
          <a:latin typeface="Calibri" pitchFamily="34" charset="0"/>
          <a:ea typeface="+mj-ea"/>
          <a:cs typeface="Calibri" pitchFamily="34" charset="0"/>
        </a:defRPr>
      </a:lvl1pPr>
      <a:lvl2pPr algn="l" rtl="0" eaLnBrk="0" fontAlgn="base" hangingPunct="0">
        <a:spcBef>
          <a:spcPct val="0"/>
        </a:spcBef>
        <a:spcAft>
          <a:spcPct val="0"/>
        </a:spcAft>
        <a:defRPr sz="2800" b="1">
          <a:solidFill>
            <a:srgbClr val="2B21EF"/>
          </a:solidFill>
          <a:latin typeface="Verdana" pitchFamily="34" charset="0"/>
        </a:defRPr>
      </a:lvl2pPr>
      <a:lvl3pPr algn="l" rtl="0" eaLnBrk="0" fontAlgn="base" hangingPunct="0">
        <a:spcBef>
          <a:spcPct val="0"/>
        </a:spcBef>
        <a:spcAft>
          <a:spcPct val="0"/>
        </a:spcAft>
        <a:defRPr sz="2800" b="1">
          <a:solidFill>
            <a:srgbClr val="2B21EF"/>
          </a:solidFill>
          <a:latin typeface="Verdana" pitchFamily="34" charset="0"/>
        </a:defRPr>
      </a:lvl3pPr>
      <a:lvl4pPr algn="l" rtl="0" eaLnBrk="0" fontAlgn="base" hangingPunct="0">
        <a:spcBef>
          <a:spcPct val="0"/>
        </a:spcBef>
        <a:spcAft>
          <a:spcPct val="0"/>
        </a:spcAft>
        <a:defRPr sz="2800" b="1">
          <a:solidFill>
            <a:srgbClr val="2B21EF"/>
          </a:solidFill>
          <a:latin typeface="Verdana" pitchFamily="34" charset="0"/>
        </a:defRPr>
      </a:lvl4pPr>
      <a:lvl5pPr algn="l" rtl="0" eaLnBrk="0" fontAlgn="base" hangingPunct="0">
        <a:spcBef>
          <a:spcPct val="0"/>
        </a:spcBef>
        <a:spcAft>
          <a:spcPct val="0"/>
        </a:spcAft>
        <a:defRPr sz="2800" b="1">
          <a:solidFill>
            <a:srgbClr val="2B21EF"/>
          </a:solidFill>
          <a:latin typeface="Verdana" pitchFamily="34" charset="0"/>
        </a:defRPr>
      </a:lvl5pPr>
      <a:lvl6pPr marL="457200" algn="l" rtl="0" eaLnBrk="0" fontAlgn="base" hangingPunct="0">
        <a:spcBef>
          <a:spcPct val="0"/>
        </a:spcBef>
        <a:spcAft>
          <a:spcPct val="0"/>
        </a:spcAft>
        <a:defRPr sz="2400">
          <a:solidFill>
            <a:srgbClr val="000000"/>
          </a:solidFill>
          <a:latin typeface="Verdana" pitchFamily="34" charset="0"/>
        </a:defRPr>
      </a:lvl6pPr>
      <a:lvl7pPr marL="914400" algn="l" rtl="0" eaLnBrk="0" fontAlgn="base" hangingPunct="0">
        <a:spcBef>
          <a:spcPct val="0"/>
        </a:spcBef>
        <a:spcAft>
          <a:spcPct val="0"/>
        </a:spcAft>
        <a:defRPr sz="2400">
          <a:solidFill>
            <a:srgbClr val="000000"/>
          </a:solidFill>
          <a:latin typeface="Verdana" pitchFamily="34" charset="0"/>
        </a:defRPr>
      </a:lvl7pPr>
      <a:lvl8pPr marL="1371600" algn="l" rtl="0" eaLnBrk="0" fontAlgn="base" hangingPunct="0">
        <a:spcBef>
          <a:spcPct val="0"/>
        </a:spcBef>
        <a:spcAft>
          <a:spcPct val="0"/>
        </a:spcAft>
        <a:defRPr sz="2400">
          <a:solidFill>
            <a:srgbClr val="000000"/>
          </a:solidFill>
          <a:latin typeface="Verdana" pitchFamily="34" charset="0"/>
        </a:defRPr>
      </a:lvl8pPr>
      <a:lvl9pPr marL="1828800" algn="l" rtl="0" eaLnBrk="0" fontAlgn="base" hangingPunct="0">
        <a:spcBef>
          <a:spcPct val="0"/>
        </a:spcBef>
        <a:spcAft>
          <a:spcPct val="0"/>
        </a:spcAft>
        <a:defRPr sz="2400">
          <a:solidFill>
            <a:srgbClr val="000000"/>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q"/>
        <a:defRPr sz="2000">
          <a:solidFill>
            <a:schemeClr val="hlink"/>
          </a:solidFill>
          <a:latin typeface="Calibri" pitchFamily="34" charset="0"/>
          <a:ea typeface="+mn-ea"/>
          <a:cs typeface="Calibri" pitchFamily="34" charset="0"/>
        </a:defRPr>
      </a:lvl1pPr>
      <a:lvl2pPr marL="908050" indent="-436563" algn="l" rtl="0" eaLnBrk="0" fontAlgn="base" hangingPunct="0">
        <a:spcBef>
          <a:spcPct val="20000"/>
        </a:spcBef>
        <a:spcAft>
          <a:spcPct val="0"/>
        </a:spcAft>
        <a:buClr>
          <a:schemeClr val="accent2"/>
        </a:buClr>
        <a:buChar char="o"/>
        <a:defRPr>
          <a:solidFill>
            <a:schemeClr val="hlink"/>
          </a:solidFill>
          <a:latin typeface="Calibri" pitchFamily="34" charset="0"/>
          <a:cs typeface="Calibri" pitchFamily="34" charset="0"/>
        </a:defRPr>
      </a:lvl2pPr>
      <a:lvl3pPr marL="1304925" indent="-395288" algn="l" rtl="0" eaLnBrk="0" fontAlgn="base" hangingPunct="0">
        <a:spcBef>
          <a:spcPct val="20000"/>
        </a:spcBef>
        <a:spcAft>
          <a:spcPct val="0"/>
        </a:spcAft>
        <a:buClr>
          <a:schemeClr val="accent2"/>
        </a:buClr>
        <a:buFont typeface="Courier New" pitchFamily="49" charset="0"/>
        <a:buChar char="­"/>
        <a:defRPr sz="1600">
          <a:solidFill>
            <a:schemeClr val="hlink"/>
          </a:solidFill>
          <a:latin typeface="Calibri" pitchFamily="34" charset="0"/>
          <a:cs typeface="Calibri" pitchFamily="34" charset="0"/>
        </a:defRPr>
      </a:lvl3pPr>
      <a:lvl4pPr marL="1693863" indent="-387350" algn="l" rtl="0" eaLnBrk="0" fontAlgn="base" hangingPunct="0">
        <a:spcBef>
          <a:spcPct val="20000"/>
        </a:spcBef>
        <a:spcAft>
          <a:spcPct val="0"/>
        </a:spcAft>
        <a:buClr>
          <a:schemeClr val="accent2"/>
        </a:buClr>
        <a:buFont typeface="Wingdings" pitchFamily="2" charset="2"/>
        <a:buChar char="n"/>
        <a:defRPr sz="1400">
          <a:solidFill>
            <a:schemeClr val="hlink"/>
          </a:solidFill>
          <a:latin typeface="Calibri" pitchFamily="34" charset="0"/>
          <a:cs typeface="Calibri" pitchFamily="34" charset="0"/>
        </a:defRPr>
      </a:lvl4pPr>
      <a:lvl5pPr marL="20939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Calibri" pitchFamily="34" charset="0"/>
          <a:cs typeface="Calibri" pitchFamily="34" charset="0"/>
        </a:defRPr>
      </a:lvl5pPr>
      <a:lvl6pPr marL="25511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6pPr>
      <a:lvl7pPr marL="30083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7pPr>
      <a:lvl8pPr marL="34655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8pPr>
      <a:lvl9pPr marL="39227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4A07A-A4F7-4F90-853F-79ECC6358560}" type="datetimeFigureOut">
              <a:rPr lang="en-GB" smtClean="0"/>
              <a:t>11/05/2018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2DF35-2417-47DB-B86E-8425D1AFAC4D}" type="slidenum">
              <a:rPr lang="en-GB" smtClean="0"/>
              <a:t>‹#›</a:t>
            </a:fld>
            <a:endParaRPr lang="en-GB"/>
          </a:p>
        </p:txBody>
      </p:sp>
    </p:spTree>
    <p:extLst>
      <p:ext uri="{BB962C8B-B14F-4D97-AF65-F5344CB8AC3E}">
        <p14:creationId xmlns:p14="http://schemas.microsoft.com/office/powerpoint/2010/main" val="14674765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2656" y="2161309"/>
            <a:ext cx="8294254" cy="3477875"/>
          </a:xfrm>
          <a:prstGeom prst="rect">
            <a:avLst/>
          </a:prstGeom>
          <a:noFill/>
        </p:spPr>
        <p:txBody>
          <a:bodyPr wrap="square" rtlCol="0">
            <a:spAutoFit/>
          </a:bodyPr>
          <a:lstStyle/>
          <a:p>
            <a:pPr algn="ctr"/>
            <a:r>
              <a:rPr lang="en-US" sz="2000" dirty="0">
                <a:latin typeface="Calibri" pitchFamily="34" charset="0"/>
                <a:cs typeface="Calibri" pitchFamily="34" charset="0"/>
              </a:rPr>
              <a:t>Session 6</a:t>
            </a:r>
          </a:p>
          <a:p>
            <a:pPr algn="ctr"/>
            <a:endParaRPr lang="en-US" sz="2000" dirty="0">
              <a:latin typeface="Calibri" pitchFamily="34" charset="0"/>
              <a:cs typeface="Calibri" pitchFamily="34" charset="0"/>
            </a:endParaRPr>
          </a:p>
          <a:p>
            <a:pPr algn="ctr"/>
            <a:endParaRPr lang="en-US" sz="2000" dirty="0">
              <a:latin typeface="Calibri" pitchFamily="34" charset="0"/>
              <a:cs typeface="Calibri" pitchFamily="34" charset="0"/>
            </a:endParaRPr>
          </a:p>
          <a:p>
            <a:pPr algn="ctr"/>
            <a:r>
              <a:rPr lang="en-US" sz="4000" b="1" dirty="0">
                <a:solidFill>
                  <a:srgbClr val="2B21EF"/>
                </a:solidFill>
                <a:latin typeface="Calibri" pitchFamily="34" charset="0"/>
                <a:cs typeface="Calibri" pitchFamily="34" charset="0"/>
              </a:rPr>
              <a:t>Quality assurance in population and housing censuses </a:t>
            </a:r>
          </a:p>
          <a:p>
            <a:pPr algn="ctr"/>
            <a:endParaRPr lang="en-US" sz="2000" dirty="0">
              <a:latin typeface="Calibri" pitchFamily="34" charset="0"/>
              <a:cs typeface="Calibri" pitchFamily="34" charset="0"/>
            </a:endParaRPr>
          </a:p>
          <a:p>
            <a:pPr algn="ctr"/>
            <a:endParaRPr lang="en-US" sz="2000" dirty="0">
              <a:latin typeface="Calibri" pitchFamily="34" charset="0"/>
              <a:cs typeface="Calibri" pitchFamily="34" charset="0"/>
            </a:endParaRPr>
          </a:p>
          <a:p>
            <a:pPr algn="ctr"/>
            <a:endParaRPr lang="en-US" sz="2000" dirty="0">
              <a:latin typeface="Calibri" pitchFamily="34" charset="0"/>
              <a:cs typeface="Calibri" pitchFamily="34" charset="0"/>
            </a:endParaRPr>
          </a:p>
          <a:p>
            <a:pPr algn="ctr"/>
            <a:r>
              <a:rPr lang="en-US" sz="2000" dirty="0">
                <a:latin typeface="Calibri" pitchFamily="34" charset="0"/>
                <a:cs typeface="Calibri" pitchFamily="34" charset="0"/>
              </a:rPr>
              <a:t>UNSD presentation</a:t>
            </a:r>
            <a:endParaRPr lang="en-GB" sz="2000" dirty="0">
              <a:latin typeface="Calibri" pitchFamily="34" charset="0"/>
              <a:cs typeface="Calibri" pitchFamily="34" charset="0"/>
            </a:endParaRPr>
          </a:p>
        </p:txBody>
      </p:sp>
    </p:spTree>
    <p:extLst>
      <p:ext uri="{BB962C8B-B14F-4D97-AF65-F5344CB8AC3E}">
        <p14:creationId xmlns:p14="http://schemas.microsoft.com/office/powerpoint/2010/main" val="1345087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Dimensions of quality: Timeliness</a:t>
            </a:r>
            <a:endParaRPr lang="en-US" dirty="0"/>
          </a:p>
        </p:txBody>
      </p:sp>
      <p:sp>
        <p:nvSpPr>
          <p:cNvPr id="3" name="Content Placeholder 2"/>
          <p:cNvSpPr>
            <a:spLocks noGrp="1"/>
          </p:cNvSpPr>
          <p:nvPr>
            <p:ph idx="1"/>
          </p:nvPr>
        </p:nvSpPr>
        <p:spPr>
          <a:xfrm>
            <a:off x="566738" y="1752599"/>
            <a:ext cx="8325014" cy="4364421"/>
          </a:xfrm>
        </p:spPr>
        <p:txBody>
          <a:bodyPr/>
          <a:lstStyle/>
          <a:p>
            <a:r>
              <a:rPr lang="en-US" altLang="en-US" sz="2400" dirty="0">
                <a:solidFill>
                  <a:schemeClr val="tx1"/>
                </a:solidFill>
              </a:rPr>
              <a:t>Timeliness refers </a:t>
            </a:r>
            <a:r>
              <a:rPr lang="en-US" altLang="en-US" sz="2400" i="1" u="sng" dirty="0">
                <a:solidFill>
                  <a:schemeClr val="tx1"/>
                </a:solidFill>
              </a:rPr>
              <a:t>the length of time between the census reference day and the date on which the information becomes available </a:t>
            </a:r>
          </a:p>
          <a:p>
            <a:pPr lvl="1"/>
            <a:r>
              <a:rPr lang="en-US" altLang="en-US" sz="2400" dirty="0">
                <a:solidFill>
                  <a:schemeClr val="tx1"/>
                </a:solidFill>
              </a:rPr>
              <a:t>It represents the degree to which information is released in a time period that still permits the information to be of value to users</a:t>
            </a:r>
          </a:p>
          <a:p>
            <a:pPr lvl="1"/>
            <a:r>
              <a:rPr lang="en-US" altLang="en-US" sz="2400" dirty="0">
                <a:solidFill>
                  <a:schemeClr val="tx1"/>
                </a:solidFill>
              </a:rPr>
              <a:t>It often involves a trade-off with  accuracy</a:t>
            </a:r>
          </a:p>
          <a:p>
            <a:pPr lvl="1"/>
            <a:r>
              <a:rPr lang="en-US" altLang="en-US" sz="2400" dirty="0">
                <a:solidFill>
                  <a:schemeClr val="tx1"/>
                </a:solidFill>
              </a:rPr>
              <a:t>Census results are often made available over several release dates---so to provide an assessment of timeliness, major information releases should have specified publication dates in the dissemination schedule</a:t>
            </a:r>
          </a:p>
          <a:p>
            <a:endParaRPr lang="en-US" dirty="0"/>
          </a:p>
        </p:txBody>
      </p:sp>
    </p:spTree>
    <p:extLst>
      <p:ext uri="{BB962C8B-B14F-4D97-AF65-F5344CB8AC3E}">
        <p14:creationId xmlns:p14="http://schemas.microsoft.com/office/powerpoint/2010/main" val="516166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Dimensions of quality: Accessibility</a:t>
            </a:r>
            <a:endParaRPr lang="en-US" dirty="0"/>
          </a:p>
        </p:txBody>
      </p:sp>
      <p:sp>
        <p:nvSpPr>
          <p:cNvPr id="3" name="Content Placeholder 2"/>
          <p:cNvSpPr>
            <a:spLocks noGrp="1"/>
          </p:cNvSpPr>
          <p:nvPr>
            <p:ph idx="1"/>
          </p:nvPr>
        </p:nvSpPr>
        <p:spPr>
          <a:xfrm>
            <a:off x="566737" y="1752599"/>
            <a:ext cx="8230421" cy="4017579"/>
          </a:xfrm>
        </p:spPr>
        <p:txBody>
          <a:bodyPr/>
          <a:lstStyle/>
          <a:p>
            <a:r>
              <a:rPr lang="en-US" altLang="en-US" sz="2400" dirty="0">
                <a:solidFill>
                  <a:schemeClr val="tx1"/>
                </a:solidFill>
              </a:rPr>
              <a:t>The accessibility of statistical information refers to </a:t>
            </a:r>
            <a:r>
              <a:rPr lang="en-US" altLang="en-US" sz="2400" i="1" u="sng" dirty="0">
                <a:solidFill>
                  <a:schemeClr val="tx1"/>
                </a:solidFill>
              </a:rPr>
              <a:t>the ease with which it can be obtained</a:t>
            </a:r>
          </a:p>
          <a:p>
            <a:pPr lvl="1"/>
            <a:r>
              <a:rPr lang="en-US" altLang="en-US" sz="2400" dirty="0">
                <a:solidFill>
                  <a:schemeClr val="tx1"/>
                </a:solidFill>
              </a:rPr>
              <a:t>Takes into account the suitability of the form in which the information is available to users, the media of dissemination</a:t>
            </a:r>
          </a:p>
          <a:p>
            <a:pPr lvl="1"/>
            <a:r>
              <a:rPr lang="en-US" altLang="en-US" sz="2400" dirty="0">
                <a:solidFill>
                  <a:schemeClr val="tx1"/>
                </a:solidFill>
              </a:rPr>
              <a:t>Availability of metadata</a:t>
            </a:r>
          </a:p>
          <a:p>
            <a:pPr lvl="1"/>
            <a:r>
              <a:rPr lang="en-US" altLang="en-US" sz="2400" dirty="0">
                <a:solidFill>
                  <a:schemeClr val="tx1"/>
                </a:solidFill>
              </a:rPr>
              <a:t>Where data products are provided at cost, the affordability of the information to users also affects accessibility</a:t>
            </a:r>
          </a:p>
          <a:p>
            <a:endParaRPr lang="en-US" dirty="0"/>
          </a:p>
        </p:txBody>
      </p:sp>
    </p:spTree>
    <p:extLst>
      <p:ext uri="{BB962C8B-B14F-4D97-AF65-F5344CB8AC3E}">
        <p14:creationId xmlns:p14="http://schemas.microsoft.com/office/powerpoint/2010/main" val="1221521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Dimensions of quality: Interpretability</a:t>
            </a:r>
            <a:endParaRPr lang="en-US" dirty="0"/>
          </a:p>
        </p:txBody>
      </p:sp>
      <p:sp>
        <p:nvSpPr>
          <p:cNvPr id="3" name="Content Placeholder 2"/>
          <p:cNvSpPr>
            <a:spLocks noGrp="1"/>
          </p:cNvSpPr>
          <p:nvPr>
            <p:ph idx="1"/>
          </p:nvPr>
        </p:nvSpPr>
        <p:spPr/>
        <p:txBody>
          <a:bodyPr/>
          <a:lstStyle/>
          <a:p>
            <a:r>
              <a:rPr lang="en-US" altLang="en-US" sz="2400" dirty="0">
                <a:solidFill>
                  <a:schemeClr val="tx1"/>
                </a:solidFill>
              </a:rPr>
              <a:t>The interpretability of statistical information reflects </a:t>
            </a:r>
            <a:r>
              <a:rPr lang="en-US" altLang="en-US" sz="2400" i="1" u="sng" dirty="0">
                <a:solidFill>
                  <a:schemeClr val="tx1"/>
                </a:solidFill>
              </a:rPr>
              <a:t>the availability of supplementary information and metadata necessary to interpret and use it</a:t>
            </a:r>
          </a:p>
          <a:p>
            <a:pPr lvl="1"/>
            <a:r>
              <a:rPr lang="en-US" altLang="en-US" sz="2400" dirty="0">
                <a:solidFill>
                  <a:schemeClr val="tx1"/>
                </a:solidFill>
              </a:rPr>
              <a:t>Usually it covers the underlying concepts, definitions, classifications used, the methodology of data collection and processing and indications of the accuracy of the information</a:t>
            </a:r>
          </a:p>
          <a:p>
            <a:endParaRPr lang="en-US" dirty="0"/>
          </a:p>
        </p:txBody>
      </p:sp>
    </p:spTree>
    <p:extLst>
      <p:ext uri="{BB962C8B-B14F-4D97-AF65-F5344CB8AC3E}">
        <p14:creationId xmlns:p14="http://schemas.microsoft.com/office/powerpoint/2010/main" val="756057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Dimensions of quality: Comparability</a:t>
            </a:r>
            <a:endParaRPr lang="en-US" dirty="0"/>
          </a:p>
        </p:txBody>
      </p:sp>
      <p:sp>
        <p:nvSpPr>
          <p:cNvPr id="3" name="Content Placeholder 2"/>
          <p:cNvSpPr>
            <a:spLocks noGrp="1"/>
          </p:cNvSpPr>
          <p:nvPr>
            <p:ph idx="1"/>
          </p:nvPr>
        </p:nvSpPr>
        <p:spPr/>
        <p:txBody>
          <a:bodyPr/>
          <a:lstStyle/>
          <a:p>
            <a:r>
              <a:rPr lang="en-US" altLang="en-US" sz="2400" dirty="0">
                <a:solidFill>
                  <a:schemeClr val="tx1"/>
                </a:solidFill>
              </a:rPr>
              <a:t>The comparability of statistical information reflects </a:t>
            </a:r>
            <a:r>
              <a:rPr lang="en-US" altLang="en-US" sz="2400" i="1" u="sng" dirty="0">
                <a:solidFill>
                  <a:schemeClr val="tx1"/>
                </a:solidFill>
              </a:rPr>
              <a:t>the degree to which statistical information is comparable across countries, regions within a country, and time</a:t>
            </a:r>
          </a:p>
          <a:p>
            <a:pPr lvl="1"/>
            <a:r>
              <a:rPr lang="en-US" altLang="en-US" sz="2400" dirty="0">
                <a:solidFill>
                  <a:schemeClr val="tx1"/>
                </a:solidFill>
              </a:rPr>
              <a:t>Usually underlying concepts, definitions, classifications used, the methodology of data collection and processing provide information on comparability</a:t>
            </a:r>
          </a:p>
          <a:p>
            <a:endParaRPr lang="en-US" dirty="0"/>
          </a:p>
        </p:txBody>
      </p:sp>
    </p:spTree>
    <p:extLst>
      <p:ext uri="{BB962C8B-B14F-4D97-AF65-F5344CB8AC3E}">
        <p14:creationId xmlns:p14="http://schemas.microsoft.com/office/powerpoint/2010/main" val="1656145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Additional dimensions of data quality</a:t>
            </a:r>
            <a:endParaRPr lang="en-US" dirty="0"/>
          </a:p>
        </p:txBody>
      </p:sp>
      <p:sp>
        <p:nvSpPr>
          <p:cNvPr id="3" name="Content Placeholder 2"/>
          <p:cNvSpPr>
            <a:spLocks noGrp="1"/>
          </p:cNvSpPr>
          <p:nvPr>
            <p:ph idx="1"/>
          </p:nvPr>
        </p:nvSpPr>
        <p:spPr>
          <a:xfrm>
            <a:off x="566737" y="1752599"/>
            <a:ext cx="8112805" cy="4169229"/>
          </a:xfrm>
        </p:spPr>
        <p:txBody>
          <a:bodyPr/>
          <a:lstStyle/>
          <a:p>
            <a:pPr marL="0" indent="0">
              <a:buNone/>
            </a:pPr>
            <a:r>
              <a:rPr lang="en-US" altLang="en-US" sz="2200" b="1" dirty="0">
                <a:solidFill>
                  <a:schemeClr val="tx1"/>
                </a:solidFill>
              </a:rPr>
              <a:t>Coherence </a:t>
            </a:r>
          </a:p>
          <a:p>
            <a:r>
              <a:rPr lang="en-US" altLang="en-US" sz="2200" dirty="0">
                <a:solidFill>
                  <a:schemeClr val="tx1"/>
                </a:solidFill>
              </a:rPr>
              <a:t>Coherence reflects </a:t>
            </a:r>
            <a:r>
              <a:rPr lang="en-US" altLang="en-US" sz="2200" i="1" u="sng" dirty="0">
                <a:solidFill>
                  <a:schemeClr val="tx1"/>
                </a:solidFill>
              </a:rPr>
              <a:t>the degree to which the census information can be successfully brought together with other statistical information within an integrated framework over time</a:t>
            </a:r>
          </a:p>
          <a:p>
            <a:pPr lvl="1"/>
            <a:r>
              <a:rPr lang="en-US" altLang="en-US" sz="2200" dirty="0">
                <a:solidFill>
                  <a:schemeClr val="tx1"/>
                </a:solidFill>
              </a:rPr>
              <a:t>The use of standard concepts, definitions and classifications – possibly agreed at the international level - promotes coherence</a:t>
            </a:r>
          </a:p>
          <a:p>
            <a:pPr marL="0" indent="0">
              <a:buNone/>
            </a:pPr>
            <a:r>
              <a:rPr lang="en-US" sz="2200" b="1" dirty="0">
                <a:solidFill>
                  <a:schemeClr val="tx1"/>
                </a:solidFill>
              </a:rPr>
              <a:t>Completeness</a:t>
            </a:r>
            <a:r>
              <a:rPr lang="en-US" sz="2200" dirty="0">
                <a:solidFill>
                  <a:schemeClr val="tx1"/>
                </a:solidFill>
              </a:rPr>
              <a:t> – an extension of relevance</a:t>
            </a:r>
          </a:p>
          <a:p>
            <a:r>
              <a:rPr lang="en-US" sz="2200" dirty="0">
                <a:solidFill>
                  <a:schemeClr val="tx1"/>
                </a:solidFill>
              </a:rPr>
              <a:t>Completeness reflects </a:t>
            </a:r>
            <a:r>
              <a:rPr lang="en-US" sz="2200" i="1" u="sng" dirty="0">
                <a:solidFill>
                  <a:schemeClr val="tx1"/>
                </a:solidFill>
              </a:rPr>
              <a:t>the degree to which statistics serve the needs of users as completely as possible</a:t>
            </a:r>
            <a:r>
              <a:rPr lang="en-US" sz="2200" dirty="0">
                <a:solidFill>
                  <a:schemeClr val="tx1"/>
                </a:solidFill>
              </a:rPr>
              <a:t>, taking limited resources and respondent burden in to account</a:t>
            </a:r>
          </a:p>
        </p:txBody>
      </p:sp>
    </p:spTree>
    <p:extLst>
      <p:ext uri="{BB962C8B-B14F-4D97-AF65-F5344CB8AC3E}">
        <p14:creationId xmlns:p14="http://schemas.microsoft.com/office/powerpoint/2010/main" val="630872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assurance by census phase/major activity</a:t>
            </a:r>
          </a:p>
        </p:txBody>
      </p:sp>
      <p:sp>
        <p:nvSpPr>
          <p:cNvPr id="3" name="Content Placeholder 2"/>
          <p:cNvSpPr>
            <a:spLocks noGrp="1"/>
          </p:cNvSpPr>
          <p:nvPr>
            <p:ph idx="1"/>
          </p:nvPr>
        </p:nvSpPr>
        <p:spPr>
          <a:xfrm>
            <a:off x="331076" y="1752600"/>
            <a:ext cx="8812924" cy="4414284"/>
          </a:xfrm>
        </p:spPr>
        <p:txBody>
          <a:bodyPr/>
          <a:lstStyle/>
          <a:p>
            <a:r>
              <a:rPr lang="en-US" sz="2300" dirty="0">
                <a:solidFill>
                  <a:schemeClr val="tx1"/>
                </a:solidFill>
              </a:rPr>
              <a:t>Quality assurance can be applied to the entire census cycle with:</a:t>
            </a:r>
          </a:p>
          <a:p>
            <a:pPr lvl="2"/>
            <a:r>
              <a:rPr lang="en-US" sz="2300" dirty="0">
                <a:solidFill>
                  <a:schemeClr val="tx1"/>
                </a:solidFill>
              </a:rPr>
              <a:t>Performance in the previous phase being evaluated at any </a:t>
            </a:r>
          </a:p>
          <a:p>
            <a:pPr marL="909637" lvl="2" indent="0">
              <a:buNone/>
            </a:pPr>
            <a:r>
              <a:rPr lang="en-US" sz="2300" dirty="0">
                <a:solidFill>
                  <a:schemeClr val="tx1"/>
                </a:solidFill>
              </a:rPr>
              <a:t>       given level of detail; </a:t>
            </a:r>
          </a:p>
          <a:p>
            <a:pPr lvl="2"/>
            <a:r>
              <a:rPr lang="en-US" sz="2300" dirty="0">
                <a:solidFill>
                  <a:schemeClr val="tx1"/>
                </a:solidFill>
              </a:rPr>
              <a:t>Problems with quality ranked in order of importance; </a:t>
            </a:r>
          </a:p>
          <a:p>
            <a:pPr lvl="2"/>
            <a:r>
              <a:rPr lang="en-US" sz="2300" dirty="0">
                <a:solidFill>
                  <a:schemeClr val="tx1"/>
                </a:solidFill>
              </a:rPr>
              <a:t>Root  causes  identified  and  corrective  action  implemented</a:t>
            </a:r>
          </a:p>
          <a:p>
            <a:r>
              <a:rPr lang="en-US" sz="2300" dirty="0">
                <a:solidFill>
                  <a:schemeClr val="tx1"/>
                </a:solidFill>
              </a:rPr>
              <a:t>The following slides outline the ways in which the concept of the quality circle is applied to the census cycle, with focus on some procedures for improving the quality of important phases or major activities</a:t>
            </a:r>
          </a:p>
        </p:txBody>
      </p:sp>
    </p:spTree>
    <p:extLst>
      <p:ext uri="{BB962C8B-B14F-4D97-AF65-F5344CB8AC3E}">
        <p14:creationId xmlns:p14="http://schemas.microsoft.com/office/powerpoint/2010/main" val="1097383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935665"/>
            <a:ext cx="8001000" cy="585160"/>
          </a:xfrm>
        </p:spPr>
        <p:txBody>
          <a:bodyPr/>
          <a:lstStyle/>
          <a:p>
            <a:r>
              <a:rPr lang="en-US" dirty="0"/>
              <a:t>Quality assurance by census phase/major activity</a:t>
            </a:r>
          </a:p>
        </p:txBody>
      </p:sp>
      <p:sp>
        <p:nvSpPr>
          <p:cNvPr id="3" name="Content Placeholder 2"/>
          <p:cNvSpPr>
            <a:spLocks noGrp="1"/>
          </p:cNvSpPr>
          <p:nvPr>
            <p:ph idx="1"/>
          </p:nvPr>
        </p:nvSpPr>
        <p:spPr>
          <a:xfrm>
            <a:off x="566737" y="1752599"/>
            <a:ext cx="8290183" cy="4329223"/>
          </a:xfrm>
        </p:spPr>
        <p:txBody>
          <a:bodyPr/>
          <a:lstStyle/>
          <a:p>
            <a:r>
              <a:rPr lang="en-US" sz="2400" b="1" dirty="0">
                <a:solidFill>
                  <a:schemeClr val="tx1"/>
                </a:solidFill>
              </a:rPr>
              <a:t>Topic selection</a:t>
            </a:r>
          </a:p>
          <a:p>
            <a:pPr lvl="1"/>
            <a:r>
              <a:rPr lang="en-US" sz="2400" dirty="0">
                <a:solidFill>
                  <a:schemeClr val="tx1"/>
                </a:solidFill>
              </a:rPr>
              <a:t>The first step in managing the quality of census statistics to ensure that the data product will be relevant to users and meets requirements outlined in census legislations</a:t>
            </a:r>
          </a:p>
          <a:p>
            <a:pPr lvl="1"/>
            <a:r>
              <a:rPr lang="en-US" sz="2400" dirty="0">
                <a:solidFill>
                  <a:schemeClr val="tx1"/>
                </a:solidFill>
              </a:rPr>
              <a:t>The key process is extensive consultation with actual and potential users</a:t>
            </a:r>
          </a:p>
          <a:p>
            <a:pPr lvl="1"/>
            <a:r>
              <a:rPr lang="en-US" sz="2400" dirty="0">
                <a:solidFill>
                  <a:schemeClr val="tx1"/>
                </a:solidFill>
              </a:rPr>
              <a:t>Consultation with users </a:t>
            </a:r>
            <a:r>
              <a:rPr lang="en-GB" sz="2400" dirty="0">
                <a:solidFill>
                  <a:schemeClr val="tx1"/>
                </a:solidFill>
              </a:rPr>
              <a:t>would include: consultations with key government departments and agencies; advice from professional advisory committees in major subject matter areas; user feedback; ad hoc consultations with interested groups; etc.</a:t>
            </a:r>
          </a:p>
        </p:txBody>
      </p:sp>
    </p:spTree>
    <p:extLst>
      <p:ext uri="{BB962C8B-B14F-4D97-AF65-F5344CB8AC3E}">
        <p14:creationId xmlns:p14="http://schemas.microsoft.com/office/powerpoint/2010/main" val="4063628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assurance by census phase/major activity</a:t>
            </a:r>
          </a:p>
        </p:txBody>
      </p:sp>
      <p:sp>
        <p:nvSpPr>
          <p:cNvPr id="3" name="Content Placeholder 2"/>
          <p:cNvSpPr>
            <a:spLocks noGrp="1"/>
          </p:cNvSpPr>
          <p:nvPr>
            <p:ph idx="1"/>
          </p:nvPr>
        </p:nvSpPr>
        <p:spPr>
          <a:xfrm>
            <a:off x="566738" y="1752599"/>
            <a:ext cx="8428406" cy="4590143"/>
          </a:xfrm>
        </p:spPr>
        <p:txBody>
          <a:bodyPr/>
          <a:lstStyle/>
          <a:p>
            <a:pPr marL="0" indent="0">
              <a:buNone/>
            </a:pPr>
            <a:r>
              <a:rPr lang="en-US" sz="2400" b="1" dirty="0">
                <a:solidFill>
                  <a:schemeClr val="tx1"/>
                </a:solidFill>
              </a:rPr>
              <a:t>Questionnaire design and testing</a:t>
            </a:r>
          </a:p>
          <a:p>
            <a:r>
              <a:rPr lang="en-US" dirty="0">
                <a:solidFill>
                  <a:schemeClr val="tx1"/>
                </a:solidFill>
              </a:rPr>
              <a:t>The next quality management task concerns the testing of each census question and the testing of the design of the form.</a:t>
            </a:r>
          </a:p>
          <a:p>
            <a:r>
              <a:rPr lang="en-US" dirty="0">
                <a:solidFill>
                  <a:schemeClr val="tx1"/>
                </a:solidFill>
              </a:rPr>
              <a:t>There are several key internal stakeholders of the questionnaire design process, whose engagement is critical for a successful outcome:</a:t>
            </a:r>
          </a:p>
          <a:p>
            <a:pPr lvl="2"/>
            <a:r>
              <a:rPr lang="en-US" sz="1700" dirty="0">
                <a:solidFill>
                  <a:schemeClr val="tx1"/>
                </a:solidFill>
              </a:rPr>
              <a:t>The dissemination team -- to ensure that the questions asked will deliver the data to meet the needs of users;</a:t>
            </a:r>
          </a:p>
          <a:p>
            <a:pPr lvl="2"/>
            <a:r>
              <a:rPr lang="en-US" sz="1700" dirty="0">
                <a:solidFill>
                  <a:schemeClr val="tx1"/>
                </a:solidFill>
              </a:rPr>
              <a:t>The subject matter specialist team;</a:t>
            </a:r>
          </a:p>
          <a:p>
            <a:pPr lvl="2"/>
            <a:r>
              <a:rPr lang="en-US" sz="1700" dirty="0">
                <a:solidFill>
                  <a:schemeClr val="tx1"/>
                </a:solidFill>
              </a:rPr>
              <a:t>The team responsible for development of the data capture or processing system - especially for data collection using scanning systems or an electronic questionnaire</a:t>
            </a:r>
          </a:p>
          <a:p>
            <a:pPr lvl="2"/>
            <a:r>
              <a:rPr lang="en-US" sz="1700" dirty="0">
                <a:solidFill>
                  <a:schemeClr val="tx1"/>
                </a:solidFill>
              </a:rPr>
              <a:t>The field operations team -- which is responsible for training the enumeration workforce and printing the form;</a:t>
            </a:r>
          </a:p>
          <a:p>
            <a:pPr lvl="2"/>
            <a:r>
              <a:rPr lang="en-US" sz="1700" dirty="0">
                <a:solidFill>
                  <a:schemeClr val="tx1"/>
                </a:solidFill>
              </a:rPr>
              <a:t>The respondents -- to ensure that the forms are easy to complete in mail‐out/mail‐back as well as Internet based self enumeration </a:t>
            </a:r>
          </a:p>
        </p:txBody>
      </p:sp>
    </p:spTree>
    <p:extLst>
      <p:ext uri="{BB962C8B-B14F-4D97-AF65-F5344CB8AC3E}">
        <p14:creationId xmlns:p14="http://schemas.microsoft.com/office/powerpoint/2010/main" val="688710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assurance by census phase/major activity</a:t>
            </a:r>
          </a:p>
        </p:txBody>
      </p:sp>
      <p:sp>
        <p:nvSpPr>
          <p:cNvPr id="3" name="Content Placeholder 2"/>
          <p:cNvSpPr>
            <a:spLocks noGrp="1"/>
          </p:cNvSpPr>
          <p:nvPr>
            <p:ph idx="1"/>
          </p:nvPr>
        </p:nvSpPr>
        <p:spPr>
          <a:xfrm>
            <a:off x="574675" y="1860331"/>
            <a:ext cx="8348608" cy="3736428"/>
          </a:xfrm>
        </p:spPr>
        <p:txBody>
          <a:bodyPr/>
          <a:lstStyle/>
          <a:p>
            <a:pPr marL="0" lvl="1" indent="0">
              <a:buNone/>
            </a:pPr>
            <a:r>
              <a:rPr lang="en-US" sz="2400" b="1" dirty="0">
                <a:solidFill>
                  <a:schemeClr val="tx1"/>
                </a:solidFill>
              </a:rPr>
              <a:t>Printing and distribution of census questionnaires/materials </a:t>
            </a:r>
          </a:p>
          <a:p>
            <a:pPr marL="466725" lvl="1">
              <a:buFont typeface="Wingdings" panose="05000000000000000000" pitchFamily="2" charset="2"/>
              <a:buChar char="q"/>
            </a:pPr>
            <a:r>
              <a:rPr lang="en-US" sz="2300" dirty="0">
                <a:solidFill>
                  <a:schemeClr val="tx1"/>
                </a:solidFill>
              </a:rPr>
              <a:t>Estimating the number of questionnaires and census materials is critical step for cost-effective way of printing census materials </a:t>
            </a:r>
          </a:p>
          <a:p>
            <a:pPr marL="466725" lvl="1">
              <a:buFont typeface="Wingdings" panose="05000000000000000000" pitchFamily="2" charset="2"/>
              <a:buChar char="q"/>
            </a:pPr>
            <a:r>
              <a:rPr lang="en-US" sz="2300" dirty="0">
                <a:solidFill>
                  <a:schemeClr val="tx1"/>
                </a:solidFill>
              </a:rPr>
              <a:t>Establishment of a system for monitoring the quality of the work done by the printing company is necessary to conduct:</a:t>
            </a:r>
          </a:p>
          <a:p>
            <a:pPr marL="855663" lvl="3" indent="-436563">
              <a:buSzPct val="130000"/>
              <a:buFont typeface="Calibri" panose="020F0502020204030204" pitchFamily="34" charset="0"/>
              <a:buChar char="─"/>
            </a:pPr>
            <a:r>
              <a:rPr lang="en-US" sz="2300" dirty="0">
                <a:solidFill>
                  <a:schemeClr val="tx1"/>
                </a:solidFill>
              </a:rPr>
              <a:t>Regular checks of the quality of the printed documents</a:t>
            </a:r>
          </a:p>
          <a:p>
            <a:pPr marL="855663" lvl="3" indent="-436563">
              <a:buSzPct val="130000"/>
              <a:buFont typeface="Calibri" panose="020F0502020204030204" pitchFamily="34" charset="0"/>
              <a:buChar char="─"/>
            </a:pPr>
            <a:r>
              <a:rPr lang="en-US" sz="2300" dirty="0">
                <a:solidFill>
                  <a:schemeClr val="tx1"/>
                </a:solidFill>
              </a:rPr>
              <a:t>Monitoring the progress in printing</a:t>
            </a:r>
          </a:p>
          <a:p>
            <a:pPr marL="855663" lvl="3" indent="-436563">
              <a:buSzPct val="130000"/>
              <a:buFont typeface="Calibri" panose="020F0502020204030204" pitchFamily="34" charset="0"/>
              <a:buChar char="─"/>
            </a:pPr>
            <a:r>
              <a:rPr lang="en-US" sz="2300" dirty="0">
                <a:solidFill>
                  <a:schemeClr val="tx1"/>
                </a:solidFill>
              </a:rPr>
              <a:t>Monitoring distribution of census materials from printing house to final destination</a:t>
            </a:r>
            <a:r>
              <a:rPr lang="en-US" sz="2300" dirty="0">
                <a:solidFill>
                  <a:srgbClr val="2B21EF"/>
                </a:solidFill>
              </a:rPr>
              <a:t> – by number of questionnaire and other census materials</a:t>
            </a:r>
            <a:r>
              <a:rPr lang="en-US" sz="2300" dirty="0">
                <a:solidFill>
                  <a:schemeClr val="tx1"/>
                </a:solidFill>
              </a:rPr>
              <a:t> </a:t>
            </a:r>
            <a:endParaRPr lang="en-GB" sz="2300" dirty="0">
              <a:solidFill>
                <a:schemeClr val="tx1"/>
              </a:solidFill>
            </a:endParaRPr>
          </a:p>
          <a:p>
            <a:endParaRPr lang="en-US" dirty="0"/>
          </a:p>
        </p:txBody>
      </p:sp>
    </p:spTree>
    <p:extLst>
      <p:ext uri="{BB962C8B-B14F-4D97-AF65-F5344CB8AC3E}">
        <p14:creationId xmlns:p14="http://schemas.microsoft.com/office/powerpoint/2010/main" val="1413241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assurance by census phase/major activity</a:t>
            </a:r>
          </a:p>
        </p:txBody>
      </p:sp>
      <p:sp>
        <p:nvSpPr>
          <p:cNvPr id="3" name="Content Placeholder 2"/>
          <p:cNvSpPr>
            <a:spLocks noGrp="1"/>
          </p:cNvSpPr>
          <p:nvPr>
            <p:ph idx="1"/>
          </p:nvPr>
        </p:nvSpPr>
        <p:spPr>
          <a:xfrm>
            <a:off x="566738" y="1752600"/>
            <a:ext cx="7880576" cy="4038600"/>
          </a:xfrm>
        </p:spPr>
        <p:txBody>
          <a:bodyPr/>
          <a:lstStyle/>
          <a:p>
            <a:pPr marL="0" lvl="1" indent="0">
              <a:buNone/>
            </a:pPr>
            <a:r>
              <a:rPr lang="en-US" sz="2400" b="1" dirty="0">
                <a:solidFill>
                  <a:schemeClr val="tx1"/>
                </a:solidFill>
              </a:rPr>
              <a:t>Recruitment and training of the field staff</a:t>
            </a:r>
          </a:p>
          <a:p>
            <a:pPr marL="739775" lvl="2" indent="-342900">
              <a:buSzPct val="130000"/>
              <a:buFont typeface="Wingdings" panose="05000000000000000000" pitchFamily="2" charset="2"/>
              <a:buChar char="q"/>
            </a:pPr>
            <a:r>
              <a:rPr lang="en-US" sz="2300" dirty="0">
                <a:solidFill>
                  <a:schemeClr val="tx1"/>
                </a:solidFill>
              </a:rPr>
              <a:t>Establishing:</a:t>
            </a:r>
          </a:p>
          <a:p>
            <a:pPr marL="1255713" lvl="3" indent="-469900">
              <a:buSzPct val="130000"/>
              <a:buFont typeface="Calibri" panose="020F0502020204030204" pitchFamily="34" charset="0"/>
              <a:buChar char="─"/>
            </a:pPr>
            <a:r>
              <a:rPr lang="en-US" sz="2300" dirty="0">
                <a:solidFill>
                  <a:schemeClr val="tx1"/>
                </a:solidFill>
              </a:rPr>
              <a:t>Criteria for selection of enumerators/supervisors</a:t>
            </a:r>
          </a:p>
          <a:p>
            <a:pPr marL="1255713" lvl="4" indent="-469900">
              <a:buSzPct val="130000"/>
              <a:buFont typeface="Calibri" panose="020F0502020204030204" pitchFamily="34" charset="0"/>
              <a:buChar char="─"/>
            </a:pPr>
            <a:r>
              <a:rPr lang="en-US" sz="2300" dirty="0">
                <a:solidFill>
                  <a:schemeClr val="tx1"/>
                </a:solidFill>
              </a:rPr>
              <a:t>Clear procedures for recruitment</a:t>
            </a:r>
          </a:p>
          <a:p>
            <a:pPr marL="908050" lvl="4" indent="-469900">
              <a:buSzPct val="130000"/>
              <a:buFont typeface="Wingdings" panose="05000000000000000000" pitchFamily="2" charset="2"/>
              <a:buChar char="q"/>
            </a:pPr>
            <a:r>
              <a:rPr lang="en-US" sz="2300" dirty="0">
                <a:solidFill>
                  <a:schemeClr val="tx1"/>
                </a:solidFill>
              </a:rPr>
              <a:t>Ensuring a standard training materials and </a:t>
            </a:r>
            <a:r>
              <a:rPr lang="en-US" sz="2300" dirty="0" err="1">
                <a:solidFill>
                  <a:schemeClr val="tx1"/>
                </a:solidFill>
              </a:rPr>
              <a:t>programme</a:t>
            </a:r>
            <a:r>
              <a:rPr lang="en-US" sz="2300" dirty="0">
                <a:solidFill>
                  <a:schemeClr val="tx1"/>
                </a:solidFill>
              </a:rPr>
              <a:t> </a:t>
            </a:r>
          </a:p>
          <a:p>
            <a:pPr marL="908050" lvl="4" indent="-469900">
              <a:buSzPct val="130000"/>
              <a:buFont typeface="Wingdings" panose="05000000000000000000" pitchFamily="2" charset="2"/>
              <a:buChar char="q"/>
            </a:pPr>
            <a:r>
              <a:rPr lang="en-US" sz="2300" dirty="0">
                <a:solidFill>
                  <a:schemeClr val="tx1"/>
                </a:solidFill>
              </a:rPr>
              <a:t>Monitoring and supervision of training and recruitment of enumerators/supervisors by relevant  census supervisors</a:t>
            </a:r>
          </a:p>
          <a:p>
            <a:pPr marL="0" indent="0">
              <a:buNone/>
            </a:pPr>
            <a:endParaRPr lang="en-GB" sz="1800" dirty="0"/>
          </a:p>
          <a:p>
            <a:endParaRPr lang="en-US" dirty="0"/>
          </a:p>
        </p:txBody>
      </p:sp>
    </p:spTree>
    <p:extLst>
      <p:ext uri="{BB962C8B-B14F-4D97-AF65-F5344CB8AC3E}">
        <p14:creationId xmlns:p14="http://schemas.microsoft.com/office/powerpoint/2010/main" val="3935418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900752"/>
            <a:ext cx="8001000" cy="620073"/>
          </a:xfrm>
        </p:spPr>
        <p:txBody>
          <a:bodyPr/>
          <a:lstStyle/>
          <a:p>
            <a:r>
              <a:rPr lang="en-GB" dirty="0"/>
              <a:t>Overview</a:t>
            </a:r>
          </a:p>
        </p:txBody>
      </p:sp>
      <p:sp>
        <p:nvSpPr>
          <p:cNvPr id="3" name="Content Placeholder 2"/>
          <p:cNvSpPr>
            <a:spLocks noGrp="1"/>
          </p:cNvSpPr>
          <p:nvPr>
            <p:ph idx="1"/>
          </p:nvPr>
        </p:nvSpPr>
        <p:spPr>
          <a:xfrm>
            <a:off x="566738" y="2121090"/>
            <a:ext cx="8001000" cy="3911220"/>
          </a:xfrm>
        </p:spPr>
        <p:txBody>
          <a:bodyPr/>
          <a:lstStyle/>
          <a:p>
            <a:pPr>
              <a:defRPr/>
            </a:pPr>
            <a:r>
              <a:rPr lang="en-US" altLang="en-US" sz="2400" dirty="0">
                <a:solidFill>
                  <a:schemeClr val="tx1"/>
                </a:solidFill>
              </a:rPr>
              <a:t>Importance of a quality assurance programme</a:t>
            </a:r>
          </a:p>
          <a:p>
            <a:pPr lvl="1">
              <a:defRPr/>
            </a:pPr>
            <a:r>
              <a:rPr lang="en-US" altLang="en-US" sz="2400" dirty="0">
                <a:solidFill>
                  <a:schemeClr val="tx1"/>
                </a:solidFill>
              </a:rPr>
              <a:t>The quality assurance circle</a:t>
            </a:r>
          </a:p>
          <a:p>
            <a:pPr lvl="1">
              <a:defRPr/>
            </a:pPr>
            <a:r>
              <a:rPr lang="en-US" altLang="en-US" sz="2400" dirty="0">
                <a:solidFill>
                  <a:schemeClr val="tx1"/>
                </a:solidFill>
              </a:rPr>
              <a:t>The role of managers</a:t>
            </a:r>
          </a:p>
          <a:p>
            <a:pPr>
              <a:defRPr/>
            </a:pPr>
            <a:r>
              <a:rPr lang="en-US" altLang="en-US" sz="2400" dirty="0">
                <a:solidFill>
                  <a:schemeClr val="tx1"/>
                </a:solidFill>
              </a:rPr>
              <a:t>Dimensions of quality</a:t>
            </a:r>
          </a:p>
          <a:p>
            <a:pPr>
              <a:defRPr/>
            </a:pPr>
            <a:r>
              <a:rPr lang="en-US" altLang="en-US" sz="2400" dirty="0">
                <a:solidFill>
                  <a:schemeClr val="tx1"/>
                </a:solidFill>
              </a:rPr>
              <a:t>Quality assurance by census phase/major activity</a:t>
            </a:r>
          </a:p>
          <a:p>
            <a:pPr>
              <a:defRPr/>
            </a:pPr>
            <a:r>
              <a:rPr lang="en-US" altLang="en-US" sz="2400" dirty="0">
                <a:solidFill>
                  <a:schemeClr val="tx1"/>
                </a:solidFill>
              </a:rPr>
              <a:t>Evaluation</a:t>
            </a:r>
          </a:p>
          <a:p>
            <a:pPr lvl="1">
              <a:defRPr/>
            </a:pPr>
            <a:r>
              <a:rPr lang="en-US" altLang="en-US" sz="2400" dirty="0">
                <a:solidFill>
                  <a:schemeClr val="tx1"/>
                </a:solidFill>
              </a:rPr>
              <a:t>Process</a:t>
            </a:r>
          </a:p>
          <a:p>
            <a:pPr lvl="1">
              <a:defRPr/>
            </a:pPr>
            <a:r>
              <a:rPr lang="en-US" altLang="en-US" sz="2400" dirty="0">
                <a:solidFill>
                  <a:schemeClr val="tx1"/>
                </a:solidFill>
              </a:rPr>
              <a:t>Data</a:t>
            </a:r>
          </a:p>
        </p:txBody>
      </p:sp>
    </p:spTree>
    <p:extLst>
      <p:ext uri="{BB962C8B-B14F-4D97-AF65-F5344CB8AC3E}">
        <p14:creationId xmlns:p14="http://schemas.microsoft.com/office/powerpoint/2010/main" val="212209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assurance by census phase/major activity</a:t>
            </a:r>
          </a:p>
        </p:txBody>
      </p:sp>
      <p:sp>
        <p:nvSpPr>
          <p:cNvPr id="3" name="Content Placeholder 2"/>
          <p:cNvSpPr>
            <a:spLocks noGrp="1"/>
          </p:cNvSpPr>
          <p:nvPr>
            <p:ph idx="1"/>
          </p:nvPr>
        </p:nvSpPr>
        <p:spPr>
          <a:xfrm>
            <a:off x="566737" y="1752600"/>
            <a:ext cx="8356545" cy="3720152"/>
          </a:xfrm>
        </p:spPr>
        <p:txBody>
          <a:bodyPr/>
          <a:lstStyle/>
          <a:p>
            <a:pPr marL="0" lvl="1" indent="0">
              <a:buNone/>
            </a:pPr>
            <a:r>
              <a:rPr lang="en-US" sz="2400" b="1" dirty="0">
                <a:solidFill>
                  <a:schemeClr val="tx1"/>
                </a:solidFill>
              </a:rPr>
              <a:t>Enumeration </a:t>
            </a:r>
          </a:p>
          <a:p>
            <a:pPr marL="866775" lvl="2" indent="-469900">
              <a:buFont typeface="Wingdings" pitchFamily="2" charset="2"/>
              <a:buChar char="q"/>
            </a:pPr>
            <a:r>
              <a:rPr lang="en-US" sz="2200" dirty="0">
                <a:solidFill>
                  <a:schemeClr val="tx1"/>
                </a:solidFill>
              </a:rPr>
              <a:t>Checking the work of enumerators - coverage/content</a:t>
            </a:r>
          </a:p>
          <a:p>
            <a:pPr marL="792163" lvl="1">
              <a:buFont typeface="Wingdings" panose="05000000000000000000" pitchFamily="2" charset="2"/>
              <a:buChar char="q"/>
            </a:pPr>
            <a:r>
              <a:rPr lang="en-US" sz="2200" dirty="0">
                <a:solidFill>
                  <a:schemeClr val="tx1"/>
                </a:solidFill>
              </a:rPr>
              <a:t>Collecting periodical information from enumerators/ supervisors to assess the progress in enumeration</a:t>
            </a:r>
          </a:p>
          <a:p>
            <a:pPr lvl="2"/>
            <a:r>
              <a:rPr lang="en-US" sz="2200" dirty="0">
                <a:solidFill>
                  <a:schemeClr val="tx1"/>
                </a:solidFill>
              </a:rPr>
              <a:t>Collecting information on number of enumerated population/housing units, refusal, housing units with no contact</a:t>
            </a:r>
          </a:p>
          <a:p>
            <a:pPr lvl="2"/>
            <a:r>
              <a:rPr lang="en-US" sz="2200" dirty="0">
                <a:solidFill>
                  <a:schemeClr val="tx1"/>
                </a:solidFill>
              </a:rPr>
              <a:t>Monitoring non-response and follow-up rates</a:t>
            </a:r>
          </a:p>
          <a:p>
            <a:pPr lvl="2"/>
            <a:r>
              <a:rPr lang="en-US" sz="2200" dirty="0">
                <a:solidFill>
                  <a:schemeClr val="tx1"/>
                </a:solidFill>
              </a:rPr>
              <a:t>Assessment for the risk of not completing enumeration as scheduled </a:t>
            </a:r>
          </a:p>
          <a:p>
            <a:pPr lvl="1">
              <a:buFont typeface="Wingdings" panose="05000000000000000000" pitchFamily="2" charset="2"/>
              <a:buChar char="q"/>
            </a:pPr>
            <a:r>
              <a:rPr lang="en-US" sz="2200" dirty="0">
                <a:solidFill>
                  <a:schemeClr val="tx1"/>
                </a:solidFill>
              </a:rPr>
              <a:t>Special procedures for refusal/housing units with no contact</a:t>
            </a:r>
          </a:p>
          <a:p>
            <a:endParaRPr lang="en-US" dirty="0"/>
          </a:p>
        </p:txBody>
      </p:sp>
    </p:spTree>
    <p:extLst>
      <p:ext uri="{BB962C8B-B14F-4D97-AF65-F5344CB8AC3E}">
        <p14:creationId xmlns:p14="http://schemas.microsoft.com/office/powerpoint/2010/main" val="4067247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assurance by census phase/major activity</a:t>
            </a:r>
          </a:p>
        </p:txBody>
      </p:sp>
      <p:sp>
        <p:nvSpPr>
          <p:cNvPr id="3" name="Content Placeholder 2"/>
          <p:cNvSpPr>
            <a:spLocks noGrp="1"/>
          </p:cNvSpPr>
          <p:nvPr>
            <p:ph idx="1"/>
          </p:nvPr>
        </p:nvSpPr>
        <p:spPr>
          <a:xfrm>
            <a:off x="566738" y="1752599"/>
            <a:ext cx="8577262" cy="4285593"/>
          </a:xfrm>
        </p:spPr>
        <p:txBody>
          <a:bodyPr/>
          <a:lstStyle/>
          <a:p>
            <a:pPr marL="0" lvl="1" indent="0">
              <a:buNone/>
            </a:pPr>
            <a:r>
              <a:rPr lang="en-US" sz="2400" b="1" dirty="0">
                <a:solidFill>
                  <a:schemeClr val="tx1"/>
                </a:solidFill>
              </a:rPr>
              <a:t>Data capture, coding and editing</a:t>
            </a:r>
          </a:p>
          <a:p>
            <a:pPr lvl="1">
              <a:buFont typeface="Wingdings" panose="05000000000000000000" pitchFamily="2" charset="2"/>
              <a:buChar char="q"/>
            </a:pPr>
            <a:r>
              <a:rPr lang="en-GB" sz="2300" dirty="0">
                <a:solidFill>
                  <a:schemeClr val="tx1"/>
                </a:solidFill>
              </a:rPr>
              <a:t>Processing procedures should be developed with a view to minimizing the risk of erroneously cancelling, losing or artificially creating households during all phases of data processing</a:t>
            </a:r>
          </a:p>
          <a:p>
            <a:pPr lvl="1">
              <a:buFont typeface="Wingdings" panose="05000000000000000000" pitchFamily="2" charset="2"/>
              <a:buChar char="q"/>
            </a:pPr>
            <a:r>
              <a:rPr lang="en-US" sz="2300" dirty="0">
                <a:solidFill>
                  <a:schemeClr val="tx1"/>
                </a:solidFill>
              </a:rPr>
              <a:t>Developing procedures for monitoring the quality of each phase</a:t>
            </a:r>
          </a:p>
          <a:p>
            <a:pPr lvl="2"/>
            <a:r>
              <a:rPr lang="en-US" sz="2300" dirty="0">
                <a:solidFill>
                  <a:schemeClr val="tx1"/>
                </a:solidFill>
              </a:rPr>
              <a:t>Repeating certain procedures based on the sample of batches/records and comparing two datasets</a:t>
            </a:r>
          </a:p>
          <a:p>
            <a:pPr lvl="2"/>
            <a:r>
              <a:rPr lang="en-US" sz="2300" dirty="0">
                <a:solidFill>
                  <a:schemeClr val="tx1"/>
                </a:solidFill>
              </a:rPr>
              <a:t>Identifying systematic errors</a:t>
            </a:r>
          </a:p>
          <a:p>
            <a:pPr lvl="1">
              <a:buFont typeface="Wingdings" panose="05000000000000000000" pitchFamily="2" charset="2"/>
              <a:buChar char="q"/>
            </a:pPr>
            <a:r>
              <a:rPr lang="en-US" sz="2300" dirty="0">
                <a:solidFill>
                  <a:schemeClr val="tx1"/>
                </a:solidFill>
              </a:rPr>
              <a:t>Assessment of the quality of the procedures and difficulties faced </a:t>
            </a:r>
          </a:p>
          <a:p>
            <a:endParaRPr lang="en-US" dirty="0"/>
          </a:p>
        </p:txBody>
      </p:sp>
    </p:spTree>
    <p:extLst>
      <p:ext uri="{BB962C8B-B14F-4D97-AF65-F5344CB8AC3E}">
        <p14:creationId xmlns:p14="http://schemas.microsoft.com/office/powerpoint/2010/main" val="822318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737" y="898634"/>
            <a:ext cx="8001000" cy="619563"/>
          </a:xfrm>
        </p:spPr>
        <p:txBody>
          <a:bodyPr/>
          <a:lstStyle/>
          <a:p>
            <a:r>
              <a:rPr lang="en-US" dirty="0"/>
              <a:t>Quality assurance by census phase/major activity</a:t>
            </a:r>
          </a:p>
        </p:txBody>
      </p:sp>
      <p:sp>
        <p:nvSpPr>
          <p:cNvPr id="3" name="Content Placeholder 2"/>
          <p:cNvSpPr>
            <a:spLocks noGrp="1"/>
          </p:cNvSpPr>
          <p:nvPr>
            <p:ph idx="1"/>
          </p:nvPr>
        </p:nvSpPr>
        <p:spPr>
          <a:xfrm>
            <a:off x="566737" y="1752599"/>
            <a:ext cx="8577263" cy="4490545"/>
          </a:xfrm>
        </p:spPr>
        <p:txBody>
          <a:bodyPr/>
          <a:lstStyle/>
          <a:p>
            <a:pPr marL="0" indent="0">
              <a:buNone/>
            </a:pPr>
            <a:r>
              <a:rPr lang="en-US" sz="2600" b="1" dirty="0">
                <a:solidFill>
                  <a:schemeClr val="tx1"/>
                </a:solidFill>
              </a:rPr>
              <a:t>Dissemination</a:t>
            </a:r>
          </a:p>
          <a:p>
            <a:r>
              <a:rPr lang="en-US" sz="2200" dirty="0">
                <a:solidFill>
                  <a:schemeClr val="tx1"/>
                </a:solidFill>
              </a:rPr>
              <a:t>The dissemination area is responsible for the timely delivery of products and services to the census data users</a:t>
            </a:r>
          </a:p>
          <a:p>
            <a:r>
              <a:rPr lang="en-US" sz="2200" dirty="0">
                <a:solidFill>
                  <a:schemeClr val="tx1"/>
                </a:solidFill>
              </a:rPr>
              <a:t>Therefore insufficient planning and resources for this phase can have the effect of delaying the release of the data and thus compromising the overall achievement of the census objectives</a:t>
            </a:r>
          </a:p>
          <a:p>
            <a:r>
              <a:rPr lang="en-US" sz="2200" dirty="0">
                <a:solidFill>
                  <a:schemeClr val="tx1"/>
                </a:solidFill>
              </a:rPr>
              <a:t>Management of the quality in census dissemination is driven by concerns to:</a:t>
            </a:r>
          </a:p>
          <a:p>
            <a:pPr lvl="1"/>
            <a:r>
              <a:rPr lang="en-US" sz="2200" dirty="0">
                <a:solidFill>
                  <a:schemeClr val="tx1"/>
                </a:solidFill>
              </a:rPr>
              <a:t>deliver relevant products and services while maintaining accuracy of the data, and timeliness and predictability of data release within agreed cost constraints</a:t>
            </a:r>
          </a:p>
        </p:txBody>
      </p:sp>
    </p:spTree>
    <p:extLst>
      <p:ext uri="{BB962C8B-B14F-4D97-AF65-F5344CB8AC3E}">
        <p14:creationId xmlns:p14="http://schemas.microsoft.com/office/powerpoint/2010/main" val="2876021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904672"/>
            <a:ext cx="8001000" cy="616153"/>
          </a:xfrm>
        </p:spPr>
        <p:txBody>
          <a:bodyPr/>
          <a:lstStyle/>
          <a:p>
            <a:r>
              <a:rPr lang="en-US" dirty="0"/>
              <a:t>Evaluation</a:t>
            </a:r>
          </a:p>
        </p:txBody>
      </p:sp>
      <p:sp>
        <p:nvSpPr>
          <p:cNvPr id="3" name="Content Placeholder 2"/>
          <p:cNvSpPr>
            <a:spLocks noGrp="1"/>
          </p:cNvSpPr>
          <p:nvPr>
            <p:ph idx="1"/>
          </p:nvPr>
        </p:nvSpPr>
        <p:spPr>
          <a:xfrm>
            <a:off x="300251" y="1752599"/>
            <a:ext cx="8707271" cy="4470779"/>
          </a:xfrm>
        </p:spPr>
        <p:txBody>
          <a:bodyPr/>
          <a:lstStyle/>
          <a:p>
            <a:r>
              <a:rPr lang="en-US" dirty="0">
                <a:solidFill>
                  <a:schemeClr val="tx1"/>
                </a:solidFill>
              </a:rPr>
              <a:t>P&amp;R recommends that “a complete evaluation takes place and is documented at the end of each phase of the census - particularly for phases such as enumeration, so that the organizational learning is carried forward to the next census”</a:t>
            </a:r>
          </a:p>
          <a:p>
            <a:r>
              <a:rPr lang="en-US" dirty="0">
                <a:solidFill>
                  <a:schemeClr val="tx1"/>
                </a:solidFill>
              </a:rPr>
              <a:t>Evaluation of the overall census operation is vital for identifying strengths and weaknesses of census phases, including planning, enumeration, data processing and dissemination, and also for the purpose of </a:t>
            </a:r>
            <a:r>
              <a:rPr lang="en-US" dirty="0" err="1">
                <a:solidFill>
                  <a:schemeClr val="tx1"/>
                </a:solidFill>
              </a:rPr>
              <a:t>analysing</a:t>
            </a:r>
            <a:r>
              <a:rPr lang="en-US" dirty="0">
                <a:solidFill>
                  <a:schemeClr val="tx1"/>
                </a:solidFill>
              </a:rPr>
              <a:t> the quality of census statistics, which are the major output of these processes.</a:t>
            </a:r>
          </a:p>
          <a:p>
            <a:pPr>
              <a:defRPr/>
            </a:pPr>
            <a:r>
              <a:rPr lang="en-US" dirty="0">
                <a:solidFill>
                  <a:schemeClr val="tx1"/>
                </a:solidFill>
              </a:rPr>
              <a:t>A comprehensive evaluation programme should include:</a:t>
            </a:r>
          </a:p>
          <a:p>
            <a:pPr lvl="1">
              <a:defRPr/>
            </a:pPr>
            <a:r>
              <a:rPr lang="en-US" sz="2000" u="sng" dirty="0">
                <a:solidFill>
                  <a:schemeClr val="tx1"/>
                </a:solidFill>
              </a:rPr>
              <a:t>Evaluation of census processes  – operational assessments</a:t>
            </a:r>
          </a:p>
          <a:p>
            <a:pPr lvl="1">
              <a:defRPr/>
            </a:pPr>
            <a:r>
              <a:rPr lang="en-US" sz="2000" u="sng" dirty="0">
                <a:solidFill>
                  <a:schemeClr val="tx1"/>
                </a:solidFill>
              </a:rPr>
              <a:t>Evaluation of data quality - assessment of coverage and content errors</a:t>
            </a:r>
          </a:p>
          <a:p>
            <a:r>
              <a:rPr lang="en-US" dirty="0">
                <a:solidFill>
                  <a:schemeClr val="tx1"/>
                </a:solidFill>
              </a:rPr>
              <a:t>The results of evaluations of census operation for both operational aspects and the quality of data should be made available to the stakeholders</a:t>
            </a:r>
            <a:endParaRPr lang="en-US" u="sng" dirty="0">
              <a:solidFill>
                <a:schemeClr val="tx1"/>
              </a:solidFill>
            </a:endParaRPr>
          </a:p>
          <a:p>
            <a:pPr>
              <a:defRPr/>
            </a:pPr>
            <a:endParaRPr lang="en-US" sz="2200" dirty="0"/>
          </a:p>
          <a:p>
            <a:endParaRPr lang="en-US" dirty="0"/>
          </a:p>
        </p:txBody>
      </p:sp>
    </p:spTree>
    <p:extLst>
      <p:ext uri="{BB962C8B-B14F-4D97-AF65-F5344CB8AC3E}">
        <p14:creationId xmlns:p14="http://schemas.microsoft.com/office/powerpoint/2010/main" val="966538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 Operational aspects/processes</a:t>
            </a:r>
          </a:p>
        </p:txBody>
      </p:sp>
      <p:sp>
        <p:nvSpPr>
          <p:cNvPr id="3" name="Content Placeholder 2"/>
          <p:cNvSpPr>
            <a:spLocks noGrp="1"/>
          </p:cNvSpPr>
          <p:nvPr>
            <p:ph idx="1"/>
          </p:nvPr>
        </p:nvSpPr>
        <p:spPr>
          <a:xfrm>
            <a:off x="566738" y="1752599"/>
            <a:ext cx="8470258" cy="4405009"/>
          </a:xfrm>
        </p:spPr>
        <p:txBody>
          <a:bodyPr/>
          <a:lstStyle/>
          <a:p>
            <a:pPr marL="469900" lvl="1">
              <a:buFont typeface="Wingdings" panose="05000000000000000000" pitchFamily="2" charset="2"/>
              <a:buChar char="q"/>
              <a:defRPr/>
            </a:pPr>
            <a:r>
              <a:rPr lang="en-US" sz="2100" dirty="0">
                <a:solidFill>
                  <a:schemeClr val="tx1"/>
                </a:solidFill>
              </a:rPr>
              <a:t>Operational assessments provide valuable information on strengths and weaknesses of past operational procedures which should be carefully reviewed prior to the development of the next census  </a:t>
            </a:r>
          </a:p>
          <a:p>
            <a:pPr marL="469900" lvl="1" indent="-469900">
              <a:buFont typeface="Wingdings" panose="05000000000000000000" pitchFamily="2" charset="2"/>
              <a:buChar char="q"/>
              <a:defRPr/>
            </a:pPr>
            <a:r>
              <a:rPr lang="en-US" sz="2100" dirty="0">
                <a:solidFill>
                  <a:schemeClr val="tx1"/>
                </a:solidFill>
              </a:rPr>
              <a:t>Operational assessments should:</a:t>
            </a:r>
          </a:p>
          <a:p>
            <a:pPr marL="1255713" lvl="3" indent="-469900">
              <a:buFont typeface="Courier New" panose="02070309020205020404" pitchFamily="49" charset="0"/>
              <a:buChar char="o"/>
              <a:defRPr/>
            </a:pPr>
            <a:r>
              <a:rPr lang="en-US" sz="2100" dirty="0">
                <a:solidFill>
                  <a:schemeClr val="tx1"/>
                </a:solidFill>
              </a:rPr>
              <a:t>document operational errors </a:t>
            </a:r>
          </a:p>
          <a:p>
            <a:pPr marL="1255713" lvl="3" indent="-469900">
              <a:buFont typeface="Courier New" panose="02070309020205020404" pitchFamily="49" charset="0"/>
              <a:buChar char="o"/>
              <a:defRPr/>
            </a:pPr>
            <a:r>
              <a:rPr lang="en-US" sz="2100" dirty="0">
                <a:solidFill>
                  <a:schemeClr val="tx1"/>
                </a:solidFill>
              </a:rPr>
              <a:t>explain the effectiveness of operations and procedures and their likely impact on overall quality of census</a:t>
            </a:r>
          </a:p>
          <a:p>
            <a:r>
              <a:rPr lang="en-US" sz="2100" dirty="0">
                <a:solidFill>
                  <a:srgbClr val="2B21EF"/>
                </a:solidFill>
              </a:rPr>
              <a:t>Census evaluation with all dimensions of quality requires a comprehensive evaluation programme for assessing and documenting the outcomes of each process using appropriate and customized methodologies – these methodologies should be planned well in advance, in the planning phase of the census</a:t>
            </a:r>
          </a:p>
          <a:p>
            <a:endParaRPr lang="en-US" dirty="0"/>
          </a:p>
        </p:txBody>
      </p:sp>
    </p:spTree>
    <p:extLst>
      <p:ext uri="{BB962C8B-B14F-4D97-AF65-F5344CB8AC3E}">
        <p14:creationId xmlns:p14="http://schemas.microsoft.com/office/powerpoint/2010/main" val="560724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 Operational aspects/processes</a:t>
            </a:r>
          </a:p>
        </p:txBody>
      </p:sp>
      <p:sp>
        <p:nvSpPr>
          <p:cNvPr id="3" name="Content Placeholder 2"/>
          <p:cNvSpPr>
            <a:spLocks noGrp="1"/>
          </p:cNvSpPr>
          <p:nvPr>
            <p:ph idx="1"/>
          </p:nvPr>
        </p:nvSpPr>
        <p:spPr>
          <a:xfrm>
            <a:off x="566738" y="1752600"/>
            <a:ext cx="8468080" cy="4511722"/>
          </a:xfrm>
        </p:spPr>
        <p:txBody>
          <a:bodyPr/>
          <a:lstStyle/>
          <a:p>
            <a:r>
              <a:rPr lang="en-US" dirty="0">
                <a:solidFill>
                  <a:srgbClr val="2B21EF"/>
                </a:solidFill>
              </a:rPr>
              <a:t>P&amp;R recommends that “the census evaluation programme should be undertaken by subject specialists according to the agreed goals and methodologies covering all possible dimensions of quality.” Some areas for evaluation include:</a:t>
            </a:r>
          </a:p>
          <a:p>
            <a:pPr lvl="1"/>
            <a:r>
              <a:rPr lang="en-US" sz="2000" dirty="0">
                <a:solidFill>
                  <a:srgbClr val="2B21EF"/>
                </a:solidFill>
              </a:rPr>
              <a:t>Identification of the deficiencies and achievements in data capture, coding and editing;</a:t>
            </a:r>
          </a:p>
          <a:p>
            <a:pPr lvl="1"/>
            <a:r>
              <a:rPr lang="en-US" sz="2000" dirty="0">
                <a:solidFill>
                  <a:srgbClr val="2B21EF"/>
                </a:solidFill>
              </a:rPr>
              <a:t>Relevance of census data to user needs and satisfaction of users with dissemination tools and products (based on information collected through user consultation);</a:t>
            </a:r>
          </a:p>
          <a:p>
            <a:pPr lvl="1"/>
            <a:r>
              <a:rPr lang="en-US" sz="2000" dirty="0">
                <a:solidFill>
                  <a:srgbClr val="2B21EF"/>
                </a:solidFill>
              </a:rPr>
              <a:t>Achievements and difficulties in use of new technologies and methodologies and identification of improvements for the next census;</a:t>
            </a:r>
          </a:p>
          <a:p>
            <a:pPr lvl="1"/>
            <a:r>
              <a:rPr lang="en-US" sz="2000" dirty="0">
                <a:solidFill>
                  <a:srgbClr val="2B21EF"/>
                </a:solidFill>
              </a:rPr>
              <a:t>Realization of the census calendar, including the calendar of releasing census results, and, in the case of changes to the calendar, the reasons and consequences.</a:t>
            </a:r>
          </a:p>
        </p:txBody>
      </p:sp>
    </p:spTree>
    <p:extLst>
      <p:ext uri="{BB962C8B-B14F-4D97-AF65-F5344CB8AC3E}">
        <p14:creationId xmlns:p14="http://schemas.microsoft.com/office/powerpoint/2010/main" val="4193200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737" y="882869"/>
            <a:ext cx="8001000" cy="637956"/>
          </a:xfrm>
        </p:spPr>
        <p:txBody>
          <a:bodyPr/>
          <a:lstStyle/>
          <a:p>
            <a:r>
              <a:rPr lang="en-US" dirty="0"/>
              <a:t>Evaluation – Data quality</a:t>
            </a:r>
          </a:p>
        </p:txBody>
      </p:sp>
      <p:sp>
        <p:nvSpPr>
          <p:cNvPr id="3" name="Content Placeholder 2"/>
          <p:cNvSpPr>
            <a:spLocks noGrp="1"/>
          </p:cNvSpPr>
          <p:nvPr>
            <p:ph idx="1"/>
          </p:nvPr>
        </p:nvSpPr>
        <p:spPr>
          <a:xfrm>
            <a:off x="566737" y="1752600"/>
            <a:ext cx="8427137" cy="4539018"/>
          </a:xfrm>
        </p:spPr>
        <p:txBody>
          <a:bodyPr/>
          <a:lstStyle/>
          <a:p>
            <a:r>
              <a:rPr lang="en-US" sz="2100" dirty="0">
                <a:solidFill>
                  <a:schemeClr val="tx1"/>
                </a:solidFill>
              </a:rPr>
              <a:t>P&amp;R recommends that “Evaluation of the accuracy of the census data should be undertaken, to the extent possible, by conducting a post‐enumeration survey for measuring coverage and content errors, by comparing the census results with similar data from other sources (surveys and administrative records in a similar time frame &amp; previous census results) and by applying demographic analysis”</a:t>
            </a:r>
          </a:p>
          <a:p>
            <a:r>
              <a:rPr lang="en-US" sz="2100" dirty="0">
                <a:solidFill>
                  <a:schemeClr val="tx1"/>
                </a:solidFill>
              </a:rPr>
              <a:t>The purposes of evaluating the accuracy of the data are to inform users on the quality of the current census data and to assist in future improvements.</a:t>
            </a:r>
          </a:p>
          <a:p>
            <a:r>
              <a:rPr lang="en-US" sz="2100" dirty="0">
                <a:solidFill>
                  <a:schemeClr val="tx1"/>
                </a:solidFill>
              </a:rPr>
              <a:t>Evaluation of data accuracy may enable the identification of any problem areas that have not been previously detected through the quality management processes in earlier phases of the census</a:t>
            </a:r>
          </a:p>
          <a:p>
            <a:pPr marL="0" indent="0">
              <a:buNone/>
            </a:pPr>
            <a:endParaRPr lang="en-US" dirty="0"/>
          </a:p>
        </p:txBody>
      </p:sp>
    </p:spTree>
    <p:extLst>
      <p:ext uri="{BB962C8B-B14F-4D97-AF65-F5344CB8AC3E}">
        <p14:creationId xmlns:p14="http://schemas.microsoft.com/office/powerpoint/2010/main" val="25452541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566737" y="1752600"/>
            <a:ext cx="8399841" cy="4307006"/>
          </a:xfrm>
        </p:spPr>
        <p:txBody>
          <a:bodyPr/>
          <a:lstStyle/>
          <a:p>
            <a:r>
              <a:rPr lang="en-US" sz="2400" dirty="0">
                <a:solidFill>
                  <a:schemeClr val="tx1"/>
                </a:solidFill>
              </a:rPr>
              <a:t>Quality assurance and improvement systems should be developed as part of the overall census programme, and integrated with other census plans, schedules and procedures</a:t>
            </a:r>
          </a:p>
          <a:p>
            <a:r>
              <a:rPr lang="en-US" sz="2400" dirty="0">
                <a:solidFill>
                  <a:schemeClr val="tx1"/>
                </a:solidFill>
              </a:rPr>
              <a:t>The systems should be established at all phases of census operations, including planning, pre‐enumeration, enumeration, document flow, coding, data capture, editing, tabulation and data dissemination.</a:t>
            </a:r>
          </a:p>
          <a:p>
            <a:r>
              <a:rPr lang="en-US" sz="2400" dirty="0">
                <a:solidFill>
                  <a:schemeClr val="tx1"/>
                </a:solidFill>
              </a:rPr>
              <a:t>Quality management procedures for each phase/major activity of the census should be assessed with appropriate methods</a:t>
            </a:r>
          </a:p>
          <a:p>
            <a:endParaRPr lang="en-US" dirty="0">
              <a:solidFill>
                <a:schemeClr val="tx1"/>
              </a:solidFill>
            </a:endParaRPr>
          </a:p>
          <a:p>
            <a:endParaRPr lang="en-US" dirty="0"/>
          </a:p>
          <a:p>
            <a:endParaRPr lang="en-US" dirty="0"/>
          </a:p>
        </p:txBody>
      </p:sp>
    </p:spTree>
    <p:extLst>
      <p:ext uri="{BB962C8B-B14F-4D97-AF65-F5344CB8AC3E}">
        <p14:creationId xmlns:p14="http://schemas.microsoft.com/office/powerpoint/2010/main" val="2504936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900752"/>
            <a:ext cx="8001000" cy="620073"/>
          </a:xfrm>
        </p:spPr>
        <p:txBody>
          <a:bodyPr/>
          <a:lstStyle/>
          <a:p>
            <a:r>
              <a:rPr lang="en-US" altLang="en-US" dirty="0"/>
              <a:t>Importance of a quality assurance programme</a:t>
            </a:r>
            <a:endParaRPr lang="en-GB" dirty="0"/>
          </a:p>
        </p:txBody>
      </p:sp>
      <p:sp>
        <p:nvSpPr>
          <p:cNvPr id="3" name="Content Placeholder 2"/>
          <p:cNvSpPr>
            <a:spLocks noGrp="1"/>
          </p:cNvSpPr>
          <p:nvPr>
            <p:ph idx="1"/>
          </p:nvPr>
        </p:nvSpPr>
        <p:spPr>
          <a:xfrm>
            <a:off x="220717" y="1752599"/>
            <a:ext cx="8786805" cy="4361597"/>
          </a:xfrm>
        </p:spPr>
        <p:txBody>
          <a:bodyPr/>
          <a:lstStyle/>
          <a:p>
            <a:r>
              <a:rPr lang="en-US" sz="1900" dirty="0">
                <a:solidFill>
                  <a:schemeClr val="tx1"/>
                </a:solidFill>
              </a:rPr>
              <a:t>P&amp;R recommends that  “Each country must have a quality assurance and improvement programme in place to measure the quality of each stage of the census” (P&amp;R 2.169)</a:t>
            </a:r>
          </a:p>
          <a:p>
            <a:r>
              <a:rPr lang="en-US" sz="1900" dirty="0">
                <a:solidFill>
                  <a:schemeClr val="tx1"/>
                </a:solidFill>
              </a:rPr>
              <a:t>A major  objective of a quality assurance programme is to ensure that quality assessment is consistently incorporated in all phases of the census, focusing on efforts in controlling the occurrence of errors and taking remedial actions to ensure the highest quality of both the processes and their outcomes.</a:t>
            </a:r>
          </a:p>
          <a:p>
            <a:r>
              <a:rPr lang="en-US" sz="1900" dirty="0">
                <a:solidFill>
                  <a:srgbClr val="2B21EF"/>
                </a:solidFill>
              </a:rPr>
              <a:t>A quality assurance programme should also be viewed as a quality improvement programme, and without such a programme, the census data when finally produced may contain many errors, which can severely diminish its usefulness </a:t>
            </a:r>
          </a:p>
          <a:p>
            <a:r>
              <a:rPr lang="en-US" sz="1900" dirty="0">
                <a:solidFill>
                  <a:schemeClr val="tx1"/>
                </a:solidFill>
              </a:rPr>
              <a:t>The quality assurance and improvement system should be developed as part of the overall census programme - integrated with other census plans, schedules and procedures, - and established at all phases of census operations, including planning, pre‐enumeration, enumeration, coding, data capture, editing, tabulation and data dissemination.</a:t>
            </a:r>
          </a:p>
        </p:txBody>
      </p:sp>
    </p:spTree>
    <p:extLst>
      <p:ext uri="{BB962C8B-B14F-4D97-AF65-F5344CB8AC3E}">
        <p14:creationId xmlns:p14="http://schemas.microsoft.com/office/powerpoint/2010/main" val="840517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904672"/>
            <a:ext cx="8001000" cy="616153"/>
          </a:xfrm>
        </p:spPr>
        <p:txBody>
          <a:bodyPr/>
          <a:lstStyle/>
          <a:p>
            <a:r>
              <a:rPr lang="en-US" altLang="en-US" dirty="0"/>
              <a:t>Importance of a quality assurance programme</a:t>
            </a:r>
            <a:endParaRPr lang="en-US" dirty="0"/>
          </a:p>
        </p:txBody>
      </p:sp>
      <p:sp>
        <p:nvSpPr>
          <p:cNvPr id="3" name="Content Placeholder 2"/>
          <p:cNvSpPr>
            <a:spLocks noGrp="1"/>
          </p:cNvSpPr>
          <p:nvPr>
            <p:ph idx="1"/>
          </p:nvPr>
        </p:nvSpPr>
        <p:spPr>
          <a:xfrm>
            <a:off x="574675" y="1857983"/>
            <a:ext cx="8388848" cy="4435813"/>
          </a:xfrm>
        </p:spPr>
        <p:txBody>
          <a:bodyPr/>
          <a:lstStyle/>
          <a:p>
            <a:r>
              <a:rPr lang="en-US" sz="2100" dirty="0">
                <a:solidFill>
                  <a:schemeClr val="tx1"/>
                </a:solidFill>
              </a:rPr>
              <a:t>Quality is the outcome of processes, and deficiencies in quality (for example, delays in processing or lack of accuracy in the results) are usually the result of deficiencies in process rather than the actions of individuals working in that process.</a:t>
            </a:r>
          </a:p>
          <a:p>
            <a:r>
              <a:rPr lang="en-US" sz="2100" dirty="0">
                <a:solidFill>
                  <a:schemeClr val="tx1"/>
                </a:solidFill>
              </a:rPr>
              <a:t>Quality is relative, and is based on what is acceptable to data users, or fit for the purpose, rather than on a concept of absolute perfection</a:t>
            </a:r>
          </a:p>
          <a:p>
            <a:r>
              <a:rPr lang="en-US" sz="2100" dirty="0">
                <a:solidFill>
                  <a:schemeClr val="tx1"/>
                </a:solidFill>
              </a:rPr>
              <a:t>The key to quality assurance and improvement is the ability to regularly measure the timeliness and accuracy of a given process so that errors are prevented from reoccurring, to detect errors easily and inform the workers so that they do not continue</a:t>
            </a:r>
          </a:p>
          <a:p>
            <a:pPr lvl="1"/>
            <a:r>
              <a:rPr lang="en-US" sz="1900" dirty="0">
                <a:solidFill>
                  <a:schemeClr val="tx1"/>
                </a:solidFill>
              </a:rPr>
              <a:t>this simple feedback loop is represented in the “quality assurance circle”</a:t>
            </a:r>
          </a:p>
          <a:p>
            <a:endParaRPr lang="en-US" dirty="0"/>
          </a:p>
        </p:txBody>
      </p:sp>
    </p:spTree>
    <p:extLst>
      <p:ext uri="{BB962C8B-B14F-4D97-AF65-F5344CB8AC3E}">
        <p14:creationId xmlns:p14="http://schemas.microsoft.com/office/powerpoint/2010/main" val="3398631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1078173"/>
            <a:ext cx="8001000" cy="442652"/>
          </a:xfrm>
        </p:spPr>
        <p:txBody>
          <a:bodyPr/>
          <a:lstStyle/>
          <a:p>
            <a:r>
              <a:rPr lang="en-US" dirty="0"/>
              <a:t>Quality assurance circle</a:t>
            </a:r>
          </a:p>
        </p:txBody>
      </p:sp>
      <p:grpSp>
        <p:nvGrpSpPr>
          <p:cNvPr id="4" name="Group 4"/>
          <p:cNvGrpSpPr>
            <a:grpSpLocks noChangeAspect="1"/>
          </p:cNvGrpSpPr>
          <p:nvPr/>
        </p:nvGrpSpPr>
        <p:grpSpPr bwMode="auto">
          <a:xfrm>
            <a:off x="402892" y="2109488"/>
            <a:ext cx="3654430" cy="3224670"/>
            <a:chOff x="1795" y="1418"/>
            <a:chExt cx="2188" cy="1492"/>
          </a:xfrm>
        </p:grpSpPr>
        <p:sp>
          <p:nvSpPr>
            <p:cNvPr id="5" name="AutoShape 3"/>
            <p:cNvSpPr>
              <a:spLocks noChangeAspect="1" noChangeArrowheads="1" noTextEdit="1"/>
            </p:cNvSpPr>
            <p:nvPr/>
          </p:nvSpPr>
          <p:spPr bwMode="auto">
            <a:xfrm>
              <a:off x="1796" y="1460"/>
              <a:ext cx="2168" cy="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6" name="Rectangle 5"/>
            <p:cNvSpPr>
              <a:spLocks noChangeArrowheads="1"/>
            </p:cNvSpPr>
            <p:nvPr/>
          </p:nvSpPr>
          <p:spPr bwMode="auto">
            <a:xfrm>
              <a:off x="1795" y="1460"/>
              <a:ext cx="73"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908050" indent="-436563"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304925" indent="-395288"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93863" indent="-38735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93913" indent="-398463"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511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30083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655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9227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eaLnBrk="1" hangingPunct="1">
                <a:spcBef>
                  <a:spcPct val="0"/>
                </a:spcBef>
                <a:buClrTx/>
                <a:buFontTx/>
                <a:buNone/>
              </a:pPr>
              <a:r>
                <a:rPr lang="en-US" altLang="en-US" sz="1300">
                  <a:solidFill>
                    <a:srgbClr val="000000"/>
                  </a:solidFill>
                  <a:latin typeface="Times New Roman" pitchFamily="18" charset="0"/>
                </a:rPr>
                <a:t> </a:t>
              </a:r>
              <a:endParaRPr lang="en-US" altLang="en-US" sz="2800">
                <a:latin typeface="Times New Roman" pitchFamily="18" charset="0"/>
              </a:endParaRPr>
            </a:p>
          </p:txBody>
        </p:sp>
        <p:sp>
          <p:nvSpPr>
            <p:cNvPr id="7" name="Rectangle 6"/>
            <p:cNvSpPr>
              <a:spLocks noChangeArrowheads="1"/>
            </p:cNvSpPr>
            <p:nvPr/>
          </p:nvSpPr>
          <p:spPr bwMode="auto">
            <a:xfrm>
              <a:off x="1847" y="1907"/>
              <a:ext cx="634" cy="359"/>
            </a:xfrm>
            <a:prstGeom prst="rect">
              <a:avLst/>
            </a:prstGeom>
            <a:solidFill>
              <a:schemeClr val="accent2">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GB"/>
            </a:p>
          </p:txBody>
        </p:sp>
        <p:sp>
          <p:nvSpPr>
            <p:cNvPr id="8" name="Rectangle 8"/>
            <p:cNvSpPr>
              <a:spLocks noChangeArrowheads="1"/>
            </p:cNvSpPr>
            <p:nvPr/>
          </p:nvSpPr>
          <p:spPr bwMode="auto">
            <a:xfrm>
              <a:off x="1884" y="1968"/>
              <a:ext cx="599"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908050" indent="-436563"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304925" indent="-395288"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93863" indent="-38735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93913" indent="-398463"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511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30083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655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9227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algn="ctr" eaLnBrk="1" hangingPunct="1">
                <a:spcBef>
                  <a:spcPct val="0"/>
                </a:spcBef>
                <a:buClrTx/>
                <a:buFontTx/>
                <a:buNone/>
              </a:pPr>
              <a:r>
                <a:rPr lang="en-US" altLang="en-US" sz="1300" b="1" dirty="0">
                  <a:solidFill>
                    <a:srgbClr val="000000"/>
                  </a:solidFill>
                  <a:latin typeface="Arial" charset="0"/>
                </a:rPr>
                <a:t>Implement corrective</a:t>
              </a:r>
            </a:p>
            <a:p>
              <a:pPr algn="ctr" eaLnBrk="1" hangingPunct="1">
                <a:spcBef>
                  <a:spcPct val="0"/>
                </a:spcBef>
                <a:buClrTx/>
                <a:buFontTx/>
                <a:buNone/>
              </a:pPr>
              <a:r>
                <a:rPr lang="en-US" altLang="en-US" sz="1300" b="1" dirty="0">
                  <a:solidFill>
                    <a:srgbClr val="000000"/>
                  </a:solidFill>
                  <a:latin typeface="Arial" charset="0"/>
                </a:rPr>
                <a:t> action</a:t>
              </a:r>
              <a:endParaRPr lang="en-US" altLang="en-US" sz="2800" dirty="0">
                <a:latin typeface="Times New Roman" pitchFamily="18" charset="0"/>
              </a:endParaRPr>
            </a:p>
          </p:txBody>
        </p:sp>
        <p:sp>
          <p:nvSpPr>
            <p:cNvPr id="9" name="Rectangle 9"/>
            <p:cNvSpPr>
              <a:spLocks noChangeArrowheads="1"/>
            </p:cNvSpPr>
            <p:nvPr/>
          </p:nvSpPr>
          <p:spPr bwMode="auto">
            <a:xfrm>
              <a:off x="2327" y="2090"/>
              <a:ext cx="8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908050" indent="-436563"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304925" indent="-395288"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93863" indent="-38735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93913" indent="-398463"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511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30083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655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9227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eaLnBrk="1" hangingPunct="1">
                <a:spcBef>
                  <a:spcPct val="0"/>
                </a:spcBef>
                <a:buClrTx/>
                <a:buFontTx/>
                <a:buNone/>
              </a:pPr>
              <a:r>
                <a:rPr lang="en-US" altLang="en-US" sz="1300" b="1">
                  <a:solidFill>
                    <a:srgbClr val="000000"/>
                  </a:solidFill>
                  <a:latin typeface="Arial" charset="0"/>
                </a:rPr>
                <a:t> </a:t>
              </a:r>
              <a:endParaRPr lang="en-US" altLang="en-US" sz="2800">
                <a:latin typeface="Times New Roman" pitchFamily="18" charset="0"/>
              </a:endParaRPr>
            </a:p>
          </p:txBody>
        </p:sp>
        <p:sp>
          <p:nvSpPr>
            <p:cNvPr id="10" name="Rectangle 10"/>
            <p:cNvSpPr>
              <a:spLocks noChangeArrowheads="1"/>
            </p:cNvSpPr>
            <p:nvPr/>
          </p:nvSpPr>
          <p:spPr bwMode="auto">
            <a:xfrm>
              <a:off x="3237" y="1968"/>
              <a:ext cx="746" cy="321"/>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eaLnBrk="1" hangingPunct="1">
                <a:spcBef>
                  <a:spcPct val="0"/>
                </a:spcBef>
                <a:buClrTx/>
                <a:buFontTx/>
                <a:buNone/>
              </a:pPr>
              <a:endParaRPr lang="en-GB" altLang="en-US" sz="2800">
                <a:latin typeface="Times New Roman" pitchFamily="18" charset="0"/>
              </a:endParaRPr>
            </a:p>
          </p:txBody>
        </p:sp>
        <p:sp>
          <p:nvSpPr>
            <p:cNvPr id="11" name="Rectangle 12"/>
            <p:cNvSpPr>
              <a:spLocks noChangeArrowheads="1"/>
            </p:cNvSpPr>
            <p:nvPr/>
          </p:nvSpPr>
          <p:spPr bwMode="auto">
            <a:xfrm>
              <a:off x="3333" y="2011"/>
              <a:ext cx="628"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908050" indent="-436563"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304925" indent="-395288"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93863" indent="-38735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93913" indent="-398463"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511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30083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655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9227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algn="ctr" eaLnBrk="1" hangingPunct="1">
                <a:spcBef>
                  <a:spcPct val="0"/>
                </a:spcBef>
                <a:buClrTx/>
                <a:buFontTx/>
                <a:buNone/>
              </a:pPr>
              <a:r>
                <a:rPr lang="en-US" altLang="en-US" sz="1300" b="1" dirty="0">
                  <a:solidFill>
                    <a:srgbClr val="000000"/>
                  </a:solidFill>
                  <a:latin typeface="Arial" charset="0"/>
                </a:rPr>
                <a:t>Identify most important  problems</a:t>
              </a:r>
              <a:endParaRPr lang="en-US" altLang="en-US" sz="2800" dirty="0">
                <a:latin typeface="Times New Roman" pitchFamily="18" charset="0"/>
              </a:endParaRPr>
            </a:p>
          </p:txBody>
        </p:sp>
        <p:sp>
          <p:nvSpPr>
            <p:cNvPr id="12" name="Rectangle 13"/>
            <p:cNvSpPr>
              <a:spLocks noChangeArrowheads="1"/>
            </p:cNvSpPr>
            <p:nvPr/>
          </p:nvSpPr>
          <p:spPr bwMode="auto">
            <a:xfrm>
              <a:off x="3663" y="2090"/>
              <a:ext cx="8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908050" indent="-436563"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304925" indent="-395288"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93863" indent="-38735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93913" indent="-398463"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511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30083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655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9227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eaLnBrk="1" hangingPunct="1">
                <a:spcBef>
                  <a:spcPct val="0"/>
                </a:spcBef>
                <a:buClrTx/>
                <a:buFontTx/>
                <a:buNone/>
              </a:pPr>
              <a:r>
                <a:rPr lang="en-US" altLang="en-US" sz="1300" b="1" dirty="0">
                  <a:solidFill>
                    <a:srgbClr val="000000"/>
                  </a:solidFill>
                  <a:latin typeface="Arial" charset="0"/>
                </a:rPr>
                <a:t> </a:t>
              </a:r>
              <a:endParaRPr lang="en-US" altLang="en-US" sz="2800" dirty="0">
                <a:latin typeface="Times New Roman" pitchFamily="18" charset="0"/>
              </a:endParaRPr>
            </a:p>
          </p:txBody>
        </p:sp>
        <p:sp>
          <p:nvSpPr>
            <p:cNvPr id="13" name="Rectangle 14"/>
            <p:cNvSpPr>
              <a:spLocks noChangeArrowheads="1"/>
            </p:cNvSpPr>
            <p:nvPr/>
          </p:nvSpPr>
          <p:spPr bwMode="auto">
            <a:xfrm>
              <a:off x="2543" y="2426"/>
              <a:ext cx="790" cy="484"/>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eaLnBrk="1" hangingPunct="1">
                <a:spcBef>
                  <a:spcPct val="0"/>
                </a:spcBef>
                <a:buClrTx/>
                <a:buFontTx/>
                <a:buNone/>
              </a:pPr>
              <a:endParaRPr lang="en-GB" altLang="en-US" sz="2800">
                <a:latin typeface="Times New Roman" pitchFamily="18" charset="0"/>
              </a:endParaRPr>
            </a:p>
          </p:txBody>
        </p:sp>
        <p:sp>
          <p:nvSpPr>
            <p:cNvPr id="14" name="Rectangle 16"/>
            <p:cNvSpPr>
              <a:spLocks noChangeArrowheads="1"/>
            </p:cNvSpPr>
            <p:nvPr/>
          </p:nvSpPr>
          <p:spPr bwMode="auto">
            <a:xfrm>
              <a:off x="2613" y="2497"/>
              <a:ext cx="612"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908050" indent="-436563"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304925" indent="-395288"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93863" indent="-38735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93913" indent="-398463"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511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30083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655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9227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algn="ctr" eaLnBrk="1" hangingPunct="1">
                <a:spcBef>
                  <a:spcPct val="0"/>
                </a:spcBef>
                <a:buClrTx/>
                <a:buFontTx/>
                <a:buNone/>
              </a:pPr>
              <a:r>
                <a:rPr lang="en-US" altLang="en-US" sz="1300" b="1" dirty="0">
                  <a:solidFill>
                    <a:srgbClr val="000000"/>
                  </a:solidFill>
                  <a:latin typeface="Arial" charset="0"/>
                </a:rPr>
                <a:t>Identify causes </a:t>
              </a:r>
            </a:p>
            <a:p>
              <a:pPr algn="ctr" eaLnBrk="1" hangingPunct="1">
                <a:spcBef>
                  <a:spcPct val="0"/>
                </a:spcBef>
                <a:buClrTx/>
                <a:buFontTx/>
                <a:buNone/>
              </a:pPr>
              <a:r>
                <a:rPr lang="en-US" altLang="en-US" sz="1300" b="1" dirty="0">
                  <a:solidFill>
                    <a:srgbClr val="000000"/>
                  </a:solidFill>
                  <a:latin typeface="Arial" charset="0"/>
                </a:rPr>
                <a:t>of problems</a:t>
              </a:r>
              <a:endParaRPr lang="en-US" altLang="en-US" sz="2800" dirty="0">
                <a:latin typeface="Times New Roman" pitchFamily="18" charset="0"/>
              </a:endParaRPr>
            </a:p>
          </p:txBody>
        </p:sp>
        <p:sp>
          <p:nvSpPr>
            <p:cNvPr id="15" name="Rectangle 17"/>
            <p:cNvSpPr>
              <a:spLocks noChangeArrowheads="1"/>
            </p:cNvSpPr>
            <p:nvPr/>
          </p:nvSpPr>
          <p:spPr bwMode="auto">
            <a:xfrm>
              <a:off x="3059" y="2651"/>
              <a:ext cx="8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908050" indent="-436563"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304925" indent="-395288"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93863" indent="-38735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93913" indent="-398463"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511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30083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655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9227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eaLnBrk="1" hangingPunct="1">
                <a:spcBef>
                  <a:spcPct val="0"/>
                </a:spcBef>
                <a:buClrTx/>
                <a:buFontTx/>
                <a:buNone/>
              </a:pPr>
              <a:r>
                <a:rPr lang="en-US" altLang="en-US" sz="1300" b="1">
                  <a:solidFill>
                    <a:srgbClr val="000000"/>
                  </a:solidFill>
                  <a:latin typeface="Arial" charset="0"/>
                </a:rPr>
                <a:t> </a:t>
              </a:r>
              <a:endParaRPr lang="en-US" altLang="en-US" sz="2800">
                <a:latin typeface="Times New Roman" pitchFamily="18" charset="0"/>
              </a:endParaRPr>
            </a:p>
          </p:txBody>
        </p:sp>
        <p:sp>
          <p:nvSpPr>
            <p:cNvPr id="16" name="Freeform 18"/>
            <p:cNvSpPr>
              <a:spLocks/>
            </p:cNvSpPr>
            <p:nvPr/>
          </p:nvSpPr>
          <p:spPr bwMode="auto">
            <a:xfrm>
              <a:off x="3438" y="1637"/>
              <a:ext cx="353" cy="331"/>
            </a:xfrm>
            <a:custGeom>
              <a:avLst/>
              <a:gdLst>
                <a:gd name="T0" fmla="*/ 117 w 453"/>
                <a:gd name="T1" fmla="*/ 119 h 424"/>
                <a:gd name="T2" fmla="*/ 116 w 453"/>
                <a:gd name="T3" fmla="*/ 109 h 424"/>
                <a:gd name="T4" fmla="*/ 115 w 453"/>
                <a:gd name="T5" fmla="*/ 98 h 424"/>
                <a:gd name="T6" fmla="*/ 112 w 453"/>
                <a:gd name="T7" fmla="*/ 89 h 424"/>
                <a:gd name="T8" fmla="*/ 108 w 453"/>
                <a:gd name="T9" fmla="*/ 80 h 424"/>
                <a:gd name="T10" fmla="*/ 104 w 453"/>
                <a:gd name="T11" fmla="*/ 71 h 424"/>
                <a:gd name="T12" fmla="*/ 98 w 453"/>
                <a:gd name="T13" fmla="*/ 62 h 424"/>
                <a:gd name="T14" fmla="*/ 93 w 453"/>
                <a:gd name="T15" fmla="*/ 54 h 424"/>
                <a:gd name="T16" fmla="*/ 86 w 453"/>
                <a:gd name="T17" fmla="*/ 47 h 424"/>
                <a:gd name="T18" fmla="*/ 79 w 453"/>
                <a:gd name="T19" fmla="*/ 41 h 424"/>
                <a:gd name="T20" fmla="*/ 70 w 453"/>
                <a:gd name="T21" fmla="*/ 34 h 424"/>
                <a:gd name="T22" fmla="*/ 62 w 453"/>
                <a:gd name="T23" fmla="*/ 29 h 424"/>
                <a:gd name="T24" fmla="*/ 51 w 453"/>
                <a:gd name="T25" fmla="*/ 27 h 424"/>
                <a:gd name="T26" fmla="*/ 42 w 453"/>
                <a:gd name="T27" fmla="*/ 23 h 424"/>
                <a:gd name="T28" fmla="*/ 31 w 453"/>
                <a:gd name="T29" fmla="*/ 20 h 424"/>
                <a:gd name="T30" fmla="*/ 20 w 453"/>
                <a:gd name="T31" fmla="*/ 18 h 424"/>
                <a:gd name="T32" fmla="*/ 9 w 453"/>
                <a:gd name="T33" fmla="*/ 18 h 424"/>
                <a:gd name="T34" fmla="*/ 2 w 453"/>
                <a:gd name="T35" fmla="*/ 18 h 424"/>
                <a:gd name="T36" fmla="*/ 4 w 453"/>
                <a:gd name="T37" fmla="*/ 0 h 424"/>
                <a:gd name="T38" fmla="*/ 16 w 453"/>
                <a:gd name="T39" fmla="*/ 0 h 424"/>
                <a:gd name="T40" fmla="*/ 29 w 453"/>
                <a:gd name="T41" fmla="*/ 2 h 424"/>
                <a:gd name="T42" fmla="*/ 41 w 453"/>
                <a:gd name="T43" fmla="*/ 4 h 424"/>
                <a:gd name="T44" fmla="*/ 53 w 453"/>
                <a:gd name="T45" fmla="*/ 7 h 424"/>
                <a:gd name="T46" fmla="*/ 65 w 453"/>
                <a:gd name="T47" fmla="*/ 12 h 424"/>
                <a:gd name="T48" fmla="*/ 75 w 453"/>
                <a:gd name="T49" fmla="*/ 17 h 424"/>
                <a:gd name="T50" fmla="*/ 85 w 453"/>
                <a:gd name="T51" fmla="*/ 23 h 424"/>
                <a:gd name="T52" fmla="*/ 94 w 453"/>
                <a:gd name="T53" fmla="*/ 31 h 424"/>
                <a:gd name="T54" fmla="*/ 103 w 453"/>
                <a:gd name="T55" fmla="*/ 39 h 424"/>
                <a:gd name="T56" fmla="*/ 111 w 453"/>
                <a:gd name="T57" fmla="*/ 48 h 424"/>
                <a:gd name="T58" fmla="*/ 117 w 453"/>
                <a:gd name="T59" fmla="*/ 57 h 424"/>
                <a:gd name="T60" fmla="*/ 123 w 453"/>
                <a:gd name="T61" fmla="*/ 68 h 424"/>
                <a:gd name="T62" fmla="*/ 128 w 453"/>
                <a:gd name="T63" fmla="*/ 79 h 424"/>
                <a:gd name="T64" fmla="*/ 132 w 453"/>
                <a:gd name="T65" fmla="*/ 89 h 424"/>
                <a:gd name="T66" fmla="*/ 134 w 453"/>
                <a:gd name="T67" fmla="*/ 101 h 424"/>
                <a:gd name="T68" fmla="*/ 136 w 453"/>
                <a:gd name="T69" fmla="*/ 112 h 424"/>
                <a:gd name="T70" fmla="*/ 136 w 453"/>
                <a:gd name="T71" fmla="*/ 119 h 424"/>
                <a:gd name="T72" fmla="*/ 126 w 453"/>
                <a:gd name="T73" fmla="*/ 157 h 424"/>
                <a:gd name="T74" fmla="*/ 117 w 453"/>
                <a:gd name="T75" fmla="*/ 119 h 42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3" h="424">
                  <a:moveTo>
                    <a:pt x="317" y="320"/>
                  </a:moveTo>
                  <a:lnTo>
                    <a:pt x="317" y="320"/>
                  </a:lnTo>
                  <a:lnTo>
                    <a:pt x="317" y="307"/>
                  </a:lnTo>
                  <a:lnTo>
                    <a:pt x="315" y="293"/>
                  </a:lnTo>
                  <a:lnTo>
                    <a:pt x="314" y="279"/>
                  </a:lnTo>
                  <a:lnTo>
                    <a:pt x="311" y="265"/>
                  </a:lnTo>
                  <a:lnTo>
                    <a:pt x="308" y="252"/>
                  </a:lnTo>
                  <a:lnTo>
                    <a:pt x="305" y="239"/>
                  </a:lnTo>
                  <a:lnTo>
                    <a:pt x="299" y="227"/>
                  </a:lnTo>
                  <a:lnTo>
                    <a:pt x="294" y="215"/>
                  </a:lnTo>
                  <a:lnTo>
                    <a:pt x="289" y="202"/>
                  </a:lnTo>
                  <a:lnTo>
                    <a:pt x="282" y="190"/>
                  </a:lnTo>
                  <a:lnTo>
                    <a:pt x="275" y="178"/>
                  </a:lnTo>
                  <a:lnTo>
                    <a:pt x="267" y="168"/>
                  </a:lnTo>
                  <a:lnTo>
                    <a:pt x="260" y="157"/>
                  </a:lnTo>
                  <a:lnTo>
                    <a:pt x="251" y="146"/>
                  </a:lnTo>
                  <a:lnTo>
                    <a:pt x="242" y="137"/>
                  </a:lnTo>
                  <a:lnTo>
                    <a:pt x="232" y="127"/>
                  </a:lnTo>
                  <a:lnTo>
                    <a:pt x="221" y="119"/>
                  </a:lnTo>
                  <a:lnTo>
                    <a:pt x="212" y="110"/>
                  </a:lnTo>
                  <a:lnTo>
                    <a:pt x="200" y="102"/>
                  </a:lnTo>
                  <a:lnTo>
                    <a:pt x="189" y="94"/>
                  </a:lnTo>
                  <a:lnTo>
                    <a:pt x="178" y="87"/>
                  </a:lnTo>
                  <a:lnTo>
                    <a:pt x="165" y="80"/>
                  </a:lnTo>
                  <a:lnTo>
                    <a:pt x="152" y="75"/>
                  </a:lnTo>
                  <a:lnTo>
                    <a:pt x="139" y="70"/>
                  </a:lnTo>
                  <a:lnTo>
                    <a:pt x="126" y="64"/>
                  </a:lnTo>
                  <a:lnTo>
                    <a:pt x="113" y="60"/>
                  </a:lnTo>
                  <a:lnTo>
                    <a:pt x="99" y="57"/>
                  </a:lnTo>
                  <a:lnTo>
                    <a:pt x="85" y="54"/>
                  </a:lnTo>
                  <a:lnTo>
                    <a:pt x="71" y="50"/>
                  </a:lnTo>
                  <a:lnTo>
                    <a:pt x="56" y="49"/>
                  </a:lnTo>
                  <a:lnTo>
                    <a:pt x="41" y="48"/>
                  </a:lnTo>
                  <a:lnTo>
                    <a:pt x="26" y="47"/>
                  </a:lnTo>
                  <a:lnTo>
                    <a:pt x="15" y="48"/>
                  </a:lnTo>
                  <a:lnTo>
                    <a:pt x="4" y="48"/>
                  </a:lnTo>
                  <a:lnTo>
                    <a:pt x="0" y="1"/>
                  </a:lnTo>
                  <a:lnTo>
                    <a:pt x="12" y="0"/>
                  </a:lnTo>
                  <a:lnTo>
                    <a:pt x="26" y="0"/>
                  </a:lnTo>
                  <a:lnTo>
                    <a:pt x="43" y="0"/>
                  </a:lnTo>
                  <a:lnTo>
                    <a:pt x="61" y="2"/>
                  </a:lnTo>
                  <a:lnTo>
                    <a:pt x="78" y="3"/>
                  </a:lnTo>
                  <a:lnTo>
                    <a:pt x="96" y="7"/>
                  </a:lnTo>
                  <a:lnTo>
                    <a:pt x="112" y="10"/>
                  </a:lnTo>
                  <a:lnTo>
                    <a:pt x="128" y="14"/>
                  </a:lnTo>
                  <a:lnTo>
                    <a:pt x="144" y="19"/>
                  </a:lnTo>
                  <a:lnTo>
                    <a:pt x="160" y="26"/>
                  </a:lnTo>
                  <a:lnTo>
                    <a:pt x="174" y="32"/>
                  </a:lnTo>
                  <a:lnTo>
                    <a:pt x="189" y="39"/>
                  </a:lnTo>
                  <a:lnTo>
                    <a:pt x="203" y="46"/>
                  </a:lnTo>
                  <a:lnTo>
                    <a:pt x="217" y="55"/>
                  </a:lnTo>
                  <a:lnTo>
                    <a:pt x="231" y="64"/>
                  </a:lnTo>
                  <a:lnTo>
                    <a:pt x="244" y="73"/>
                  </a:lnTo>
                  <a:lnTo>
                    <a:pt x="256" y="83"/>
                  </a:lnTo>
                  <a:lnTo>
                    <a:pt x="268" y="94"/>
                  </a:lnTo>
                  <a:lnTo>
                    <a:pt x="279" y="105"/>
                  </a:lnTo>
                  <a:lnTo>
                    <a:pt x="290" y="117"/>
                  </a:lnTo>
                  <a:lnTo>
                    <a:pt x="300" y="128"/>
                  </a:lnTo>
                  <a:lnTo>
                    <a:pt x="310" y="141"/>
                  </a:lnTo>
                  <a:lnTo>
                    <a:pt x="318" y="154"/>
                  </a:lnTo>
                  <a:lnTo>
                    <a:pt x="327" y="168"/>
                  </a:lnTo>
                  <a:lnTo>
                    <a:pt x="334" y="182"/>
                  </a:lnTo>
                  <a:lnTo>
                    <a:pt x="341" y="196"/>
                  </a:lnTo>
                  <a:lnTo>
                    <a:pt x="347" y="211"/>
                  </a:lnTo>
                  <a:lnTo>
                    <a:pt x="353" y="225"/>
                  </a:lnTo>
                  <a:lnTo>
                    <a:pt x="357" y="240"/>
                  </a:lnTo>
                  <a:lnTo>
                    <a:pt x="361" y="256"/>
                  </a:lnTo>
                  <a:lnTo>
                    <a:pt x="364" y="271"/>
                  </a:lnTo>
                  <a:lnTo>
                    <a:pt x="366" y="287"/>
                  </a:lnTo>
                  <a:lnTo>
                    <a:pt x="367" y="304"/>
                  </a:lnTo>
                  <a:lnTo>
                    <a:pt x="367" y="320"/>
                  </a:lnTo>
                  <a:lnTo>
                    <a:pt x="453" y="320"/>
                  </a:lnTo>
                  <a:lnTo>
                    <a:pt x="343" y="424"/>
                  </a:lnTo>
                  <a:lnTo>
                    <a:pt x="232" y="320"/>
                  </a:lnTo>
                  <a:lnTo>
                    <a:pt x="317" y="320"/>
                  </a:lnTo>
                  <a:close/>
                </a:path>
              </a:pathLst>
            </a:cu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 name="Freeform 20"/>
            <p:cNvSpPr>
              <a:spLocks/>
            </p:cNvSpPr>
            <p:nvPr/>
          </p:nvSpPr>
          <p:spPr bwMode="auto">
            <a:xfrm>
              <a:off x="2111" y="1579"/>
              <a:ext cx="384" cy="331"/>
            </a:xfrm>
            <a:custGeom>
              <a:avLst/>
              <a:gdLst>
                <a:gd name="T0" fmla="*/ 183 w 449"/>
                <a:gd name="T1" fmla="*/ 39 h 447"/>
                <a:gd name="T2" fmla="*/ 166 w 449"/>
                <a:gd name="T3" fmla="*/ 39 h 447"/>
                <a:gd name="T4" fmla="*/ 151 w 449"/>
                <a:gd name="T5" fmla="*/ 41 h 447"/>
                <a:gd name="T6" fmla="*/ 135 w 449"/>
                <a:gd name="T7" fmla="*/ 43 h 447"/>
                <a:gd name="T8" fmla="*/ 121 w 449"/>
                <a:gd name="T9" fmla="*/ 46 h 447"/>
                <a:gd name="T10" fmla="*/ 108 w 449"/>
                <a:gd name="T11" fmla="*/ 50 h 447"/>
                <a:gd name="T12" fmla="*/ 94 w 449"/>
                <a:gd name="T13" fmla="*/ 54 h 447"/>
                <a:gd name="T14" fmla="*/ 83 w 449"/>
                <a:gd name="T15" fmla="*/ 58 h 447"/>
                <a:gd name="T16" fmla="*/ 71 w 449"/>
                <a:gd name="T17" fmla="*/ 64 h 447"/>
                <a:gd name="T18" fmla="*/ 61 w 449"/>
                <a:gd name="T19" fmla="*/ 71 h 447"/>
                <a:gd name="T20" fmla="*/ 51 w 449"/>
                <a:gd name="T21" fmla="*/ 77 h 447"/>
                <a:gd name="T22" fmla="*/ 44 w 449"/>
                <a:gd name="T23" fmla="*/ 85 h 447"/>
                <a:gd name="T24" fmla="*/ 37 w 449"/>
                <a:gd name="T25" fmla="*/ 92 h 447"/>
                <a:gd name="T26" fmla="*/ 32 w 449"/>
                <a:gd name="T27" fmla="*/ 101 h 447"/>
                <a:gd name="T28" fmla="*/ 27 w 449"/>
                <a:gd name="T29" fmla="*/ 109 h 447"/>
                <a:gd name="T30" fmla="*/ 26 w 449"/>
                <a:gd name="T31" fmla="*/ 118 h 447"/>
                <a:gd name="T32" fmla="*/ 24 w 449"/>
                <a:gd name="T33" fmla="*/ 127 h 447"/>
                <a:gd name="T34" fmla="*/ 25 w 449"/>
                <a:gd name="T35" fmla="*/ 133 h 447"/>
                <a:gd name="T36" fmla="*/ 0 w 449"/>
                <a:gd name="T37" fmla="*/ 130 h 447"/>
                <a:gd name="T38" fmla="*/ 1 w 449"/>
                <a:gd name="T39" fmla="*/ 121 h 447"/>
                <a:gd name="T40" fmla="*/ 3 w 449"/>
                <a:gd name="T41" fmla="*/ 111 h 447"/>
                <a:gd name="T42" fmla="*/ 6 w 449"/>
                <a:gd name="T43" fmla="*/ 101 h 447"/>
                <a:gd name="T44" fmla="*/ 11 w 449"/>
                <a:gd name="T45" fmla="*/ 92 h 447"/>
                <a:gd name="T46" fmla="*/ 18 w 449"/>
                <a:gd name="T47" fmla="*/ 82 h 447"/>
                <a:gd name="T48" fmla="*/ 27 w 449"/>
                <a:gd name="T49" fmla="*/ 75 h 447"/>
                <a:gd name="T50" fmla="*/ 37 w 449"/>
                <a:gd name="T51" fmla="*/ 67 h 447"/>
                <a:gd name="T52" fmla="*/ 48 w 449"/>
                <a:gd name="T53" fmla="*/ 58 h 447"/>
                <a:gd name="T54" fmla="*/ 60 w 449"/>
                <a:gd name="T55" fmla="*/ 52 h 447"/>
                <a:gd name="T56" fmla="*/ 74 w 449"/>
                <a:gd name="T57" fmla="*/ 45 h 447"/>
                <a:gd name="T58" fmla="*/ 88 w 449"/>
                <a:gd name="T59" fmla="*/ 40 h 447"/>
                <a:gd name="T60" fmla="*/ 103 w 449"/>
                <a:gd name="T61" fmla="*/ 35 h 447"/>
                <a:gd name="T62" fmla="*/ 120 w 449"/>
                <a:gd name="T63" fmla="*/ 31 h 447"/>
                <a:gd name="T64" fmla="*/ 137 w 449"/>
                <a:gd name="T65" fmla="*/ 29 h 447"/>
                <a:gd name="T66" fmla="*/ 154 w 449"/>
                <a:gd name="T67" fmla="*/ 27 h 447"/>
                <a:gd name="T68" fmla="*/ 173 w 449"/>
                <a:gd name="T69" fmla="*/ 25 h 447"/>
                <a:gd name="T70" fmla="*/ 183 w 449"/>
                <a:gd name="T71" fmla="*/ 25 h 447"/>
                <a:gd name="T72" fmla="*/ 240 w 449"/>
                <a:gd name="T73" fmla="*/ 32 h 447"/>
                <a:gd name="T74" fmla="*/ 183 w 449"/>
                <a:gd name="T75" fmla="*/ 39 h 44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49" h="447">
                  <a:moveTo>
                    <a:pt x="341" y="130"/>
                  </a:moveTo>
                  <a:lnTo>
                    <a:pt x="341" y="130"/>
                  </a:lnTo>
                  <a:lnTo>
                    <a:pt x="325" y="130"/>
                  </a:lnTo>
                  <a:lnTo>
                    <a:pt x="310" y="131"/>
                  </a:lnTo>
                  <a:lnTo>
                    <a:pt x="296" y="133"/>
                  </a:lnTo>
                  <a:lnTo>
                    <a:pt x="282" y="135"/>
                  </a:lnTo>
                  <a:lnTo>
                    <a:pt x="267" y="139"/>
                  </a:lnTo>
                  <a:lnTo>
                    <a:pt x="253" y="143"/>
                  </a:lnTo>
                  <a:lnTo>
                    <a:pt x="240" y="147"/>
                  </a:lnTo>
                  <a:lnTo>
                    <a:pt x="226" y="153"/>
                  </a:lnTo>
                  <a:lnTo>
                    <a:pt x="213" y="158"/>
                  </a:lnTo>
                  <a:lnTo>
                    <a:pt x="201" y="164"/>
                  </a:lnTo>
                  <a:lnTo>
                    <a:pt x="188" y="172"/>
                  </a:lnTo>
                  <a:lnTo>
                    <a:pt x="176" y="179"/>
                  </a:lnTo>
                  <a:lnTo>
                    <a:pt x="164" y="188"/>
                  </a:lnTo>
                  <a:lnTo>
                    <a:pt x="154" y="196"/>
                  </a:lnTo>
                  <a:lnTo>
                    <a:pt x="143" y="205"/>
                  </a:lnTo>
                  <a:lnTo>
                    <a:pt x="132" y="214"/>
                  </a:lnTo>
                  <a:lnTo>
                    <a:pt x="123" y="225"/>
                  </a:lnTo>
                  <a:lnTo>
                    <a:pt x="113" y="236"/>
                  </a:lnTo>
                  <a:lnTo>
                    <a:pt x="105" y="247"/>
                  </a:lnTo>
                  <a:lnTo>
                    <a:pt x="96" y="258"/>
                  </a:lnTo>
                  <a:lnTo>
                    <a:pt x="89" y="270"/>
                  </a:lnTo>
                  <a:lnTo>
                    <a:pt x="82" y="282"/>
                  </a:lnTo>
                  <a:lnTo>
                    <a:pt x="75" y="295"/>
                  </a:lnTo>
                  <a:lnTo>
                    <a:pt x="69" y="307"/>
                  </a:lnTo>
                  <a:lnTo>
                    <a:pt x="64" y="320"/>
                  </a:lnTo>
                  <a:lnTo>
                    <a:pt x="60" y="334"/>
                  </a:lnTo>
                  <a:lnTo>
                    <a:pt x="56" y="348"/>
                  </a:lnTo>
                  <a:lnTo>
                    <a:pt x="52" y="362"/>
                  </a:lnTo>
                  <a:lnTo>
                    <a:pt x="49" y="376"/>
                  </a:lnTo>
                  <a:lnTo>
                    <a:pt x="48" y="391"/>
                  </a:lnTo>
                  <a:lnTo>
                    <a:pt x="47" y="406"/>
                  </a:lnTo>
                  <a:lnTo>
                    <a:pt x="46" y="421"/>
                  </a:lnTo>
                  <a:lnTo>
                    <a:pt x="46" y="432"/>
                  </a:lnTo>
                  <a:lnTo>
                    <a:pt x="47" y="443"/>
                  </a:lnTo>
                  <a:lnTo>
                    <a:pt x="1" y="447"/>
                  </a:lnTo>
                  <a:lnTo>
                    <a:pt x="0" y="433"/>
                  </a:lnTo>
                  <a:lnTo>
                    <a:pt x="0" y="421"/>
                  </a:lnTo>
                  <a:lnTo>
                    <a:pt x="1" y="403"/>
                  </a:lnTo>
                  <a:lnTo>
                    <a:pt x="2" y="386"/>
                  </a:lnTo>
                  <a:lnTo>
                    <a:pt x="4" y="369"/>
                  </a:lnTo>
                  <a:lnTo>
                    <a:pt x="8" y="352"/>
                  </a:lnTo>
                  <a:lnTo>
                    <a:pt x="11" y="336"/>
                  </a:lnTo>
                  <a:lnTo>
                    <a:pt x="16" y="320"/>
                  </a:lnTo>
                  <a:lnTo>
                    <a:pt x="21" y="305"/>
                  </a:lnTo>
                  <a:lnTo>
                    <a:pt x="27" y="289"/>
                  </a:lnTo>
                  <a:lnTo>
                    <a:pt x="34" y="274"/>
                  </a:lnTo>
                  <a:lnTo>
                    <a:pt x="42" y="260"/>
                  </a:lnTo>
                  <a:lnTo>
                    <a:pt x="49" y="247"/>
                  </a:lnTo>
                  <a:lnTo>
                    <a:pt x="59" y="233"/>
                  </a:lnTo>
                  <a:lnTo>
                    <a:pt x="68" y="220"/>
                  </a:lnTo>
                  <a:lnTo>
                    <a:pt x="78" y="207"/>
                  </a:lnTo>
                  <a:lnTo>
                    <a:pt x="89" y="194"/>
                  </a:lnTo>
                  <a:lnTo>
                    <a:pt x="100" y="182"/>
                  </a:lnTo>
                  <a:lnTo>
                    <a:pt x="112" y="172"/>
                  </a:lnTo>
                  <a:lnTo>
                    <a:pt x="124" y="161"/>
                  </a:lnTo>
                  <a:lnTo>
                    <a:pt x="137" y="151"/>
                  </a:lnTo>
                  <a:lnTo>
                    <a:pt x="151" y="142"/>
                  </a:lnTo>
                  <a:lnTo>
                    <a:pt x="164" y="133"/>
                  </a:lnTo>
                  <a:lnTo>
                    <a:pt x="178" y="125"/>
                  </a:lnTo>
                  <a:lnTo>
                    <a:pt x="193" y="117"/>
                  </a:lnTo>
                  <a:lnTo>
                    <a:pt x="208" y="111"/>
                  </a:lnTo>
                  <a:lnTo>
                    <a:pt x="224" y="104"/>
                  </a:lnTo>
                  <a:lnTo>
                    <a:pt x="240" y="99"/>
                  </a:lnTo>
                  <a:lnTo>
                    <a:pt x="256" y="95"/>
                  </a:lnTo>
                  <a:lnTo>
                    <a:pt x="272" y="91"/>
                  </a:lnTo>
                  <a:lnTo>
                    <a:pt x="289" y="88"/>
                  </a:lnTo>
                  <a:lnTo>
                    <a:pt x="306" y="86"/>
                  </a:lnTo>
                  <a:lnTo>
                    <a:pt x="323" y="84"/>
                  </a:lnTo>
                  <a:lnTo>
                    <a:pt x="341" y="84"/>
                  </a:lnTo>
                  <a:lnTo>
                    <a:pt x="341" y="0"/>
                  </a:lnTo>
                  <a:lnTo>
                    <a:pt x="449" y="107"/>
                  </a:lnTo>
                  <a:lnTo>
                    <a:pt x="341" y="213"/>
                  </a:lnTo>
                  <a:lnTo>
                    <a:pt x="341" y="130"/>
                  </a:lnTo>
                  <a:close/>
                </a:path>
              </a:pathLst>
            </a:cu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 name="Rectangle 22"/>
            <p:cNvSpPr>
              <a:spLocks noChangeArrowheads="1"/>
            </p:cNvSpPr>
            <p:nvPr/>
          </p:nvSpPr>
          <p:spPr bwMode="auto">
            <a:xfrm>
              <a:off x="2520" y="1492"/>
              <a:ext cx="639" cy="2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eaLnBrk="1" hangingPunct="1">
                <a:spcBef>
                  <a:spcPct val="0"/>
                </a:spcBef>
                <a:buClrTx/>
                <a:buFontTx/>
                <a:buNone/>
              </a:pPr>
              <a:endParaRPr lang="en-GB" altLang="en-US" sz="2800">
                <a:latin typeface="Times New Roman" pitchFamily="18" charset="0"/>
              </a:endParaRPr>
            </a:p>
          </p:txBody>
        </p:sp>
        <p:sp>
          <p:nvSpPr>
            <p:cNvPr id="19" name="Rectangle 23"/>
            <p:cNvSpPr>
              <a:spLocks noChangeArrowheads="1"/>
            </p:cNvSpPr>
            <p:nvPr/>
          </p:nvSpPr>
          <p:spPr bwMode="auto">
            <a:xfrm>
              <a:off x="2520" y="1418"/>
              <a:ext cx="843" cy="285"/>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eaLnBrk="1" hangingPunct="1">
                <a:spcBef>
                  <a:spcPct val="0"/>
                </a:spcBef>
                <a:buClrTx/>
                <a:buFontTx/>
                <a:buNone/>
              </a:pPr>
              <a:endParaRPr lang="en-GB" altLang="en-US" sz="2800">
                <a:latin typeface="Times New Roman" pitchFamily="18" charset="0"/>
              </a:endParaRPr>
            </a:p>
          </p:txBody>
        </p:sp>
        <p:sp>
          <p:nvSpPr>
            <p:cNvPr id="20" name="Rectangle 24"/>
            <p:cNvSpPr>
              <a:spLocks noChangeArrowheads="1"/>
            </p:cNvSpPr>
            <p:nvPr/>
          </p:nvSpPr>
          <p:spPr bwMode="auto">
            <a:xfrm>
              <a:off x="2640" y="1460"/>
              <a:ext cx="465"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908050" indent="-436563"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304925" indent="-395288"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93863" indent="-38735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93913" indent="-398463"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511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30083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655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9227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algn="ctr" eaLnBrk="1" hangingPunct="1">
                <a:spcBef>
                  <a:spcPct val="0"/>
                </a:spcBef>
                <a:buClrTx/>
                <a:buFont typeface="Wingdings" pitchFamily="2" charset="2"/>
                <a:buNone/>
              </a:pPr>
              <a:r>
                <a:rPr lang="en-US" altLang="en-US" sz="1400" b="1" dirty="0">
                  <a:solidFill>
                    <a:srgbClr val="000000"/>
                  </a:solidFill>
                  <a:latin typeface="Arial" charset="0"/>
                </a:rPr>
                <a:t>Measure </a:t>
              </a:r>
            </a:p>
            <a:p>
              <a:pPr algn="ctr" eaLnBrk="1" hangingPunct="1">
                <a:spcBef>
                  <a:spcPct val="0"/>
                </a:spcBef>
                <a:buClrTx/>
                <a:buFont typeface="Wingdings" pitchFamily="2" charset="2"/>
                <a:buNone/>
              </a:pPr>
              <a:r>
                <a:rPr lang="en-US" altLang="en-US" sz="1400" b="1" dirty="0">
                  <a:solidFill>
                    <a:srgbClr val="000000"/>
                  </a:solidFill>
                  <a:latin typeface="Arial" charset="0"/>
                </a:rPr>
                <a:t>quality</a:t>
              </a:r>
            </a:p>
          </p:txBody>
        </p:sp>
        <p:sp>
          <p:nvSpPr>
            <p:cNvPr id="21" name="Rectangle 25"/>
            <p:cNvSpPr>
              <a:spLocks noChangeArrowheads="1"/>
            </p:cNvSpPr>
            <p:nvPr/>
          </p:nvSpPr>
          <p:spPr bwMode="auto">
            <a:xfrm>
              <a:off x="2952" y="1530"/>
              <a:ext cx="8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lr>
                  <a:schemeClr val="accent2"/>
                </a:buClr>
                <a:buFont typeface="Wingdings" pitchFamily="2" charset="2"/>
                <a:buChar char="q"/>
                <a:defRPr sz="3000">
                  <a:solidFill>
                    <a:schemeClr val="tx1"/>
                  </a:solidFill>
                  <a:latin typeface="Verdana" pitchFamily="34" charset="0"/>
                </a:defRPr>
              </a:lvl1pPr>
              <a:lvl2pPr marL="908050" indent="-436563"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304925" indent="-395288"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93863" indent="-38735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93913" indent="-398463"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511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30083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655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922713" indent="-398463"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eaLnBrk="1" hangingPunct="1">
                <a:spcBef>
                  <a:spcPct val="0"/>
                </a:spcBef>
                <a:buClrTx/>
                <a:buFontTx/>
                <a:buNone/>
              </a:pPr>
              <a:r>
                <a:rPr lang="en-US" altLang="en-US" sz="1300" b="1" dirty="0">
                  <a:solidFill>
                    <a:srgbClr val="000000"/>
                  </a:solidFill>
                  <a:latin typeface="Arial" charset="0"/>
                </a:rPr>
                <a:t> </a:t>
              </a:r>
              <a:endParaRPr lang="en-US" altLang="en-US" sz="2800" dirty="0">
                <a:latin typeface="Times New Roman" pitchFamily="18" charset="0"/>
              </a:endParaRPr>
            </a:p>
          </p:txBody>
        </p:sp>
        <p:sp>
          <p:nvSpPr>
            <p:cNvPr id="22" name="Freeform 26"/>
            <p:cNvSpPr>
              <a:spLocks/>
            </p:cNvSpPr>
            <p:nvPr/>
          </p:nvSpPr>
          <p:spPr bwMode="auto">
            <a:xfrm>
              <a:off x="2097" y="2299"/>
              <a:ext cx="423" cy="255"/>
            </a:xfrm>
            <a:custGeom>
              <a:avLst/>
              <a:gdLst>
                <a:gd name="T0" fmla="*/ 119 w 436"/>
                <a:gd name="T1" fmla="*/ 12 h 442"/>
                <a:gd name="T2" fmla="*/ 119 w 436"/>
                <a:gd name="T3" fmla="*/ 14 h 442"/>
                <a:gd name="T4" fmla="*/ 123 w 436"/>
                <a:gd name="T5" fmla="*/ 18 h 442"/>
                <a:gd name="T6" fmla="*/ 128 w 436"/>
                <a:gd name="T7" fmla="*/ 21 h 442"/>
                <a:gd name="T8" fmla="*/ 135 w 436"/>
                <a:gd name="T9" fmla="*/ 24 h 442"/>
                <a:gd name="T10" fmla="*/ 144 w 436"/>
                <a:gd name="T11" fmla="*/ 27 h 442"/>
                <a:gd name="T12" fmla="*/ 157 w 436"/>
                <a:gd name="T13" fmla="*/ 29 h 442"/>
                <a:gd name="T14" fmla="*/ 171 w 436"/>
                <a:gd name="T15" fmla="*/ 31 h 442"/>
                <a:gd name="T16" fmla="*/ 186 w 436"/>
                <a:gd name="T17" fmla="*/ 33 h 442"/>
                <a:gd name="T18" fmla="*/ 204 w 436"/>
                <a:gd name="T19" fmla="*/ 36 h 442"/>
                <a:gd name="T20" fmla="*/ 223 w 436"/>
                <a:gd name="T21" fmla="*/ 38 h 442"/>
                <a:gd name="T22" fmla="*/ 244 w 436"/>
                <a:gd name="T23" fmla="*/ 39 h 442"/>
                <a:gd name="T24" fmla="*/ 266 w 436"/>
                <a:gd name="T25" fmla="*/ 40 h 442"/>
                <a:gd name="T26" fmla="*/ 289 w 436"/>
                <a:gd name="T27" fmla="*/ 42 h 442"/>
                <a:gd name="T28" fmla="*/ 312 w 436"/>
                <a:gd name="T29" fmla="*/ 43 h 442"/>
                <a:gd name="T30" fmla="*/ 339 w 436"/>
                <a:gd name="T31" fmla="*/ 43 h 442"/>
                <a:gd name="T32" fmla="*/ 365 w 436"/>
                <a:gd name="T33" fmla="*/ 44 h 442"/>
                <a:gd name="T34" fmla="*/ 384 w 436"/>
                <a:gd name="T35" fmla="*/ 44 h 442"/>
                <a:gd name="T36" fmla="*/ 374 w 436"/>
                <a:gd name="T37" fmla="*/ 49 h 442"/>
                <a:gd name="T38" fmla="*/ 346 w 436"/>
                <a:gd name="T39" fmla="*/ 48 h 442"/>
                <a:gd name="T40" fmla="*/ 316 w 436"/>
                <a:gd name="T41" fmla="*/ 48 h 442"/>
                <a:gd name="T42" fmla="*/ 287 w 436"/>
                <a:gd name="T43" fmla="*/ 47 h 442"/>
                <a:gd name="T44" fmla="*/ 260 w 436"/>
                <a:gd name="T45" fmla="*/ 46 h 442"/>
                <a:gd name="T46" fmla="*/ 232 w 436"/>
                <a:gd name="T47" fmla="*/ 44 h 442"/>
                <a:gd name="T48" fmla="*/ 208 w 436"/>
                <a:gd name="T49" fmla="*/ 43 h 442"/>
                <a:gd name="T50" fmla="*/ 184 w 436"/>
                <a:gd name="T51" fmla="*/ 40 h 442"/>
                <a:gd name="T52" fmla="*/ 164 w 436"/>
                <a:gd name="T53" fmla="*/ 38 h 442"/>
                <a:gd name="T54" fmla="*/ 143 w 436"/>
                <a:gd name="T55" fmla="*/ 36 h 442"/>
                <a:gd name="T56" fmla="*/ 127 w 436"/>
                <a:gd name="T57" fmla="*/ 33 h 442"/>
                <a:gd name="T58" fmla="*/ 111 w 436"/>
                <a:gd name="T59" fmla="*/ 30 h 442"/>
                <a:gd name="T60" fmla="*/ 99 w 436"/>
                <a:gd name="T61" fmla="*/ 27 h 442"/>
                <a:gd name="T62" fmla="*/ 87 w 436"/>
                <a:gd name="T63" fmla="*/ 24 h 442"/>
                <a:gd name="T64" fmla="*/ 81 w 436"/>
                <a:gd name="T65" fmla="*/ 20 h 442"/>
                <a:gd name="T66" fmla="*/ 77 w 436"/>
                <a:gd name="T67" fmla="*/ 17 h 442"/>
                <a:gd name="T68" fmla="*/ 75 w 436"/>
                <a:gd name="T69" fmla="*/ 13 h 442"/>
                <a:gd name="T70" fmla="*/ 76 w 436"/>
                <a:gd name="T71" fmla="*/ 12 h 442"/>
                <a:gd name="T72" fmla="*/ 104 w 436"/>
                <a:gd name="T73" fmla="*/ 0 h 442"/>
                <a:gd name="T74" fmla="*/ 119 w 436"/>
                <a:gd name="T75" fmla="*/ 12 h 4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36" h="442">
                  <a:moveTo>
                    <a:pt x="135" y="105"/>
                  </a:moveTo>
                  <a:lnTo>
                    <a:pt x="135" y="105"/>
                  </a:lnTo>
                  <a:lnTo>
                    <a:pt x="135" y="119"/>
                  </a:lnTo>
                  <a:lnTo>
                    <a:pt x="135" y="133"/>
                  </a:lnTo>
                  <a:lnTo>
                    <a:pt x="136" y="147"/>
                  </a:lnTo>
                  <a:lnTo>
                    <a:pt x="139" y="161"/>
                  </a:lnTo>
                  <a:lnTo>
                    <a:pt x="141" y="173"/>
                  </a:lnTo>
                  <a:lnTo>
                    <a:pt x="144" y="187"/>
                  </a:lnTo>
                  <a:lnTo>
                    <a:pt x="148" y="200"/>
                  </a:lnTo>
                  <a:lnTo>
                    <a:pt x="152" y="213"/>
                  </a:lnTo>
                  <a:lnTo>
                    <a:pt x="158" y="225"/>
                  </a:lnTo>
                  <a:lnTo>
                    <a:pt x="163" y="238"/>
                  </a:lnTo>
                  <a:lnTo>
                    <a:pt x="169" y="249"/>
                  </a:lnTo>
                  <a:lnTo>
                    <a:pt x="177" y="260"/>
                  </a:lnTo>
                  <a:lnTo>
                    <a:pt x="184" y="272"/>
                  </a:lnTo>
                  <a:lnTo>
                    <a:pt x="193" y="282"/>
                  </a:lnTo>
                  <a:lnTo>
                    <a:pt x="201" y="293"/>
                  </a:lnTo>
                  <a:lnTo>
                    <a:pt x="210" y="303"/>
                  </a:lnTo>
                  <a:lnTo>
                    <a:pt x="220" y="312"/>
                  </a:lnTo>
                  <a:lnTo>
                    <a:pt x="230" y="321"/>
                  </a:lnTo>
                  <a:lnTo>
                    <a:pt x="241" y="330"/>
                  </a:lnTo>
                  <a:lnTo>
                    <a:pt x="252" y="338"/>
                  </a:lnTo>
                  <a:lnTo>
                    <a:pt x="263" y="345"/>
                  </a:lnTo>
                  <a:lnTo>
                    <a:pt x="275" y="353"/>
                  </a:lnTo>
                  <a:lnTo>
                    <a:pt x="287" y="360"/>
                  </a:lnTo>
                  <a:lnTo>
                    <a:pt x="300" y="366"/>
                  </a:lnTo>
                  <a:lnTo>
                    <a:pt x="312" y="372"/>
                  </a:lnTo>
                  <a:lnTo>
                    <a:pt x="326" y="376"/>
                  </a:lnTo>
                  <a:lnTo>
                    <a:pt x="339" y="381"/>
                  </a:lnTo>
                  <a:lnTo>
                    <a:pt x="353" y="385"/>
                  </a:lnTo>
                  <a:lnTo>
                    <a:pt x="368" y="388"/>
                  </a:lnTo>
                  <a:lnTo>
                    <a:pt x="382" y="390"/>
                  </a:lnTo>
                  <a:lnTo>
                    <a:pt x="397" y="392"/>
                  </a:lnTo>
                  <a:lnTo>
                    <a:pt x="412" y="393"/>
                  </a:lnTo>
                  <a:lnTo>
                    <a:pt x="423" y="395"/>
                  </a:lnTo>
                  <a:lnTo>
                    <a:pt x="434" y="395"/>
                  </a:lnTo>
                  <a:lnTo>
                    <a:pt x="436" y="442"/>
                  </a:lnTo>
                  <a:lnTo>
                    <a:pt x="422" y="442"/>
                  </a:lnTo>
                  <a:lnTo>
                    <a:pt x="409" y="442"/>
                  </a:lnTo>
                  <a:lnTo>
                    <a:pt x="391" y="439"/>
                  </a:lnTo>
                  <a:lnTo>
                    <a:pt x="374" y="437"/>
                  </a:lnTo>
                  <a:lnTo>
                    <a:pt x="357" y="434"/>
                  </a:lnTo>
                  <a:lnTo>
                    <a:pt x="340" y="431"/>
                  </a:lnTo>
                  <a:lnTo>
                    <a:pt x="324" y="427"/>
                  </a:lnTo>
                  <a:lnTo>
                    <a:pt x="308" y="421"/>
                  </a:lnTo>
                  <a:lnTo>
                    <a:pt x="293" y="415"/>
                  </a:lnTo>
                  <a:lnTo>
                    <a:pt x="277" y="408"/>
                  </a:lnTo>
                  <a:lnTo>
                    <a:pt x="262" y="401"/>
                  </a:lnTo>
                  <a:lnTo>
                    <a:pt x="248" y="393"/>
                  </a:lnTo>
                  <a:lnTo>
                    <a:pt x="235" y="385"/>
                  </a:lnTo>
                  <a:lnTo>
                    <a:pt x="221" y="376"/>
                  </a:lnTo>
                  <a:lnTo>
                    <a:pt x="208" y="367"/>
                  </a:lnTo>
                  <a:lnTo>
                    <a:pt x="196" y="356"/>
                  </a:lnTo>
                  <a:lnTo>
                    <a:pt x="184" y="345"/>
                  </a:lnTo>
                  <a:lnTo>
                    <a:pt x="173" y="334"/>
                  </a:lnTo>
                  <a:lnTo>
                    <a:pt x="162" y="322"/>
                  </a:lnTo>
                  <a:lnTo>
                    <a:pt x="151" y="310"/>
                  </a:lnTo>
                  <a:lnTo>
                    <a:pt x="143" y="297"/>
                  </a:lnTo>
                  <a:lnTo>
                    <a:pt x="133" y="285"/>
                  </a:lnTo>
                  <a:lnTo>
                    <a:pt x="126" y="271"/>
                  </a:lnTo>
                  <a:lnTo>
                    <a:pt x="118" y="257"/>
                  </a:lnTo>
                  <a:lnTo>
                    <a:pt x="111" y="243"/>
                  </a:lnTo>
                  <a:lnTo>
                    <a:pt x="104" y="229"/>
                  </a:lnTo>
                  <a:lnTo>
                    <a:pt x="99" y="214"/>
                  </a:lnTo>
                  <a:lnTo>
                    <a:pt x="95" y="198"/>
                  </a:lnTo>
                  <a:lnTo>
                    <a:pt x="92" y="183"/>
                  </a:lnTo>
                  <a:lnTo>
                    <a:pt x="88" y="167"/>
                  </a:lnTo>
                  <a:lnTo>
                    <a:pt x="86" y="151"/>
                  </a:lnTo>
                  <a:lnTo>
                    <a:pt x="85" y="135"/>
                  </a:lnTo>
                  <a:lnTo>
                    <a:pt x="84" y="119"/>
                  </a:lnTo>
                  <a:lnTo>
                    <a:pt x="85" y="103"/>
                  </a:lnTo>
                  <a:lnTo>
                    <a:pt x="85" y="102"/>
                  </a:lnTo>
                  <a:lnTo>
                    <a:pt x="0" y="98"/>
                  </a:lnTo>
                  <a:lnTo>
                    <a:pt x="116" y="0"/>
                  </a:lnTo>
                  <a:lnTo>
                    <a:pt x="221" y="109"/>
                  </a:lnTo>
                  <a:lnTo>
                    <a:pt x="135" y="105"/>
                  </a:lnTo>
                  <a:close/>
                </a:path>
              </a:pathLst>
            </a:cu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 name="Freeform 28"/>
            <p:cNvSpPr>
              <a:spLocks/>
            </p:cNvSpPr>
            <p:nvPr/>
          </p:nvSpPr>
          <p:spPr bwMode="auto">
            <a:xfrm>
              <a:off x="3333" y="2267"/>
              <a:ext cx="353" cy="318"/>
            </a:xfrm>
            <a:custGeom>
              <a:avLst/>
              <a:gdLst>
                <a:gd name="T0" fmla="*/ 50 w 424"/>
                <a:gd name="T1" fmla="*/ 76 h 454"/>
                <a:gd name="T2" fmla="*/ 64 w 424"/>
                <a:gd name="T3" fmla="*/ 76 h 454"/>
                <a:gd name="T4" fmla="*/ 77 w 424"/>
                <a:gd name="T5" fmla="*/ 75 h 454"/>
                <a:gd name="T6" fmla="*/ 89 w 424"/>
                <a:gd name="T7" fmla="*/ 73 h 454"/>
                <a:gd name="T8" fmla="*/ 102 w 424"/>
                <a:gd name="T9" fmla="*/ 71 h 454"/>
                <a:gd name="T10" fmla="*/ 112 w 424"/>
                <a:gd name="T11" fmla="*/ 68 h 454"/>
                <a:gd name="T12" fmla="*/ 122 w 424"/>
                <a:gd name="T13" fmla="*/ 64 h 454"/>
                <a:gd name="T14" fmla="*/ 133 w 424"/>
                <a:gd name="T15" fmla="*/ 60 h 454"/>
                <a:gd name="T16" fmla="*/ 143 w 424"/>
                <a:gd name="T17" fmla="*/ 56 h 454"/>
                <a:gd name="T18" fmla="*/ 151 w 424"/>
                <a:gd name="T19" fmla="*/ 51 h 454"/>
                <a:gd name="T20" fmla="*/ 159 w 424"/>
                <a:gd name="T21" fmla="*/ 45 h 454"/>
                <a:gd name="T22" fmla="*/ 165 w 424"/>
                <a:gd name="T23" fmla="*/ 40 h 454"/>
                <a:gd name="T24" fmla="*/ 171 w 424"/>
                <a:gd name="T25" fmla="*/ 34 h 454"/>
                <a:gd name="T26" fmla="*/ 175 w 424"/>
                <a:gd name="T27" fmla="*/ 27 h 454"/>
                <a:gd name="T28" fmla="*/ 178 w 424"/>
                <a:gd name="T29" fmla="*/ 20 h 454"/>
                <a:gd name="T30" fmla="*/ 180 w 424"/>
                <a:gd name="T31" fmla="*/ 13 h 454"/>
                <a:gd name="T32" fmla="*/ 181 w 424"/>
                <a:gd name="T33" fmla="*/ 6 h 454"/>
                <a:gd name="T34" fmla="*/ 181 w 424"/>
                <a:gd name="T35" fmla="*/ 1 h 454"/>
                <a:gd name="T36" fmla="*/ 204 w 424"/>
                <a:gd name="T37" fmla="*/ 3 h 454"/>
                <a:gd name="T38" fmla="*/ 204 w 424"/>
                <a:gd name="T39" fmla="*/ 11 h 454"/>
                <a:gd name="T40" fmla="*/ 202 w 424"/>
                <a:gd name="T41" fmla="*/ 19 h 454"/>
                <a:gd name="T42" fmla="*/ 199 w 424"/>
                <a:gd name="T43" fmla="*/ 27 h 454"/>
                <a:gd name="T44" fmla="*/ 195 w 424"/>
                <a:gd name="T45" fmla="*/ 35 h 454"/>
                <a:gd name="T46" fmla="*/ 188 w 424"/>
                <a:gd name="T47" fmla="*/ 42 h 454"/>
                <a:gd name="T48" fmla="*/ 181 w 424"/>
                <a:gd name="T49" fmla="*/ 49 h 454"/>
                <a:gd name="T50" fmla="*/ 174 w 424"/>
                <a:gd name="T51" fmla="*/ 55 h 454"/>
                <a:gd name="T52" fmla="*/ 163 w 424"/>
                <a:gd name="T53" fmla="*/ 62 h 454"/>
                <a:gd name="T54" fmla="*/ 153 w 424"/>
                <a:gd name="T55" fmla="*/ 67 h 454"/>
                <a:gd name="T56" fmla="*/ 142 w 424"/>
                <a:gd name="T57" fmla="*/ 73 h 454"/>
                <a:gd name="T58" fmla="*/ 130 w 424"/>
                <a:gd name="T59" fmla="*/ 76 h 454"/>
                <a:gd name="T60" fmla="*/ 116 w 424"/>
                <a:gd name="T61" fmla="*/ 81 h 454"/>
                <a:gd name="T62" fmla="*/ 102 w 424"/>
                <a:gd name="T63" fmla="*/ 84 h 454"/>
                <a:gd name="T64" fmla="*/ 88 w 424"/>
                <a:gd name="T65" fmla="*/ 86 h 454"/>
                <a:gd name="T66" fmla="*/ 73 w 424"/>
                <a:gd name="T67" fmla="*/ 88 h 454"/>
                <a:gd name="T68" fmla="*/ 58 w 424"/>
                <a:gd name="T69" fmla="*/ 89 h 454"/>
                <a:gd name="T70" fmla="*/ 50 w 424"/>
                <a:gd name="T71" fmla="*/ 89 h 454"/>
                <a:gd name="T72" fmla="*/ 0 w 424"/>
                <a:gd name="T73" fmla="*/ 83 h 454"/>
                <a:gd name="T74" fmla="*/ 50 w 424"/>
                <a:gd name="T75" fmla="*/ 76 h 45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4" h="454">
                  <a:moveTo>
                    <a:pt x="104" y="318"/>
                  </a:moveTo>
                  <a:lnTo>
                    <a:pt x="104" y="318"/>
                  </a:lnTo>
                  <a:lnTo>
                    <a:pt x="118" y="317"/>
                  </a:lnTo>
                  <a:lnTo>
                    <a:pt x="132" y="316"/>
                  </a:lnTo>
                  <a:lnTo>
                    <a:pt x="145" y="315"/>
                  </a:lnTo>
                  <a:lnTo>
                    <a:pt x="159" y="312"/>
                  </a:lnTo>
                  <a:lnTo>
                    <a:pt x="172" y="308"/>
                  </a:lnTo>
                  <a:lnTo>
                    <a:pt x="185" y="304"/>
                  </a:lnTo>
                  <a:lnTo>
                    <a:pt x="198" y="300"/>
                  </a:lnTo>
                  <a:lnTo>
                    <a:pt x="210" y="295"/>
                  </a:lnTo>
                  <a:lnTo>
                    <a:pt x="222" y="289"/>
                  </a:lnTo>
                  <a:lnTo>
                    <a:pt x="234" y="283"/>
                  </a:lnTo>
                  <a:lnTo>
                    <a:pt x="246" y="275"/>
                  </a:lnTo>
                  <a:lnTo>
                    <a:pt x="256" y="268"/>
                  </a:lnTo>
                  <a:lnTo>
                    <a:pt x="267" y="259"/>
                  </a:lnTo>
                  <a:lnTo>
                    <a:pt x="278" y="251"/>
                  </a:lnTo>
                  <a:lnTo>
                    <a:pt x="287" y="242"/>
                  </a:lnTo>
                  <a:lnTo>
                    <a:pt x="297" y="233"/>
                  </a:lnTo>
                  <a:lnTo>
                    <a:pt x="305" y="222"/>
                  </a:lnTo>
                  <a:lnTo>
                    <a:pt x="314" y="211"/>
                  </a:lnTo>
                  <a:lnTo>
                    <a:pt x="322" y="201"/>
                  </a:lnTo>
                  <a:lnTo>
                    <a:pt x="330" y="189"/>
                  </a:lnTo>
                  <a:lnTo>
                    <a:pt x="337" y="177"/>
                  </a:lnTo>
                  <a:lnTo>
                    <a:pt x="344" y="165"/>
                  </a:lnTo>
                  <a:lnTo>
                    <a:pt x="350" y="152"/>
                  </a:lnTo>
                  <a:lnTo>
                    <a:pt x="355" y="140"/>
                  </a:lnTo>
                  <a:lnTo>
                    <a:pt x="360" y="126"/>
                  </a:lnTo>
                  <a:lnTo>
                    <a:pt x="364" y="113"/>
                  </a:lnTo>
                  <a:lnTo>
                    <a:pt x="368" y="99"/>
                  </a:lnTo>
                  <a:lnTo>
                    <a:pt x="371" y="85"/>
                  </a:lnTo>
                  <a:lnTo>
                    <a:pt x="374" y="70"/>
                  </a:lnTo>
                  <a:lnTo>
                    <a:pt x="375" y="56"/>
                  </a:lnTo>
                  <a:lnTo>
                    <a:pt x="376" y="41"/>
                  </a:lnTo>
                  <a:lnTo>
                    <a:pt x="377" y="26"/>
                  </a:lnTo>
                  <a:lnTo>
                    <a:pt x="377" y="15"/>
                  </a:lnTo>
                  <a:lnTo>
                    <a:pt x="376" y="3"/>
                  </a:lnTo>
                  <a:lnTo>
                    <a:pt x="423" y="0"/>
                  </a:lnTo>
                  <a:lnTo>
                    <a:pt x="424" y="13"/>
                  </a:lnTo>
                  <a:lnTo>
                    <a:pt x="424" y="26"/>
                  </a:lnTo>
                  <a:lnTo>
                    <a:pt x="424" y="44"/>
                  </a:lnTo>
                  <a:lnTo>
                    <a:pt x="423" y="61"/>
                  </a:lnTo>
                  <a:lnTo>
                    <a:pt x="421" y="78"/>
                  </a:lnTo>
                  <a:lnTo>
                    <a:pt x="417" y="95"/>
                  </a:lnTo>
                  <a:lnTo>
                    <a:pt x="414" y="112"/>
                  </a:lnTo>
                  <a:lnTo>
                    <a:pt x="410" y="128"/>
                  </a:lnTo>
                  <a:lnTo>
                    <a:pt x="405" y="144"/>
                  </a:lnTo>
                  <a:lnTo>
                    <a:pt x="399" y="159"/>
                  </a:lnTo>
                  <a:lnTo>
                    <a:pt x="393" y="175"/>
                  </a:lnTo>
                  <a:lnTo>
                    <a:pt x="385" y="189"/>
                  </a:lnTo>
                  <a:lnTo>
                    <a:pt x="378" y="204"/>
                  </a:lnTo>
                  <a:lnTo>
                    <a:pt x="369" y="218"/>
                  </a:lnTo>
                  <a:lnTo>
                    <a:pt x="361" y="230"/>
                  </a:lnTo>
                  <a:lnTo>
                    <a:pt x="351" y="244"/>
                  </a:lnTo>
                  <a:lnTo>
                    <a:pt x="341" y="256"/>
                  </a:lnTo>
                  <a:lnTo>
                    <a:pt x="330" y="268"/>
                  </a:lnTo>
                  <a:lnTo>
                    <a:pt x="319" y="280"/>
                  </a:lnTo>
                  <a:lnTo>
                    <a:pt x="308" y="290"/>
                  </a:lnTo>
                  <a:lnTo>
                    <a:pt x="296" y="301"/>
                  </a:lnTo>
                  <a:lnTo>
                    <a:pt x="283" y="309"/>
                  </a:lnTo>
                  <a:lnTo>
                    <a:pt x="270" y="319"/>
                  </a:lnTo>
                  <a:lnTo>
                    <a:pt x="256" y="328"/>
                  </a:lnTo>
                  <a:lnTo>
                    <a:pt x="242" y="335"/>
                  </a:lnTo>
                  <a:lnTo>
                    <a:pt x="229" y="341"/>
                  </a:lnTo>
                  <a:lnTo>
                    <a:pt x="214" y="348"/>
                  </a:lnTo>
                  <a:lnTo>
                    <a:pt x="199" y="353"/>
                  </a:lnTo>
                  <a:lnTo>
                    <a:pt x="184" y="358"/>
                  </a:lnTo>
                  <a:lnTo>
                    <a:pt x="169" y="362"/>
                  </a:lnTo>
                  <a:lnTo>
                    <a:pt x="153" y="365"/>
                  </a:lnTo>
                  <a:lnTo>
                    <a:pt x="137" y="367"/>
                  </a:lnTo>
                  <a:lnTo>
                    <a:pt x="121" y="368"/>
                  </a:lnTo>
                  <a:lnTo>
                    <a:pt x="104" y="368"/>
                  </a:lnTo>
                  <a:lnTo>
                    <a:pt x="104" y="454"/>
                  </a:lnTo>
                  <a:lnTo>
                    <a:pt x="0" y="343"/>
                  </a:lnTo>
                  <a:lnTo>
                    <a:pt x="104" y="233"/>
                  </a:lnTo>
                  <a:lnTo>
                    <a:pt x="104" y="318"/>
                  </a:lnTo>
                  <a:close/>
                </a:path>
              </a:pathLst>
            </a:cu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24" name="TextBox 23"/>
          <p:cNvSpPr txBox="1"/>
          <p:nvPr/>
        </p:nvSpPr>
        <p:spPr>
          <a:xfrm>
            <a:off x="4287721" y="1628330"/>
            <a:ext cx="4747098" cy="4770537"/>
          </a:xfrm>
          <a:prstGeom prst="rect">
            <a:avLst/>
          </a:prstGeom>
          <a:noFill/>
        </p:spPr>
        <p:txBody>
          <a:bodyPr wrap="square" rtlCol="0">
            <a:spAutoFit/>
          </a:bodyPr>
          <a:lstStyle/>
          <a:p>
            <a:r>
              <a:rPr lang="en-US" sz="1600" dirty="0"/>
              <a:t>The quality assurance circle is a schematic representation of the iterative process by which quality is improved</a:t>
            </a:r>
          </a:p>
          <a:p>
            <a:endParaRPr lang="en-US" sz="1600" dirty="0"/>
          </a:p>
          <a:p>
            <a:r>
              <a:rPr lang="en-US" sz="1600" dirty="0"/>
              <a:t>Quality assurance circle is particularly applicable to tasks that are highly repetitive such as the processing phase of the census</a:t>
            </a:r>
          </a:p>
          <a:p>
            <a:endParaRPr lang="en-US" sz="1600" dirty="0"/>
          </a:p>
          <a:p>
            <a:r>
              <a:rPr lang="en-US" sz="1600" dirty="0"/>
              <a:t>It is less applicable in processes that are one-off or time-constrained (</a:t>
            </a:r>
            <a:r>
              <a:rPr lang="en-US" sz="1600" dirty="0" err="1"/>
              <a:t>eg</a:t>
            </a:r>
            <a:r>
              <a:rPr lang="en-US" sz="1600" dirty="0"/>
              <a:t>. enumeration) as there is less opportunity to measure performance, identify problems and implement corrective actions</a:t>
            </a:r>
          </a:p>
          <a:p>
            <a:endParaRPr lang="en-US" sz="1600" dirty="0"/>
          </a:p>
          <a:p>
            <a:r>
              <a:rPr lang="en-US" sz="1600" dirty="0"/>
              <a:t>The emphasis of the quality circle is on improving the process that caused the “error”, which may be any of the cost, timeliness or accuracy attributes falling below specified levels.</a:t>
            </a:r>
          </a:p>
        </p:txBody>
      </p:sp>
    </p:spTree>
    <p:extLst>
      <p:ext uri="{BB962C8B-B14F-4D97-AF65-F5344CB8AC3E}">
        <p14:creationId xmlns:p14="http://schemas.microsoft.com/office/powerpoint/2010/main" val="765136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managers</a:t>
            </a:r>
          </a:p>
        </p:txBody>
      </p:sp>
      <p:sp>
        <p:nvSpPr>
          <p:cNvPr id="3" name="Content Placeholder 2"/>
          <p:cNvSpPr>
            <a:spLocks noGrp="1"/>
          </p:cNvSpPr>
          <p:nvPr>
            <p:ph idx="1"/>
          </p:nvPr>
        </p:nvSpPr>
        <p:spPr>
          <a:xfrm>
            <a:off x="204952" y="1721795"/>
            <a:ext cx="8939047" cy="4484451"/>
          </a:xfrm>
        </p:spPr>
        <p:txBody>
          <a:bodyPr/>
          <a:lstStyle/>
          <a:p>
            <a:pPr>
              <a:spcBef>
                <a:spcPts val="0"/>
              </a:spcBef>
              <a:defRPr/>
            </a:pPr>
            <a:r>
              <a:rPr lang="en-US" dirty="0">
                <a:solidFill>
                  <a:schemeClr val="tx1"/>
                </a:solidFill>
              </a:rPr>
              <a:t>Managers have a vital role in establishing quality – their main roles include:</a:t>
            </a:r>
          </a:p>
          <a:p>
            <a:pPr lvl="1">
              <a:spcBef>
                <a:spcPts val="0"/>
              </a:spcBef>
              <a:defRPr/>
            </a:pPr>
            <a:r>
              <a:rPr lang="en-US" sz="2000" dirty="0">
                <a:solidFill>
                  <a:schemeClr val="tx1"/>
                </a:solidFill>
              </a:rPr>
              <a:t>Establishing a culture within the census agency that has a focus on quality issues and to obtain the commitment of staff to strive to achieve high‐quality goals</a:t>
            </a:r>
          </a:p>
          <a:p>
            <a:pPr lvl="1">
              <a:spcBef>
                <a:spcPts val="0"/>
              </a:spcBef>
              <a:defRPr/>
            </a:pPr>
            <a:r>
              <a:rPr lang="en-US" sz="2000" dirty="0">
                <a:solidFill>
                  <a:schemeClr val="tx1"/>
                </a:solidFill>
              </a:rPr>
              <a:t>Creating an environment in which everyone has the opportunity to contribute to quality improvement</a:t>
            </a:r>
          </a:p>
          <a:p>
            <a:pPr lvl="1">
              <a:spcBef>
                <a:spcPts val="0"/>
              </a:spcBef>
              <a:defRPr/>
            </a:pPr>
            <a:r>
              <a:rPr lang="en-US" sz="2000" dirty="0">
                <a:solidFill>
                  <a:schemeClr val="tx1"/>
                </a:solidFill>
              </a:rPr>
              <a:t>Ensuring that clients’ expectations are known and that these expectations are built into planning objectives and into the systems that are to deliver them</a:t>
            </a:r>
          </a:p>
          <a:p>
            <a:pPr lvl="1">
              <a:spcBef>
                <a:spcPts val="0"/>
              </a:spcBef>
              <a:defRPr/>
            </a:pPr>
            <a:r>
              <a:rPr lang="en-US" sz="2000" dirty="0">
                <a:solidFill>
                  <a:schemeClr val="tx1"/>
                </a:solidFill>
              </a:rPr>
              <a:t>Ensuring that processes for implementing quality assurance </a:t>
            </a:r>
            <a:r>
              <a:rPr lang="en-US" sz="2000" dirty="0" err="1">
                <a:solidFill>
                  <a:schemeClr val="tx1"/>
                </a:solidFill>
              </a:rPr>
              <a:t>programmes</a:t>
            </a:r>
            <a:r>
              <a:rPr lang="en-US" sz="2000" dirty="0">
                <a:solidFill>
                  <a:schemeClr val="tx1"/>
                </a:solidFill>
              </a:rPr>
              <a:t> are documented and such documentation provide information on: </a:t>
            </a:r>
          </a:p>
          <a:p>
            <a:pPr lvl="3">
              <a:spcBef>
                <a:spcPts val="0"/>
              </a:spcBef>
              <a:buFont typeface="Arial" panose="020B0604020202020204" pitchFamily="34" charset="0"/>
              <a:buChar char="•"/>
              <a:defRPr/>
            </a:pPr>
            <a:r>
              <a:rPr lang="en-US" sz="2000" dirty="0">
                <a:solidFill>
                  <a:schemeClr val="tx1"/>
                </a:solidFill>
              </a:rPr>
              <a:t>how quality is going to be measured</a:t>
            </a:r>
          </a:p>
          <a:p>
            <a:pPr lvl="3">
              <a:spcBef>
                <a:spcPts val="0"/>
              </a:spcBef>
              <a:buFont typeface="Arial" panose="020B0604020202020204" pitchFamily="34" charset="0"/>
              <a:buChar char="•"/>
              <a:defRPr/>
            </a:pPr>
            <a:r>
              <a:rPr lang="en-US" sz="2000" dirty="0">
                <a:solidFill>
                  <a:schemeClr val="tx1"/>
                </a:solidFill>
              </a:rPr>
              <a:t>who is involved in identifying root causes of problems with quality, </a:t>
            </a:r>
          </a:p>
          <a:p>
            <a:pPr lvl="3">
              <a:spcBef>
                <a:spcPts val="0"/>
              </a:spcBef>
              <a:buFont typeface="Arial" panose="020B0604020202020204" pitchFamily="34" charset="0"/>
              <a:buChar char="•"/>
              <a:defRPr/>
            </a:pPr>
            <a:r>
              <a:rPr lang="en-US" sz="2000" dirty="0">
                <a:solidFill>
                  <a:schemeClr val="tx1"/>
                </a:solidFill>
              </a:rPr>
              <a:t>how the process improvements are going to be implemented</a:t>
            </a:r>
          </a:p>
          <a:p>
            <a:endParaRPr lang="en-US" dirty="0"/>
          </a:p>
        </p:txBody>
      </p:sp>
    </p:spTree>
    <p:extLst>
      <p:ext uri="{BB962C8B-B14F-4D97-AF65-F5344CB8AC3E}">
        <p14:creationId xmlns:p14="http://schemas.microsoft.com/office/powerpoint/2010/main" val="1798767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1040524"/>
            <a:ext cx="8001000" cy="480301"/>
          </a:xfrm>
        </p:spPr>
        <p:txBody>
          <a:bodyPr/>
          <a:lstStyle/>
          <a:p>
            <a:r>
              <a:rPr lang="en-US" dirty="0"/>
              <a:t>Dimensions of quality</a:t>
            </a:r>
          </a:p>
        </p:txBody>
      </p:sp>
      <p:sp>
        <p:nvSpPr>
          <p:cNvPr id="3" name="Content Placeholder 2"/>
          <p:cNvSpPr>
            <a:spLocks noGrp="1"/>
          </p:cNvSpPr>
          <p:nvPr>
            <p:ph idx="1"/>
          </p:nvPr>
        </p:nvSpPr>
        <p:spPr>
          <a:xfrm>
            <a:off x="566737" y="1752600"/>
            <a:ext cx="8256249" cy="4356370"/>
          </a:xfrm>
        </p:spPr>
        <p:txBody>
          <a:bodyPr/>
          <a:lstStyle/>
          <a:p>
            <a:r>
              <a:rPr lang="en-US" dirty="0">
                <a:solidFill>
                  <a:schemeClr val="tx1"/>
                </a:solidFill>
              </a:rPr>
              <a:t>Quality is a multidimensional concept</a:t>
            </a:r>
          </a:p>
          <a:p>
            <a:r>
              <a:rPr lang="en-US" dirty="0">
                <a:solidFill>
                  <a:schemeClr val="tx1"/>
                </a:solidFill>
              </a:rPr>
              <a:t>Outputs of any statistical exercise should possess some or all of the following </a:t>
            </a:r>
            <a:r>
              <a:rPr lang="en-US" u="sng" dirty="0">
                <a:solidFill>
                  <a:schemeClr val="tx1"/>
                </a:solidFill>
              </a:rPr>
              <a:t>six main attributes</a:t>
            </a:r>
            <a:r>
              <a:rPr lang="en-US" dirty="0">
                <a:solidFill>
                  <a:schemeClr val="tx1"/>
                </a:solidFill>
              </a:rPr>
              <a:t>:</a:t>
            </a:r>
            <a:endParaRPr lang="en-US" altLang="en-US" dirty="0">
              <a:solidFill>
                <a:schemeClr val="tx1"/>
              </a:solidFill>
            </a:endParaRPr>
          </a:p>
          <a:p>
            <a:pPr lvl="1"/>
            <a:r>
              <a:rPr lang="en-US" altLang="en-US" sz="2000" dirty="0">
                <a:solidFill>
                  <a:schemeClr val="tx1"/>
                </a:solidFill>
              </a:rPr>
              <a:t>Relevance</a:t>
            </a:r>
          </a:p>
          <a:p>
            <a:pPr lvl="1"/>
            <a:r>
              <a:rPr lang="en-US" altLang="en-US" sz="2000" dirty="0">
                <a:solidFill>
                  <a:schemeClr val="tx1"/>
                </a:solidFill>
              </a:rPr>
              <a:t>Accuracy </a:t>
            </a:r>
          </a:p>
          <a:p>
            <a:pPr lvl="1"/>
            <a:r>
              <a:rPr lang="en-US" altLang="en-US" sz="2000" dirty="0">
                <a:solidFill>
                  <a:schemeClr val="tx1"/>
                </a:solidFill>
              </a:rPr>
              <a:t>Timeliness</a:t>
            </a:r>
          </a:p>
          <a:p>
            <a:pPr lvl="1"/>
            <a:r>
              <a:rPr lang="en-US" altLang="en-US" sz="2000" dirty="0">
                <a:solidFill>
                  <a:schemeClr val="tx1"/>
                </a:solidFill>
              </a:rPr>
              <a:t>Accessibility</a:t>
            </a:r>
          </a:p>
          <a:p>
            <a:pPr lvl="1"/>
            <a:r>
              <a:rPr lang="en-US" altLang="en-US" sz="2000" dirty="0">
                <a:solidFill>
                  <a:schemeClr val="tx1"/>
                </a:solidFill>
              </a:rPr>
              <a:t>Interpretability</a:t>
            </a:r>
          </a:p>
          <a:p>
            <a:pPr lvl="1"/>
            <a:r>
              <a:rPr lang="en-US" altLang="en-US" sz="2000" dirty="0">
                <a:solidFill>
                  <a:schemeClr val="tx1"/>
                </a:solidFill>
              </a:rPr>
              <a:t>Comparability</a:t>
            </a:r>
            <a:endParaRPr lang="en-GB" altLang="en-US" sz="2000" dirty="0">
              <a:solidFill>
                <a:schemeClr val="tx1"/>
              </a:solidFill>
            </a:endParaRPr>
          </a:p>
          <a:p>
            <a:r>
              <a:rPr lang="en-US" dirty="0">
                <a:solidFill>
                  <a:schemeClr val="tx1"/>
                </a:solidFill>
              </a:rPr>
              <a:t>Some of these dimensions are inter-dependent and involve trade-off (</a:t>
            </a:r>
            <a:r>
              <a:rPr lang="en-US" dirty="0" err="1">
                <a:solidFill>
                  <a:schemeClr val="tx1"/>
                </a:solidFill>
              </a:rPr>
              <a:t>eg</a:t>
            </a:r>
            <a:r>
              <a:rPr lang="en-US" dirty="0">
                <a:solidFill>
                  <a:schemeClr val="tx1"/>
                </a:solidFill>
              </a:rPr>
              <a:t>. timeliness and accuracy)</a:t>
            </a:r>
          </a:p>
          <a:p>
            <a:r>
              <a:rPr lang="en-US" dirty="0">
                <a:solidFill>
                  <a:schemeClr val="tx1"/>
                </a:solidFill>
              </a:rPr>
              <a:t>Additional dimensions of quality: coherence, completeness</a:t>
            </a:r>
          </a:p>
        </p:txBody>
      </p:sp>
    </p:spTree>
    <p:extLst>
      <p:ext uri="{BB962C8B-B14F-4D97-AF65-F5344CB8AC3E}">
        <p14:creationId xmlns:p14="http://schemas.microsoft.com/office/powerpoint/2010/main" val="816388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982494"/>
            <a:ext cx="8001000" cy="538331"/>
          </a:xfrm>
        </p:spPr>
        <p:txBody>
          <a:bodyPr/>
          <a:lstStyle/>
          <a:p>
            <a:r>
              <a:rPr lang="en-US" altLang="en-US" dirty="0"/>
              <a:t>Dimensions of quality: Relevance</a:t>
            </a:r>
            <a:endParaRPr lang="en-US" dirty="0"/>
          </a:p>
        </p:txBody>
      </p:sp>
      <p:sp>
        <p:nvSpPr>
          <p:cNvPr id="3" name="Content Placeholder 2"/>
          <p:cNvSpPr>
            <a:spLocks noGrp="1"/>
          </p:cNvSpPr>
          <p:nvPr>
            <p:ph idx="1"/>
          </p:nvPr>
        </p:nvSpPr>
        <p:spPr>
          <a:xfrm>
            <a:off x="566738" y="1752600"/>
            <a:ext cx="8372310" cy="4049110"/>
          </a:xfrm>
        </p:spPr>
        <p:txBody>
          <a:bodyPr/>
          <a:lstStyle/>
          <a:p>
            <a:r>
              <a:rPr lang="en-US" altLang="en-US" sz="2400" dirty="0">
                <a:solidFill>
                  <a:schemeClr val="tx1"/>
                </a:solidFill>
              </a:rPr>
              <a:t>The relevance of statistical information is </a:t>
            </a:r>
            <a:r>
              <a:rPr lang="en-US" altLang="en-US" sz="2400" i="1" u="sng" dirty="0">
                <a:solidFill>
                  <a:schemeClr val="tx1"/>
                </a:solidFill>
              </a:rPr>
              <a:t>the degree to which it meets the needs of users</a:t>
            </a:r>
            <a:r>
              <a:rPr lang="en-US" altLang="en-US" sz="2400" i="1" dirty="0">
                <a:solidFill>
                  <a:schemeClr val="tx1"/>
                </a:solidFill>
              </a:rPr>
              <a:t> -- and suggests the need to avoid the collection and production of data for which there is no significant use</a:t>
            </a:r>
          </a:p>
          <a:p>
            <a:pPr lvl="1"/>
            <a:r>
              <a:rPr lang="en-US" altLang="en-US" sz="2400" dirty="0">
                <a:solidFill>
                  <a:schemeClr val="tx1"/>
                </a:solidFill>
              </a:rPr>
              <a:t>This dimension is important in census content development and dissemination</a:t>
            </a:r>
          </a:p>
          <a:p>
            <a:pPr lvl="1"/>
            <a:r>
              <a:rPr lang="en-US" sz="2400" dirty="0">
                <a:solidFill>
                  <a:schemeClr val="tx1"/>
                </a:solidFill>
              </a:rPr>
              <a:t>Relevance is a qualitative assessment of the value of the census data produced, including in terms of meeting the mandate of the agency, legislated requirements, user needs</a:t>
            </a:r>
          </a:p>
          <a:p>
            <a:endParaRPr lang="en-US" dirty="0"/>
          </a:p>
        </p:txBody>
      </p:sp>
    </p:spTree>
    <p:extLst>
      <p:ext uri="{BB962C8B-B14F-4D97-AF65-F5344CB8AC3E}">
        <p14:creationId xmlns:p14="http://schemas.microsoft.com/office/powerpoint/2010/main" val="3813666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Dimensions of quality: Accuracy</a:t>
            </a:r>
            <a:endParaRPr lang="en-US" dirty="0"/>
          </a:p>
        </p:txBody>
      </p:sp>
      <p:sp>
        <p:nvSpPr>
          <p:cNvPr id="3" name="Content Placeholder 2"/>
          <p:cNvSpPr>
            <a:spLocks noGrp="1"/>
          </p:cNvSpPr>
          <p:nvPr>
            <p:ph idx="1"/>
          </p:nvPr>
        </p:nvSpPr>
        <p:spPr/>
        <p:txBody>
          <a:bodyPr/>
          <a:lstStyle/>
          <a:p>
            <a:r>
              <a:rPr lang="en-US" altLang="en-US" sz="2400" dirty="0">
                <a:solidFill>
                  <a:schemeClr val="tx1"/>
                </a:solidFill>
              </a:rPr>
              <a:t>The accuracy of statistical information is </a:t>
            </a:r>
            <a:r>
              <a:rPr lang="en-US" altLang="en-US" sz="2400" i="1" u="sng" dirty="0">
                <a:solidFill>
                  <a:schemeClr val="tx1"/>
                </a:solidFill>
              </a:rPr>
              <a:t>the degree to which those data correctly estimate or describe the quantities or characteristics  that the statistical activity was designed to measure</a:t>
            </a:r>
            <a:r>
              <a:rPr lang="en-US" altLang="en-US" sz="2400" dirty="0">
                <a:solidFill>
                  <a:schemeClr val="tx1"/>
                </a:solidFill>
              </a:rPr>
              <a:t>   </a:t>
            </a:r>
          </a:p>
          <a:p>
            <a:pPr lvl="1"/>
            <a:r>
              <a:rPr lang="en-US" altLang="en-US" sz="2400" dirty="0">
                <a:solidFill>
                  <a:schemeClr val="tx1"/>
                </a:solidFill>
              </a:rPr>
              <a:t>It is usually characterized in terms of errors in statistical estimates introduced by major sources of errors such as coverage, sampling, non-response, processing, </a:t>
            </a:r>
            <a:r>
              <a:rPr lang="en-US" altLang="en-US" sz="2400" dirty="0" err="1">
                <a:solidFill>
                  <a:schemeClr val="tx1"/>
                </a:solidFill>
              </a:rPr>
              <a:t>etc</a:t>
            </a:r>
            <a:endParaRPr lang="en-US" altLang="en-US" sz="2000" dirty="0">
              <a:solidFill>
                <a:schemeClr val="tx1"/>
              </a:solidFill>
            </a:endParaRPr>
          </a:p>
        </p:txBody>
      </p:sp>
    </p:spTree>
    <p:extLst>
      <p:ext uri="{BB962C8B-B14F-4D97-AF65-F5344CB8AC3E}">
        <p14:creationId xmlns:p14="http://schemas.microsoft.com/office/powerpoint/2010/main" val="4101379176"/>
      </p:ext>
    </p:extLst>
  </p:cSld>
  <p:clrMapOvr>
    <a:masterClrMapping/>
  </p:clrMapOvr>
</p:sld>
</file>

<file path=ppt/theme/theme1.xml><?xml version="1.0" encoding="utf-8"?>
<a:theme xmlns:a="http://schemas.openxmlformats.org/drawingml/2006/main" name="1_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9525" cap="flat" cmpd="sng" algn="ctr">
          <a:solidFill>
            <a:schemeClr val="accent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chemeClr val="accent2"/>
        </a:solidFill>
        <a:ln w="9525" cap="flat" cmpd="sng" algn="ctr">
          <a:solidFill>
            <a:schemeClr val="accent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10552</TotalTime>
  <Words>2367</Words>
  <Application>Microsoft Office PowerPoint</Application>
  <PresentationFormat>On-screen Show (4:3)</PresentationFormat>
  <Paragraphs>181</Paragraphs>
  <Slides>27</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27</vt:i4>
      </vt:variant>
    </vt:vector>
  </HeadingPairs>
  <TitlesOfParts>
    <vt:vector size="35" baseType="lpstr">
      <vt:lpstr>Arial</vt:lpstr>
      <vt:lpstr>Calibri</vt:lpstr>
      <vt:lpstr>Courier New</vt:lpstr>
      <vt:lpstr>Times New Roman</vt:lpstr>
      <vt:lpstr>Verdana</vt:lpstr>
      <vt:lpstr>Wingdings</vt:lpstr>
      <vt:lpstr>1_Profile</vt:lpstr>
      <vt:lpstr>Custom Design</vt:lpstr>
      <vt:lpstr>PowerPoint Presentation</vt:lpstr>
      <vt:lpstr>Overview</vt:lpstr>
      <vt:lpstr>Importance of a quality assurance programme</vt:lpstr>
      <vt:lpstr>Importance of a quality assurance programme</vt:lpstr>
      <vt:lpstr>Quality assurance circle</vt:lpstr>
      <vt:lpstr>The role of managers</vt:lpstr>
      <vt:lpstr>Dimensions of quality</vt:lpstr>
      <vt:lpstr>Dimensions of quality: Relevance</vt:lpstr>
      <vt:lpstr>Dimensions of quality: Accuracy</vt:lpstr>
      <vt:lpstr>Dimensions of quality: Timeliness</vt:lpstr>
      <vt:lpstr>Dimensions of quality: Accessibility</vt:lpstr>
      <vt:lpstr>Dimensions of quality: Interpretability</vt:lpstr>
      <vt:lpstr>Dimensions of quality: Comparability</vt:lpstr>
      <vt:lpstr>Additional dimensions of data quality</vt:lpstr>
      <vt:lpstr>Quality assurance by census phase/major activity</vt:lpstr>
      <vt:lpstr>Quality assurance by census phase/major activity</vt:lpstr>
      <vt:lpstr>Quality assurance by census phase/major activity</vt:lpstr>
      <vt:lpstr>Quality assurance by census phase/major activity</vt:lpstr>
      <vt:lpstr>Quality assurance by census phase/major activity</vt:lpstr>
      <vt:lpstr>Quality assurance by census phase/major activity</vt:lpstr>
      <vt:lpstr>Quality assurance by census phase/major activity</vt:lpstr>
      <vt:lpstr>Quality assurance by census phase/major activity</vt:lpstr>
      <vt:lpstr>Evaluation</vt:lpstr>
      <vt:lpstr>Evaluation – Operational aspects/processes</vt:lpstr>
      <vt:lpstr>Evaluation – Operational aspects/processes</vt:lpstr>
      <vt:lpstr>Evaluation – Data quality</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data revolution: Opportunities and challenges for global ageing</dc:title>
  <dc:creator>Linda Hooper</dc:creator>
  <cp:lastModifiedBy>Andrea De Luka</cp:lastModifiedBy>
  <cp:revision>353</cp:revision>
  <cp:lastPrinted>2016-07-13T23:10:22Z</cp:lastPrinted>
  <dcterms:created xsi:type="dcterms:W3CDTF">2015-07-05T18:53:48Z</dcterms:created>
  <dcterms:modified xsi:type="dcterms:W3CDTF">2018-05-11T16:20:36Z</dcterms:modified>
</cp:coreProperties>
</file>