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301" r:id="rId2"/>
    <p:sldId id="257" r:id="rId3"/>
    <p:sldId id="292" r:id="rId4"/>
    <p:sldId id="302" r:id="rId5"/>
    <p:sldId id="303" r:id="rId6"/>
    <p:sldId id="298" r:id="rId7"/>
    <p:sldId id="300" r:id="rId8"/>
    <p:sldId id="299" r:id="rId9"/>
    <p:sldId id="295" r:id="rId10"/>
    <p:sldId id="304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8D3F"/>
    <a:srgbClr val="FF6600"/>
    <a:srgbClr val="DB7F0F"/>
    <a:srgbClr val="339966"/>
    <a:srgbClr val="B2FEFC"/>
    <a:srgbClr val="81D5FF"/>
    <a:srgbClr val="D1CC00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6163" autoAdjust="0"/>
  </p:normalViewPr>
  <p:slideViewPr>
    <p:cSldViewPr>
      <p:cViewPr>
        <p:scale>
          <a:sx n="100" d="100"/>
          <a:sy n="100" d="100"/>
        </p:scale>
        <p:origin x="26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81BBA-0FC8-442F-8604-F4950B271222}" type="doc">
      <dgm:prSet loTypeId="urn:microsoft.com/office/officeart/2005/8/layout/cycle3" loCatId="cycle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E74CCD7-C5D6-4064-9814-EDFFEAB509D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Государственный комитет по статистике</a:t>
          </a:r>
        </a:p>
      </dgm:t>
    </dgm:pt>
    <dgm:pt modelId="{951ED69C-3911-470E-A7FB-58F774B1FBE4}" type="parTrans" cxnId="{CBA51DD5-4FAF-4EE2-8F44-409790395AAB}">
      <dgm:prSet/>
      <dgm:spPr/>
      <dgm:t>
        <a:bodyPr/>
        <a:lstStyle/>
        <a:p>
          <a:endParaRPr lang="ru-RU"/>
        </a:p>
      </dgm:t>
    </dgm:pt>
    <dgm:pt modelId="{54A33127-9D73-4709-B6B9-DD18836D7EBB}" type="sibTrans" cxnId="{CBA51DD5-4FAF-4EE2-8F44-409790395AAB}">
      <dgm:prSet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10E0101-A2E6-4668-95B5-69620C8660C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Министерство юстиции</a:t>
          </a:r>
        </a:p>
      </dgm:t>
    </dgm:pt>
    <dgm:pt modelId="{6E034793-AEDB-4C31-B874-EEC74BA04089}" type="parTrans" cxnId="{18F8855C-371E-41EB-97A3-62409C7121D2}">
      <dgm:prSet/>
      <dgm:spPr/>
      <dgm:t>
        <a:bodyPr/>
        <a:lstStyle/>
        <a:p>
          <a:endParaRPr lang="ru-RU"/>
        </a:p>
      </dgm:t>
    </dgm:pt>
    <dgm:pt modelId="{B1E6C6C0-41CD-4998-860B-F6A6D1A14C6E}" type="sibTrans" cxnId="{18F8855C-371E-41EB-97A3-62409C7121D2}">
      <dgm:prSet/>
      <dgm:spPr/>
      <dgm:t>
        <a:bodyPr/>
        <a:lstStyle/>
        <a:p>
          <a:endParaRPr lang="ru-RU"/>
        </a:p>
      </dgm:t>
    </dgm:pt>
    <dgm:pt modelId="{6D1446E0-CCC2-4177-8F9C-400BCAF40EB4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Министерство финансов </a:t>
          </a:r>
        </a:p>
      </dgm:t>
    </dgm:pt>
    <dgm:pt modelId="{54CFDB49-7975-41D9-AF4F-2884DB474B24}" type="parTrans" cxnId="{649630DC-97CD-4425-BF04-B1D3566037FE}">
      <dgm:prSet/>
      <dgm:spPr/>
      <dgm:t>
        <a:bodyPr/>
        <a:lstStyle/>
        <a:p>
          <a:endParaRPr lang="ru-RU"/>
        </a:p>
      </dgm:t>
    </dgm:pt>
    <dgm:pt modelId="{DDA9B2EF-525C-4D0D-85F6-3668674C52B9}" type="sibTrans" cxnId="{649630DC-97CD-4425-BF04-B1D3566037FE}">
      <dgm:prSet/>
      <dgm:spPr/>
      <dgm:t>
        <a:bodyPr/>
        <a:lstStyle/>
        <a:p>
          <a:endParaRPr lang="ru-RU"/>
        </a:p>
      </dgm:t>
    </dgm:pt>
    <dgm:pt modelId="{199C1581-82D9-462F-B03C-6BA971DBFB8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Министерство экономики </a:t>
          </a:r>
        </a:p>
      </dgm:t>
    </dgm:pt>
    <dgm:pt modelId="{3FE836AB-2968-4482-92CF-5872F472EEF4}" type="parTrans" cxnId="{FFD89AD3-42D9-4850-A550-E4C2E95C86A6}">
      <dgm:prSet/>
      <dgm:spPr/>
      <dgm:t>
        <a:bodyPr/>
        <a:lstStyle/>
        <a:p>
          <a:endParaRPr lang="ru-RU"/>
        </a:p>
      </dgm:t>
    </dgm:pt>
    <dgm:pt modelId="{0FE0FF6A-950C-437B-A4F0-AEA72699266A}" type="sibTrans" cxnId="{FFD89AD3-42D9-4850-A550-E4C2E95C86A6}">
      <dgm:prSet/>
      <dgm:spPr/>
      <dgm:t>
        <a:bodyPr/>
        <a:lstStyle/>
        <a:p>
          <a:endParaRPr lang="ru-RU"/>
        </a:p>
      </dgm:t>
    </dgm:pt>
    <dgm:pt modelId="{610816F3-BDF5-4728-AF96-5145C1989F8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Министерство внутренних дел </a:t>
          </a:r>
        </a:p>
      </dgm:t>
    </dgm:pt>
    <dgm:pt modelId="{F2B10A54-678A-4FE4-96B1-F5A15071E1B6}" type="parTrans" cxnId="{BC34012A-F272-4473-8CFC-4FA067912618}">
      <dgm:prSet/>
      <dgm:spPr/>
      <dgm:t>
        <a:bodyPr/>
        <a:lstStyle/>
        <a:p>
          <a:endParaRPr lang="ru-RU"/>
        </a:p>
      </dgm:t>
    </dgm:pt>
    <dgm:pt modelId="{333AF767-EE3F-4735-8B28-78815C3FF842}" type="sibTrans" cxnId="{BC34012A-F272-4473-8CFC-4FA067912618}">
      <dgm:prSet/>
      <dgm:spPr/>
      <dgm:t>
        <a:bodyPr/>
        <a:lstStyle/>
        <a:p>
          <a:endParaRPr lang="ru-RU"/>
        </a:p>
      </dgm:t>
    </dgm:pt>
    <dgm:pt modelId="{E43B3DC9-87B2-4D19-873C-C08E56F5B8B6}" type="pres">
      <dgm:prSet presAssocID="{F2C81BBA-0FC8-442F-8604-F4950B271222}" presName="Name0" presStyleCnt="0">
        <dgm:presLayoutVars>
          <dgm:dir/>
          <dgm:resizeHandles val="exact"/>
        </dgm:presLayoutVars>
      </dgm:prSet>
      <dgm:spPr/>
    </dgm:pt>
    <dgm:pt modelId="{FFEDEC64-4388-469C-9CF6-F9F88918A2A4}" type="pres">
      <dgm:prSet presAssocID="{F2C81BBA-0FC8-442F-8604-F4950B271222}" presName="cycle" presStyleCnt="0"/>
      <dgm:spPr/>
    </dgm:pt>
    <dgm:pt modelId="{FFB58071-9E11-4B5F-8891-FF9185A956F4}" type="pres">
      <dgm:prSet presAssocID="{4E74CCD7-C5D6-4064-9814-EDFFEAB509D7}" presName="nodeFirstNode" presStyleLbl="node1" presStyleIdx="0" presStyleCnt="5" custScaleX="137141" custRadScaleRad="36038" custRadScaleInc="-3682">
        <dgm:presLayoutVars>
          <dgm:bulletEnabled val="1"/>
        </dgm:presLayoutVars>
      </dgm:prSet>
      <dgm:spPr/>
    </dgm:pt>
    <dgm:pt modelId="{0D818649-27DB-45AD-8654-47B73D06C00F}" type="pres">
      <dgm:prSet presAssocID="{54A33127-9D73-4709-B6B9-DD18836D7EBB}" presName="sibTransFirstNode" presStyleLbl="bgShp" presStyleIdx="0" presStyleCnt="1" custAng="2590241" custScaleX="11099" custScaleY="21548" custLinFactNeighborX="17389" custLinFactNeighborY="-50931" custRadScaleRad="49890" custRadScaleInc="-2147483648"/>
      <dgm:spPr>
        <a:prstGeom prst="upDownArrow">
          <a:avLst/>
        </a:prstGeom>
      </dgm:spPr>
    </dgm:pt>
    <dgm:pt modelId="{21285165-0DE1-4793-9D37-0C6C5A16019C}" type="pres">
      <dgm:prSet presAssocID="{310E0101-A2E6-4668-95B5-69620C8660CF}" presName="nodeFollowingNodes" presStyleLbl="node1" presStyleIdx="1" presStyleCnt="5" custScaleY="77804" custRadScaleRad="144625" custRadScaleInc="-33455">
        <dgm:presLayoutVars>
          <dgm:bulletEnabled val="1"/>
        </dgm:presLayoutVars>
      </dgm:prSet>
      <dgm:spPr/>
    </dgm:pt>
    <dgm:pt modelId="{968BFF7D-71D4-4BB2-A576-3B2E0D7F8284}" type="pres">
      <dgm:prSet presAssocID="{6D1446E0-CCC2-4177-8F9C-400BCAF40EB4}" presName="nodeFollowingNodes" presStyleLbl="node1" presStyleIdx="2" presStyleCnt="5" custScaleY="81363" custRadScaleRad="114319" custRadScaleInc="-74972">
        <dgm:presLayoutVars>
          <dgm:bulletEnabled val="1"/>
        </dgm:presLayoutVars>
      </dgm:prSet>
      <dgm:spPr/>
    </dgm:pt>
    <dgm:pt modelId="{FC77051E-437B-49EF-9D3F-1E880B59E62B}" type="pres">
      <dgm:prSet presAssocID="{199C1581-82D9-462F-B03C-6BA971DBFB88}" presName="nodeFollowingNodes" presStyleLbl="node1" presStyleIdx="3" presStyleCnt="5" custScaleX="101768" custScaleY="83179" custRadScaleRad="124619" custRadScaleInc="76612">
        <dgm:presLayoutVars>
          <dgm:bulletEnabled val="1"/>
        </dgm:presLayoutVars>
      </dgm:prSet>
      <dgm:spPr/>
    </dgm:pt>
    <dgm:pt modelId="{BDDCC799-573E-40BE-B898-A2EAF762F3E1}" type="pres">
      <dgm:prSet presAssocID="{610816F3-BDF5-4728-AF96-5145C1989F85}" presName="nodeFollowingNodes" presStyleLbl="node1" presStyleIdx="4" presStyleCnt="5" custScaleY="77805" custRadScaleRad="153444" custRadScaleInc="29652">
        <dgm:presLayoutVars>
          <dgm:bulletEnabled val="1"/>
        </dgm:presLayoutVars>
      </dgm:prSet>
      <dgm:spPr/>
    </dgm:pt>
  </dgm:ptLst>
  <dgm:cxnLst>
    <dgm:cxn modelId="{BC34012A-F272-4473-8CFC-4FA067912618}" srcId="{F2C81BBA-0FC8-442F-8604-F4950B271222}" destId="{610816F3-BDF5-4728-AF96-5145C1989F85}" srcOrd="4" destOrd="0" parTransId="{F2B10A54-678A-4FE4-96B1-F5A15071E1B6}" sibTransId="{333AF767-EE3F-4735-8B28-78815C3FF842}"/>
    <dgm:cxn modelId="{18F8855C-371E-41EB-97A3-62409C7121D2}" srcId="{F2C81BBA-0FC8-442F-8604-F4950B271222}" destId="{310E0101-A2E6-4668-95B5-69620C8660CF}" srcOrd="1" destOrd="0" parTransId="{6E034793-AEDB-4C31-B874-EEC74BA04089}" sibTransId="{B1E6C6C0-41CD-4998-860B-F6A6D1A14C6E}"/>
    <dgm:cxn modelId="{1C029241-8538-4CBC-B987-8BC0A551138B}" type="presOf" srcId="{F2C81BBA-0FC8-442F-8604-F4950B271222}" destId="{E43B3DC9-87B2-4D19-873C-C08E56F5B8B6}" srcOrd="0" destOrd="0" presId="urn:microsoft.com/office/officeart/2005/8/layout/cycle3"/>
    <dgm:cxn modelId="{DB7EC34B-256F-4DDA-BEFD-00F9D44CDAF4}" type="presOf" srcId="{310E0101-A2E6-4668-95B5-69620C8660CF}" destId="{21285165-0DE1-4793-9D37-0C6C5A16019C}" srcOrd="0" destOrd="0" presId="urn:microsoft.com/office/officeart/2005/8/layout/cycle3"/>
    <dgm:cxn modelId="{396C4255-8015-4063-A688-DDDFA1B4906D}" type="presOf" srcId="{4E74CCD7-C5D6-4064-9814-EDFFEAB509D7}" destId="{FFB58071-9E11-4B5F-8891-FF9185A956F4}" srcOrd="0" destOrd="0" presId="urn:microsoft.com/office/officeart/2005/8/layout/cycle3"/>
    <dgm:cxn modelId="{FFD89AD3-42D9-4850-A550-E4C2E95C86A6}" srcId="{F2C81BBA-0FC8-442F-8604-F4950B271222}" destId="{199C1581-82D9-462F-B03C-6BA971DBFB88}" srcOrd="3" destOrd="0" parTransId="{3FE836AB-2968-4482-92CF-5872F472EEF4}" sibTransId="{0FE0FF6A-950C-437B-A4F0-AEA72699266A}"/>
    <dgm:cxn modelId="{CBA51DD5-4FAF-4EE2-8F44-409790395AAB}" srcId="{F2C81BBA-0FC8-442F-8604-F4950B271222}" destId="{4E74CCD7-C5D6-4064-9814-EDFFEAB509D7}" srcOrd="0" destOrd="0" parTransId="{951ED69C-3911-470E-A7FB-58F774B1FBE4}" sibTransId="{54A33127-9D73-4709-B6B9-DD18836D7EBB}"/>
    <dgm:cxn modelId="{649630DC-97CD-4425-BF04-B1D3566037FE}" srcId="{F2C81BBA-0FC8-442F-8604-F4950B271222}" destId="{6D1446E0-CCC2-4177-8F9C-400BCAF40EB4}" srcOrd="2" destOrd="0" parTransId="{54CFDB49-7975-41D9-AF4F-2884DB474B24}" sibTransId="{DDA9B2EF-525C-4D0D-85F6-3668674C52B9}"/>
    <dgm:cxn modelId="{894CD5E0-1D83-4A89-AD1E-9E863892BB0E}" type="presOf" srcId="{6D1446E0-CCC2-4177-8F9C-400BCAF40EB4}" destId="{968BFF7D-71D4-4BB2-A576-3B2E0D7F8284}" srcOrd="0" destOrd="0" presId="urn:microsoft.com/office/officeart/2005/8/layout/cycle3"/>
    <dgm:cxn modelId="{1DF933EA-B4AB-47D4-A0D1-D62A938080DA}" type="presOf" srcId="{610816F3-BDF5-4728-AF96-5145C1989F85}" destId="{BDDCC799-573E-40BE-B898-A2EAF762F3E1}" srcOrd="0" destOrd="0" presId="urn:microsoft.com/office/officeart/2005/8/layout/cycle3"/>
    <dgm:cxn modelId="{ABDE4DF5-0861-423F-A44C-227304EEFB09}" type="presOf" srcId="{54A33127-9D73-4709-B6B9-DD18836D7EBB}" destId="{0D818649-27DB-45AD-8654-47B73D06C00F}" srcOrd="0" destOrd="0" presId="urn:microsoft.com/office/officeart/2005/8/layout/cycle3"/>
    <dgm:cxn modelId="{D960C2FF-0197-4E3E-BFFF-81151CCE4384}" type="presOf" srcId="{199C1581-82D9-462F-B03C-6BA971DBFB88}" destId="{FC77051E-437B-49EF-9D3F-1E880B59E62B}" srcOrd="0" destOrd="0" presId="urn:microsoft.com/office/officeart/2005/8/layout/cycle3"/>
    <dgm:cxn modelId="{7AD84ABE-BD5F-4711-BB70-DF73D8C596BA}" type="presParOf" srcId="{E43B3DC9-87B2-4D19-873C-C08E56F5B8B6}" destId="{FFEDEC64-4388-469C-9CF6-F9F88918A2A4}" srcOrd="0" destOrd="0" presId="urn:microsoft.com/office/officeart/2005/8/layout/cycle3"/>
    <dgm:cxn modelId="{B7921F58-FF3C-49EF-8CBE-EB3E829792C1}" type="presParOf" srcId="{FFEDEC64-4388-469C-9CF6-F9F88918A2A4}" destId="{FFB58071-9E11-4B5F-8891-FF9185A956F4}" srcOrd="0" destOrd="0" presId="urn:microsoft.com/office/officeart/2005/8/layout/cycle3"/>
    <dgm:cxn modelId="{10E1EC3E-83B4-4E04-AD83-6E0DF1A2A1DC}" type="presParOf" srcId="{FFEDEC64-4388-469C-9CF6-F9F88918A2A4}" destId="{0D818649-27DB-45AD-8654-47B73D06C00F}" srcOrd="1" destOrd="0" presId="urn:microsoft.com/office/officeart/2005/8/layout/cycle3"/>
    <dgm:cxn modelId="{09547D82-0533-41A5-8561-60470F145C46}" type="presParOf" srcId="{FFEDEC64-4388-469C-9CF6-F9F88918A2A4}" destId="{21285165-0DE1-4793-9D37-0C6C5A16019C}" srcOrd="2" destOrd="0" presId="urn:microsoft.com/office/officeart/2005/8/layout/cycle3"/>
    <dgm:cxn modelId="{46929EE9-C0FB-4B3A-A71D-369ADA0519D1}" type="presParOf" srcId="{FFEDEC64-4388-469C-9CF6-F9F88918A2A4}" destId="{968BFF7D-71D4-4BB2-A576-3B2E0D7F8284}" srcOrd="3" destOrd="0" presId="urn:microsoft.com/office/officeart/2005/8/layout/cycle3"/>
    <dgm:cxn modelId="{FA3D52C2-D329-451A-89CC-35BD2EAF7BB5}" type="presParOf" srcId="{FFEDEC64-4388-469C-9CF6-F9F88918A2A4}" destId="{FC77051E-437B-49EF-9D3F-1E880B59E62B}" srcOrd="4" destOrd="0" presId="urn:microsoft.com/office/officeart/2005/8/layout/cycle3"/>
    <dgm:cxn modelId="{B5F0A3AB-BB22-4488-9BE3-64A31FEAC5DC}" type="presParOf" srcId="{FFEDEC64-4388-469C-9CF6-F9F88918A2A4}" destId="{BDDCC799-573E-40BE-B898-A2EAF762F3E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AD9E5-8732-467B-9F48-DC101F8CD36A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D3055B15-102E-43CA-9731-4CCEFC24A226}">
      <dgm:prSet phldrT="[Текст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Предварительные итоги о численности переписанного населения</a:t>
          </a:r>
        </a:p>
      </dgm:t>
    </dgm:pt>
    <dgm:pt modelId="{666A1AD5-8451-4B6A-A4F6-F3FC1B198E00}" type="parTrans" cxnId="{1FD5AEE7-CF22-4B90-BA7F-C5595F9DFBBD}">
      <dgm:prSet/>
      <dgm:spPr/>
      <dgm:t>
        <a:bodyPr/>
        <a:lstStyle/>
        <a:p>
          <a:endParaRPr lang="ru-RU"/>
        </a:p>
      </dgm:t>
    </dgm:pt>
    <dgm:pt modelId="{CA573B8E-BDFE-4ADE-BE3F-71DD5341D646}" type="sibTrans" cxnId="{1FD5AEE7-CF22-4B90-BA7F-C5595F9DFBBD}">
      <dgm:prSet/>
      <dgm:spPr/>
      <dgm:t>
        <a:bodyPr/>
        <a:lstStyle/>
        <a:p>
          <a:endParaRPr lang="ru-RU"/>
        </a:p>
      </dgm:t>
    </dgm:pt>
    <dgm:pt modelId="{9F70C3A8-C35C-42E0-8A92-B11C159CFA1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Окончательные итоги согласно программе публикации итогов </a:t>
          </a:r>
        </a:p>
      </dgm:t>
    </dgm:pt>
    <dgm:pt modelId="{9DA097A6-C936-4E69-83AA-98DEE3121070}" type="parTrans" cxnId="{84851769-A6C6-4105-A1D1-B866A9DEEC5A}">
      <dgm:prSet/>
      <dgm:spPr/>
      <dgm:t>
        <a:bodyPr/>
        <a:lstStyle/>
        <a:p>
          <a:endParaRPr lang="ru-RU"/>
        </a:p>
      </dgm:t>
    </dgm:pt>
    <dgm:pt modelId="{25BB7BC2-B84A-4CC8-B6FC-0B564EC20A1F}" type="sibTrans" cxnId="{84851769-A6C6-4105-A1D1-B866A9DEEC5A}">
      <dgm:prSet/>
      <dgm:spPr/>
      <dgm:t>
        <a:bodyPr/>
        <a:lstStyle/>
        <a:p>
          <a:endParaRPr lang="ru-RU"/>
        </a:p>
      </dgm:t>
    </dgm:pt>
    <dgm:pt modelId="{4F71B2EE-E960-4E7F-8E5A-960C7FD885F2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Публикация и распространение итогов переписи населения </a:t>
          </a:r>
        </a:p>
      </dgm:t>
    </dgm:pt>
    <dgm:pt modelId="{8CFC0983-E2EE-496E-B7DA-A8469E267798}" type="parTrans" cxnId="{F2B142FE-114F-412A-850A-AC5EE5484802}">
      <dgm:prSet/>
      <dgm:spPr/>
      <dgm:t>
        <a:bodyPr/>
        <a:lstStyle/>
        <a:p>
          <a:endParaRPr lang="ru-RU"/>
        </a:p>
      </dgm:t>
    </dgm:pt>
    <dgm:pt modelId="{D081E94D-1178-4AE4-A6CA-C556E9BB1DB9}" type="sibTrans" cxnId="{F2B142FE-114F-412A-850A-AC5EE5484802}">
      <dgm:prSet/>
      <dgm:spPr/>
      <dgm:t>
        <a:bodyPr/>
        <a:lstStyle/>
        <a:p>
          <a:endParaRPr lang="ru-RU"/>
        </a:p>
      </dgm:t>
    </dgm:pt>
    <dgm:pt modelId="{4946F583-D7C8-44E8-83BC-43189D763E32}" type="pres">
      <dgm:prSet presAssocID="{C26AD9E5-8732-467B-9F48-DC101F8CD36A}" presName="compositeShape" presStyleCnt="0">
        <dgm:presLayoutVars>
          <dgm:dir/>
          <dgm:resizeHandles/>
        </dgm:presLayoutVars>
      </dgm:prSet>
      <dgm:spPr/>
    </dgm:pt>
    <dgm:pt modelId="{FFADE634-4218-4017-885A-8FC91727E061}" type="pres">
      <dgm:prSet presAssocID="{C26AD9E5-8732-467B-9F48-DC101F8CD36A}" presName="pyramid" presStyleLbl="node1" presStyleIdx="0" presStyleCnt="1"/>
      <dgm:spPr/>
    </dgm:pt>
    <dgm:pt modelId="{9DABA73D-0F21-4C6C-8F69-1275446A5D3D}" type="pres">
      <dgm:prSet presAssocID="{C26AD9E5-8732-467B-9F48-DC101F8CD36A}" presName="theList" presStyleCnt="0"/>
      <dgm:spPr/>
    </dgm:pt>
    <dgm:pt modelId="{E4E048E9-79BA-43A0-A049-4FC5A6459951}" type="pres">
      <dgm:prSet presAssocID="{D3055B15-102E-43CA-9731-4CCEFC24A226}" presName="aNode" presStyleLbl="fgAcc1" presStyleIdx="0" presStyleCnt="3" custScaleX="141422" custScaleY="28471">
        <dgm:presLayoutVars>
          <dgm:bulletEnabled val="1"/>
        </dgm:presLayoutVars>
      </dgm:prSet>
      <dgm:spPr/>
    </dgm:pt>
    <dgm:pt modelId="{D32DA9E9-F446-49C5-B046-28C8B52CFD80}" type="pres">
      <dgm:prSet presAssocID="{D3055B15-102E-43CA-9731-4CCEFC24A226}" presName="aSpace" presStyleCnt="0"/>
      <dgm:spPr/>
    </dgm:pt>
    <dgm:pt modelId="{F29592D0-C0D8-49E4-9541-718FA498FA27}" type="pres">
      <dgm:prSet presAssocID="{9F70C3A8-C35C-42E0-8A92-B11C159CFA1D}" presName="aNode" presStyleLbl="fgAcc1" presStyleIdx="1" presStyleCnt="3" custScaleX="139646" custScaleY="30114" custLinFactNeighborX="-887" custLinFactNeighborY="-6307">
        <dgm:presLayoutVars>
          <dgm:bulletEnabled val="1"/>
        </dgm:presLayoutVars>
      </dgm:prSet>
      <dgm:spPr/>
    </dgm:pt>
    <dgm:pt modelId="{9906385E-2E37-4CC3-918E-90DFED9CE393}" type="pres">
      <dgm:prSet presAssocID="{9F70C3A8-C35C-42E0-8A92-B11C159CFA1D}" presName="aSpace" presStyleCnt="0"/>
      <dgm:spPr/>
    </dgm:pt>
    <dgm:pt modelId="{9466D241-BA4D-4E62-AFB8-567419B11CEB}" type="pres">
      <dgm:prSet presAssocID="{4F71B2EE-E960-4E7F-8E5A-960C7FD885F2}" presName="aNode" presStyleLbl="fgAcc1" presStyleIdx="2" presStyleCnt="3" custScaleX="141420" custScaleY="32008">
        <dgm:presLayoutVars>
          <dgm:bulletEnabled val="1"/>
        </dgm:presLayoutVars>
      </dgm:prSet>
      <dgm:spPr/>
    </dgm:pt>
    <dgm:pt modelId="{766798EC-D9BB-4098-89D2-3A9799CDEA41}" type="pres">
      <dgm:prSet presAssocID="{4F71B2EE-E960-4E7F-8E5A-960C7FD885F2}" presName="aSpace" presStyleCnt="0"/>
      <dgm:spPr/>
    </dgm:pt>
  </dgm:ptLst>
  <dgm:cxnLst>
    <dgm:cxn modelId="{84851769-A6C6-4105-A1D1-B866A9DEEC5A}" srcId="{C26AD9E5-8732-467B-9F48-DC101F8CD36A}" destId="{9F70C3A8-C35C-42E0-8A92-B11C159CFA1D}" srcOrd="1" destOrd="0" parTransId="{9DA097A6-C936-4E69-83AA-98DEE3121070}" sibTransId="{25BB7BC2-B84A-4CC8-B6FC-0B564EC20A1F}"/>
    <dgm:cxn modelId="{7475E6A4-BDC1-4A26-A652-3E10B8B8FEE5}" type="presOf" srcId="{D3055B15-102E-43CA-9731-4CCEFC24A226}" destId="{E4E048E9-79BA-43A0-A049-4FC5A6459951}" srcOrd="0" destOrd="0" presId="urn:microsoft.com/office/officeart/2005/8/layout/pyramid2"/>
    <dgm:cxn modelId="{621A5BE7-17A7-41B4-BF73-FC0C79A1931B}" type="presOf" srcId="{9F70C3A8-C35C-42E0-8A92-B11C159CFA1D}" destId="{F29592D0-C0D8-49E4-9541-718FA498FA27}" srcOrd="0" destOrd="0" presId="urn:microsoft.com/office/officeart/2005/8/layout/pyramid2"/>
    <dgm:cxn modelId="{1FD5AEE7-CF22-4B90-BA7F-C5595F9DFBBD}" srcId="{C26AD9E5-8732-467B-9F48-DC101F8CD36A}" destId="{D3055B15-102E-43CA-9731-4CCEFC24A226}" srcOrd="0" destOrd="0" parTransId="{666A1AD5-8451-4B6A-A4F6-F3FC1B198E00}" sibTransId="{CA573B8E-BDFE-4ADE-BE3F-71DD5341D646}"/>
    <dgm:cxn modelId="{2F68ACEF-AB8B-4E4C-BE23-5E4AE0712BDF}" type="presOf" srcId="{4F71B2EE-E960-4E7F-8E5A-960C7FD885F2}" destId="{9466D241-BA4D-4E62-AFB8-567419B11CEB}" srcOrd="0" destOrd="0" presId="urn:microsoft.com/office/officeart/2005/8/layout/pyramid2"/>
    <dgm:cxn modelId="{F2B142FE-114F-412A-850A-AC5EE5484802}" srcId="{C26AD9E5-8732-467B-9F48-DC101F8CD36A}" destId="{4F71B2EE-E960-4E7F-8E5A-960C7FD885F2}" srcOrd="2" destOrd="0" parTransId="{8CFC0983-E2EE-496E-B7DA-A8469E267798}" sibTransId="{D081E94D-1178-4AE4-A6CA-C556E9BB1DB9}"/>
    <dgm:cxn modelId="{F21D6CFE-349C-46C3-80B6-8415A5931CE6}" type="presOf" srcId="{C26AD9E5-8732-467B-9F48-DC101F8CD36A}" destId="{4946F583-D7C8-44E8-83BC-43189D763E32}" srcOrd="0" destOrd="0" presId="urn:microsoft.com/office/officeart/2005/8/layout/pyramid2"/>
    <dgm:cxn modelId="{1CB4F4BA-A6D1-418A-98E6-086AD1F98430}" type="presParOf" srcId="{4946F583-D7C8-44E8-83BC-43189D763E32}" destId="{FFADE634-4218-4017-885A-8FC91727E061}" srcOrd="0" destOrd="0" presId="urn:microsoft.com/office/officeart/2005/8/layout/pyramid2"/>
    <dgm:cxn modelId="{191F4A9A-13F3-4C31-A0EE-25743A6D3B46}" type="presParOf" srcId="{4946F583-D7C8-44E8-83BC-43189D763E32}" destId="{9DABA73D-0F21-4C6C-8F69-1275446A5D3D}" srcOrd="1" destOrd="0" presId="urn:microsoft.com/office/officeart/2005/8/layout/pyramid2"/>
    <dgm:cxn modelId="{52305933-8AED-4E98-9B46-49788DC93220}" type="presParOf" srcId="{9DABA73D-0F21-4C6C-8F69-1275446A5D3D}" destId="{E4E048E9-79BA-43A0-A049-4FC5A6459951}" srcOrd="0" destOrd="0" presId="urn:microsoft.com/office/officeart/2005/8/layout/pyramid2"/>
    <dgm:cxn modelId="{78B03796-9A2D-4BE9-AB25-73926057C3D1}" type="presParOf" srcId="{9DABA73D-0F21-4C6C-8F69-1275446A5D3D}" destId="{D32DA9E9-F446-49C5-B046-28C8B52CFD80}" srcOrd="1" destOrd="0" presId="urn:microsoft.com/office/officeart/2005/8/layout/pyramid2"/>
    <dgm:cxn modelId="{35C7A294-0CAB-4D70-A8E0-03CB3F2B54F1}" type="presParOf" srcId="{9DABA73D-0F21-4C6C-8F69-1275446A5D3D}" destId="{F29592D0-C0D8-49E4-9541-718FA498FA27}" srcOrd="2" destOrd="0" presId="urn:microsoft.com/office/officeart/2005/8/layout/pyramid2"/>
    <dgm:cxn modelId="{27454169-084B-4DFA-8580-D1532D4C40AE}" type="presParOf" srcId="{9DABA73D-0F21-4C6C-8F69-1275446A5D3D}" destId="{9906385E-2E37-4CC3-918E-90DFED9CE393}" srcOrd="3" destOrd="0" presId="urn:microsoft.com/office/officeart/2005/8/layout/pyramid2"/>
    <dgm:cxn modelId="{21F275B2-2917-480C-9699-46EE98DE4647}" type="presParOf" srcId="{9DABA73D-0F21-4C6C-8F69-1275446A5D3D}" destId="{9466D241-BA4D-4E62-AFB8-567419B11CEB}" srcOrd="4" destOrd="0" presId="urn:microsoft.com/office/officeart/2005/8/layout/pyramid2"/>
    <dgm:cxn modelId="{A69EF7CE-3859-49E4-89E2-26D0EAB47ED8}" type="presParOf" srcId="{9DABA73D-0F21-4C6C-8F69-1275446A5D3D}" destId="{766798EC-D9BB-4098-89D2-3A9799CDEA4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8649-27DB-45AD-8654-47B73D06C00F}">
      <dsp:nvSpPr>
        <dsp:cNvPr id="0" name=""/>
        <dsp:cNvSpPr/>
      </dsp:nvSpPr>
      <dsp:spPr>
        <a:xfrm rot="2590241">
          <a:off x="4729980" y="430481"/>
          <a:ext cx="543604" cy="1055372"/>
        </a:xfrm>
        <a:prstGeom prst="upDownArrow">
          <a:avLst/>
        </a:prstGeom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B58071-9E11-4B5F-8891-FF9185A956F4}">
      <dsp:nvSpPr>
        <dsp:cNvPr id="0" name=""/>
        <dsp:cNvSpPr/>
      </dsp:nvSpPr>
      <dsp:spPr>
        <a:xfrm>
          <a:off x="2571764" y="1384875"/>
          <a:ext cx="3156687" cy="115089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Государственный комитет по статистике</a:t>
          </a:r>
        </a:p>
      </dsp:txBody>
      <dsp:txXfrm>
        <a:off x="2627946" y="1441057"/>
        <a:ext cx="3044323" cy="1038527"/>
      </dsp:txXfrm>
    </dsp:sp>
    <dsp:sp modelId="{21285165-0DE1-4793-9D37-0C6C5A16019C}">
      <dsp:nvSpPr>
        <dsp:cNvPr id="0" name=""/>
        <dsp:cNvSpPr/>
      </dsp:nvSpPr>
      <dsp:spPr>
        <a:xfrm>
          <a:off x="5406159" y="402008"/>
          <a:ext cx="2301782" cy="8954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Министерство юстиции</a:t>
          </a:r>
        </a:p>
      </dsp:txBody>
      <dsp:txXfrm>
        <a:off x="5449871" y="445720"/>
        <a:ext cx="2214358" cy="808015"/>
      </dsp:txXfrm>
    </dsp:sp>
    <dsp:sp modelId="{968BFF7D-71D4-4BB2-A576-3B2E0D7F8284}">
      <dsp:nvSpPr>
        <dsp:cNvPr id="0" name=""/>
        <dsp:cNvSpPr/>
      </dsp:nvSpPr>
      <dsp:spPr>
        <a:xfrm>
          <a:off x="5386396" y="2618458"/>
          <a:ext cx="2301782" cy="9363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Министерство финансов </a:t>
          </a:r>
        </a:p>
      </dsp:txBody>
      <dsp:txXfrm>
        <a:off x="5432107" y="2664169"/>
        <a:ext cx="2210360" cy="844977"/>
      </dsp:txXfrm>
    </dsp:sp>
    <dsp:sp modelId="{FC77051E-437B-49EF-9D3F-1E880B59E62B}">
      <dsp:nvSpPr>
        <dsp:cNvPr id="0" name=""/>
        <dsp:cNvSpPr/>
      </dsp:nvSpPr>
      <dsp:spPr>
        <a:xfrm>
          <a:off x="430625" y="2597517"/>
          <a:ext cx="2342478" cy="9572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Министерство экономики </a:t>
          </a:r>
        </a:p>
      </dsp:txBody>
      <dsp:txXfrm>
        <a:off x="477356" y="2644248"/>
        <a:ext cx="2249016" cy="863837"/>
      </dsp:txXfrm>
    </dsp:sp>
    <dsp:sp modelId="{BDDCC799-573E-40BE-B898-A2EAF762F3E1}">
      <dsp:nvSpPr>
        <dsp:cNvPr id="0" name=""/>
        <dsp:cNvSpPr/>
      </dsp:nvSpPr>
      <dsp:spPr>
        <a:xfrm>
          <a:off x="428616" y="390432"/>
          <a:ext cx="2301782" cy="89545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Министерство внутренних дел </a:t>
          </a:r>
        </a:p>
      </dsp:txBody>
      <dsp:txXfrm>
        <a:off x="472328" y="434144"/>
        <a:ext cx="2214358" cy="808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DE634-4218-4017-885A-8FC91727E061}">
      <dsp:nvSpPr>
        <dsp:cNvPr id="0" name=""/>
        <dsp:cNvSpPr/>
      </dsp:nvSpPr>
      <dsp:spPr>
        <a:xfrm>
          <a:off x="1109748" y="0"/>
          <a:ext cx="4500594" cy="450059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E048E9-79BA-43A0-A049-4FC5A6459951}">
      <dsp:nvSpPr>
        <dsp:cNvPr id="0" name=""/>
        <dsp:cNvSpPr/>
      </dsp:nvSpPr>
      <dsp:spPr>
        <a:xfrm>
          <a:off x="2754168" y="451003"/>
          <a:ext cx="4137139" cy="799851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Предварительные итоги о численности переписанного населения</a:t>
          </a:r>
        </a:p>
      </dsp:txBody>
      <dsp:txXfrm>
        <a:off x="2793214" y="490049"/>
        <a:ext cx="4059047" cy="721759"/>
      </dsp:txXfrm>
    </dsp:sp>
    <dsp:sp modelId="{F29592D0-C0D8-49E4-9541-718FA498FA27}">
      <dsp:nvSpPr>
        <dsp:cNvPr id="0" name=""/>
        <dsp:cNvSpPr/>
      </dsp:nvSpPr>
      <dsp:spPr>
        <a:xfrm>
          <a:off x="2754197" y="1579875"/>
          <a:ext cx="4085184" cy="8460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Окончательные итоги согласно программе публикации итогов </a:t>
          </a:r>
        </a:p>
      </dsp:txBody>
      <dsp:txXfrm>
        <a:off x="2795496" y="1621174"/>
        <a:ext cx="4002586" cy="763411"/>
      </dsp:txXfrm>
    </dsp:sp>
    <dsp:sp modelId="{9466D241-BA4D-4E62-AFB8-567419B11CEB}">
      <dsp:nvSpPr>
        <dsp:cNvPr id="0" name=""/>
        <dsp:cNvSpPr/>
      </dsp:nvSpPr>
      <dsp:spPr>
        <a:xfrm>
          <a:off x="2754197" y="2799202"/>
          <a:ext cx="4137081" cy="899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Публикация и распространение итогов переписи населения </a:t>
          </a:r>
        </a:p>
      </dsp:txBody>
      <dsp:txXfrm>
        <a:off x="2798093" y="2843098"/>
        <a:ext cx="4049289" cy="81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19E7-5C57-4FC0-93C7-EF9D652E2AA1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497C-9961-4404-8A9A-CFAC11962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альтернативн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Шестая</a:t>
            </a:r>
          </a:p>
          <a:p>
            <a:pPr lvl="6"/>
            <a:r>
              <a:rPr lang="ru-RU" dirty="0"/>
              <a:t>Седьмая</a:t>
            </a:r>
          </a:p>
          <a:p>
            <a:pPr lvl="7"/>
            <a:r>
              <a:rPr lang="ru-RU" dirty="0"/>
              <a:t>Восьмая</a:t>
            </a:r>
          </a:p>
          <a:p>
            <a:pPr lvl="8"/>
            <a:r>
              <a:rPr lang="ru-RU" dirty="0"/>
              <a:t>Девятая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7DD7D0B-E8C7-41BD-8416-052875F2AE24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011D9A5B-0A61-4E43-8EB7-535B54702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928802"/>
            <a:ext cx="6858000" cy="16668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Перепись населения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Узбекистане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500694" y="4429132"/>
            <a:ext cx="2856306" cy="6429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Зойир Юлдошев</a:t>
            </a:r>
            <a:br>
              <a:rPr lang="uz-Cyrl-UZ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Толиб Сидиков</a:t>
            </a:r>
          </a:p>
          <a:p>
            <a:pPr algn="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5214950"/>
            <a:ext cx="8643998" cy="121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28600" algn="ctr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семинар ООН по всемирной программе переписи населения и жилищного фонда 2020: международные стандарты и современные технологии</a:t>
            </a:r>
          </a:p>
          <a:p>
            <a:pPr marL="274320" lvl="0" indent="-228600" algn="ctr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Тбилиси, Грузия, 24-27 апреля 2018г.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214446" cy="7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85918" y="285728"/>
            <a:ext cx="5429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ГОСУДАРСТВЕННЫЙ КОМИТЕТ 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РЕСПУБЛИКИ УЗБЕКИСТАН ПО СТАТИСТИКЕ</a:t>
            </a:r>
          </a:p>
        </p:txBody>
      </p:sp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176" y="0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D5FF"/>
            </a:gs>
            <a:gs pos="39999">
              <a:srgbClr val="85C2FF">
                <a:alpha val="0"/>
              </a:srgbClr>
            </a:gs>
            <a:gs pos="70000">
              <a:srgbClr val="B2FEFC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929618" cy="4929222"/>
          </a:xfrm>
        </p:spPr>
        <p:txBody>
          <a:bodyPr>
            <a:noAutofit/>
          </a:bodyPr>
          <a:lstStyle/>
          <a:p>
            <a:pPr marL="87313" indent="623888" algn="just">
              <a:buClr>
                <a:srgbClr val="263050"/>
              </a:buClr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Нам, как стране, впервые столкнувшейся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данным мероприятием, будет полезным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эффективным изучение международных стандартов, опыта стран, а также получение практической помощи по подготовке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проведению переписи населения в вопросах:</a:t>
            </a:r>
          </a:p>
          <a:p>
            <a:pPr marL="355600" indent="368300">
              <a:spcBef>
                <a:spcPts val="600"/>
              </a:spcBef>
              <a:buClr>
                <a:srgbClr val="263050"/>
              </a:buClr>
              <a:buFontTx/>
              <a:buChar char="-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технической поддержки;</a:t>
            </a:r>
          </a:p>
          <a:p>
            <a:pPr marL="355600" indent="368300">
              <a:spcBef>
                <a:spcPts val="600"/>
              </a:spcBef>
              <a:buClr>
                <a:srgbClr val="263050"/>
              </a:buClr>
              <a:buFontTx/>
              <a:buChar char="-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нормативно-правового обеспечения;</a:t>
            </a:r>
          </a:p>
          <a:p>
            <a:pPr marL="355600" indent="368300">
              <a:spcBef>
                <a:spcPts val="600"/>
              </a:spcBef>
              <a:buClr>
                <a:srgbClr val="263050"/>
              </a:buClr>
              <a:buFontTx/>
              <a:buChar char="-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планирования эффективности затрат;</a:t>
            </a:r>
          </a:p>
          <a:p>
            <a:pPr marL="355600" indent="368300">
              <a:spcBef>
                <a:spcPts val="600"/>
              </a:spcBef>
              <a:buClr>
                <a:srgbClr val="263050"/>
              </a:buClr>
              <a:buFontTx/>
              <a:buChar char="-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базового набора собираемой информации и организации проведения переписи.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857916" cy="675624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t.depositphotos.com/2343527/4584/v/450/depositphotos_45849921-stock-illustration-international-business-cooperation-concept.jpg"/>
          <p:cNvPicPr>
            <a:picLocks noChangeAspect="1" noChangeArrowheads="1"/>
          </p:cNvPicPr>
          <p:nvPr/>
        </p:nvPicPr>
        <p:blipFill>
          <a:blip r:embed="rId2">
            <a:lum bright="10000" contrast="2000"/>
          </a:blip>
          <a:srcRect b="1108"/>
          <a:stretch>
            <a:fillRect/>
          </a:stretch>
        </p:blipFill>
        <p:spPr bwMode="auto">
          <a:xfrm>
            <a:off x="7643834" y="3571876"/>
            <a:ext cx="1232288" cy="1143008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768" y="0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D5FF"/>
            </a:gs>
            <a:gs pos="39999">
              <a:srgbClr val="85C2FF">
                <a:alpha val="0"/>
              </a:srgbClr>
            </a:gs>
            <a:gs pos="70000">
              <a:srgbClr val="B2FEFC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785794"/>
            <a:ext cx="7858180" cy="1143008"/>
          </a:xfrm>
        </p:spPr>
        <p:txBody>
          <a:bodyPr>
            <a:noAutofit/>
          </a:bodyPr>
          <a:lstStyle/>
          <a:p>
            <a:pPr marL="365760" indent="-283464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300" i="1" dirty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Спасибо</a:t>
            </a:r>
            <a:r>
              <a:rPr lang="en-US" sz="4300" i="1" dirty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4300" i="1" dirty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</a:t>
            </a:r>
            <a:r>
              <a:rPr lang="en-US" sz="4300" i="1" dirty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4300" i="1" dirty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внимание!</a:t>
            </a:r>
          </a:p>
          <a:p>
            <a:pPr marL="365760" indent="-283464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z-Cyrl-UZ" sz="43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Эътиборингиз учун раҳмат!</a:t>
            </a:r>
            <a:endParaRPr lang="ru-RU" sz="43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79296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613" y="0"/>
            <a:ext cx="1910387" cy="101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D5FF"/>
            </a:gs>
            <a:gs pos="39999">
              <a:srgbClr val="85C2FF">
                <a:alpha val="0"/>
              </a:srgbClr>
            </a:gs>
            <a:gs pos="70000">
              <a:srgbClr val="B2FEFC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643602" cy="928694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Краткий обзор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Республике Узбекистан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143932" cy="4429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Территория: 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448,97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кв. км. </a:t>
            </a:r>
          </a:p>
          <a:p>
            <a:pPr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Численность постоянного населения: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1 января 2018г.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32,7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 человек.</a:t>
            </a:r>
          </a:p>
          <a:p>
            <a:pPr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Столица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Ташкент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 человек). </a:t>
            </a:r>
          </a:p>
          <a:p>
            <a:pPr marL="273050" indent="-6350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административно-территориальных единиц и населенных пунктов на 1 января 2018г.: </a:t>
            </a:r>
          </a:p>
          <a:p>
            <a:pPr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областей, г. Ташкент, Республика Каракалпакстан,  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районов,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119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городов,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1071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поселков городского типа, 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11 006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населенных пунктов.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143008" cy="6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176" y="0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D5FF"/>
            </a:gs>
            <a:gs pos="39999">
              <a:srgbClr val="85C2FF">
                <a:alpha val="0"/>
              </a:srgbClr>
            </a:gs>
            <a:gs pos="70000">
              <a:srgbClr val="B2FEFC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7929618" cy="4143405"/>
          </a:xfrm>
        </p:spPr>
        <p:txBody>
          <a:bodyPr>
            <a:noAutofit/>
          </a:bodyPr>
          <a:lstStyle/>
          <a:p>
            <a:pPr marL="87313" indent="623888" algn="just">
              <a:spcBef>
                <a:spcPts val="0"/>
              </a:spcBef>
              <a:buClr>
                <a:srgbClr val="263050"/>
              </a:buClr>
              <a:buNone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последний раз перепись населения Узбекистана была проведена в 1989 году.</a:t>
            </a:r>
          </a:p>
          <a:p>
            <a:pPr marL="87313" indent="623888" algn="just">
              <a:spcBef>
                <a:spcPts val="600"/>
              </a:spcBef>
              <a:buClr>
                <a:srgbClr val="263050"/>
              </a:buClr>
              <a:buNone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этот период произошли существенные изменения, кардинально повлиявшие </a:t>
            </a:r>
            <a:b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численность, половозрастную структуру, расселение на территории республики </a:t>
            </a:r>
            <a:b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другие социально-демографические характеристики. </a:t>
            </a:r>
          </a:p>
          <a:p>
            <a:pPr>
              <a:buClr>
                <a:srgbClr val="263050"/>
              </a:buCl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541" y="0"/>
            <a:ext cx="2019459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290"/>
            <a:ext cx="1285884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214313"/>
            <a:ext cx="7000924" cy="1214437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indent="88900" algn="ctr"/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действий по пяти приоритетным направлениям развития Республики Узбекистан в 2017-2021 годах</a:t>
            </a:r>
          </a:p>
        </p:txBody>
      </p:sp>
      <p:pic>
        <p:nvPicPr>
          <p:cNvPr id="8" name="Содержимое 5" descr="1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46032"/>
          <a:stretch>
            <a:fillRect/>
          </a:stretch>
        </p:blipFill>
        <p:spPr>
          <a:xfrm>
            <a:off x="214282" y="1857375"/>
            <a:ext cx="8572560" cy="41433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26774" r="27472"/>
          <a:stretch>
            <a:fillRect/>
          </a:stretch>
        </p:blipFill>
        <p:spPr bwMode="auto">
          <a:xfrm>
            <a:off x="214282" y="142852"/>
            <a:ext cx="1428760" cy="164307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774211" y="4929198"/>
            <a:ext cx="214314" cy="28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26774" r="27472"/>
          <a:stretch>
            <a:fillRect/>
          </a:stretch>
        </p:blipFill>
        <p:spPr bwMode="auto">
          <a:xfrm>
            <a:off x="214282" y="142852"/>
            <a:ext cx="1428760" cy="164307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72355" y="660104"/>
            <a:ext cx="6500858" cy="57150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 ПЕРЕПИСИ РАУНДА 2020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821923" y="2163925"/>
            <a:ext cx="7715304" cy="414340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87313" marR="0" lvl="0" indent="814388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Государственной программой по реализации Стратегии действий по пяти приоритетным направлениям развития Республики Узбекистан в 2017-2021 годах </a:t>
            </a:r>
            <a:b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«Год поддержки активного предпринимательства, инновационных идей </a:t>
            </a:r>
            <a:b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технологий» предусмотрена подготовка Концепции переписи населения. </a:t>
            </a: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D5FF"/>
            </a:gs>
            <a:gs pos="39999">
              <a:srgbClr val="85C2FF">
                <a:alpha val="0"/>
              </a:srgbClr>
            </a:gs>
            <a:gs pos="70000">
              <a:srgbClr val="B2FEFC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510" t="17476" r="20990" b="27184"/>
          <a:stretch>
            <a:fillRect/>
          </a:stretch>
        </p:blipFill>
        <p:spPr bwMode="auto">
          <a:xfrm>
            <a:off x="571472" y="1500174"/>
            <a:ext cx="77153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1905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5929354" cy="114300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рабочей группы по подготовке проекта Концепции проведения переписи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4" name="Содержимое 5"/>
          <p:cNvGraphicFramePr>
            <a:graphicFrameLocks/>
          </p:cNvGraphicFramePr>
          <p:nvPr/>
        </p:nvGraphicFramePr>
        <p:xfrm>
          <a:off x="500034" y="1357298"/>
          <a:ext cx="835824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Двойная стрелка вверх/вниз 15"/>
          <p:cNvSpPr/>
          <p:nvPr/>
        </p:nvSpPr>
        <p:spPr>
          <a:xfrm rot="2604773">
            <a:off x="3411445" y="3750776"/>
            <a:ext cx="576468" cy="1107569"/>
          </a:xfrm>
          <a:prstGeom prst="up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7" name="Двойная стрелка вверх/вниз 16"/>
          <p:cNvSpPr/>
          <p:nvPr/>
        </p:nvSpPr>
        <p:spPr>
          <a:xfrm rot="18728060">
            <a:off x="3383764" y="1765023"/>
            <a:ext cx="559309" cy="1089582"/>
          </a:xfrm>
          <a:prstGeom prst="upDown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Двойная стрелка вверх/вниз 17"/>
          <p:cNvSpPr/>
          <p:nvPr/>
        </p:nvSpPr>
        <p:spPr>
          <a:xfrm rot="18973123">
            <a:off x="5170469" y="3757449"/>
            <a:ext cx="570983" cy="1141045"/>
          </a:xfrm>
          <a:prstGeom prst="upDownArrow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Рисунок 9" descr="Снимо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9176" y="0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786050" y="5214950"/>
            <a:ext cx="3643338" cy="85725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z-Cyrl-UZ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министерства и ведомства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4309398" y="3927078"/>
            <a:ext cx="570983" cy="1262734"/>
          </a:xfrm>
          <a:prstGeom prst="upDownArrow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D5FF"/>
            </a:gs>
            <a:gs pos="39999">
              <a:srgbClr val="85C2FF">
                <a:alpha val="0"/>
              </a:srgbClr>
            </a:gs>
            <a:gs pos="70000">
              <a:srgbClr val="B2FEFC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8" y="214290"/>
            <a:ext cx="11905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715040" cy="928694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проекта </a:t>
            </a:r>
            <a:b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Концепции проведения переписи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000100" y="1428736"/>
            <a:ext cx="7429552" cy="4643471"/>
          </a:xfrm>
        </p:spPr>
        <p:txBody>
          <a:bodyPr>
            <a:noAutofit/>
          </a:bodyPr>
          <a:lstStyle/>
          <a:p>
            <a:pPr marL="88900" indent="628650" algn="just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В целях получения достоверной информации о населении Республики Узбекистан, его благосостоянии и уточнения демографических показателей для разработки долгосрочных государственных прогнозов и целевых программ социально-экономического развития территорий, программ создания новых рабочих мест и обеспечения занятости населения Государственным комитетом по статистике совместно с вышеуказанным и другими заинтересованными  министерствами и ведомствами на основе глубокого изучения передового зарубежного опыта, общепризнанных норм и стандартов разработан проект Концепции проведения переписи населения.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176" y="57875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D5FF"/>
            </a:gs>
            <a:gs pos="39999">
              <a:srgbClr val="85C2FF">
                <a:alpha val="0"/>
              </a:srgbClr>
            </a:gs>
            <a:gs pos="70000">
              <a:srgbClr val="B2FEFC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89"/>
            <a:ext cx="1214446" cy="7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000792" cy="857256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Пункты проекта Концепции проведения переписи населения</a:t>
            </a: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857224" y="1285865"/>
          <a:ext cx="8001055" cy="501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 положения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и задачи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основа проведения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Правовая основа проведения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понятия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проведения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 подготовки и проведения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3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Категории работников, привлекаемых к работам по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Информационно-разъяснительная работа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8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Автоматизация процессов подготовки и проведения переписи населения</a:t>
                      </a:r>
                      <a:endParaRPr lang="ru-RU" sz="17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подготовки и проведения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4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переписи населения</a:t>
                      </a:r>
                      <a:endParaRPr lang="ru-RU" sz="17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13" y="57875"/>
            <a:ext cx="1910387" cy="101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1D5FF"/>
            </a:gs>
            <a:gs pos="39999">
              <a:srgbClr val="85C2FF">
                <a:alpha val="0"/>
              </a:srgbClr>
            </a:gs>
            <a:gs pos="70000">
              <a:srgbClr val="B2FEFC">
                <a:alpha val="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21" y="142852"/>
            <a:ext cx="1143008" cy="65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918" y="0"/>
            <a:ext cx="1884824" cy="10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00105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00166" y="127325"/>
            <a:ext cx="5715040" cy="675624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Banded Design Blue 16x9">
  <a:themeElements>
    <a:clrScheme name="Другая 2">
      <a:dk1>
        <a:srgbClr val="77B142"/>
      </a:dk1>
      <a:lt1>
        <a:sysClr val="window" lastClr="FFFFFF"/>
      </a:lt1>
      <a:dk2>
        <a:srgbClr val="0070C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.potx" id="{550E9860-DDBE-4F32-8C91-BD68422380AD}" vid="{EA8D2149-94F0-4A92-B33E-5821C3BF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4149</TotalTime>
  <Words>312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Euphemia</vt:lpstr>
      <vt:lpstr>Times New Roman</vt:lpstr>
      <vt:lpstr>Wingdings</vt:lpstr>
      <vt:lpstr>Banded Design Blue 16x9</vt:lpstr>
      <vt:lpstr>Перепись населения  в Узбекистане</vt:lpstr>
      <vt:lpstr> Краткий обзор по Республике Узбекистан</vt:lpstr>
      <vt:lpstr>PowerPoint Presentation</vt:lpstr>
      <vt:lpstr>Стратегия действий по пяти приоритетным направлениям развития Республики Узбекистан в 2017-2021 годах</vt:lpstr>
      <vt:lpstr>PowerPoint Presentation</vt:lpstr>
      <vt:lpstr>Структура рабочей группы по подготовке проекта Концепции проведения переписи</vt:lpstr>
      <vt:lpstr>Разработка проекта  Концепции проведения переписи</vt:lpstr>
      <vt:lpstr>Пункты проекта Концепции проведения переписи населения</vt:lpstr>
      <vt:lpstr>ОЖИДАЕМЫЕ РЕЗУЛЬТАТЫ</vt:lpstr>
      <vt:lpstr>ВЫВОД</vt:lpstr>
      <vt:lpstr>PowerPoint Presentation</vt:lpstr>
    </vt:vector>
  </TitlesOfParts>
  <Company>gks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Укрепления потенциала статистики: статистика труда</dc:title>
  <dc:creator>B.Shodiev</dc:creator>
  <cp:lastModifiedBy>Andrea De Luka</cp:lastModifiedBy>
  <cp:revision>470</cp:revision>
  <dcterms:created xsi:type="dcterms:W3CDTF">2015-04-21T07:21:31Z</dcterms:created>
  <dcterms:modified xsi:type="dcterms:W3CDTF">2018-05-11T16:13:21Z</dcterms:modified>
</cp:coreProperties>
</file>