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1"/>
  </p:notesMasterIdLst>
  <p:handoutMasterIdLst>
    <p:handoutMasterId r:id="rId22"/>
  </p:handoutMasterIdLst>
  <p:sldIdLst>
    <p:sldId id="277" r:id="rId2"/>
    <p:sldId id="278" r:id="rId3"/>
    <p:sldId id="298" r:id="rId4"/>
    <p:sldId id="302" r:id="rId5"/>
    <p:sldId id="304" r:id="rId6"/>
    <p:sldId id="299" r:id="rId7"/>
    <p:sldId id="303" r:id="rId8"/>
    <p:sldId id="258" r:id="rId9"/>
    <p:sldId id="260" r:id="rId10"/>
    <p:sldId id="279" r:id="rId11"/>
    <p:sldId id="280" r:id="rId12"/>
    <p:sldId id="281" r:id="rId13"/>
    <p:sldId id="282" r:id="rId14"/>
    <p:sldId id="263" r:id="rId15"/>
    <p:sldId id="300" r:id="rId16"/>
    <p:sldId id="293" r:id="rId17"/>
    <p:sldId id="296" r:id="rId18"/>
    <p:sldId id="301" r:id="rId19"/>
    <p:sldId id="276" r:id="rId20"/>
  </p:sldIdLst>
  <p:sldSz cx="9144000" cy="6858000" type="screen4x3"/>
  <p:notesSz cx="6797675" cy="987425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56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  <a:srgbClr val="CC0000"/>
    <a:srgbClr val="CC7900"/>
    <a:srgbClr val="FF9900"/>
    <a:srgbClr val="8E0000"/>
    <a:srgbClr val="BC0000"/>
    <a:srgbClr val="A20000"/>
    <a:srgbClr val="740000"/>
    <a:srgbClr val="B40000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6280" autoAdjust="0"/>
  </p:normalViewPr>
  <p:slideViewPr>
    <p:cSldViewPr>
      <p:cViewPr>
        <p:scale>
          <a:sx n="100" d="100"/>
          <a:sy n="100" d="100"/>
        </p:scale>
        <p:origin x="264" y="264"/>
      </p:cViewPr>
      <p:guideLst>
        <p:guide orient="horz" pos="4247"/>
        <p:guide pos="56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92BA880-2FA8-44D3-8DD1-C4EB9EEBD2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087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6BD905D-5FE5-4D9C-8429-F230D67014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809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05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10BF-8102-4AF6-9C8F-70EDDCD2CDB8}" type="slidenum">
              <a:rPr lang="tr-TR" smtClean="0">
                <a:latin typeface="Arial" charset="0"/>
              </a:rPr>
              <a:pPr/>
              <a:t>2</a:t>
            </a:fld>
            <a:endParaRPr lang="tr-TR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10BF-8102-4AF6-9C8F-70EDDCD2CDB8}" type="slidenum">
              <a:rPr lang="tr-TR" smtClean="0">
                <a:latin typeface="Arial" charset="0"/>
              </a:rPr>
              <a:pPr/>
              <a:t>3</a:t>
            </a:fld>
            <a:endParaRPr lang="tr-TR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3D40B-DF54-41AE-8880-5786F09C7927}" type="slidenum">
              <a:rPr lang="tr-TR" smtClean="0">
                <a:latin typeface="Arial" charset="0"/>
              </a:rPr>
              <a:pPr/>
              <a:t>4</a:t>
            </a:fld>
            <a:endParaRPr lang="tr-TR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87889"/>
            <a:ext cx="5438775" cy="4446587"/>
          </a:xfrm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10BF-8102-4AF6-9C8F-70EDDCD2CDB8}" type="slidenum">
              <a:rPr lang="tr-TR" smtClean="0">
                <a:latin typeface="Arial" charset="0"/>
              </a:rPr>
              <a:pPr/>
              <a:t>6</a:t>
            </a:fld>
            <a:endParaRPr lang="tr-TR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10BF-8102-4AF6-9C8F-70EDDCD2CDB8}" type="slidenum">
              <a:rPr lang="tr-TR" smtClean="0">
                <a:latin typeface="Arial" charset="0"/>
              </a:rPr>
              <a:pPr/>
              <a:t>7</a:t>
            </a:fld>
            <a:endParaRPr lang="tr-TR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10BF-8102-4AF6-9C8F-70EDDCD2CDB8}" type="slidenum">
              <a:rPr lang="tr-TR" smtClean="0">
                <a:latin typeface="Arial" charset="0"/>
              </a:rPr>
              <a:pPr/>
              <a:t>8</a:t>
            </a:fld>
            <a:endParaRPr lang="tr-TR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795CF-44AC-441C-A465-C298E5BF5E7F}" type="slidenum">
              <a:rPr lang="tr-TR" smtClean="0">
                <a:latin typeface="Arial" charset="0"/>
              </a:rPr>
              <a:pPr/>
              <a:t>19</a:t>
            </a:fld>
            <a:endParaRPr lang="tr-TR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785794"/>
            <a:ext cx="8229600" cy="523220"/>
          </a:xfrm>
          <a:solidFill>
            <a:srgbClr val="AB2328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  <a:softEdge rad="63500"/>
          </a:effectLst>
          <a:scene3d>
            <a:camera prst="obliqueBottomRight"/>
            <a:lightRig rig="threePt" dir="t"/>
          </a:scene3d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 sz="2800" b="1" kern="1200" cap="none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+mn-cs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Click to edit Master title style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0000" y="1428736"/>
            <a:ext cx="8244000" cy="4788000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81036"/>
            <a:ext cx="8229600" cy="523220"/>
          </a:xfrm>
          <a:prstGeom prst="rect">
            <a:avLst/>
          </a:prstGeom>
          <a:solidFill>
            <a:srgbClr val="AB2328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  <a:softEdge rad="63500"/>
          </a:effectLst>
          <a:scene3d>
            <a:camera prst="obliqueBottomRight"/>
            <a:lightRig rig="threePt" dir="t"/>
          </a:scene3d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000" y="1428736"/>
            <a:ext cx="8244000" cy="47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950" y="71414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br>
              <a:rPr lang="tr-TR" sz="1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tr-TR" sz="1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1200" b="1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Demographic Statistics Department</a:t>
            </a:r>
          </a:p>
          <a:p>
            <a:pPr>
              <a:spcBef>
                <a:spcPct val="20000"/>
              </a:spcBef>
              <a:defRPr/>
            </a:pPr>
            <a:r>
              <a:rPr lang="en-US" sz="1100" noProof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Population</a:t>
            </a:r>
            <a:r>
              <a:rPr lang="en-US" sz="1100" baseline="0" noProof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and Migration Statistics Group</a:t>
            </a:r>
            <a:endParaRPr lang="en-US" sz="1100" noProof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9" descr="logoLAR"/>
          <p:cNvPicPr>
            <a:picLocks noChangeAspect="1" noChangeArrowheads="1"/>
          </p:cNvPicPr>
          <p:nvPr userDrawn="1"/>
        </p:nvPicPr>
        <p:blipFill>
          <a:blip r:embed="rId5" cstate="print"/>
          <a:stretch>
            <a:fillRect/>
          </a:stretch>
        </p:blipFill>
        <p:spPr bwMode="auto">
          <a:xfrm>
            <a:off x="8259728" y="117475"/>
            <a:ext cx="65412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2800" b="1" kern="1200" cap="none" baseline="0" noProof="0" dirty="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  <a:ea typeface="+mn-ea"/>
          <a:cs typeface="+mn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B2328"/>
        </a:buClr>
        <a:buFont typeface="Wingdings" pitchFamily="2" charset="2"/>
        <a:buChar char="q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B2328"/>
        </a:buClr>
        <a:buFont typeface="Wingdings" pitchFamily="2" charset="2"/>
        <a:buChar char="§"/>
        <a:defRPr sz="2400" baseline="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B2328"/>
        </a:buClr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bnem.canpolat@tuik.gov.t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29190" y="0"/>
            <a:ext cx="4000528" cy="3600451"/>
          </a:xfrm>
          <a:prstGeom prst="rect">
            <a:avLst/>
          </a:prstGeom>
          <a:solidFill>
            <a:srgbClr val="A2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United Nations Regional Workshop on the 2020 World Programme on Population and Housing Censuses</a:t>
            </a:r>
            <a:endParaRPr lang="en-GB" sz="2000" b="1" spc="150" dirty="0">
              <a:ln w="11430"/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48192" y="3786190"/>
            <a:ext cx="3024336" cy="2916000"/>
          </a:xfrm>
          <a:prstGeom prst="rect">
            <a:avLst/>
          </a:prstGeom>
          <a:solidFill>
            <a:srgbClr val="BC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sz="2400" b="1" dirty="0">
                <a:solidFill>
                  <a:srgbClr val="FFC000"/>
                </a:solidFill>
              </a:rPr>
              <a:t>Census </a:t>
            </a:r>
            <a:r>
              <a:rPr lang="tr-TR" sz="2400" b="1" dirty="0">
                <a:solidFill>
                  <a:srgbClr val="FFC000"/>
                </a:solidFill>
              </a:rPr>
              <a:t>P</a:t>
            </a:r>
            <a:r>
              <a:rPr lang="en-GB" sz="2400" b="1" dirty="0" err="1">
                <a:solidFill>
                  <a:srgbClr val="FFC000"/>
                </a:solidFill>
              </a:rPr>
              <a:t>lanning</a:t>
            </a:r>
            <a:r>
              <a:rPr lang="en-GB" sz="2400" b="1" dirty="0">
                <a:solidFill>
                  <a:srgbClr val="FFC000"/>
                </a:solidFill>
              </a:rPr>
              <a:t> and </a:t>
            </a:r>
            <a:r>
              <a:rPr lang="tr-TR" sz="2400" b="1" dirty="0">
                <a:solidFill>
                  <a:srgbClr val="FFC000"/>
                </a:solidFill>
              </a:rPr>
              <a:t>M</a:t>
            </a:r>
            <a:r>
              <a:rPr lang="en-GB" sz="2400" b="1" dirty="0" err="1">
                <a:solidFill>
                  <a:srgbClr val="FFC000"/>
                </a:solidFill>
              </a:rPr>
              <a:t>anagement</a:t>
            </a:r>
            <a:endParaRPr lang="tr-TR" sz="2400" b="1" dirty="0">
              <a:solidFill>
                <a:srgbClr val="FFC000"/>
              </a:solidFill>
            </a:endParaRPr>
          </a:p>
          <a:p>
            <a:pPr algn="ctr"/>
            <a:r>
              <a:rPr lang="en-US" sz="20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Tbilisi, Georgia</a:t>
            </a:r>
          </a:p>
          <a:p>
            <a:pPr algn="ctr"/>
            <a:r>
              <a:rPr lang="en-US" sz="20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24-27 April 2018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357158" y="4403719"/>
            <a:ext cx="428628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ebnem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BE</a:t>
            </a:r>
            <a:r>
              <a:rPr lang="tr-TR" dirty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E CANPOLAT</a:t>
            </a:r>
            <a:r>
              <a:rPr lang="tr-TR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tr-T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PhD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sebnem.canpolat@tuik.gov.tr</a:t>
            </a:r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Head</a:t>
            </a:r>
            <a:r>
              <a:rPr lang="tr-T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of </a:t>
            </a:r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Demographic</a:t>
            </a:r>
            <a:r>
              <a:rPr lang="tr-T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Statistics</a:t>
            </a:r>
            <a:r>
              <a:rPr lang="tr-T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Department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TurkStat</a:t>
            </a:r>
            <a:endParaRPr lang="tr-TR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Turkish</a:t>
            </a:r>
            <a:r>
              <a:rPr lang="tr-T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Statistical </a:t>
            </a:r>
            <a:r>
              <a:rPr lang="tr-TR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Institute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786" y="1052736"/>
            <a:ext cx="3679182" cy="298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46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GB" dirty="0"/>
              <a:t>Population Register</a:t>
            </a:r>
            <a:r>
              <a:rPr lang="tr-TR" dirty="0"/>
              <a:t> (PR)</a:t>
            </a:r>
            <a:endParaRPr lang="en-GB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Address Based Population Registration System (ABPRS)</a:t>
            </a:r>
          </a:p>
          <a:p>
            <a:pPr lvl="1"/>
            <a:r>
              <a:rPr lang="en-US" sz="2300" dirty="0"/>
              <a:t>Population of localities</a:t>
            </a:r>
          </a:p>
          <a:p>
            <a:pPr lvl="1"/>
            <a:r>
              <a:rPr lang="en-US" sz="2300" dirty="0"/>
              <a:t>Age</a:t>
            </a:r>
            <a:r>
              <a:rPr lang="tr-TR" sz="2300" dirty="0"/>
              <a:t> &amp; </a:t>
            </a:r>
            <a:r>
              <a:rPr lang="en-US" sz="2300" dirty="0"/>
              <a:t>sex</a:t>
            </a:r>
          </a:p>
          <a:p>
            <a:pPr lvl="1"/>
            <a:r>
              <a:rPr lang="en-US" sz="2300" dirty="0"/>
              <a:t>Country of citizenship</a:t>
            </a:r>
          </a:p>
          <a:p>
            <a:pPr lvl="1"/>
            <a:r>
              <a:rPr lang="en-US" sz="2300" dirty="0"/>
              <a:t>Legal marital status</a:t>
            </a:r>
          </a:p>
          <a:p>
            <a:pPr lvl="1"/>
            <a:r>
              <a:rPr lang="en-US" sz="2300" dirty="0"/>
              <a:t>Place/country of birth</a:t>
            </a:r>
          </a:p>
          <a:p>
            <a:pPr lvl="1"/>
            <a:r>
              <a:rPr lang="en-US" sz="2300" dirty="0"/>
              <a:t>Internal migration</a:t>
            </a:r>
          </a:p>
          <a:p>
            <a:pPr lvl="1"/>
            <a:r>
              <a:rPr lang="en-US" sz="2300" dirty="0"/>
              <a:t>Reason for internal migration (2018-2019)</a:t>
            </a:r>
          </a:p>
          <a:p>
            <a:pPr lvl="1"/>
            <a:r>
              <a:rPr lang="en-US" sz="2300" dirty="0"/>
              <a:t>Household types, size of households</a:t>
            </a:r>
          </a:p>
          <a:p>
            <a:pPr lvl="1"/>
            <a:r>
              <a:rPr lang="en-US" sz="2300" dirty="0"/>
              <a:t>Relationships between household members</a:t>
            </a:r>
          </a:p>
          <a:p>
            <a:pPr lvl="1"/>
            <a:r>
              <a:rPr lang="en-US" sz="2300" dirty="0"/>
              <a:t>Births</a:t>
            </a:r>
            <a:r>
              <a:rPr lang="tr-TR" sz="2300" dirty="0"/>
              <a:t> &amp; </a:t>
            </a:r>
            <a:r>
              <a:rPr lang="en-US" sz="2300" dirty="0"/>
              <a:t>deaths</a:t>
            </a:r>
          </a:p>
        </p:txBody>
      </p:sp>
      <p:pic>
        <p:nvPicPr>
          <p:cNvPr id="6" name="Picture 2" descr="https://encrypted-tbn1.gstatic.com/images?q=tbn:ANd9GcQlGIcAn6hXUZmLIot2nNcPapNjMR6ZxgHhvZel9Dogiv7Zigs64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357430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2200" b="1" dirty="0"/>
              <a:t>National Address Database (NAD) + Spatial Address Registration System (SARS) 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Unique codes for localities, quarters, streets, buildings and all kind of independent units in the building (dwelling, office etc.)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Link with PR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Type of the building (residential, non-residential, governmental)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Type of the address/living quarter (residence, office, school, student dormitory, hotel, nursing home etc.)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floors in the building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Spatial data (X,Y coordinates)</a:t>
            </a:r>
            <a:endParaRPr lang="en-US" sz="2200" dirty="0"/>
          </a:p>
        </p:txBody>
      </p:sp>
      <p:sp>
        <p:nvSpPr>
          <p:cNvPr id="5" name="4 Sağ Ayraç"/>
          <p:cNvSpPr/>
          <p:nvPr/>
        </p:nvSpPr>
        <p:spPr>
          <a:xfrm>
            <a:off x="4572000" y="5072074"/>
            <a:ext cx="571504" cy="1000132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8 Metin kutusu"/>
          <p:cNvSpPr txBox="1"/>
          <p:nvPr/>
        </p:nvSpPr>
        <p:spPr>
          <a:xfrm>
            <a:off x="5286380" y="5122500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Ministry of Interior</a:t>
            </a:r>
          </a:p>
          <a:p>
            <a:pPr marL="0" lvl="2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  <a:p>
            <a:pPr marL="0" lvl="2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By the end of 2018 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dirty="0"/>
              <a:t>Address Register</a:t>
            </a:r>
            <a:r>
              <a:rPr lang="tr-TR" dirty="0"/>
              <a:t> (AR)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t>Education Register</a:t>
            </a: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2200" b="1" dirty="0"/>
              <a:t>National Education Statistics Database</a:t>
            </a:r>
          </a:p>
          <a:p>
            <a:pPr marL="817200" lvl="1" indent="-360000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Literacy </a:t>
            </a:r>
          </a:p>
          <a:p>
            <a:pPr marL="817200" lvl="1" indent="-360000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Educational attainment</a:t>
            </a:r>
          </a:p>
          <a:p>
            <a:pPr marL="817200" lvl="1" indent="-36000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endParaRPr lang="en-US" sz="2200" dirty="0"/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200" b="1" dirty="0"/>
              <a:t>Registers of Ministry of Education and Higher Education Council</a:t>
            </a:r>
          </a:p>
          <a:p>
            <a:pPr marL="817200" lvl="1" indent="-360000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Active student records</a:t>
            </a:r>
            <a:endParaRPr lang="en-US" sz="2200" dirty="0"/>
          </a:p>
        </p:txBody>
      </p:sp>
      <p:pic>
        <p:nvPicPr>
          <p:cNvPr id="2050" name="Picture 2" descr="D:\TuikUser\11974043504\Desktop\kalemlik-örnekleri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143380"/>
            <a:ext cx="1181448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Registers of Social Security Institution                                                        (</a:t>
            </a:r>
            <a:r>
              <a:rPr lang="en-US" sz="2200" kern="1200" dirty="0" err="1">
                <a:solidFill>
                  <a:srgbClr val="000000"/>
                </a:solidFill>
                <a:ea typeface="+mn-ea"/>
                <a:cs typeface="+mn-cs"/>
              </a:rPr>
              <a:t>Labour</a:t>
            </a: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 force status, economic activity)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Registers of Turkish Unemployment Agency                                       (Job applications and unemployment benefits)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Tax records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Farmer Registration System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Social assistance records</a:t>
            </a:r>
          </a:p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2200" kern="1200" dirty="0">
                <a:solidFill>
                  <a:srgbClr val="000000"/>
                </a:solidFill>
                <a:ea typeface="+mn-ea"/>
                <a:cs typeface="+mn-cs"/>
              </a:rPr>
              <a:t>Student records</a:t>
            </a:r>
          </a:p>
          <a:p>
            <a:endParaRPr lang="en-US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 bwMode="auto">
          <a:xfrm>
            <a:off x="611559" y="1357298"/>
            <a:ext cx="803240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lvl="1" indent="-360000" eaLnBrk="0" hangingPunct="0">
              <a:spcBef>
                <a:spcPts val="12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sz="2200" dirty="0">
              <a:latin typeface="Calibri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6286512" y="1643050"/>
            <a:ext cx="2357454" cy="2000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Existing </a:t>
            </a:r>
            <a:r>
              <a:rPr lang="en-US" sz="2000" dirty="0" err="1">
                <a:solidFill>
                  <a:schemeClr val="tx1"/>
                </a:solidFill>
                <a:latin typeface="Calibri" pitchFamily="34" charset="0"/>
              </a:rPr>
              <a:t>Labour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 Force Survey data will be used together with the administrative registers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" name="8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dirty="0"/>
              <a:t>Employment and Unemployment Register</a:t>
            </a:r>
            <a:endParaRPr lang="en-US" dirty="0"/>
          </a:p>
        </p:txBody>
      </p:sp>
      <p:pic>
        <p:nvPicPr>
          <p:cNvPr id="7" name="Picture 2" descr="D:\TuikUser\11974043504\Desktop\bireysel-emeklil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429132"/>
            <a:ext cx="3634366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TuikUser\11974043504\Desktop\big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304" y="1187660"/>
            <a:ext cx="1412537" cy="1881300"/>
          </a:xfrm>
          <a:prstGeom prst="rect">
            <a:avLst/>
          </a:prstGeom>
          <a:noFill/>
        </p:spPr>
      </p:pic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0000" y="1214964"/>
            <a:ext cx="8244000" cy="4788000"/>
          </a:xfrm>
        </p:spPr>
        <p:txBody>
          <a:bodyPr/>
          <a:lstStyle/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sz="1900" b="1" kern="1200" dirty="0" err="1">
                <a:solidFill>
                  <a:srgbClr val="000000"/>
                </a:solidFill>
                <a:ea typeface="+mn-ea"/>
                <a:cs typeface="+mn-cs"/>
              </a:rPr>
              <a:t>Main</a:t>
            </a:r>
            <a:r>
              <a:rPr lang="tr-TR" sz="1900" b="1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b="1" kern="1200" dirty="0" err="1">
                <a:solidFill>
                  <a:srgbClr val="000000"/>
                </a:solidFill>
                <a:ea typeface="+mn-ea"/>
                <a:cs typeface="+mn-cs"/>
              </a:rPr>
              <a:t>Sources</a:t>
            </a:r>
            <a:r>
              <a:rPr lang="tr-TR" sz="1900" b="1" kern="1200" dirty="0">
                <a:solidFill>
                  <a:srgbClr val="000000"/>
                </a:solidFill>
                <a:ea typeface="+mn-ea"/>
                <a:cs typeface="+mn-cs"/>
              </a:rPr>
              <a:t>:</a:t>
            </a:r>
          </a:p>
          <a:p>
            <a:pPr marL="760050" lvl="2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Building permits (</a:t>
            </a:r>
            <a:r>
              <a:rPr lang="en-US" sz="19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municipalities</a:t>
            </a: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)</a:t>
            </a:r>
            <a:endParaRPr lang="tr-TR" sz="19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1217250" lvl="3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Includes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most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of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the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required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variables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for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census</a:t>
            </a:r>
            <a:endParaRPr lang="tr-TR" sz="19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1217250" lvl="3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But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these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variables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are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only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available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since 2007 in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electronic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format.</a:t>
            </a:r>
          </a:p>
          <a:p>
            <a:pPr marL="1217250" lvl="3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Although all of the buildings 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in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the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boundary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of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Turkey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are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covered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in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our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National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Address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Data Base</a:t>
            </a: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, there are no such variables for buildings built before 2007.</a:t>
            </a:r>
          </a:p>
          <a:p>
            <a:pPr marL="760050" lvl="2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Property tax records (</a:t>
            </a:r>
            <a:r>
              <a:rPr lang="en-US" sz="19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municipalities</a:t>
            </a: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)</a:t>
            </a:r>
            <a:endParaRPr lang="tr-TR" sz="19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1217250" lvl="3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Kept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in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local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databases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of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municipalities</a:t>
            </a:r>
            <a:endParaRPr lang="tr-TR" sz="19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1217250" lvl="3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Mostly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contains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different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address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coding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system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because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some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municipalities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sz="1900" kern="1200" dirty="0" err="1">
                <a:solidFill>
                  <a:srgbClr val="000000"/>
                </a:solidFill>
                <a:ea typeface="+mn-ea"/>
                <a:cs typeface="+mn-cs"/>
              </a:rPr>
              <a:t>have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not </a:t>
            </a: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introduced unique address codes 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of </a:t>
            </a:r>
            <a:r>
              <a:rPr lang="en-US" sz="1900" kern="1200" dirty="0">
                <a:solidFill>
                  <a:srgbClr val="000000"/>
                </a:solidFill>
                <a:ea typeface="+mn-ea"/>
                <a:cs typeface="+mn-cs"/>
              </a:rPr>
              <a:t>AR to their records</a:t>
            </a:r>
            <a:r>
              <a:rPr lang="tr-TR" sz="1900" kern="1200" dirty="0">
                <a:solidFill>
                  <a:srgbClr val="000000"/>
                </a:solidFill>
                <a:ea typeface="+mn-ea"/>
                <a:cs typeface="+mn-cs"/>
              </a:rPr>
              <a:t> yet.</a:t>
            </a:r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dirty="0"/>
              <a:t>Building and Dwelling Registers</a:t>
            </a:r>
            <a:r>
              <a:rPr lang="tr-TR" dirty="0"/>
              <a:t> (BDR)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TuikUser\11974043504\Desktop\580f674ec03c0e27bcdd69f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4725144"/>
            <a:ext cx="2175421" cy="12241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0000" y="1355644"/>
            <a:ext cx="8244000" cy="4788000"/>
          </a:xfrm>
        </p:spPr>
        <p:txBody>
          <a:bodyPr/>
          <a:lstStyle/>
          <a:p>
            <a:pPr marL="360000" lvl="1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tr-TR" b="1" kern="1200" dirty="0" err="1">
                <a:solidFill>
                  <a:srgbClr val="000000"/>
                </a:solidFill>
                <a:ea typeface="+mn-ea"/>
                <a:cs typeface="+mn-cs"/>
              </a:rPr>
              <a:t>Supportive</a:t>
            </a:r>
            <a:r>
              <a:rPr lang="tr-TR" b="1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tr-TR" b="1" kern="1200" dirty="0" err="1">
                <a:solidFill>
                  <a:srgbClr val="000000"/>
                </a:solidFill>
                <a:ea typeface="+mn-ea"/>
                <a:cs typeface="+mn-cs"/>
              </a:rPr>
              <a:t>Sources</a:t>
            </a:r>
            <a:r>
              <a:rPr lang="tr-TR" b="1" kern="1200" dirty="0">
                <a:solidFill>
                  <a:srgbClr val="000000"/>
                </a:solidFill>
                <a:ea typeface="+mn-ea"/>
                <a:cs typeface="+mn-cs"/>
              </a:rPr>
              <a:t>:</a:t>
            </a:r>
            <a:endParaRPr lang="en-US" b="1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760050" lvl="2" indent="-360000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Land Registry and Cadastre Information System </a:t>
            </a:r>
            <a:endParaRPr lang="tr-TR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760050" lvl="2" indent="-360000">
              <a:spcBef>
                <a:spcPts val="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None/>
              <a:defRPr/>
            </a:pPr>
            <a:r>
              <a:rPr lang="tr-TR" kern="1200" dirty="0">
                <a:solidFill>
                  <a:srgbClr val="000000"/>
                </a:solidFill>
                <a:ea typeface="+mn-ea"/>
                <a:cs typeface="+mn-cs"/>
              </a:rPr>
              <a:t>	</a:t>
            </a: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(</a:t>
            </a:r>
            <a:r>
              <a:rPr lang="tr-TR" kern="1200" dirty="0" err="1">
                <a:solidFill>
                  <a:srgbClr val="000000"/>
                </a:solidFill>
                <a:ea typeface="+mn-ea"/>
                <a:cs typeface="+mn-cs"/>
              </a:rPr>
              <a:t>Title</a:t>
            </a:r>
            <a:r>
              <a:rPr lang="tr-TR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Deed Records)</a:t>
            </a:r>
          </a:p>
          <a:p>
            <a:pPr marL="760050" lvl="2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Compulsory Earthquake Insurance Records</a:t>
            </a:r>
          </a:p>
          <a:p>
            <a:pPr marL="760050" lvl="2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Rental Income Declarations (Ministry of Finance,                                Revenue Administration)</a:t>
            </a:r>
          </a:p>
          <a:p>
            <a:pPr marL="760050" lvl="2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r>
              <a:rPr lang="en-US" kern="1200" dirty="0">
                <a:solidFill>
                  <a:srgbClr val="000000"/>
                </a:solidFill>
                <a:ea typeface="+mn-ea"/>
                <a:cs typeface="+mn-cs"/>
              </a:rPr>
              <a:t>Other</a:t>
            </a:r>
            <a:r>
              <a:rPr lang="tr-TR" kern="1200" dirty="0">
                <a:solidFill>
                  <a:srgbClr val="000000"/>
                </a:solidFill>
                <a:ea typeface="+mn-ea"/>
                <a:cs typeface="+mn-cs"/>
              </a:rPr>
              <a:t> (</a:t>
            </a:r>
            <a:r>
              <a:rPr lang="en-US" b="1" dirty="0"/>
              <a:t>Subscription records</a:t>
            </a:r>
            <a:r>
              <a:rPr lang="en-US" dirty="0"/>
              <a:t> of natural gas</a:t>
            </a:r>
            <a:r>
              <a:rPr lang="tr-TR" dirty="0"/>
              <a:t>,</a:t>
            </a:r>
            <a:r>
              <a:rPr lang="en-US" dirty="0"/>
              <a:t> water supply and electricity companies</a:t>
            </a:r>
            <a:r>
              <a:rPr lang="tr-TR" dirty="0"/>
              <a:t> </a:t>
            </a:r>
            <a:r>
              <a:rPr lang="tr-TR" dirty="0" err="1"/>
              <a:t>etc</a:t>
            </a:r>
            <a:r>
              <a:rPr lang="tr-TR" dirty="0"/>
              <a:t>.)</a:t>
            </a:r>
            <a:endParaRPr lang="en-US" dirty="0"/>
          </a:p>
          <a:p>
            <a:pPr marL="760050" lvl="2" indent="-360000">
              <a:spcBef>
                <a:spcPts val="6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Font typeface="Wingdings" pitchFamily="2" charset="2"/>
              <a:buChar char="q"/>
              <a:defRPr/>
            </a:pPr>
            <a:endParaRPr lang="en-US" kern="12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dirty="0"/>
              <a:t>Building and Dwelling Registers</a:t>
            </a:r>
            <a:r>
              <a:rPr lang="tr-TR" dirty="0"/>
              <a:t> (BDR)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45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115616" y="4521090"/>
            <a:ext cx="7358114" cy="15001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It is planning to conduct a building </a:t>
            </a:r>
            <a:r>
              <a:rPr lang="en-US" sz="2400" b="1" dirty="0" err="1">
                <a:solidFill>
                  <a:schemeClr val="tx1"/>
                </a:solidFill>
                <a:latin typeface="Calibri" pitchFamily="34" charset="0"/>
              </a:rPr>
              <a:t>enum</a:t>
            </a:r>
            <a:r>
              <a:rPr lang="tr-TR" sz="2400" b="1" dirty="0">
                <a:solidFill>
                  <a:schemeClr val="tx1"/>
                </a:solidFill>
                <a:latin typeface="Calibri" pitchFamily="34" charset="0"/>
              </a:rPr>
              <a:t>e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ration for whole country in 2019-2020 period.</a:t>
            </a:r>
          </a:p>
        </p:txBody>
      </p:sp>
      <p:sp>
        <p:nvSpPr>
          <p:cNvPr id="9" name="8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23220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Plans for Establishing a BDR</a:t>
            </a:r>
          </a:p>
        </p:txBody>
      </p:sp>
      <p:sp>
        <p:nvSpPr>
          <p:cNvPr id="10" name="9 İçerik Yer Tutucusu"/>
          <p:cNvSpPr>
            <a:spLocks noGrp="1"/>
          </p:cNvSpPr>
          <p:nvPr>
            <p:ph idx="1"/>
          </p:nvPr>
        </p:nvSpPr>
        <p:spPr>
          <a:xfrm>
            <a:off x="450000" y="1649320"/>
            <a:ext cx="8244000" cy="2571768"/>
          </a:xfrm>
        </p:spPr>
        <p:txBody>
          <a:bodyPr/>
          <a:lstStyle/>
          <a:p>
            <a:pPr marL="457200" lvl="2" indent="0" algn="just">
              <a:spcBef>
                <a:spcPts val="1200"/>
              </a:spcBef>
              <a:spcAft>
                <a:spcPts val="600"/>
              </a:spcAft>
              <a:buClr>
                <a:srgbClr val="AB2328">
                  <a:lumMod val="75000"/>
                </a:srgbClr>
              </a:buClr>
              <a:buNone/>
              <a:defRPr/>
            </a:pPr>
            <a:r>
              <a:rPr lang="en-US" sz="2800" kern="1200" dirty="0">
                <a:solidFill>
                  <a:srgbClr val="000000"/>
                </a:solidFill>
                <a:ea typeface="+mn-ea"/>
                <a:cs typeface="+mn-cs"/>
              </a:rPr>
              <a:t>After carrying out several studies to link every related registers that include characteristics of building and dwelling, we decided to go field to get missing variables to establish a continuously updated and complete “</a:t>
            </a:r>
            <a:r>
              <a:rPr lang="en-US" sz="2800" b="1" kern="1200" dirty="0">
                <a:solidFill>
                  <a:srgbClr val="000000"/>
                </a:solidFill>
                <a:ea typeface="+mn-ea"/>
                <a:cs typeface="+mn-cs"/>
              </a:rPr>
              <a:t>Building and Dwelling Registration System</a:t>
            </a:r>
            <a:r>
              <a:rPr lang="en-US" sz="2800" kern="1200" dirty="0">
                <a:solidFill>
                  <a:srgbClr val="000000"/>
                </a:solidFill>
                <a:ea typeface="+mn-ea"/>
                <a:cs typeface="+mn-cs"/>
              </a:rPr>
              <a:t>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Financing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/>
              <a:t>The cost of all work related to 2021 PHC will be covered from the </a:t>
            </a:r>
            <a:r>
              <a:rPr lang="en-US" sz="2800" dirty="0" err="1"/>
              <a:t>TurkStat's</a:t>
            </a:r>
            <a:r>
              <a:rPr lang="en-US" sz="2800" dirty="0"/>
              <a:t> own budget.</a:t>
            </a:r>
          </a:p>
          <a:p>
            <a:pPr>
              <a:spcBef>
                <a:spcPts val="1200"/>
              </a:spcBef>
            </a:pPr>
            <a:r>
              <a:rPr lang="en-US" sz="2800" dirty="0" err="1"/>
              <a:t>Relavant</a:t>
            </a:r>
            <a:r>
              <a:rPr lang="en-US" sz="2800" dirty="0"/>
              <a:t> institutions of the state may support the establishment of the BDR </a:t>
            </a:r>
            <a:r>
              <a:rPr lang="en-US" sz="2800" dirty="0" err="1"/>
              <a:t>Sytem</a:t>
            </a:r>
            <a:r>
              <a:rPr lang="en-US" sz="28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The possible budget of main survey for collecting missing </a:t>
            </a:r>
            <a:r>
              <a:rPr lang="tr-TR" sz="2800" dirty="0" err="1"/>
              <a:t>dwelling</a:t>
            </a:r>
            <a:r>
              <a:rPr lang="tr-TR" sz="2800" dirty="0"/>
              <a:t> </a:t>
            </a:r>
            <a:r>
              <a:rPr lang="tr-TR" sz="2800" dirty="0" err="1"/>
              <a:t>variables</a:t>
            </a:r>
            <a:r>
              <a:rPr lang="tr-TR" sz="2800" dirty="0"/>
              <a:t> </a:t>
            </a:r>
            <a:r>
              <a:rPr lang="en-US" sz="2800" dirty="0"/>
              <a:t>for entire country will be determined one year before the operation according to the pilot studies.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Regulation</a:t>
            </a:r>
            <a:endParaRPr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800"/>
              <a:t>Statistics Law of Turkey (dated 18 November 2005):</a:t>
            </a:r>
          </a:p>
          <a:p>
            <a:pPr lvl="1">
              <a:spcBef>
                <a:spcPts val="1200"/>
              </a:spcBef>
            </a:pPr>
            <a:r>
              <a:rPr lang="en-US" sz="2800"/>
              <a:t>Determines basic principles and standards concerning the production and organization of official statistics</a:t>
            </a:r>
          </a:p>
          <a:p>
            <a:pPr lvl="1"/>
            <a:r>
              <a:rPr lang="en-US" sz="2800"/>
              <a:t>Regulates the duties of the Turkish Statistical Institute </a:t>
            </a:r>
          </a:p>
          <a:p>
            <a:pPr lvl="1"/>
            <a:r>
              <a:rPr lang="en-US" sz="2800"/>
              <a:t>Orders to prepare the Official Statistics Programme (OSP)</a:t>
            </a:r>
          </a:p>
          <a:p>
            <a:pPr marL="342900" lvl="1" indent="-342900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800">
                <a:ea typeface="+mn-ea"/>
              </a:rPr>
              <a:t>Censuses and surveys should be carried out within the framework of OSP</a:t>
            </a:r>
          </a:p>
          <a:p>
            <a:pPr marL="0" lvl="1" indent="0">
              <a:spcBef>
                <a:spcPts val="1200"/>
              </a:spcBef>
              <a:buNone/>
            </a:pPr>
            <a:endParaRPr lang="en-US" sz="2800">
              <a:ea typeface="+mn-ea"/>
            </a:endParaRPr>
          </a:p>
          <a:p>
            <a:pPr lvl="1"/>
            <a:endParaRPr lang="en-US" sz="2800"/>
          </a:p>
          <a:p>
            <a:pPr>
              <a:spcBef>
                <a:spcPts val="1200"/>
              </a:spcBef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40726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3395696" y="4463015"/>
            <a:ext cx="55340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Thank  you...</a:t>
            </a:r>
            <a:endParaRPr lang="en-GB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D:\TuikUser\11974043504\Desktop\nuf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214422"/>
            <a:ext cx="5470109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500174"/>
            <a:ext cx="8051090" cy="4788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err="1"/>
              <a:t>Census</a:t>
            </a:r>
            <a:r>
              <a:rPr lang="tr-TR" dirty="0"/>
              <a:t> </a:t>
            </a:r>
            <a:r>
              <a:rPr lang="tr-TR" dirty="0" err="1"/>
              <a:t>history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Target for 2021 PHC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Registers needed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Information on available registers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Plans of </a:t>
            </a:r>
            <a:r>
              <a:rPr lang="en-US" dirty="0" err="1"/>
              <a:t>TurkStat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err="1"/>
              <a:t>Financing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err="1"/>
              <a:t>Regulation</a:t>
            </a:r>
            <a:endParaRPr lang="tr-TR" dirty="0"/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785926"/>
            <a:ext cx="2404299" cy="396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23220"/>
          </a:xfrm>
          <a:solidFill>
            <a:srgbClr val="AB2328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  <a:softEdge rad="63500"/>
          </a:effectLst>
          <a:scene3d>
            <a:camera prst="obliqueBottomRight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r-TR" dirty="0" err="1"/>
              <a:t>Census</a:t>
            </a:r>
            <a:r>
              <a:rPr lang="tr-TR" dirty="0"/>
              <a:t> </a:t>
            </a:r>
            <a:r>
              <a:rPr lang="tr-TR" dirty="0" err="1"/>
              <a:t>History</a:t>
            </a:r>
            <a:endParaRPr lang="en-GB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57298"/>
            <a:ext cx="8258204" cy="4554550"/>
          </a:xfrm>
        </p:spPr>
        <p:txBody>
          <a:bodyPr/>
          <a:lstStyle/>
          <a:p>
            <a:pPr algn="ctr">
              <a:spcBef>
                <a:spcPts val="1200"/>
              </a:spcBef>
              <a:buNone/>
            </a:pPr>
            <a:r>
              <a:rPr lang="en-GB" b="1" dirty="0"/>
              <a:t>14 traditional population censuses </a:t>
            </a:r>
            <a:r>
              <a:rPr lang="tr-TR" b="1" dirty="0"/>
              <a:t>(</a:t>
            </a:r>
            <a:r>
              <a:rPr lang="en-GB" b="1" dirty="0"/>
              <a:t>1927-2000</a:t>
            </a:r>
            <a:r>
              <a:rPr lang="tr-TR" b="1" dirty="0"/>
              <a:t>)</a:t>
            </a:r>
            <a:r>
              <a:rPr lang="en-GB" b="1" dirty="0"/>
              <a:t> </a:t>
            </a:r>
          </a:p>
          <a:p>
            <a:pPr>
              <a:spcBef>
                <a:spcPts val="1200"/>
              </a:spcBef>
            </a:pPr>
            <a:r>
              <a:rPr lang="en-GB" sz="2200" dirty="0"/>
              <a:t>One-day </a:t>
            </a:r>
            <a:r>
              <a:rPr lang="tr-TR" sz="2200" dirty="0" err="1"/>
              <a:t>full</a:t>
            </a:r>
            <a:r>
              <a:rPr lang="tr-TR" sz="2200" dirty="0"/>
              <a:t> </a:t>
            </a:r>
            <a:r>
              <a:rPr lang="tr-TR" sz="2200" dirty="0" err="1"/>
              <a:t>enumeration</a:t>
            </a:r>
            <a:r>
              <a:rPr lang="en-GB" sz="2200" dirty="0"/>
              <a:t> with national curfew</a:t>
            </a:r>
            <a:endParaRPr lang="tr-TR" sz="2200" dirty="0"/>
          </a:p>
          <a:p>
            <a:pPr>
              <a:spcBef>
                <a:spcPts val="1200"/>
              </a:spcBef>
            </a:pPr>
            <a:r>
              <a:rPr lang="en-GB" sz="2200" dirty="0"/>
              <a:t>Paper</a:t>
            </a:r>
            <a:r>
              <a:rPr lang="tr-TR" sz="2200" dirty="0"/>
              <a:t> </a:t>
            </a:r>
            <a:r>
              <a:rPr lang="tr-TR" sz="2200" dirty="0" err="1"/>
              <a:t>based</a:t>
            </a:r>
            <a:r>
              <a:rPr lang="tr-TR" sz="2200" dirty="0"/>
              <a:t> </a:t>
            </a:r>
            <a:r>
              <a:rPr lang="en-GB" sz="2200" dirty="0"/>
              <a:t>questionnaire</a:t>
            </a:r>
            <a:r>
              <a:rPr lang="tr-TR" sz="2200" dirty="0"/>
              <a:t> (ICR </a:t>
            </a:r>
            <a:r>
              <a:rPr lang="tr-TR" sz="2200" dirty="0" err="1"/>
              <a:t>method</a:t>
            </a:r>
            <a:r>
              <a:rPr lang="tr-TR" sz="2200" dirty="0"/>
              <a:t> in 2000 </a:t>
            </a:r>
            <a:r>
              <a:rPr lang="tr-TR" sz="2200" dirty="0" err="1"/>
              <a:t>Census</a:t>
            </a:r>
            <a:r>
              <a:rPr lang="tr-TR" sz="2200" dirty="0"/>
              <a:t>)</a:t>
            </a:r>
            <a:endParaRPr lang="en-GB" sz="2200" dirty="0"/>
          </a:p>
          <a:p>
            <a:pPr>
              <a:spcBef>
                <a:spcPts val="1200"/>
              </a:spcBef>
            </a:pPr>
            <a:r>
              <a:rPr lang="en-GB" sz="2200" dirty="0">
                <a:solidFill>
                  <a:srgbClr val="D20000"/>
                </a:solidFill>
              </a:rPr>
              <a:t>No information on usual residence (de jure)</a:t>
            </a:r>
          </a:p>
          <a:p>
            <a:pPr>
              <a:spcBef>
                <a:spcPts val="1200"/>
              </a:spcBef>
            </a:pPr>
            <a:r>
              <a:rPr lang="en-GB" sz="2200" dirty="0">
                <a:solidFill>
                  <a:srgbClr val="D20000"/>
                </a:solidFill>
              </a:rPr>
              <a:t>Need of a large number of staff</a:t>
            </a:r>
          </a:p>
          <a:p>
            <a:pPr>
              <a:spcBef>
                <a:spcPts val="1200"/>
              </a:spcBef>
            </a:pPr>
            <a:r>
              <a:rPr lang="en-GB" sz="2200" dirty="0">
                <a:solidFill>
                  <a:srgbClr val="D20000"/>
                </a:solidFill>
              </a:rPr>
              <a:t>High cost</a:t>
            </a:r>
          </a:p>
          <a:p>
            <a:pPr>
              <a:spcBef>
                <a:spcPts val="1200"/>
              </a:spcBef>
            </a:pPr>
            <a:r>
              <a:rPr lang="en-GB" sz="2200" dirty="0" err="1">
                <a:solidFill>
                  <a:srgbClr val="D20000"/>
                </a:solidFill>
              </a:rPr>
              <a:t>Overcounting</a:t>
            </a:r>
            <a:endParaRPr lang="en-GB" sz="2200" dirty="0">
              <a:solidFill>
                <a:srgbClr val="D20000"/>
              </a:solidFill>
            </a:endParaRPr>
          </a:p>
          <a:p>
            <a:pPr>
              <a:spcBef>
                <a:spcPts val="1200"/>
              </a:spcBef>
            </a:pPr>
            <a:r>
              <a:rPr lang="en-GB" sz="2200" dirty="0">
                <a:solidFill>
                  <a:srgbClr val="D20000"/>
                </a:solidFill>
              </a:rPr>
              <a:t>Long duration of data processing (around 3.5 years)</a:t>
            </a:r>
          </a:p>
          <a:p>
            <a:pPr>
              <a:spcBef>
                <a:spcPts val="1200"/>
              </a:spcBef>
            </a:pPr>
            <a:r>
              <a:rPr lang="en-GB" sz="2200" dirty="0">
                <a:solidFill>
                  <a:srgbClr val="D20000"/>
                </a:solidFill>
              </a:rPr>
              <a:t>Population statistics are available within 5-10 year interval</a:t>
            </a:r>
          </a:p>
          <a:p>
            <a:endParaRPr lang="en-US" dirty="0"/>
          </a:p>
        </p:txBody>
      </p:sp>
      <p:sp>
        <p:nvSpPr>
          <p:cNvPr id="2" name="Sağ Ayraç 1"/>
          <p:cNvSpPr/>
          <p:nvPr/>
        </p:nvSpPr>
        <p:spPr>
          <a:xfrm>
            <a:off x="7209828" y="2840536"/>
            <a:ext cx="504056" cy="2808312"/>
          </a:xfrm>
          <a:prstGeom prst="rightBrace">
            <a:avLst/>
          </a:prstGeom>
          <a:ln w="28575">
            <a:solidFill>
              <a:srgbClr val="D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/>
          <p:cNvSpPr txBox="1"/>
          <p:nvPr/>
        </p:nvSpPr>
        <p:spPr>
          <a:xfrm>
            <a:off x="7751820" y="2436274"/>
            <a:ext cx="12126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To overcome these problems, it was necessary to establish an up-to-date population registration system. </a:t>
            </a:r>
          </a:p>
        </p:txBody>
      </p:sp>
    </p:spTree>
    <p:extLst>
      <p:ext uri="{BB962C8B-B14F-4D97-AF65-F5344CB8AC3E}">
        <p14:creationId xmlns:p14="http://schemas.microsoft.com/office/powerpoint/2010/main" val="4461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err="1"/>
              <a:t>Building</a:t>
            </a:r>
            <a:r>
              <a:rPr lang="tr-TR" dirty="0"/>
              <a:t> an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b="1" dirty="0" err="1">
                <a:solidFill>
                  <a:srgbClr val="0070C0"/>
                </a:solidFill>
              </a:rPr>
              <a:t>Population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err="1">
                <a:solidFill>
                  <a:srgbClr val="0070C0"/>
                </a:solidFill>
              </a:rPr>
              <a:t>Registration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addresses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boundaries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country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registered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b="1" dirty="0" err="1">
                <a:solidFill>
                  <a:srgbClr val="0070C0"/>
                </a:solidFill>
              </a:rPr>
              <a:t>National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err="1">
                <a:solidFill>
                  <a:srgbClr val="0070C0"/>
                </a:solidFill>
              </a:rPr>
              <a:t>Address</a:t>
            </a:r>
            <a:r>
              <a:rPr lang="tr-TR" b="1" dirty="0">
                <a:solidFill>
                  <a:srgbClr val="0070C0"/>
                </a:solidFill>
              </a:rPr>
              <a:t> Database (AR)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286124"/>
            <a:ext cx="2270700" cy="229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817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D:\MAKBULE\MICROSOFT CLIP ORGANIZER\Microsoft Clip Organizer\j0202606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flipH="1">
            <a:off x="6569075" y="2141538"/>
            <a:ext cx="2432050" cy="314483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6 Metin kutusu"/>
          <p:cNvSpPr txBox="1"/>
          <p:nvPr/>
        </p:nvSpPr>
        <p:spPr>
          <a:xfrm>
            <a:off x="6643688" y="1643063"/>
            <a:ext cx="23574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400" b="1" dirty="0" err="1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Address</a:t>
            </a:r>
            <a:endParaRPr lang="tr-TR" sz="24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3996" y="2357431"/>
            <a:ext cx="601988" cy="930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551" y="2357431"/>
            <a:ext cx="646036" cy="930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5368" y="2857497"/>
            <a:ext cx="290716" cy="4186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11 Metin kutusu"/>
          <p:cNvSpPr txBox="1"/>
          <p:nvPr/>
        </p:nvSpPr>
        <p:spPr>
          <a:xfrm>
            <a:off x="-71438" y="1428736"/>
            <a:ext cx="30718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400" b="1" dirty="0" err="1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Personal</a:t>
            </a:r>
            <a:r>
              <a:rPr lang="tr-TR" sz="2400" b="1" dirty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tr-TR" sz="2400" b="1" dirty="0" err="1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Information</a:t>
            </a:r>
            <a:endParaRPr lang="tr-TR" sz="24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15 Sağ Ok"/>
          <p:cNvSpPr/>
          <p:nvPr/>
        </p:nvSpPr>
        <p:spPr>
          <a:xfrm rot="2009684">
            <a:off x="2663466" y="2605729"/>
            <a:ext cx="1083001" cy="210924"/>
          </a:xfrm>
          <a:prstGeom prst="rightArrow">
            <a:avLst/>
          </a:prstGeom>
        </p:spPr>
        <p:style>
          <a:lnRef idx="1">
            <a:schemeClr val="accent6"/>
          </a:lnRef>
          <a:fillRef idx="1003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7" name="16 Sol Ok"/>
          <p:cNvSpPr/>
          <p:nvPr/>
        </p:nvSpPr>
        <p:spPr>
          <a:xfrm rot="19847126">
            <a:off x="5624992" y="2644947"/>
            <a:ext cx="1166988" cy="228009"/>
          </a:xfrm>
          <a:prstGeom prst="leftArrow">
            <a:avLst/>
          </a:prstGeom>
        </p:spPr>
        <p:style>
          <a:lnRef idx="1">
            <a:schemeClr val="accent2"/>
          </a:lnRef>
          <a:fillRef idx="1003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gray">
          <a:xfrm>
            <a:off x="3563888" y="2643188"/>
            <a:ext cx="2232248" cy="1143000"/>
          </a:xfrm>
          <a:prstGeom prst="ellipse">
            <a:avLst/>
          </a:prstGeom>
          <a:gradFill rotWithShape="1">
            <a:gsLst>
              <a:gs pos="0">
                <a:srgbClr val="FFE5B1">
                  <a:alpha val="67998"/>
                </a:srgbClr>
              </a:gs>
              <a:gs pos="100000">
                <a:srgbClr val="393328">
                  <a:alpha val="37999"/>
                </a:srgb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anchor="ctr"/>
          <a:lstStyle/>
          <a:p>
            <a:pPr algn="ctr">
              <a:defRPr/>
            </a:pPr>
            <a:r>
              <a:rPr lang="tr-TR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Tahoma" pitchFamily="34" charset="0"/>
              </a:rPr>
              <a:t>Population</a:t>
            </a:r>
            <a:r>
              <a:rPr lang="tr-T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Tahoma" pitchFamily="34" charset="0"/>
              </a:rPr>
              <a:t> </a:t>
            </a:r>
            <a:r>
              <a:rPr lang="tr-TR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Tahoma" pitchFamily="34" charset="0"/>
              </a:rPr>
              <a:t>Registration</a:t>
            </a:r>
            <a:r>
              <a:rPr lang="tr-T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Tahoma" pitchFamily="34" charset="0"/>
              </a:rPr>
              <a:t> </a:t>
            </a:r>
            <a:r>
              <a:rPr lang="tr-TR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Tahoma" pitchFamily="34" charset="0"/>
              </a:rPr>
              <a:t>System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  <a:cs typeface="Tahoma" pitchFamily="34" charset="0"/>
            </a:endParaRPr>
          </a:p>
        </p:txBody>
      </p:sp>
      <p:sp>
        <p:nvSpPr>
          <p:cNvPr id="30" name="29 Yuvarlatılmış Dikdörtgen"/>
          <p:cNvSpPr/>
          <p:nvPr/>
        </p:nvSpPr>
        <p:spPr>
          <a:xfrm>
            <a:off x="142875" y="714375"/>
            <a:ext cx="8929688" cy="500063"/>
          </a:xfrm>
          <a:prstGeom prst="roundRect">
            <a:avLst/>
          </a:pr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WHAT IS ADDRESS BASED POPULATION REGISTRATION SYSTEM?</a:t>
            </a:r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3" y="3500438"/>
            <a:ext cx="2217737" cy="2630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13 Dikdörtgen"/>
          <p:cNvSpPr/>
          <p:nvPr/>
        </p:nvSpPr>
        <p:spPr>
          <a:xfrm>
            <a:off x="2571736" y="4214818"/>
            <a:ext cx="4143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By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linking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addresses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of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Turkish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citizens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living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in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the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country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with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the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Turkish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ID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number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,</a:t>
            </a:r>
          </a:p>
          <a:p>
            <a:pPr algn="ctr"/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Population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Registration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System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was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</a:t>
            </a:r>
            <a:r>
              <a:rPr lang="tr-TR" sz="1600" b="1" dirty="0" err="1">
                <a:solidFill>
                  <a:srgbClr val="7030A0"/>
                </a:solidFill>
                <a:latin typeface="Tahoma" pitchFamily="34" charset="0"/>
              </a:rPr>
              <a:t>established</a:t>
            </a:r>
            <a:r>
              <a:rPr lang="tr-TR" sz="1600" b="1" dirty="0">
                <a:solidFill>
                  <a:srgbClr val="7030A0"/>
                </a:solidFill>
                <a:latin typeface="Tahoma" pitchFamily="34" charset="0"/>
              </a:rPr>
              <a:t> in 2007.</a:t>
            </a:r>
            <a:endParaRPr lang="en-US" sz="1600" b="1" dirty="0">
              <a:solidFill>
                <a:srgbClr val="7030A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68676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28596" y="692696"/>
            <a:ext cx="8229600" cy="523220"/>
          </a:xfrm>
          <a:solidFill>
            <a:srgbClr val="AB2328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  <a:softEdge rad="63500"/>
          </a:effectLst>
          <a:scene3d>
            <a:camera prst="obliqueBottomRight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r-TR" dirty="0" err="1"/>
              <a:t>Census</a:t>
            </a:r>
            <a:r>
              <a:rPr lang="tr-TR" dirty="0"/>
              <a:t> </a:t>
            </a:r>
            <a:r>
              <a:rPr lang="tr-TR" dirty="0" err="1"/>
              <a:t>History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40768"/>
            <a:ext cx="8258204" cy="4570322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/>
              <a:t>We obtain population size and its basic characteristics (age-sex structure, nationality, place of birth, type of household and internal migration annually from PR system. PR was the main facilitator to conduct …</a:t>
            </a:r>
            <a:endParaRPr lang="en-US" b="1"/>
          </a:p>
          <a:p>
            <a:pPr algn="ctr">
              <a:spcBef>
                <a:spcPts val="1200"/>
              </a:spcBef>
              <a:buNone/>
            </a:pPr>
            <a:r>
              <a:rPr lang="en-US" b="1"/>
              <a:t>2011 PHC: Census with combined method</a:t>
            </a:r>
          </a:p>
          <a:p>
            <a:pPr>
              <a:spcBef>
                <a:spcPts val="1200"/>
              </a:spcBef>
            </a:pPr>
            <a:r>
              <a:rPr lang="en-US"/>
              <a:t>Combined method: Registers + Sample field data (12%)</a:t>
            </a:r>
          </a:p>
          <a:p>
            <a:pPr>
              <a:spcBef>
                <a:spcPts val="1200"/>
              </a:spcBef>
            </a:pPr>
            <a:r>
              <a:rPr lang="en-US"/>
              <a:t>3 months field operation, 40 % PAPI and 60% CAPI</a:t>
            </a:r>
          </a:p>
          <a:p>
            <a:pPr>
              <a:spcBef>
                <a:spcPts val="1200"/>
              </a:spcBef>
            </a:pPr>
            <a:r>
              <a:rPr lang="en-US"/>
              <a:t>Use of registers for census for the first time (20% of the variables)</a:t>
            </a:r>
          </a:p>
          <a:p>
            <a:pPr>
              <a:spcBef>
                <a:spcPts val="1200"/>
              </a:spcBef>
            </a:pPr>
            <a:r>
              <a:rPr lang="en-US"/>
              <a:t>Sampling size of survey was about 2.4 million households. </a:t>
            </a:r>
          </a:p>
        </p:txBody>
      </p:sp>
    </p:spTree>
    <p:extLst>
      <p:ext uri="{BB962C8B-B14F-4D97-AF65-F5344CB8AC3E}">
        <p14:creationId xmlns:p14="http://schemas.microsoft.com/office/powerpoint/2010/main" val="25442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23220"/>
          </a:xfrm>
          <a:solidFill>
            <a:srgbClr val="AB2328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  <a:softEdge rad="63500"/>
          </a:effectLst>
          <a:scene3d>
            <a:camera prst="obliqueBottomRight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History of Censuses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57298"/>
            <a:ext cx="8258204" cy="478634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/>
              <a:t>Difficulty in hiring and training of a large group of field staff for a short term work 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Difficulty in collecting data on mortality, </a:t>
            </a:r>
            <a:r>
              <a:rPr lang="en-US" sz="2200" dirty="0" err="1"/>
              <a:t>labour</a:t>
            </a:r>
            <a:r>
              <a:rPr lang="en-US" sz="2200" dirty="0"/>
              <a:t> force and migration with </a:t>
            </a:r>
            <a:r>
              <a:rPr lang="tr-TR" sz="2200" dirty="0"/>
              <a:t>i</a:t>
            </a:r>
            <a:r>
              <a:rPr lang="en-US" sz="2200" dirty="0" err="1"/>
              <a:t>nexperienced</a:t>
            </a:r>
            <a:r>
              <a:rPr lang="en-US" sz="2200" dirty="0"/>
              <a:t> staff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Relatively high cost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Not being able to produce estimations for small geographic levels based on sample survey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Lack of interest and support of municipalities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Rising concern about confidentiality and privacy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4455" y="4509120"/>
            <a:ext cx="1939545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095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Target</a:t>
            </a:r>
            <a:r>
              <a:rPr lang="tr-TR" dirty="0"/>
              <a:t>s</a:t>
            </a:r>
            <a:r>
              <a:rPr lang="en-US" dirty="0"/>
              <a:t> for 2021 PHC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200"/>
              <a:t>With the goal of producing more timely, less costly, more useful and annual population statistics:</a:t>
            </a:r>
          </a:p>
          <a:p>
            <a:pPr lvl="1">
              <a:spcBef>
                <a:spcPts val="1200"/>
              </a:spcBef>
            </a:pPr>
            <a:r>
              <a:rPr lang="en-US" sz="2200"/>
              <a:t>Changing the census methodology from combined to register based. </a:t>
            </a:r>
          </a:p>
          <a:p>
            <a:pPr lvl="1">
              <a:spcBef>
                <a:spcPts val="1200"/>
              </a:spcBef>
            </a:pPr>
            <a:r>
              <a:rPr lang="en-US" sz="2200"/>
              <a:t>Using the LFS data by combining them with related registers.</a:t>
            </a:r>
          </a:p>
          <a:p>
            <a:pPr lvl="1">
              <a:spcBef>
                <a:spcPts val="1200"/>
              </a:spcBef>
            </a:pPr>
            <a:r>
              <a:rPr lang="en-US" sz="2200"/>
              <a:t>Producing census data on 1 km</a:t>
            </a:r>
            <a:r>
              <a:rPr lang="en-US" sz="2200" baseline="30000"/>
              <a:t>2</a:t>
            </a:r>
            <a:r>
              <a:rPr lang="en-US" sz="2200"/>
              <a:t> grids.</a:t>
            </a:r>
          </a:p>
          <a:p>
            <a:pPr lvl="1">
              <a:spcBef>
                <a:spcPts val="1200"/>
              </a:spcBef>
            </a:pPr>
            <a:r>
              <a:rPr lang="en-US" sz="2200"/>
              <a:t>Producing selected set of census variables annually.</a:t>
            </a:r>
          </a:p>
          <a:p>
            <a:endParaRPr lang="en-US" sz="22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909" y="5157192"/>
            <a:ext cx="101780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GB"/>
              <a:t>Registers Needed</a:t>
            </a:r>
            <a:endParaRPr lang="en-GB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Population </a:t>
            </a:r>
            <a:endParaRPr lang="tr-TR" dirty="0"/>
          </a:p>
          <a:p>
            <a:pPr>
              <a:spcBef>
                <a:spcPts val="1200"/>
              </a:spcBef>
              <a:buNone/>
            </a:pPr>
            <a:r>
              <a:rPr lang="tr-TR" dirty="0"/>
              <a:t>	</a:t>
            </a:r>
            <a:r>
              <a:rPr lang="en-US" dirty="0"/>
              <a:t>(demography, migration, household/family)</a:t>
            </a:r>
          </a:p>
          <a:p>
            <a:pPr>
              <a:spcBef>
                <a:spcPts val="1200"/>
              </a:spcBef>
            </a:pPr>
            <a:r>
              <a:rPr lang="en-US" dirty="0"/>
              <a:t>Address</a:t>
            </a:r>
          </a:p>
          <a:p>
            <a:pPr>
              <a:spcBef>
                <a:spcPts val="1200"/>
              </a:spcBef>
            </a:pPr>
            <a:r>
              <a:rPr lang="en-US" dirty="0"/>
              <a:t>Education</a:t>
            </a:r>
          </a:p>
          <a:p>
            <a:pPr>
              <a:spcBef>
                <a:spcPts val="1200"/>
              </a:spcBef>
            </a:pPr>
            <a:r>
              <a:rPr lang="en-US" dirty="0"/>
              <a:t>Employment and Unemployment</a:t>
            </a:r>
          </a:p>
          <a:p>
            <a:pPr>
              <a:spcBef>
                <a:spcPts val="1200"/>
              </a:spcBef>
            </a:pPr>
            <a:r>
              <a:rPr lang="en-US" dirty="0"/>
              <a:t>Building and Dwelling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929066"/>
            <a:ext cx="238126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6193</TotalTime>
  <Words>963</Words>
  <Application>Microsoft Office PowerPoint</Application>
  <PresentationFormat>On-screen Show (4:3)</PresentationFormat>
  <Paragraphs>142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Comic Sans MS</vt:lpstr>
      <vt:lpstr>Maiandra GD</vt:lpstr>
      <vt:lpstr>Monotype Corsiva</vt:lpstr>
      <vt:lpstr>Tahoma</vt:lpstr>
      <vt:lpstr>Wingdings</vt:lpstr>
      <vt:lpstr>1_Varsayılan Tasarım</vt:lpstr>
      <vt:lpstr>PowerPoint Presentation</vt:lpstr>
      <vt:lpstr>Contents</vt:lpstr>
      <vt:lpstr>Census History</vt:lpstr>
      <vt:lpstr>Target</vt:lpstr>
      <vt:lpstr>PowerPoint Presentation</vt:lpstr>
      <vt:lpstr>Census History</vt:lpstr>
      <vt:lpstr>History of Censuses</vt:lpstr>
      <vt:lpstr>Targets for 2021 PHC</vt:lpstr>
      <vt:lpstr>Registers Needed</vt:lpstr>
      <vt:lpstr>Population Register (PR)</vt:lpstr>
      <vt:lpstr>Address Register (AR)</vt:lpstr>
      <vt:lpstr>Education Register</vt:lpstr>
      <vt:lpstr>Employment and Unemployment Register</vt:lpstr>
      <vt:lpstr>Building and Dwelling Registers (BDR)</vt:lpstr>
      <vt:lpstr>Building and Dwelling Registers (BDR)</vt:lpstr>
      <vt:lpstr>Plans for Establishing a BDR</vt:lpstr>
      <vt:lpstr>Financing</vt:lpstr>
      <vt:lpstr>Regulation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Andrea De Luka</cp:lastModifiedBy>
  <cp:revision>1092</cp:revision>
  <dcterms:created xsi:type="dcterms:W3CDTF">2006-12-22T08:39:23Z</dcterms:created>
  <dcterms:modified xsi:type="dcterms:W3CDTF">2018-05-11T16:10:56Z</dcterms:modified>
</cp:coreProperties>
</file>