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5" r:id="rId4"/>
    <p:sldId id="266" r:id="rId5"/>
    <p:sldId id="261" r:id="rId6"/>
    <p:sldId id="264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6163" autoAdjust="0"/>
  </p:normalViewPr>
  <p:slideViewPr>
    <p:cSldViewPr snapToGrid="0">
      <p:cViewPr varScale="1">
        <p:scale>
          <a:sx n="80" d="100"/>
          <a:sy n="80" d="100"/>
        </p:scale>
        <p:origin x="108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457125725890172E-2"/>
          <c:y val="8.3998455663705049E-2"/>
          <c:w val="0.72570077767283736"/>
          <c:h val="0.86113266010578449"/>
        </c:manualLayout>
      </c:layout>
      <c:pieChart>
        <c:varyColors val="1"/>
        <c:ser>
          <c:idx val="0"/>
          <c:order val="0"/>
          <c:explosion val="41"/>
          <c:dLbls>
            <c:dLbl>
              <c:idx val="0"/>
              <c:layout>
                <c:manualLayout>
                  <c:x val="-1.4487975761332482E-5"/>
                  <c:y val="4.4302360910852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3C-468F-94B9-452329200852}"/>
                </c:ext>
              </c:extLst>
            </c:dLbl>
            <c:dLbl>
              <c:idx val="1"/>
              <c:layout>
                <c:manualLayout>
                  <c:x val="5.8527160906441647E-4"/>
                  <c:y val="-9.3489426959545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3C-468F-94B9-452329200852}"/>
                </c:ext>
              </c:extLst>
            </c:dLbl>
            <c:dLbl>
              <c:idx val="2"/>
              <c:layout>
                <c:manualLayout>
                  <c:x val="5.4479050031951684E-3"/>
                  <c:y val="1.8962615915113648E-3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1"/>
                        </a:solidFill>
                      </a:rPr>
                      <a:t>1,3</a:t>
                    </a:r>
                    <a:endParaRPr lang="en-US">
                      <a:solidFill>
                        <a:sysClr val="windowText" lastClr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3C-468F-94B9-452329200852}"/>
                </c:ext>
              </c:extLst>
            </c:dLbl>
            <c:dLbl>
              <c:idx val="3"/>
              <c:layout>
                <c:manualLayout>
                  <c:x val="2.8933339829249278E-3"/>
                  <c:y val="-7.91876863001729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3C-468F-94B9-452329200852}"/>
                </c:ext>
              </c:extLst>
            </c:dLbl>
            <c:dLbl>
              <c:idx val="4"/>
              <c:layout>
                <c:manualLayout>
                  <c:x val="9.6173171649417688E-3"/>
                  <c:y val="-2.0127160542657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23C-468F-94B9-452329200852}"/>
                </c:ext>
              </c:extLst>
            </c:dLbl>
            <c:dLbl>
              <c:idx val="5"/>
              <c:layout>
                <c:manualLayout>
                  <c:x val="-1.0620964583859173E-3"/>
                  <c:y val="1.2003439249513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3C-468F-94B9-4523292008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МФ!$B$38:$B$43</c:f>
              <c:strCache>
                <c:ptCount val="6"/>
                <c:pt idx="0">
                  <c:v>Заработная плата , Соцфонд</c:v>
                </c:pt>
                <c:pt idx="1">
                  <c:v>Расходы на служебные поездки</c:v>
                </c:pt>
                <c:pt idx="2">
                  <c:v>Услуги связи, электроэнергия, аренда помещений</c:v>
                </c:pt>
                <c:pt idx="3">
                  <c:v>Транспортные услуги</c:v>
                </c:pt>
                <c:pt idx="4">
                  <c:v>Приобретение прочих материалов и прочих услуг</c:v>
                </c:pt>
                <c:pt idx="5">
                  <c:v>Машины, оборудование</c:v>
                </c:pt>
              </c:strCache>
            </c:strRef>
          </c:cat>
          <c:val>
            <c:numRef>
              <c:f>МФ!$C$38:$C$43</c:f>
              <c:numCache>
                <c:formatCode>0.0</c:formatCode>
                <c:ptCount val="6"/>
                <c:pt idx="0">
                  <c:v>60.951509606587365</c:v>
                </c:pt>
                <c:pt idx="1">
                  <c:v>6.9533394327538893</c:v>
                </c:pt>
                <c:pt idx="2">
                  <c:v>1.2808783165599265</c:v>
                </c:pt>
                <c:pt idx="3">
                  <c:v>2.9094236047575479</c:v>
                </c:pt>
                <c:pt idx="4">
                  <c:v>13.961573650503203</c:v>
                </c:pt>
                <c:pt idx="5">
                  <c:v>13.943275388838059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3C-468F-94B9-4523292008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7528374178375548"/>
          <c:y val="4.7768577880214151E-2"/>
          <c:w val="0.21855801657537982"/>
          <c:h val="0.9364534379910324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C6C17-16D2-4313-AB73-4FE576E34C5C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1057A-1AC8-44A3-A59A-B3B5233B39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759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1057A-1AC8-44A3-A59A-B3B5233B390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5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99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4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1781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23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7749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8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070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03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33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78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2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72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11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49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36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5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7EFD6-4985-44BF-984B-B1FCD72593CA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8AEE2F-60F6-4BAB-B229-347BD0746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4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7oblastif-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493" y="499648"/>
            <a:ext cx="1010194" cy="86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91687" y="414687"/>
            <a:ext cx="77845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Национальный статистический комитет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Кыргызской Республики</a:t>
            </a:r>
            <a:endParaRPr lang="en-US" altLang="ru-RU" sz="2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90826" y="6323602"/>
            <a:ext cx="32594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Тбилиси, Грузия  24 – 27 апреля 2018г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27633" y="2907555"/>
            <a:ext cx="9326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>
                <a:solidFill>
                  <a:srgbClr val="002060"/>
                </a:solidFill>
                <a:latin typeface="Arial" panose="020B0604020202020204" pitchFamily="34" charset="0"/>
              </a:rPr>
              <a:t>Сессия 4 – Планирование и управление переписью населения и жилищного фонда  Кыргызской Республики 2020 года</a:t>
            </a:r>
            <a:endParaRPr lang="ru-RU" altLang="ru-RU" sz="3200" i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1493" y="1565177"/>
            <a:ext cx="9739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Региональный семинар Организации Объединенных Наций по Всемирной программе </a:t>
            </a:r>
          </a:p>
          <a:p>
            <a:pPr algn="ctr">
              <a:spcAft>
                <a:spcPts val="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переписи населения и жилищного фонда 2020 года: </a:t>
            </a:r>
          </a:p>
          <a:p>
            <a:pPr algn="ctr">
              <a:spcAft>
                <a:spcPts val="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Международные Стандарты и Современные Технологии</a:t>
            </a:r>
            <a:endParaRPr lang="ru-RU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2411" y="6200491"/>
            <a:ext cx="57907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статистических переписей </a:t>
            </a:r>
          </a:p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демографической статистики НСК КР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46207" y="5923492"/>
            <a:ext cx="5681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Найзабекова Бегаим Найзабековна</a:t>
            </a:r>
          </a:p>
        </p:txBody>
      </p:sp>
    </p:spTree>
    <p:extLst>
      <p:ext uri="{BB962C8B-B14F-4D97-AF65-F5344CB8AC3E}">
        <p14:creationId xmlns:p14="http://schemas.microsoft.com/office/powerpoint/2010/main" val="147184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672" y="4198295"/>
            <a:ext cx="3305712" cy="196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82623" y="1694119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территории современного Кыргызстана были проведены переписи населения: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67120" y="369469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Следующий этап проведения переписи населения и жилищного фонда планируется: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19629" y="4465332"/>
            <a:ext cx="468074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1470" lvl="0" indent="-285750">
              <a:spcBef>
                <a:spcPct val="20000"/>
              </a:spcBef>
              <a:spcAft>
                <a:spcPts val="1200"/>
              </a:spcAft>
              <a:buClr>
                <a:srgbClr val="F14124">
                  <a:lumMod val="75000"/>
                </a:srgbClr>
              </a:buClr>
              <a:buSzPct val="130000"/>
              <a:buFont typeface="Wingdings" pitchFamily="2" charset="2"/>
              <a:buChar char="ü"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Проведение пилотной переписи населения и жилищного фонда в марте 2019 г.</a:t>
            </a:r>
          </a:p>
          <a:p>
            <a:pPr marL="331470" lvl="0" indent="-285750">
              <a:spcBef>
                <a:spcPct val="20000"/>
              </a:spcBef>
              <a:spcAft>
                <a:spcPts val="1200"/>
              </a:spcAft>
              <a:buClr>
                <a:srgbClr val="F14124">
                  <a:lumMod val="75000"/>
                </a:srgbClr>
              </a:buClr>
              <a:buSzPct val="130000"/>
              <a:buFont typeface="Wingdings" pitchFamily="2" charset="2"/>
              <a:buChar char="ü"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Проведение переписи населения и жилищного фонда в марте 2020 </a:t>
            </a:r>
            <a:r>
              <a:rPr lang="ky-KG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13677" y="2566692"/>
            <a:ext cx="9093275" cy="111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itchFamily="2" charset="2"/>
              <a:buChar char="Ø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В составе Российской империи: 1897г.</a:t>
            </a:r>
          </a:p>
          <a:p>
            <a:pPr marL="228600" lvl="0" indent="-18288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itchFamily="2" charset="2"/>
              <a:buChar char="Ø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 Советские переписи: 1920г., 1926г., 1937г., 1939г., 1959г., 1970г., 1979г., 1989г.</a:t>
            </a:r>
          </a:p>
          <a:p>
            <a:pPr marL="228600" lvl="0" indent="-18288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itchFamily="2" charset="2"/>
              <a:buChar char="Ø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 Национальные: 1999г., 2009г.</a:t>
            </a:r>
            <a:endParaRPr lang="ru-RU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5" descr="7oblastif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493" y="499648"/>
            <a:ext cx="1010194" cy="86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18114" y="414687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Национальный статистический комитет Кыргызской Республики</a:t>
            </a:r>
            <a:endParaRPr lang="en-US" altLang="ru-RU" sz="2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 NS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442" y="0"/>
            <a:ext cx="87611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70719" y="208112"/>
            <a:ext cx="98043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основы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переписи населения и жилищного фонда 2020г.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29554" y="1183978"/>
            <a:ext cx="7872143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70C0"/>
            </a:solidFill>
            <a:prstDash val="sysDot"/>
            <a:miter lim="800000"/>
            <a:headEnd/>
            <a:tailEnd/>
          </a:ln>
          <a:effectLst>
            <a:outerShdw dist="71842" dir="2700000" algn="ctr" rotWithShape="0">
              <a:srgbClr val="000046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«Перепись населения в Кыргызской Республике проводится один раз в десять лет в сроки, приуроченные к очередному раунду мировых переписей населения. Одновременно с переписью населения может проводиться перепись жилищного фонда.»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5181" y="1031486"/>
            <a:ext cx="3816501" cy="1200329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Закон Кыргызской Республики </a:t>
            </a:r>
          </a:p>
          <a:p>
            <a:pPr algn="ctr"/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 переписи населения и жилищного фонда»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 19.04.2008 года №59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9129" y="2334859"/>
            <a:ext cx="4222901" cy="830997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Резолюция Экономического и Социального Совета Организации Объединенных Наций от 10.06.2015 </a:t>
            </a:r>
          </a:p>
        </p:txBody>
      </p:sp>
      <p:sp>
        <p:nvSpPr>
          <p:cNvPr id="15" name="Прямоугольник 50"/>
          <p:cNvSpPr>
            <a:spLocks noChangeArrowheads="1"/>
          </p:cNvSpPr>
          <p:nvPr/>
        </p:nvSpPr>
        <p:spPr bwMode="auto">
          <a:xfrm>
            <a:off x="4229554" y="2476690"/>
            <a:ext cx="775183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70C0"/>
            </a:solidFill>
            <a:prstDash val="sysDot"/>
            <a:miter lim="800000"/>
            <a:headEnd/>
            <a:tailEnd/>
          </a:ln>
          <a:effectLst>
            <a:outerShdw dist="71842" dir="2700000" algn="ctr" rotWithShape="0">
              <a:srgbClr val="000046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Настоятельно призывает государства-члены ООН провести в период с 2015 г. по 2024 г. по меньшей мере одну перепись населения и жилищного фонда</a:t>
            </a:r>
          </a:p>
        </p:txBody>
      </p:sp>
      <p:sp>
        <p:nvSpPr>
          <p:cNvPr id="17" name="Прямоугольник 50"/>
          <p:cNvSpPr>
            <a:spLocks noChangeArrowheads="1"/>
          </p:cNvSpPr>
          <p:nvPr/>
        </p:nvSpPr>
        <p:spPr bwMode="auto">
          <a:xfrm>
            <a:off x="4229555" y="3552178"/>
            <a:ext cx="775183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70C0"/>
            </a:solidFill>
            <a:prstDash val="sysDot"/>
            <a:miter lim="800000"/>
            <a:headEnd/>
            <a:tailEnd/>
          </a:ln>
          <a:effectLst>
            <a:outerShdw dist="71842" dir="2700000" algn="ctr" rotWithShape="0">
              <a:srgbClr val="000046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Правительствам государств-членов  Евразийского экономического союза исходить из необходимости проведения переписей раунда 2020 года в период с октября 2019 года по октябрь 2020 года</a:t>
            </a:r>
          </a:p>
        </p:txBody>
      </p:sp>
      <p:sp>
        <p:nvSpPr>
          <p:cNvPr id="18" name="Прямоугольник 50"/>
          <p:cNvSpPr>
            <a:spLocks noChangeArrowheads="1"/>
          </p:cNvSpPr>
          <p:nvPr/>
        </p:nvSpPr>
        <p:spPr bwMode="auto">
          <a:xfrm>
            <a:off x="4281772" y="4572055"/>
            <a:ext cx="775183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70C0"/>
            </a:solidFill>
            <a:prstDash val="sysDot"/>
            <a:miter lim="800000"/>
            <a:headEnd/>
            <a:tailEnd/>
          </a:ln>
          <a:effectLst>
            <a:outerShdw dist="71842" dir="2700000" algn="ctr" rotWithShape="0">
              <a:srgbClr val="000046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Провести очередные переписи населения в государствах – участниках СНГ в максимально близкие к 2020 году сроки, предпочтительно в период с октября 2019 года по октябрь 2020 года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31210" y="3710414"/>
            <a:ext cx="4106787" cy="830997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Распоряжение Высшего Евразийского экономического совета от 21.12.2015  № 5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67415" y="4633611"/>
            <a:ext cx="3816501" cy="58477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Решение Совета глав государств СНГ от 16.09.2016 в </a:t>
            </a:r>
            <a:r>
              <a:rPr lang="ru-RU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г.Бишкек</a:t>
            </a: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6" name="Прямоугольник 50"/>
          <p:cNvSpPr>
            <a:spLocks noChangeArrowheads="1"/>
          </p:cNvSpPr>
          <p:nvPr/>
        </p:nvSpPr>
        <p:spPr bwMode="auto">
          <a:xfrm>
            <a:off x="4281772" y="5622250"/>
            <a:ext cx="7751839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70C0"/>
            </a:solidFill>
            <a:prstDash val="sysDot"/>
            <a:miter lim="800000"/>
            <a:headEnd/>
            <a:tailEnd/>
          </a:ln>
          <a:effectLst>
            <a:outerShdw dist="71842" dir="2700000" algn="ctr" rotWithShape="0">
              <a:srgbClr val="000046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Установлены сроки и даты проведения переписи, определен перечень отдаленных зон, образована Республиканская комиссия, продолжительность работ и размер оплаты переписного персонала, мероприятия министерств, ведомств, местных органов власти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05333" y="5279942"/>
            <a:ext cx="4319839" cy="1323439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Правительства Кыргызской Республики от 23.10.2017 «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 подготовке и проведении в 2020 году переписи населения и жилищного фонда в Кыргызской Республике»</a:t>
            </a:r>
            <a:endParaRPr lang="ru-RU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937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 N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917" y="333376"/>
            <a:ext cx="960603" cy="775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099278"/>
              </p:ext>
            </p:extLst>
          </p:nvPr>
        </p:nvGraphicFramePr>
        <p:xfrm>
          <a:off x="4737463" y="1934456"/>
          <a:ext cx="6856503" cy="444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553645" y="1426114"/>
            <a:ext cx="73928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indent="539750" algn="ctr"/>
            <a:r>
              <a:rPr lang="ky-KG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Диаграмма. Структура затрат на подготовку и проведение переписи, обработку данных и получение итогов 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47950" y="4142228"/>
            <a:ext cx="380569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indent="539750" algn="ctr"/>
            <a:r>
              <a:rPr lang="ru-RU" sz="1400" b="1" dirty="0">
                <a:solidFill>
                  <a:srgbClr val="7030A0"/>
                </a:solidFill>
              </a:rPr>
              <a:t>Фонд ООН в области народонаселения проект КЫРГЫЗСТАТ «Укрепление системы государственной статистики Кыргызской Республики в области сбора, анализа и распространения демографических данных»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92898" y="1949334"/>
            <a:ext cx="45853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indent="539750" algn="ctr"/>
            <a:r>
              <a:rPr lang="ky-KG" sz="1400" b="1" dirty="0">
                <a:solidFill>
                  <a:srgbClr val="7030A0"/>
                </a:solidFill>
              </a:rPr>
              <a:t>Центральное статистическое бюро Норвегии по оказанию технической и консультационной помощи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72606" y="277557"/>
            <a:ext cx="8889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 </a:t>
            </a:r>
          </a:p>
          <a:p>
            <a:pPr lvl="0"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переписи населения и жилищного фонда 2020г. 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10385" y="3153503"/>
            <a:ext cx="38056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indent="539750" algn="ctr"/>
            <a:r>
              <a:rPr lang="ky-KG" sz="1400" b="1" dirty="0">
                <a:solidFill>
                  <a:srgbClr val="7030A0"/>
                </a:solidFill>
              </a:rPr>
              <a:t>Республиканский бюджет     </a:t>
            </a:r>
          </a:p>
          <a:p>
            <a:pPr lvl="0" indent="539750" algn="ctr"/>
            <a:r>
              <a:rPr lang="ky-KG" sz="1400" b="1" dirty="0">
                <a:solidFill>
                  <a:srgbClr val="7030A0"/>
                </a:solidFill>
              </a:rPr>
              <a:t>Кыргызской Республики</a:t>
            </a:r>
            <a:endParaRPr lang="ru-RU" sz="1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1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70780" y="461499"/>
            <a:ext cx="87589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Мероприятия по подготовке и проведению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переписи населения и жилищного фонда 2020г.   </a:t>
            </a:r>
            <a:r>
              <a:rPr lang="ky-KG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(2018-2023гг.)</a:t>
            </a:r>
            <a:endParaRPr lang="ru-RU" altLang="ru-RU" sz="2200" b="1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1370" y="1374463"/>
            <a:ext cx="1066530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Утверждение Программы (перечень вопросов);</a:t>
            </a:r>
          </a:p>
          <a:p>
            <a:pPr marL="342900" lvl="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Информационная компания (логотипа и слоган ПНКР-2020, веб-платформа, видеоролик и т.д.);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Утверждение организационно - мето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долог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ических положений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ПНКР-2020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пробной (пилотной) переписи населения и жилищного фонда 2019г.;</a:t>
            </a: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сведений создаваемого в настоящее время Единого государственного реестра населения (ЕГРН), адресного регистра, реестра недвижимости Государственной регистрационной службы КР для составления путем обхода регистраторами списков жилых домов и жилых помещений в населенных пунктах; </a:t>
            </a:r>
          </a:p>
          <a:p>
            <a:pPr marL="342900" lvl="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ru-RU" alt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программного обеспечения для автоматизации процессов;</a:t>
            </a:r>
          </a:p>
          <a:p>
            <a:pPr marL="342900" lvl="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ru-RU" alt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итогов переписи населения и жилищного фонда 2020г.;</a:t>
            </a:r>
          </a:p>
          <a:p>
            <a:pPr marL="342900" lvl="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Публикация итогов  переписи в виде атласов, сборников, брошюр, издание сборников официальной публикации итогов на национальном и региональном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уровнях; </a:t>
            </a:r>
          </a:p>
          <a:p>
            <a:pPr marL="342900" lvl="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Подготовка архива данных по переписи населения и жилищного фонда Кыргызской Республики в бумажном и электронном виде</a:t>
            </a:r>
          </a:p>
        </p:txBody>
      </p:sp>
      <p:pic>
        <p:nvPicPr>
          <p:cNvPr id="13" name="Picture 15" descr="7oblastif-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37" y="461499"/>
            <a:ext cx="93494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73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65561" y="718775"/>
            <a:ext cx="8901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Инновации переписи населения и жилищного фонда 2020г.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87184" y="2119015"/>
            <a:ext cx="8674727" cy="262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eaLnBrk="0" fontAlgn="base" hangingPunc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ky-KG" sz="2400" i="1" dirty="0">
                <a:latin typeface="Times New Roman" pitchFamily="18" charset="0"/>
                <a:cs typeface="Times New Roman" pitchFamily="18" charset="0"/>
              </a:rPr>
              <a:t>использование административных данных с увязкой геоинформационных систем;</a:t>
            </a:r>
          </a:p>
          <a:p>
            <a:pPr marL="800100" lvl="1" indent="-342900" eaLnBrk="0" fontAlgn="base" hangingPunc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ky-KG" sz="2400" i="1" dirty="0">
                <a:latin typeface="Times New Roman" pitchFamily="18" charset="0"/>
                <a:cs typeface="Times New Roman" pitchFamily="18" charset="0"/>
              </a:rPr>
              <a:t>использование цифровых карт в ходе подготовительных работ, связанных с переписью населения и жилищного фонда (переписное районирование);</a:t>
            </a:r>
          </a:p>
          <a:p>
            <a:pPr marL="800100" lvl="1" indent="-342900" eaLnBrk="0" fontAlgn="base" hangingPunc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ky-KG" sz="2400" i="1" dirty="0">
                <a:latin typeface="Times New Roman" pitchFamily="18" charset="0"/>
                <a:cs typeface="Times New Roman" pitchFamily="18" charset="0"/>
              </a:rPr>
              <a:t>использование метода сбора сведений о населении в электронном и бумажном носителях</a:t>
            </a:r>
            <a:endParaRPr lang="ky-KG" alt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15" descr="7oblastif-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53" y="601517"/>
            <a:ext cx="832234" cy="69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68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9972" y="5134952"/>
            <a:ext cx="8911687" cy="80758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cap="all" spc="-60" dirty="0">
                <a:solidFill>
                  <a:schemeClr val="accent3">
                    <a:lumMod val="75000"/>
                  </a:schemeClr>
                </a:solidFill>
                <a:latin typeface="Century" panose="02040604050505020304" pitchFamily="18" charset="0"/>
                <a:cs typeface="Times New Roman" pitchFamily="18" charset="0"/>
              </a:rPr>
              <a:t>Благодарю за внимание !</a:t>
            </a:r>
            <a:br>
              <a:rPr lang="ru-RU" altLang="ru-RU" sz="2400" b="1" cap="all" spc="-60" dirty="0">
                <a:solidFill>
                  <a:schemeClr val="accent3">
                    <a:lumMod val="75000"/>
                  </a:schemeClr>
                </a:solidFill>
                <a:latin typeface="Century" panose="02040604050505020304" pitchFamily="18" charset="0"/>
                <a:cs typeface="Times New Roman" pitchFamily="18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  <a:latin typeface="Century" panose="020406040505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308" y="905186"/>
            <a:ext cx="7809653" cy="323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62480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953</TotalTime>
  <Words>611</Words>
  <Application>Microsoft Office PowerPoint</Application>
  <PresentationFormat>Widescreen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</vt:lpstr>
      <vt:lpstr>Century Gothic</vt:lpstr>
      <vt:lpstr>Times New Roman</vt:lpstr>
      <vt:lpstr>Wingdings</vt:lpstr>
      <vt:lpstr>Wingdings 3</vt:lpstr>
      <vt:lpstr>Легкий дым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Благодарю за внимание !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Naizabekova</dc:creator>
  <cp:lastModifiedBy>Andrea De Luka</cp:lastModifiedBy>
  <cp:revision>58</cp:revision>
  <dcterms:created xsi:type="dcterms:W3CDTF">2018-04-20T03:15:34Z</dcterms:created>
  <dcterms:modified xsi:type="dcterms:W3CDTF">2018-05-11T16:07:32Z</dcterms:modified>
</cp:coreProperties>
</file>