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350" r:id="rId2"/>
    <p:sldId id="352" r:id="rId3"/>
    <p:sldId id="367" r:id="rId4"/>
    <p:sldId id="368" r:id="rId5"/>
    <p:sldId id="366" r:id="rId6"/>
    <p:sldId id="369" r:id="rId7"/>
    <p:sldId id="357" r:id="rId8"/>
  </p:sldIdLst>
  <p:sldSz cx="9144000" cy="6858000" type="screen4x3"/>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92DB"/>
    <a:srgbClr val="DE1E00"/>
    <a:srgbClr val="1E94D4"/>
    <a:srgbClr val="C00000"/>
    <a:srgbClr val="996600"/>
    <a:srgbClr val="843C0C"/>
    <a:srgbClr val="7030A0"/>
    <a:srgbClr val="006600"/>
    <a:srgbClr val="0033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05" autoAdjust="0"/>
    <p:restoredTop sz="88434" autoAdjust="0"/>
  </p:normalViewPr>
  <p:slideViewPr>
    <p:cSldViewPr snapToGrid="0">
      <p:cViewPr>
        <p:scale>
          <a:sx n="100" d="100"/>
          <a:sy n="100" d="100"/>
        </p:scale>
        <p:origin x="264" y="26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5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82951D13-F7BD-4219-B75C-401163F3EC31}" type="datetimeFigureOut">
              <a:rPr lang="en-US" smtClean="0"/>
              <a:pPr/>
              <a:t>11/05/2018</a:t>
            </a:fld>
            <a:endParaRPr lang="en-US"/>
          </a:p>
        </p:txBody>
      </p:sp>
      <p:sp>
        <p:nvSpPr>
          <p:cNvPr id="4" name="Slide Image Placeholder 3"/>
          <p:cNvSpPr>
            <a:spLocks noGrp="1" noRot="1" noChangeAspect="1"/>
          </p:cNvSpPr>
          <p:nvPr>
            <p:ph type="sldImg" idx="2"/>
          </p:nvPr>
        </p:nvSpPr>
        <p:spPr>
          <a:xfrm>
            <a:off x="1176338" y="1233488"/>
            <a:ext cx="4445000" cy="3333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A04D1983-2609-49D8-A168-435037094223}" type="slidenum">
              <a:rPr lang="en-US" smtClean="0"/>
              <a:pPr/>
              <a:t>‹#›</a:t>
            </a:fld>
            <a:endParaRPr lang="en-US"/>
          </a:p>
        </p:txBody>
      </p:sp>
    </p:spTree>
    <p:extLst>
      <p:ext uri="{BB962C8B-B14F-4D97-AF65-F5344CB8AC3E}">
        <p14:creationId xmlns:p14="http://schemas.microsoft.com/office/powerpoint/2010/main" val="2739920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1FF014-82FB-48D3-AAE3-2DAB08D134C4}" type="datetimeFigureOut">
              <a:rPr lang="en-US" smtClean="0"/>
              <a:pPr/>
              <a:t>11/05/2018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C0B2B-29FF-4511-981F-8C31D39C9EED}" type="slidenum">
              <a:rPr lang="en-US" smtClean="0"/>
              <a:pPr/>
              <a:t>‹#›</a:t>
            </a:fld>
            <a:endParaRPr lang="en-US"/>
          </a:p>
        </p:txBody>
      </p:sp>
    </p:spTree>
    <p:extLst>
      <p:ext uri="{BB962C8B-B14F-4D97-AF65-F5344CB8AC3E}">
        <p14:creationId xmlns:p14="http://schemas.microsoft.com/office/powerpoint/2010/main" val="3190934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FF014-82FB-48D3-AAE3-2DAB08D134C4}" type="datetimeFigureOut">
              <a:rPr lang="en-US" smtClean="0"/>
              <a:pPr/>
              <a:t>11/05/2018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C0B2B-29FF-4511-981F-8C31D39C9EED}" type="slidenum">
              <a:rPr lang="en-US" smtClean="0"/>
              <a:pPr/>
              <a:t>‹#›</a:t>
            </a:fld>
            <a:endParaRPr lang="en-US"/>
          </a:p>
        </p:txBody>
      </p:sp>
    </p:spTree>
    <p:extLst>
      <p:ext uri="{BB962C8B-B14F-4D97-AF65-F5344CB8AC3E}">
        <p14:creationId xmlns:p14="http://schemas.microsoft.com/office/powerpoint/2010/main" val="3576172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FF014-82FB-48D3-AAE3-2DAB08D134C4}" type="datetimeFigureOut">
              <a:rPr lang="en-US" smtClean="0"/>
              <a:pPr/>
              <a:t>11/05/2018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C0B2B-29FF-4511-981F-8C31D39C9EED}" type="slidenum">
              <a:rPr lang="en-US" smtClean="0"/>
              <a:pPr/>
              <a:t>‹#›</a:t>
            </a:fld>
            <a:endParaRPr lang="en-US"/>
          </a:p>
        </p:txBody>
      </p:sp>
    </p:spTree>
    <p:extLst>
      <p:ext uri="{BB962C8B-B14F-4D97-AF65-F5344CB8AC3E}">
        <p14:creationId xmlns:p14="http://schemas.microsoft.com/office/powerpoint/2010/main" val="857601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_Blank">
    <p:spTree>
      <p:nvGrpSpPr>
        <p:cNvPr id="1" name="Shape 77"/>
        <p:cNvGrpSpPr/>
        <p:nvPr/>
      </p:nvGrpSpPr>
      <p:grpSpPr>
        <a:xfrm>
          <a:off x="0" y="0"/>
          <a:ext cx="0" cy="0"/>
          <a:chOff x="0" y="0"/>
          <a:chExt cx="0" cy="0"/>
        </a:xfrm>
      </p:grpSpPr>
      <p:sp>
        <p:nvSpPr>
          <p:cNvPr id="80" name="Shape 80"/>
          <p:cNvSpPr txBox="1">
            <a:spLocks noGrp="1"/>
          </p:cNvSpPr>
          <p:nvPr>
            <p:ph type="ctrTitle"/>
          </p:nvPr>
        </p:nvSpPr>
        <p:spPr>
          <a:xfrm>
            <a:off x="381000" y="358775"/>
            <a:ext cx="7772400" cy="708024"/>
          </a:xfrm>
          <a:prstGeom prst="rect">
            <a:avLst/>
          </a:prstGeom>
          <a:noFill/>
          <a:ln>
            <a:noFill/>
          </a:ln>
        </p:spPr>
        <p:txBody>
          <a:bodyPr lIns="91425" tIns="91425" rIns="91425" bIns="91425" anchor="t" anchorCtr="0"/>
          <a:lstStyle>
            <a:lvl1pPr marL="0" marR="0" lvl="0" indent="0" algn="l" rtl="0">
              <a:spcBef>
                <a:spcPts val="0"/>
              </a:spcBef>
              <a:buClr>
                <a:schemeClr val="lt1"/>
              </a:buClr>
              <a:buFont typeface="Calibri"/>
              <a:buNone/>
              <a:defRPr sz="2400" b="0" i="0" u="none" strike="noStrike" cap="none">
                <a:solidFill>
                  <a:schemeClr val="lt1"/>
                </a:solidFill>
                <a:latin typeface="Calibri"/>
                <a:ea typeface="Calibri"/>
                <a:cs typeface="Calibri"/>
                <a:sym typeface="Calibri"/>
              </a:defRPr>
            </a:lvl1pPr>
            <a:lvl2pPr lvl="1" indent="0">
              <a:spcBef>
                <a:spcPts val="0"/>
              </a:spcBef>
              <a:buNone/>
              <a:defRPr sz="1350"/>
            </a:lvl2pPr>
            <a:lvl3pPr lvl="2" indent="0">
              <a:spcBef>
                <a:spcPts val="0"/>
              </a:spcBef>
              <a:buNone/>
              <a:defRPr sz="1350"/>
            </a:lvl3pPr>
            <a:lvl4pPr lvl="3" indent="0">
              <a:spcBef>
                <a:spcPts val="0"/>
              </a:spcBef>
              <a:buNone/>
              <a:defRPr sz="1350"/>
            </a:lvl4pPr>
            <a:lvl5pPr lvl="4" indent="0">
              <a:spcBef>
                <a:spcPts val="0"/>
              </a:spcBef>
              <a:buNone/>
              <a:defRPr sz="1350"/>
            </a:lvl5pPr>
            <a:lvl6pPr lvl="5" indent="0">
              <a:spcBef>
                <a:spcPts val="0"/>
              </a:spcBef>
              <a:buNone/>
              <a:defRPr sz="1350"/>
            </a:lvl6pPr>
            <a:lvl7pPr lvl="6" indent="0">
              <a:spcBef>
                <a:spcPts val="0"/>
              </a:spcBef>
              <a:buNone/>
              <a:defRPr sz="1350"/>
            </a:lvl7pPr>
            <a:lvl8pPr lvl="7" indent="0">
              <a:spcBef>
                <a:spcPts val="0"/>
              </a:spcBef>
              <a:buNone/>
              <a:defRPr sz="1350"/>
            </a:lvl8pPr>
            <a:lvl9pPr lvl="8" indent="0">
              <a:spcBef>
                <a:spcPts val="0"/>
              </a:spcBef>
              <a:buNone/>
              <a:defRPr sz="1350"/>
            </a:lvl9pPr>
          </a:lstStyle>
          <a:p>
            <a:endParaRPr/>
          </a:p>
        </p:txBody>
      </p:sp>
    </p:spTree>
    <p:extLst>
      <p:ext uri="{BB962C8B-B14F-4D97-AF65-F5344CB8AC3E}">
        <p14:creationId xmlns:p14="http://schemas.microsoft.com/office/powerpoint/2010/main" val="3506217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mplate - Text">
    <p:spTree>
      <p:nvGrpSpPr>
        <p:cNvPr id="1" name=""/>
        <p:cNvGrpSpPr/>
        <p:nvPr/>
      </p:nvGrpSpPr>
      <p:grpSpPr>
        <a:xfrm>
          <a:off x="0" y="0"/>
          <a:ext cx="0" cy="0"/>
          <a:chOff x="0" y="0"/>
          <a:chExt cx="0" cy="0"/>
        </a:xfrm>
      </p:grpSpPr>
      <p:sp>
        <p:nvSpPr>
          <p:cNvPr id="4" name="Titel 1"/>
          <p:cNvSpPr>
            <a:spLocks noGrp="1"/>
          </p:cNvSpPr>
          <p:nvPr>
            <p:ph type="title"/>
          </p:nvPr>
        </p:nvSpPr>
        <p:spPr>
          <a:xfrm>
            <a:off x="675000" y="619542"/>
            <a:ext cx="6183000" cy="332399"/>
          </a:xfrm>
        </p:spPr>
        <p:txBody>
          <a:bodyPr wrap="square" lIns="0" tIns="0" rIns="0" bIns="0" anchor="t" anchorCtr="0">
            <a:spAutoFit/>
          </a:bodyPr>
          <a:lstStyle>
            <a:lvl1pPr>
              <a:defRPr sz="2400">
                <a:solidFill>
                  <a:schemeClr val="tx1"/>
                </a:solidFill>
                <a:latin typeface="Arial" panose="020B0604020202020204" pitchFamily="34" charset="0"/>
                <a:cs typeface="Arial" panose="020B0604020202020204" pitchFamily="34" charset="0"/>
              </a:defRPr>
            </a:lvl1pPr>
          </a:lstStyle>
          <a:p>
            <a:endParaRPr lang="da-DK" dirty="0"/>
          </a:p>
        </p:txBody>
      </p:sp>
      <p:cxnSp>
        <p:nvCxnSpPr>
          <p:cNvPr id="6" name="Lige forbindelse 5"/>
          <p:cNvCxnSpPr/>
          <p:nvPr userDrawn="1"/>
        </p:nvCxnSpPr>
        <p:spPr>
          <a:xfrm>
            <a:off x="640682" y="1275347"/>
            <a:ext cx="2943000" cy="0"/>
          </a:xfrm>
          <a:prstGeom prst="line">
            <a:avLst/>
          </a:prstGeom>
          <a:ln w="25400">
            <a:solidFill>
              <a:srgbClr val="56A0D3"/>
            </a:solidFill>
          </a:ln>
        </p:spPr>
        <p:style>
          <a:lnRef idx="1">
            <a:schemeClr val="accent1"/>
          </a:lnRef>
          <a:fillRef idx="0">
            <a:schemeClr val="accent1"/>
          </a:fillRef>
          <a:effectRef idx="0">
            <a:schemeClr val="accent1"/>
          </a:effectRef>
          <a:fontRef idx="minor">
            <a:schemeClr val="tx1"/>
          </a:fontRef>
        </p:style>
      </p:cxnSp>
      <p:sp>
        <p:nvSpPr>
          <p:cNvPr id="7" name="Retvinklet trekant 6"/>
          <p:cNvSpPr/>
          <p:nvPr userDrawn="1"/>
        </p:nvSpPr>
        <p:spPr>
          <a:xfrm rot="2700000">
            <a:off x="8489539" y="2928530"/>
            <a:ext cx="1309838" cy="982379"/>
          </a:xfrm>
          <a:prstGeom prst="rtTriangle">
            <a:avLst/>
          </a:prstGeom>
          <a:solidFill>
            <a:srgbClr val="56A0D3"/>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a-DK" sz="1350" dirty="0">
              <a:solidFill>
                <a:srgbClr val="F26531"/>
              </a:solidFill>
            </a:endParaRPr>
          </a:p>
        </p:txBody>
      </p:sp>
      <p:sp>
        <p:nvSpPr>
          <p:cNvPr id="8" name="Pladsholder til tekst 2"/>
          <p:cNvSpPr>
            <a:spLocks noGrp="1"/>
          </p:cNvSpPr>
          <p:nvPr>
            <p:ph type="body" sz="quarter" idx="14"/>
          </p:nvPr>
        </p:nvSpPr>
        <p:spPr>
          <a:xfrm>
            <a:off x="675000" y="1728000"/>
            <a:ext cx="7155000" cy="4836900"/>
          </a:xfrm>
        </p:spPr>
        <p:txBody>
          <a:bodyPr wrap="square" lIns="0" tIns="0" rIns="0" bIns="0">
            <a:noAutofit/>
          </a:bodyPr>
          <a:lstStyle>
            <a:lvl1pPr marL="0" indent="0">
              <a:lnSpc>
                <a:spcPct val="100000"/>
              </a:lnSpc>
              <a:spcBef>
                <a:spcPts val="0"/>
              </a:spcBef>
              <a:buFontTx/>
              <a:buNone/>
              <a:defRPr sz="1800">
                <a:effectLst/>
                <a:latin typeface="Arial" panose="020B0604020202020204" pitchFamily="34" charset="0"/>
                <a:cs typeface="Arial" panose="020B0604020202020204" pitchFamily="34" charset="0"/>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endParaRPr lang="da-DK" dirty="0"/>
          </a:p>
        </p:txBody>
      </p:sp>
    </p:spTree>
    <p:extLst>
      <p:ext uri="{BB962C8B-B14F-4D97-AF65-F5344CB8AC3E}">
        <p14:creationId xmlns:p14="http://schemas.microsoft.com/office/powerpoint/2010/main" val="3014480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asic Graph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889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emplate - Text+Image">
    <p:spTree>
      <p:nvGrpSpPr>
        <p:cNvPr id="1" name=""/>
        <p:cNvGrpSpPr/>
        <p:nvPr/>
      </p:nvGrpSpPr>
      <p:grpSpPr>
        <a:xfrm>
          <a:off x="0" y="0"/>
          <a:ext cx="0" cy="0"/>
          <a:chOff x="0" y="0"/>
          <a:chExt cx="0" cy="0"/>
        </a:xfrm>
      </p:grpSpPr>
      <p:pic>
        <p:nvPicPr>
          <p:cNvPr id="10" name="Billed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35896" y="363319"/>
            <a:ext cx="953264" cy="569977"/>
          </a:xfrm>
          <a:prstGeom prst="rect">
            <a:avLst/>
          </a:prstGeom>
        </p:spPr>
      </p:pic>
      <p:cxnSp>
        <p:nvCxnSpPr>
          <p:cNvPr id="15" name="Lige forbindelse 14"/>
          <p:cNvCxnSpPr/>
          <p:nvPr userDrawn="1"/>
        </p:nvCxnSpPr>
        <p:spPr>
          <a:xfrm>
            <a:off x="3664015" y="1275347"/>
            <a:ext cx="2943000" cy="0"/>
          </a:xfrm>
          <a:prstGeom prst="line">
            <a:avLst/>
          </a:prstGeom>
          <a:ln w="25400">
            <a:solidFill>
              <a:srgbClr val="F8991D"/>
            </a:solidFill>
          </a:ln>
        </p:spPr>
        <p:style>
          <a:lnRef idx="1">
            <a:schemeClr val="accent1"/>
          </a:lnRef>
          <a:fillRef idx="0">
            <a:schemeClr val="accent1"/>
          </a:fillRef>
          <a:effectRef idx="0">
            <a:schemeClr val="accent1"/>
          </a:effectRef>
          <a:fontRef idx="minor">
            <a:schemeClr val="tx1"/>
          </a:fontRef>
        </p:style>
      </p:cxnSp>
      <p:sp>
        <p:nvSpPr>
          <p:cNvPr id="17" name="Titel 1"/>
          <p:cNvSpPr>
            <a:spLocks noGrp="1"/>
          </p:cNvSpPr>
          <p:nvPr>
            <p:ph type="title"/>
          </p:nvPr>
        </p:nvSpPr>
        <p:spPr>
          <a:xfrm>
            <a:off x="3698333" y="619542"/>
            <a:ext cx="3857498" cy="332399"/>
          </a:xfrm>
        </p:spPr>
        <p:txBody>
          <a:bodyPr wrap="square" lIns="0" tIns="0" rIns="0" bIns="0" anchor="t" anchorCtr="0">
            <a:spAutoFit/>
          </a:bodyPr>
          <a:lstStyle>
            <a:lvl1pPr>
              <a:defRPr sz="2400">
                <a:solidFill>
                  <a:schemeClr val="tx1"/>
                </a:solidFill>
                <a:latin typeface="Arial" panose="020B0604020202020204" pitchFamily="34" charset="0"/>
                <a:cs typeface="Arial" panose="020B0604020202020204" pitchFamily="34" charset="0"/>
              </a:defRPr>
            </a:lvl1pPr>
          </a:lstStyle>
          <a:p>
            <a:endParaRPr lang="da-DK" dirty="0"/>
          </a:p>
        </p:txBody>
      </p:sp>
      <p:sp>
        <p:nvSpPr>
          <p:cNvPr id="3" name="Pladsholder til tekst 2"/>
          <p:cNvSpPr>
            <a:spLocks noGrp="1"/>
          </p:cNvSpPr>
          <p:nvPr>
            <p:ph type="body" sz="quarter" idx="14"/>
          </p:nvPr>
        </p:nvSpPr>
        <p:spPr>
          <a:xfrm>
            <a:off x="3698333" y="1728000"/>
            <a:ext cx="4131667" cy="4836900"/>
          </a:xfrm>
        </p:spPr>
        <p:txBody>
          <a:bodyPr lIns="0" tIns="0" rIns="0" bIns="0">
            <a:noAutofit/>
          </a:bodyPr>
          <a:lstStyle>
            <a:lvl1pPr marL="0" indent="0">
              <a:lnSpc>
                <a:spcPct val="100000"/>
              </a:lnSpc>
              <a:spcBef>
                <a:spcPts val="0"/>
              </a:spcBef>
              <a:buFontTx/>
              <a:buNone/>
              <a:defRPr sz="1800">
                <a:latin typeface="Arial" panose="020B0604020202020204" pitchFamily="34" charset="0"/>
                <a:cs typeface="Arial" panose="020B0604020202020204" pitchFamily="34" charset="0"/>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endParaRPr lang="da-DK" dirty="0"/>
          </a:p>
        </p:txBody>
      </p:sp>
      <p:sp>
        <p:nvSpPr>
          <p:cNvPr id="7" name="Retvinklet trekant 6"/>
          <p:cNvSpPr/>
          <p:nvPr userDrawn="1"/>
        </p:nvSpPr>
        <p:spPr>
          <a:xfrm rot="2700000">
            <a:off x="8489539" y="2928530"/>
            <a:ext cx="1309838" cy="982379"/>
          </a:xfrm>
          <a:prstGeom prst="rtTriangle">
            <a:avLst/>
          </a:prstGeom>
          <a:solidFill>
            <a:srgbClr val="F7941E"/>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a-DK" sz="1350" dirty="0">
              <a:solidFill>
                <a:srgbClr val="F26531"/>
              </a:solidFill>
            </a:endParaRPr>
          </a:p>
        </p:txBody>
      </p:sp>
      <p:sp>
        <p:nvSpPr>
          <p:cNvPr id="8" name="Pladsholder til billede 2"/>
          <p:cNvSpPr>
            <a:spLocks noGrp="1"/>
          </p:cNvSpPr>
          <p:nvPr>
            <p:ph type="pic" sz="quarter" idx="15"/>
          </p:nvPr>
        </p:nvSpPr>
        <p:spPr>
          <a:xfrm>
            <a:off x="0" y="0"/>
            <a:ext cx="3248100" cy="6858000"/>
          </a:xfrm>
        </p:spPr>
        <p:txBody>
          <a:bodyPr anchor="ctr" anchorCtr="1"/>
          <a:lstStyle>
            <a:lvl1pPr marL="0" indent="0">
              <a:buNone/>
              <a:defRPr/>
            </a:lvl1pPr>
          </a:lstStyle>
          <a:p>
            <a:endParaRPr lang="da-DK" dirty="0"/>
          </a:p>
        </p:txBody>
      </p:sp>
    </p:spTree>
    <p:extLst>
      <p:ext uri="{BB962C8B-B14F-4D97-AF65-F5344CB8AC3E}">
        <p14:creationId xmlns:p14="http://schemas.microsoft.com/office/powerpoint/2010/main" val="4208018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90689"/>
          </a:xfrm>
          <a:solidFill>
            <a:srgbClr val="E38A15"/>
          </a:solidFill>
        </p:spPr>
        <p:txBody>
          <a:bodyPr lIns="252000" tIns="72000" rIns="252000" bIns="72000"/>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0" y="1690688"/>
            <a:ext cx="9144000" cy="4807311"/>
          </a:xfrm>
        </p:spPr>
        <p:txBody>
          <a:bodyPr lIns="252000" tIns="180000" rIns="252000" bIns="180000"/>
          <a:lstStyle>
            <a:lvl1pPr marL="228600" indent="-228600">
              <a:buClr>
                <a:srgbClr val="4B92DB"/>
              </a:buClr>
              <a:buFont typeface="Wingdings" panose="05000000000000000000" pitchFamily="2" charset="2"/>
              <a:buChar char="§"/>
              <a:defRPr/>
            </a:lvl1pPr>
            <a:lvl2pPr>
              <a:buClr>
                <a:srgbClr val="4B92DB"/>
              </a:buClr>
              <a:defRPr/>
            </a:lvl2pPr>
            <a:lvl3pPr>
              <a:buClr>
                <a:srgbClr val="4B92DB"/>
              </a:buClr>
              <a:defRPr/>
            </a:lvl3pPr>
            <a:lvl4pPr>
              <a:buClr>
                <a:srgbClr val="4B92DB"/>
              </a:buClr>
              <a:defRPr/>
            </a:lvl4pPr>
            <a:lvl5pPr>
              <a:buClr>
                <a:srgbClr val="4B92DB"/>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6498000"/>
            <a:ext cx="9144000" cy="360000"/>
          </a:xfrm>
          <a:prstGeom prst="rect">
            <a:avLst/>
          </a:prstGeom>
          <a:gradFill flip="none" rotWithShape="1">
            <a:gsLst>
              <a:gs pos="0">
                <a:schemeClr val="bg1">
                  <a:alpha val="0"/>
                </a:schemeClr>
              </a:gs>
              <a:gs pos="0">
                <a:schemeClr val="bg1"/>
              </a:gs>
              <a:gs pos="70000">
                <a:srgbClr val="4B92DB"/>
              </a:gs>
              <a:gs pos="100000">
                <a:srgbClr val="4B92DB"/>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199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FF014-82FB-48D3-AAE3-2DAB08D134C4}" type="datetimeFigureOut">
              <a:rPr lang="en-US" smtClean="0"/>
              <a:pPr/>
              <a:t>11/05/2018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C0B2B-29FF-4511-981F-8C31D39C9EED}" type="slidenum">
              <a:rPr lang="en-US" smtClean="0"/>
              <a:pPr/>
              <a:t>‹#›</a:t>
            </a:fld>
            <a:endParaRPr lang="en-US"/>
          </a:p>
        </p:txBody>
      </p:sp>
    </p:spTree>
    <p:extLst>
      <p:ext uri="{BB962C8B-B14F-4D97-AF65-F5344CB8AC3E}">
        <p14:creationId xmlns:p14="http://schemas.microsoft.com/office/powerpoint/2010/main" val="592145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1470" y="1825625"/>
            <a:ext cx="4140000" cy="4351338"/>
          </a:xfrm>
        </p:spPr>
        <p:txBody>
          <a:bodyPr/>
          <a:lstStyle>
            <a:lvl1pPr marL="228600" indent="-228600">
              <a:buClr>
                <a:srgbClr val="4B92DB"/>
              </a:buClr>
              <a:buFont typeface="Wingdings" panose="05000000000000000000" pitchFamily="2" charset="2"/>
              <a:buChar char="§"/>
              <a:defRPr/>
            </a:lvl1pPr>
            <a:lvl2pPr>
              <a:buClr>
                <a:srgbClr val="4B92DB"/>
              </a:buClr>
              <a:defRPr/>
            </a:lvl2pPr>
            <a:lvl3pPr>
              <a:buClr>
                <a:srgbClr val="4B92DB"/>
              </a:buClr>
              <a:defRPr/>
            </a:lvl3pPr>
            <a:lvl4pPr>
              <a:buClr>
                <a:srgbClr val="4B92DB"/>
              </a:buClr>
              <a:defRPr/>
            </a:lvl4pPr>
            <a:lvl5pPr>
              <a:buClr>
                <a:srgbClr val="4B92DB"/>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4140000" cy="4351338"/>
          </a:xfrm>
        </p:spPr>
        <p:txBody>
          <a:bodyPr/>
          <a:lstStyle>
            <a:lvl1pPr marL="228600" indent="-228600">
              <a:buClr>
                <a:srgbClr val="4B92DB"/>
              </a:buClr>
              <a:buFont typeface="Wingdings" panose="05000000000000000000" pitchFamily="2" charset="2"/>
              <a:buChar char="§"/>
              <a:defRPr lang="en-US" sz="2800" kern="1200" smtClean="0">
                <a:solidFill>
                  <a:schemeClr val="tx1"/>
                </a:solidFill>
                <a:latin typeface="+mn-lt"/>
                <a:ea typeface="+mn-ea"/>
                <a:cs typeface="+mn-cs"/>
              </a:defRPr>
            </a:lvl1pPr>
            <a:lvl2pPr>
              <a:buClr>
                <a:srgbClr val="4B92DB"/>
              </a:buClr>
              <a:defRPr/>
            </a:lvl2pPr>
            <a:lvl3pPr>
              <a:buClr>
                <a:srgbClr val="4B92DB"/>
              </a:buClr>
              <a:defRPr/>
            </a:lvl3pPr>
            <a:lvl4pPr>
              <a:buClr>
                <a:srgbClr val="4B92DB"/>
              </a:buClr>
              <a:defRPr/>
            </a:lvl4pPr>
            <a:lvl5pPr>
              <a:buClr>
                <a:srgbClr val="4B92DB"/>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0" y="0"/>
            <a:ext cx="9144000" cy="1690689"/>
          </a:xfrm>
          <a:solidFill>
            <a:srgbClr val="E38A15"/>
          </a:solidFill>
        </p:spPr>
        <p:txBody>
          <a:bodyPr lIns="252000" tIns="72000" rIns="252000" bIns="72000"/>
          <a:lstStyle>
            <a:lvl1pPr>
              <a:defRPr>
                <a:solidFill>
                  <a:schemeClr val="bg1"/>
                </a:solidFill>
              </a:defRPr>
            </a:lvl1pPr>
          </a:lstStyle>
          <a:p>
            <a:r>
              <a:rPr lang="en-US" dirty="0"/>
              <a:t>Click to edit Master title style</a:t>
            </a:r>
          </a:p>
        </p:txBody>
      </p:sp>
      <p:sp>
        <p:nvSpPr>
          <p:cNvPr id="9" name="Rectangle 8"/>
          <p:cNvSpPr/>
          <p:nvPr userDrawn="1"/>
        </p:nvSpPr>
        <p:spPr>
          <a:xfrm>
            <a:off x="0" y="6498000"/>
            <a:ext cx="9144000" cy="360000"/>
          </a:xfrm>
          <a:prstGeom prst="rect">
            <a:avLst/>
          </a:prstGeom>
          <a:gradFill flip="none" rotWithShape="1">
            <a:gsLst>
              <a:gs pos="0">
                <a:schemeClr val="bg1">
                  <a:alpha val="0"/>
                </a:schemeClr>
              </a:gs>
              <a:gs pos="0">
                <a:schemeClr val="bg1"/>
              </a:gs>
              <a:gs pos="70000">
                <a:srgbClr val="4B92DB"/>
              </a:gs>
              <a:gs pos="100000">
                <a:srgbClr val="4B92DB"/>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397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lvl1pPr marL="228600" indent="-228600">
              <a:buClr>
                <a:srgbClr val="4B92DB"/>
              </a:buClr>
              <a:buFont typeface="Wingdings" panose="05000000000000000000" pitchFamily="2" charset="2"/>
              <a:buChar char="§"/>
              <a:defRPr/>
            </a:lvl1pPr>
            <a:lvl2pPr>
              <a:buClr>
                <a:srgbClr val="4B92DB"/>
              </a:buClr>
              <a:defRPr/>
            </a:lvl2pPr>
            <a:lvl3pPr>
              <a:buClr>
                <a:srgbClr val="4B92DB"/>
              </a:buClr>
              <a:defRPr/>
            </a:lvl3pPr>
            <a:lvl4pPr>
              <a:buClr>
                <a:srgbClr val="4B92DB"/>
              </a:buClr>
              <a:defRPr/>
            </a:lvl4pPr>
            <a:lvl5pPr>
              <a:buClr>
                <a:srgbClr val="4B92DB"/>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lvl1pPr marL="228600" indent="-228600">
              <a:buClr>
                <a:srgbClr val="4B92DB"/>
              </a:buClr>
              <a:buFont typeface="Wingdings" panose="05000000000000000000" pitchFamily="2" charset="2"/>
              <a:buChar char="§"/>
              <a:defRPr/>
            </a:lvl1pPr>
            <a:lvl2pPr>
              <a:buClr>
                <a:srgbClr val="4B92DB"/>
              </a:buClr>
              <a:defRPr/>
            </a:lvl2pPr>
            <a:lvl3pPr>
              <a:buClr>
                <a:srgbClr val="4B92DB"/>
              </a:buClr>
              <a:defRPr/>
            </a:lvl3pPr>
            <a:lvl4pPr>
              <a:buClr>
                <a:srgbClr val="4B92DB"/>
              </a:buClr>
              <a:defRPr/>
            </a:lvl4pPr>
            <a:lvl5pPr>
              <a:buClr>
                <a:srgbClr val="4B92DB"/>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a:spLocks noGrp="1"/>
          </p:cNvSpPr>
          <p:nvPr>
            <p:ph type="title"/>
          </p:nvPr>
        </p:nvSpPr>
        <p:spPr>
          <a:xfrm>
            <a:off x="0" y="0"/>
            <a:ext cx="9144000" cy="1690689"/>
          </a:xfrm>
          <a:solidFill>
            <a:srgbClr val="E38A15"/>
          </a:solidFill>
        </p:spPr>
        <p:txBody>
          <a:bodyPr lIns="252000" tIns="72000" rIns="252000" bIns="72000"/>
          <a:lstStyle>
            <a:lvl1pPr>
              <a:defRPr>
                <a:solidFill>
                  <a:schemeClr val="bg1"/>
                </a:solidFill>
              </a:defRPr>
            </a:lvl1pPr>
          </a:lstStyle>
          <a:p>
            <a:r>
              <a:rPr lang="en-US" dirty="0"/>
              <a:t>Click to edit Master title style</a:t>
            </a:r>
          </a:p>
        </p:txBody>
      </p:sp>
      <p:sp>
        <p:nvSpPr>
          <p:cNvPr id="11" name="Rectangle 10"/>
          <p:cNvSpPr/>
          <p:nvPr userDrawn="1"/>
        </p:nvSpPr>
        <p:spPr>
          <a:xfrm>
            <a:off x="0" y="6498000"/>
            <a:ext cx="9144000" cy="360000"/>
          </a:xfrm>
          <a:prstGeom prst="rect">
            <a:avLst/>
          </a:prstGeom>
          <a:gradFill flip="none" rotWithShape="1">
            <a:gsLst>
              <a:gs pos="0">
                <a:schemeClr val="bg1">
                  <a:alpha val="0"/>
                </a:schemeClr>
              </a:gs>
              <a:gs pos="0">
                <a:schemeClr val="bg1"/>
              </a:gs>
              <a:gs pos="70000">
                <a:srgbClr val="4B92DB"/>
              </a:gs>
              <a:gs pos="100000">
                <a:srgbClr val="4B92DB"/>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2971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0" y="0"/>
            <a:ext cx="9144000" cy="1690689"/>
          </a:xfrm>
          <a:solidFill>
            <a:srgbClr val="E38A15"/>
          </a:solidFill>
        </p:spPr>
        <p:txBody>
          <a:bodyPr lIns="252000" tIns="72000" rIns="252000" bIns="72000"/>
          <a:lstStyle>
            <a:lvl1pPr>
              <a:defRPr>
                <a:solidFill>
                  <a:schemeClr val="bg1"/>
                </a:solidFill>
              </a:defRPr>
            </a:lvl1pPr>
          </a:lstStyle>
          <a:p>
            <a:r>
              <a:rPr lang="en-US" dirty="0"/>
              <a:t>Click to edit Master title style</a:t>
            </a:r>
          </a:p>
        </p:txBody>
      </p:sp>
      <p:sp>
        <p:nvSpPr>
          <p:cNvPr id="7" name="Rectangle 6"/>
          <p:cNvSpPr/>
          <p:nvPr userDrawn="1"/>
        </p:nvSpPr>
        <p:spPr>
          <a:xfrm>
            <a:off x="0" y="6498000"/>
            <a:ext cx="9144000" cy="360000"/>
          </a:xfrm>
          <a:prstGeom prst="rect">
            <a:avLst/>
          </a:prstGeom>
          <a:gradFill flip="none" rotWithShape="1">
            <a:gsLst>
              <a:gs pos="0">
                <a:schemeClr val="bg1">
                  <a:alpha val="0"/>
                </a:schemeClr>
              </a:gs>
              <a:gs pos="0">
                <a:schemeClr val="bg1"/>
              </a:gs>
              <a:gs pos="70000">
                <a:srgbClr val="4B92DB"/>
              </a:gs>
              <a:gs pos="100000">
                <a:srgbClr val="4B92DB"/>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547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FF014-82FB-48D3-AAE3-2DAB08D134C4}" type="datetimeFigureOut">
              <a:rPr lang="en-US" smtClean="0"/>
              <a:pPr/>
              <a:t>11/05/2018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4C0B2B-29FF-4511-981F-8C31D39C9EED}" type="slidenum">
              <a:rPr lang="en-US" smtClean="0"/>
              <a:pPr/>
              <a:t>‹#›</a:t>
            </a:fld>
            <a:endParaRPr lang="en-US"/>
          </a:p>
        </p:txBody>
      </p:sp>
    </p:spTree>
    <p:extLst>
      <p:ext uri="{BB962C8B-B14F-4D97-AF65-F5344CB8AC3E}">
        <p14:creationId xmlns:p14="http://schemas.microsoft.com/office/powerpoint/2010/main" val="1903297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FF014-82FB-48D3-AAE3-2DAB08D134C4}" type="datetimeFigureOut">
              <a:rPr lang="en-US" smtClean="0"/>
              <a:pPr/>
              <a:t>11/05/2018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C0B2B-29FF-4511-981F-8C31D39C9EED}" type="slidenum">
              <a:rPr lang="en-US" smtClean="0"/>
              <a:pPr/>
              <a:t>‹#›</a:t>
            </a:fld>
            <a:endParaRPr lang="en-US"/>
          </a:p>
        </p:txBody>
      </p:sp>
    </p:spTree>
    <p:extLst>
      <p:ext uri="{BB962C8B-B14F-4D97-AF65-F5344CB8AC3E}">
        <p14:creationId xmlns:p14="http://schemas.microsoft.com/office/powerpoint/2010/main" val="2564088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FF014-82FB-48D3-AAE3-2DAB08D134C4}" type="datetimeFigureOut">
              <a:rPr lang="en-US" smtClean="0"/>
              <a:pPr/>
              <a:t>11/05/2018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C0B2B-29FF-4511-981F-8C31D39C9EED}" type="slidenum">
              <a:rPr lang="en-US" smtClean="0"/>
              <a:pPr/>
              <a:t>‹#›</a:t>
            </a:fld>
            <a:endParaRPr lang="en-US"/>
          </a:p>
        </p:txBody>
      </p:sp>
    </p:spTree>
    <p:extLst>
      <p:ext uri="{BB962C8B-B14F-4D97-AF65-F5344CB8AC3E}">
        <p14:creationId xmlns:p14="http://schemas.microsoft.com/office/powerpoint/2010/main" val="3149110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FF014-82FB-48D3-AAE3-2DAB08D134C4}" type="datetimeFigureOut">
              <a:rPr lang="en-US" smtClean="0"/>
              <a:pPr/>
              <a:t>11/05/2018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4C0B2B-29FF-4511-981F-8C31D39C9EED}" type="slidenum">
              <a:rPr lang="en-US" smtClean="0"/>
              <a:pPr/>
              <a:t>‹#›</a:t>
            </a:fld>
            <a:endParaRPr lang="en-US"/>
          </a:p>
        </p:txBody>
      </p:sp>
    </p:spTree>
    <p:extLst>
      <p:ext uri="{BB962C8B-B14F-4D97-AF65-F5344CB8AC3E}">
        <p14:creationId xmlns:p14="http://schemas.microsoft.com/office/powerpoint/2010/main" val="960330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4" r:id="rId12"/>
    <p:sldLayoutId id="2147483675" r:id="rId13"/>
    <p:sldLayoutId id="2147483676" r:id="rId14"/>
    <p:sldLayoutId id="2147483678"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40000"/>
            <a:ext cx="9144000" cy="3765300"/>
          </a:xfrm>
          <a:solidFill>
            <a:schemeClr val="bg1"/>
          </a:solidFill>
        </p:spPr>
        <p:txBody>
          <a:bodyPr anchor="ctr">
            <a:normAutofit/>
          </a:bodyPr>
          <a:lstStyle/>
          <a:p>
            <a:r>
              <a:rPr lang="en-US" dirty="0"/>
              <a:t>UNFPA’s support to data collection in Kazakhstan</a:t>
            </a:r>
            <a:endParaRPr lang="en-US" sz="4800" b="1" dirty="0"/>
          </a:p>
        </p:txBody>
      </p:sp>
      <p:sp>
        <p:nvSpPr>
          <p:cNvPr id="3" name="Subtitle 2"/>
          <p:cNvSpPr>
            <a:spLocks noGrp="1"/>
          </p:cNvSpPr>
          <p:nvPr>
            <p:ph type="subTitle" idx="1"/>
          </p:nvPr>
        </p:nvSpPr>
        <p:spPr>
          <a:xfrm>
            <a:off x="0" y="4305300"/>
            <a:ext cx="9144000" cy="2012700"/>
          </a:xfrm>
          <a:solidFill>
            <a:srgbClr val="E38A15"/>
          </a:solidFill>
        </p:spPr>
        <p:txBody>
          <a:bodyPr anchor="ctr">
            <a:normAutofit/>
          </a:bodyPr>
          <a:lstStyle/>
          <a:p>
            <a:r>
              <a:rPr lang="en-US" sz="2800" dirty="0">
                <a:solidFill>
                  <a:schemeClr val="bg1"/>
                </a:solidFill>
              </a:rPr>
              <a:t>Gaziza Moldakulova</a:t>
            </a:r>
          </a:p>
          <a:p>
            <a:r>
              <a:rPr lang="en-US" sz="2800" dirty="0">
                <a:solidFill>
                  <a:schemeClr val="bg1"/>
                </a:solidFill>
              </a:rPr>
              <a:t>National </a:t>
            </a:r>
            <a:r>
              <a:rPr lang="en-US" sz="2800" dirty="0" err="1">
                <a:solidFill>
                  <a:schemeClr val="bg1"/>
                </a:solidFill>
              </a:rPr>
              <a:t>Programme</a:t>
            </a:r>
            <a:r>
              <a:rPr lang="en-US" sz="2800" dirty="0">
                <a:solidFill>
                  <a:schemeClr val="bg1"/>
                </a:solidFill>
              </a:rPr>
              <a:t> Officer on PD and Gender</a:t>
            </a:r>
          </a:p>
          <a:p>
            <a:r>
              <a:rPr lang="en-US" sz="2800" dirty="0">
                <a:solidFill>
                  <a:schemeClr val="bg1"/>
                </a:solidFill>
              </a:rPr>
              <a:t>UNFPA Kazakhstan</a:t>
            </a:r>
          </a:p>
        </p:txBody>
      </p:sp>
      <p:sp>
        <p:nvSpPr>
          <p:cNvPr id="4" name="Rectangle 3"/>
          <p:cNvSpPr/>
          <p:nvPr/>
        </p:nvSpPr>
        <p:spPr>
          <a:xfrm>
            <a:off x="0" y="0"/>
            <a:ext cx="9144000" cy="540000"/>
          </a:xfrm>
          <a:prstGeom prst="rect">
            <a:avLst/>
          </a:prstGeom>
          <a:gradFill flip="none" rotWithShape="1">
            <a:gsLst>
              <a:gs pos="0">
                <a:schemeClr val="bg1">
                  <a:alpha val="0"/>
                </a:schemeClr>
              </a:gs>
              <a:gs pos="0">
                <a:schemeClr val="bg1"/>
              </a:gs>
              <a:gs pos="70000">
                <a:srgbClr val="4B92DB"/>
              </a:gs>
              <a:gs pos="100000">
                <a:srgbClr val="4B92DB"/>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318000"/>
            <a:ext cx="9144000" cy="540000"/>
          </a:xfrm>
          <a:prstGeom prst="rect">
            <a:avLst/>
          </a:prstGeom>
          <a:gradFill flip="none" rotWithShape="1">
            <a:gsLst>
              <a:gs pos="35000">
                <a:srgbClr val="E38A15"/>
              </a:gs>
              <a:gs pos="0">
                <a:srgbClr val="FF6600"/>
              </a:gs>
              <a:gs pos="0">
                <a:srgbClr val="E38A15"/>
              </a:gs>
              <a:gs pos="100000">
                <a:schemeClr val="bg1">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4708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9144000" cy="705852"/>
          </a:xfrm>
        </p:spPr>
        <p:txBody>
          <a:bodyPr>
            <a:noAutofit/>
          </a:bodyPr>
          <a:lstStyle/>
          <a:p>
            <a:r>
              <a:rPr lang="en-US" sz="2400" b="1" dirty="0">
                <a:latin typeface="+mn-lt"/>
              </a:rPr>
              <a:t>Technical assistance to the Committee on Statistics on 2009 Census: </a:t>
            </a:r>
          </a:p>
        </p:txBody>
      </p:sp>
      <p:sp>
        <p:nvSpPr>
          <p:cNvPr id="3" name="Rectangle 2"/>
          <p:cNvSpPr/>
          <p:nvPr/>
        </p:nvSpPr>
        <p:spPr>
          <a:xfrm>
            <a:off x="128336" y="705854"/>
            <a:ext cx="8887327" cy="5940088"/>
          </a:xfrm>
          <a:prstGeom prst="rect">
            <a:avLst/>
          </a:prstGeom>
        </p:spPr>
        <p:txBody>
          <a:bodyPr wrap="square">
            <a:spAutoFit/>
          </a:bodyPr>
          <a:lstStyle/>
          <a:p>
            <a:r>
              <a:rPr lang="en-US" sz="2000" b="1" i="1" dirty="0"/>
              <a:t>Pre-census support</a:t>
            </a:r>
          </a:p>
          <a:p>
            <a:endParaRPr lang="ru-RU" sz="1200" b="1" i="1" dirty="0"/>
          </a:p>
          <a:p>
            <a:r>
              <a:rPr lang="en-US" sz="2000" dirty="0"/>
              <a:t>Capacities of Kazakhstan to conduct the Population and Housing Census 2009 have been built through: </a:t>
            </a:r>
          </a:p>
          <a:p>
            <a:pPr marL="342900" indent="-342900">
              <a:buAutoNum type="arabicPeriod"/>
            </a:pPr>
            <a:r>
              <a:rPr lang="en-US" sz="2000" dirty="0"/>
              <a:t>Strengthening technical capacities of Agency on Statistics of the Republic of Kazakhstan and contribute to organizing 2009 Census in accordance with UN principles and recommendations of 2010 Round of the World Population and Housing Census </a:t>
            </a:r>
            <a:r>
              <a:rPr lang="en-US" sz="2000" dirty="0" err="1"/>
              <a:t>Programme</a:t>
            </a:r>
            <a:r>
              <a:rPr lang="en-US" sz="2000" dirty="0"/>
              <a:t> by bringing international expertise and training of professionals on organizational and methodological issues of census conduction; </a:t>
            </a:r>
          </a:p>
          <a:p>
            <a:pPr marL="342900" indent="-342900">
              <a:buAutoNum type="arabicPeriod"/>
            </a:pPr>
            <a:r>
              <a:rPr lang="en-US" sz="2000" dirty="0"/>
              <a:t>Introducing international principles and modern methodologies for population data collection through the funding of </a:t>
            </a:r>
            <a:r>
              <a:rPr lang="en-US" sz="2000" dirty="0" err="1"/>
              <a:t>AoS</a:t>
            </a:r>
            <a:r>
              <a:rPr lang="en-US" sz="2000" dirty="0"/>
              <a:t> staff participation in UNECE trainings. </a:t>
            </a:r>
          </a:p>
          <a:p>
            <a:pPr marL="342900" indent="-342900">
              <a:buAutoNum type="arabicPeriod"/>
            </a:pPr>
            <a:r>
              <a:rPr lang="en-US" sz="2000" dirty="0"/>
              <a:t>Assistance in introduction of mapping system with participation of international consultant (</a:t>
            </a:r>
            <a:r>
              <a:rPr lang="en-US" sz="2000" dirty="0" err="1"/>
              <a:t>GeoSpace</a:t>
            </a:r>
            <a:r>
              <a:rPr lang="en-US" sz="2000" dirty="0"/>
              <a:t> International company, Johannesburg);  </a:t>
            </a:r>
          </a:p>
          <a:p>
            <a:pPr marL="342900" indent="-342900">
              <a:buAutoNum type="arabicPeriod"/>
            </a:pPr>
            <a:r>
              <a:rPr lang="en-US" sz="2000" dirty="0"/>
              <a:t>Providing international expertise for the pilot census conducted in February 2008; </a:t>
            </a:r>
          </a:p>
          <a:p>
            <a:pPr marL="342900" indent="-342900">
              <a:buAutoNum type="arabicPeriod"/>
            </a:pPr>
            <a:r>
              <a:rPr lang="en-US" sz="2000" dirty="0"/>
              <a:t>Providing technical support for revising of census questionnaire; </a:t>
            </a:r>
          </a:p>
          <a:p>
            <a:pPr marL="342900" indent="-342900">
              <a:buAutoNum type="arabicPeriod"/>
            </a:pPr>
            <a:r>
              <a:rPr lang="en-US" sz="2000" dirty="0"/>
              <a:t>Development of instructive video-film and producing CDs - manual for regional trainings of enumerators, reflecting methodological and organizational issues of data collection in the field.</a:t>
            </a:r>
            <a:endParaRPr lang="ru-RU" sz="2000" dirty="0"/>
          </a:p>
        </p:txBody>
      </p:sp>
    </p:spTree>
    <p:extLst>
      <p:ext uri="{BB962C8B-B14F-4D97-AF65-F5344CB8AC3E}">
        <p14:creationId xmlns:p14="http://schemas.microsoft.com/office/powerpoint/2010/main" val="2107291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9144000" cy="705852"/>
          </a:xfrm>
        </p:spPr>
        <p:txBody>
          <a:bodyPr>
            <a:noAutofit/>
          </a:bodyPr>
          <a:lstStyle/>
          <a:p>
            <a:r>
              <a:rPr lang="en-US" sz="2400" b="1" dirty="0">
                <a:latin typeface="+mn-lt"/>
              </a:rPr>
              <a:t>Technical assistance to the Committee on Statistics on 2009 Census: </a:t>
            </a:r>
          </a:p>
        </p:txBody>
      </p:sp>
      <p:sp>
        <p:nvSpPr>
          <p:cNvPr id="3" name="Rectangle 2"/>
          <p:cNvSpPr/>
          <p:nvPr/>
        </p:nvSpPr>
        <p:spPr>
          <a:xfrm>
            <a:off x="318051" y="705854"/>
            <a:ext cx="8507897" cy="5232202"/>
          </a:xfrm>
          <a:prstGeom prst="rect">
            <a:avLst/>
          </a:prstGeom>
        </p:spPr>
        <p:txBody>
          <a:bodyPr wrap="square">
            <a:spAutoFit/>
          </a:bodyPr>
          <a:lstStyle/>
          <a:p>
            <a:r>
              <a:rPr lang="en-US" sz="2400" b="1" i="1" dirty="0"/>
              <a:t>Census processing</a:t>
            </a:r>
          </a:p>
          <a:p>
            <a:endParaRPr lang="ru-RU" sz="2400" dirty="0"/>
          </a:p>
          <a:p>
            <a:pPr marL="342900" indent="-342900">
              <a:buFont typeface="Arial" panose="020B0604020202020204" pitchFamily="34" charset="0"/>
              <a:buChar char="•"/>
            </a:pPr>
            <a:r>
              <a:rPr lang="en-US" sz="2200" dirty="0"/>
              <a:t>UNFPA CO provided the expert evaluation of census operation facilitated by international consultant aimed to insure its compliance with international standards based on UN recommendations on conduction of the population and housing censuses of the 2010 round. </a:t>
            </a:r>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a:t>The report on evaluation with developed recommendations on data processing passed to the government. </a:t>
            </a:r>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a:t>Based on the actual evaluation, activities done in the preparation and enumeration phases of the census, found by the international consultant as in line with the principle International standards and UN Recommendations, but also adapted to the national needs.</a:t>
            </a:r>
            <a:endParaRPr lang="ru-RU" sz="2200" dirty="0"/>
          </a:p>
        </p:txBody>
      </p:sp>
    </p:spTree>
    <p:extLst>
      <p:ext uri="{BB962C8B-B14F-4D97-AF65-F5344CB8AC3E}">
        <p14:creationId xmlns:p14="http://schemas.microsoft.com/office/powerpoint/2010/main" val="4019348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9144000" cy="705852"/>
          </a:xfrm>
        </p:spPr>
        <p:txBody>
          <a:bodyPr>
            <a:noAutofit/>
          </a:bodyPr>
          <a:lstStyle/>
          <a:p>
            <a:r>
              <a:rPr lang="en-US" sz="2400" b="1" dirty="0">
                <a:latin typeface="+mn-lt"/>
              </a:rPr>
              <a:t>Technical assistance to the Committee on Statistics on 2009 Census: </a:t>
            </a:r>
          </a:p>
        </p:txBody>
      </p:sp>
      <p:sp>
        <p:nvSpPr>
          <p:cNvPr id="3" name="Rectangle 2"/>
          <p:cNvSpPr/>
          <p:nvPr/>
        </p:nvSpPr>
        <p:spPr>
          <a:xfrm>
            <a:off x="132521" y="705854"/>
            <a:ext cx="8865705" cy="5570756"/>
          </a:xfrm>
          <a:prstGeom prst="rect">
            <a:avLst/>
          </a:prstGeom>
        </p:spPr>
        <p:txBody>
          <a:bodyPr wrap="square">
            <a:spAutoFit/>
          </a:bodyPr>
          <a:lstStyle/>
          <a:p>
            <a:r>
              <a:rPr lang="en-US" sz="2200" b="1" i="1" dirty="0"/>
              <a:t>Census Data Analysis and Dissemination</a:t>
            </a:r>
          </a:p>
          <a:p>
            <a:endParaRPr lang="ru-RU" sz="1200" dirty="0"/>
          </a:p>
          <a:p>
            <a:pPr marL="342900" indent="-342900">
              <a:buFont typeface="Arial" panose="020B0604020202020204" pitchFamily="34" charset="0"/>
              <a:buChar char="•"/>
            </a:pPr>
            <a:r>
              <a:rPr lang="en-US" sz="2200" dirty="0"/>
              <a:t>UNFPA supported the Agency on Statistics on census data analysis and dissemination of census results through the technical assistance provided to the Agency on development of analytical report on 2009 census data and it's dissemination in Russian, Kazakh and English languages. </a:t>
            </a:r>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r>
              <a:rPr lang="en-US" sz="2200" dirty="0"/>
              <a:t>The Agency on Statistics-led analytical report on the 2009 census developed through mobilized by UNFPA national consultant (along with UNFPA National </a:t>
            </a:r>
            <a:r>
              <a:rPr lang="en-US" sz="2200" dirty="0" err="1"/>
              <a:t>Programme</a:t>
            </a:r>
            <a:r>
              <a:rPr lang="en-US" sz="2200" dirty="0"/>
              <a:t> Officer) to draft the document, coordinate its development, facilitate its discussion and reach approval by the Agency on Statistics chaired national meeting. </a:t>
            </a:r>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r>
              <a:rPr lang="en-US" sz="2200" dirty="0"/>
              <a:t>Analytical report disseminated in December 2011. </a:t>
            </a:r>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r>
              <a:rPr lang="en-US" sz="2200" dirty="0"/>
              <a:t>UNFPA supported its dissemination through provided translation of the report into the Kazakh and English languages and production of CDs with electronic version of analytical report in three languages.</a:t>
            </a:r>
            <a:endParaRPr lang="ru-RU" sz="2200" dirty="0"/>
          </a:p>
        </p:txBody>
      </p:sp>
    </p:spTree>
    <p:extLst>
      <p:ext uri="{BB962C8B-B14F-4D97-AF65-F5344CB8AC3E}">
        <p14:creationId xmlns:p14="http://schemas.microsoft.com/office/powerpoint/2010/main" val="3834331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9144000" cy="705852"/>
          </a:xfrm>
        </p:spPr>
        <p:txBody>
          <a:bodyPr>
            <a:noAutofit/>
          </a:bodyPr>
          <a:lstStyle/>
          <a:p>
            <a:r>
              <a:rPr lang="en-US" sz="2400" b="1" dirty="0">
                <a:latin typeface="+mn-lt"/>
              </a:rPr>
              <a:t>Technical assistance to the Committee on Statistics on 2019 Census: </a:t>
            </a:r>
          </a:p>
        </p:txBody>
      </p:sp>
      <p:sp>
        <p:nvSpPr>
          <p:cNvPr id="3" name="Rectangle 2"/>
          <p:cNvSpPr/>
          <p:nvPr/>
        </p:nvSpPr>
        <p:spPr>
          <a:xfrm>
            <a:off x="128336" y="705854"/>
            <a:ext cx="8887327" cy="5724644"/>
          </a:xfrm>
          <a:prstGeom prst="rect">
            <a:avLst/>
          </a:prstGeom>
        </p:spPr>
        <p:txBody>
          <a:bodyPr wrap="square">
            <a:spAutoFit/>
          </a:bodyPr>
          <a:lstStyle/>
          <a:p>
            <a:endParaRPr lang="en-US" sz="800" b="1" dirty="0"/>
          </a:p>
          <a:p>
            <a:pPr marL="285750" indent="-285750">
              <a:buFont typeface="Arial" panose="020B0604020202020204" pitchFamily="34" charset="0"/>
              <a:buChar char="•"/>
            </a:pPr>
            <a:r>
              <a:rPr lang="en-US" sz="2400" dirty="0"/>
              <a:t>Support on introduction of the Geographical Informational System (GIS) for spatial mapping for 2020 Population and Housing Census:</a:t>
            </a:r>
          </a:p>
          <a:p>
            <a:pPr marL="285750" indent="-285750">
              <a:buFont typeface="Arial" panose="020B0604020202020204" pitchFamily="34" charset="0"/>
              <a:buChar char="•"/>
            </a:pPr>
            <a:endParaRPr lang="en-US" sz="1400" dirty="0"/>
          </a:p>
          <a:p>
            <a:r>
              <a:rPr lang="en-US" sz="2400" dirty="0"/>
              <a:t>      - needs of the Committee of Statistics on GIS introduction into the Census process assessed by international consultant (director of </a:t>
            </a:r>
            <a:r>
              <a:rPr lang="en-US" sz="2400" dirty="0" err="1"/>
              <a:t>GeoSpace</a:t>
            </a:r>
            <a:r>
              <a:rPr lang="en-US" sz="2400" dirty="0"/>
              <a:t> International, Johannesburg) mobilized by UNFPA (2016); </a:t>
            </a:r>
          </a:p>
          <a:p>
            <a:r>
              <a:rPr lang="en-US" sz="2400" dirty="0"/>
              <a:t>      - the collaboration between the Committee on Statistics and National Space agency “</a:t>
            </a:r>
            <a:r>
              <a:rPr lang="en-US" sz="2400" dirty="0" err="1"/>
              <a:t>Garysh</a:t>
            </a:r>
            <a:r>
              <a:rPr lang="en-US" sz="2400" dirty="0"/>
              <a:t> </a:t>
            </a:r>
            <a:r>
              <a:rPr lang="en-US" sz="2400" dirty="0" err="1"/>
              <a:t>Sapary</a:t>
            </a:r>
            <a:r>
              <a:rPr lang="en-US" sz="2400" dirty="0"/>
              <a:t>” established on introduction of GIS technologies and production of digital maps for census;</a:t>
            </a:r>
          </a:p>
          <a:p>
            <a:r>
              <a:rPr lang="en-US" sz="2400" dirty="0"/>
              <a:t>      - 27 specialists of the Committee on Statistics, its’ regional departments and the Information and Computing Center trained on theoretical and practical aspects of GIS application for digital mapping for census and geo-referral Population register through conducted trainings in the National Space agency “</a:t>
            </a:r>
            <a:r>
              <a:rPr lang="en-US" sz="2400" dirty="0" err="1"/>
              <a:t>Garysh</a:t>
            </a:r>
            <a:r>
              <a:rPr lang="en-US" sz="2400" dirty="0"/>
              <a:t> </a:t>
            </a:r>
            <a:r>
              <a:rPr lang="en-US" sz="2400" dirty="0" err="1"/>
              <a:t>Sapary</a:t>
            </a:r>
            <a:r>
              <a:rPr lang="en-US" sz="2400" dirty="0"/>
              <a:t>” (2017); </a:t>
            </a:r>
          </a:p>
          <a:p>
            <a:r>
              <a:rPr lang="en-US" sz="2400" dirty="0"/>
              <a:t>      - digital maps produced on </a:t>
            </a:r>
            <a:r>
              <a:rPr lang="en-US" sz="2400" dirty="0" err="1"/>
              <a:t>Burabai</a:t>
            </a:r>
            <a:r>
              <a:rPr lang="en-US" sz="2400" dirty="0"/>
              <a:t> region for pilot census(2017).</a:t>
            </a:r>
          </a:p>
          <a:p>
            <a:endParaRPr lang="en-US" sz="800" dirty="0"/>
          </a:p>
        </p:txBody>
      </p:sp>
    </p:spTree>
    <p:extLst>
      <p:ext uri="{BB962C8B-B14F-4D97-AF65-F5344CB8AC3E}">
        <p14:creationId xmlns:p14="http://schemas.microsoft.com/office/powerpoint/2010/main" val="73921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9144000" cy="705852"/>
          </a:xfrm>
        </p:spPr>
        <p:txBody>
          <a:bodyPr>
            <a:noAutofit/>
          </a:bodyPr>
          <a:lstStyle/>
          <a:p>
            <a:r>
              <a:rPr lang="en-US" sz="2400" b="1" dirty="0">
                <a:latin typeface="+mn-lt"/>
              </a:rPr>
              <a:t>Technical assistance to the Committee on Statistics on 2019 Census: </a:t>
            </a:r>
          </a:p>
        </p:txBody>
      </p:sp>
      <p:sp>
        <p:nvSpPr>
          <p:cNvPr id="3" name="Rectangle 2"/>
          <p:cNvSpPr/>
          <p:nvPr/>
        </p:nvSpPr>
        <p:spPr>
          <a:xfrm>
            <a:off x="128336" y="1050411"/>
            <a:ext cx="8887327" cy="4770537"/>
          </a:xfrm>
          <a:prstGeom prst="rect">
            <a:avLst/>
          </a:prstGeom>
        </p:spPr>
        <p:txBody>
          <a:bodyPr wrap="square">
            <a:spAutoFit/>
          </a:bodyPr>
          <a:lstStyle/>
          <a:p>
            <a:endParaRPr lang="en-US" sz="800" b="1" dirty="0"/>
          </a:p>
          <a:p>
            <a:endParaRPr lang="en-US" sz="800" dirty="0"/>
          </a:p>
          <a:p>
            <a:pPr marL="285750" indent="-285750">
              <a:buFont typeface="Arial" panose="020B0604020202020204" pitchFamily="34" charset="0"/>
              <a:buChar char="•"/>
            </a:pPr>
            <a:r>
              <a:rPr lang="en-US" sz="2400" dirty="0"/>
              <a:t>Strengthening capacity of </a:t>
            </a:r>
            <a:r>
              <a:rPr lang="en-US" sz="2400" dirty="0" err="1"/>
              <a:t>CoS</a:t>
            </a:r>
            <a:r>
              <a:rPr lang="en-US" sz="2400" dirty="0"/>
              <a:t> on methodological issues of population and housing census within the frame of 2020 round - </a:t>
            </a:r>
            <a:r>
              <a:rPr lang="en-US" sz="2400" dirty="0" err="1"/>
              <a:t>CoS’</a:t>
            </a:r>
            <a:r>
              <a:rPr lang="en-US" sz="2400" dirty="0"/>
              <a:t> focal point specialists trained at the UNECE/Eurostat meeting on UN recommendations for 2020 Census. (Geneva, 2016-2017);</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5 specialists of the Committee on statistics (2 specialists from the Committee on Statistics, two specialists of it's regional departments in pilot  districts - </a:t>
            </a:r>
            <a:r>
              <a:rPr lang="en-US" sz="2400" dirty="0" err="1"/>
              <a:t>Burabai</a:t>
            </a:r>
            <a:r>
              <a:rPr lang="en-US" sz="2400" dirty="0"/>
              <a:t> and </a:t>
            </a:r>
            <a:r>
              <a:rPr lang="en-US" sz="2400" dirty="0" err="1"/>
              <a:t>Zyrian</a:t>
            </a:r>
            <a:r>
              <a:rPr lang="en-US" sz="2400" dirty="0"/>
              <a:t>, and 1 specialist of Information and computing Center under the Committee on Statistics) learned how to apply GIS technologies in the data collection process in the fields, during the study tour to Belorussia supported by UNFPA – October 2017; </a:t>
            </a:r>
          </a:p>
        </p:txBody>
      </p:sp>
    </p:spTree>
    <p:extLst>
      <p:ext uri="{BB962C8B-B14F-4D97-AF65-F5344CB8AC3E}">
        <p14:creationId xmlns:p14="http://schemas.microsoft.com/office/powerpoint/2010/main" val="725202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9144000" cy="490328"/>
          </a:xfrm>
        </p:spPr>
        <p:txBody>
          <a:bodyPr>
            <a:normAutofit fontScale="90000"/>
          </a:bodyPr>
          <a:lstStyle/>
          <a:p>
            <a:r>
              <a:rPr lang="en-US" sz="2400" b="1" dirty="0">
                <a:latin typeface="+mn-lt"/>
              </a:rPr>
              <a:t>Technical assistance to the Committee on Statistics on national surveys</a:t>
            </a:r>
            <a:r>
              <a:rPr lang="en-US" sz="2200" b="1" dirty="0"/>
              <a:t>: </a:t>
            </a:r>
          </a:p>
        </p:txBody>
      </p:sp>
      <p:sp>
        <p:nvSpPr>
          <p:cNvPr id="3" name="Rectangle 2"/>
          <p:cNvSpPr/>
          <p:nvPr/>
        </p:nvSpPr>
        <p:spPr>
          <a:xfrm>
            <a:off x="0" y="440859"/>
            <a:ext cx="9144000" cy="6417141"/>
          </a:xfrm>
          <a:prstGeom prst="rect">
            <a:avLst/>
          </a:prstGeom>
        </p:spPr>
        <p:txBody>
          <a:bodyPr wrap="square">
            <a:spAutoFit/>
          </a:bodyPr>
          <a:lstStyle/>
          <a:p>
            <a:endParaRPr lang="en-US" sz="500" dirty="0"/>
          </a:p>
          <a:p>
            <a:r>
              <a:rPr lang="en-US" b="1" dirty="0"/>
              <a:t>Results of provided technical assistance to the Committee on Statistics</a:t>
            </a:r>
          </a:p>
          <a:p>
            <a:pPr marL="285750" indent="-285750">
              <a:buFont typeface="Arial" panose="020B0604020202020204" pitchFamily="34" charset="0"/>
              <a:buChar char="•"/>
            </a:pPr>
            <a:r>
              <a:rPr lang="en-US" b="1" i="1" dirty="0"/>
              <a:t>Multi-Indicator Cluster Survey (MICS) </a:t>
            </a:r>
            <a:r>
              <a:rPr lang="en-US" dirty="0"/>
              <a:t>conducted, data analyzed and results disseminated for monitoring of national development </a:t>
            </a:r>
            <a:r>
              <a:rPr lang="en-US" dirty="0" err="1"/>
              <a:t>programmes</a:t>
            </a:r>
            <a:r>
              <a:rPr lang="en-US" dirty="0"/>
              <a:t> (2006, 2011, 2016);</a:t>
            </a:r>
          </a:p>
          <a:p>
            <a:pPr marL="285750" indent="-285750">
              <a:buFont typeface="Arial" panose="020B0604020202020204" pitchFamily="34" charset="0"/>
              <a:buChar char="•"/>
            </a:pPr>
            <a:endParaRPr lang="en-US" sz="500" dirty="0"/>
          </a:p>
          <a:p>
            <a:pPr marL="285750" indent="-285750">
              <a:buFont typeface="Arial" panose="020B0604020202020204" pitchFamily="34" charset="0"/>
              <a:buChar char="•"/>
            </a:pPr>
            <a:r>
              <a:rPr lang="en-US" dirty="0"/>
              <a:t>2015 </a:t>
            </a:r>
            <a:r>
              <a:rPr lang="en-US" b="1" i="1" dirty="0"/>
              <a:t>national survey on domestic violence </a:t>
            </a:r>
            <a:r>
              <a:rPr lang="en-US" dirty="0"/>
              <a:t>conducted, data collected and analyzed, analytical report developed and at the stage of finalization for dissemination (2016-2017);</a:t>
            </a:r>
          </a:p>
          <a:p>
            <a:pPr marL="285750" indent="-285750">
              <a:buFont typeface="Arial" panose="020B0604020202020204" pitchFamily="34" charset="0"/>
              <a:buChar char="•"/>
            </a:pPr>
            <a:endParaRPr lang="en-US" sz="500" dirty="0"/>
          </a:p>
          <a:p>
            <a:pPr marL="285750" indent="-285750">
              <a:buFont typeface="Arial" panose="020B0604020202020204" pitchFamily="34" charset="0"/>
              <a:buChar char="•"/>
            </a:pPr>
            <a:r>
              <a:rPr lang="en-US" dirty="0"/>
              <a:t>2018 </a:t>
            </a:r>
            <a:r>
              <a:rPr lang="en-US" b="1" i="1" dirty="0"/>
              <a:t>national survey on the program "Generations and Gender" (GGS) </a:t>
            </a:r>
          </a:p>
          <a:p>
            <a:r>
              <a:rPr lang="en-US" b="1" i="1" dirty="0"/>
              <a:t>     -</a:t>
            </a:r>
            <a:r>
              <a:rPr lang="en-US" dirty="0"/>
              <a:t> building capacities of </a:t>
            </a:r>
            <a:r>
              <a:rPr lang="en-US" dirty="0" err="1"/>
              <a:t>CoS</a:t>
            </a:r>
            <a:r>
              <a:rPr lang="en-US" dirty="0"/>
              <a:t> staff on principles and methodological issues of GGS (2016) through mobilization of NIDI expertise;</a:t>
            </a:r>
          </a:p>
          <a:p>
            <a:r>
              <a:rPr lang="en-US" dirty="0"/>
              <a:t>     - </a:t>
            </a:r>
            <a:r>
              <a:rPr lang="en-US" dirty="0" err="1"/>
              <a:t>CoS’s</a:t>
            </a:r>
            <a:r>
              <a:rPr lang="en-US" dirty="0"/>
              <a:t> focal point specialists, including IT specialist, learned how to apply information technologies for data collection in the fields and data processing.</a:t>
            </a:r>
          </a:p>
          <a:p>
            <a:pPr lvl="0"/>
            <a:r>
              <a:rPr lang="en-US" dirty="0"/>
              <a:t>     -  Content of GGS questionnaire discussed at the workshops, pre-tested, agreed and approved by the government (2017);</a:t>
            </a:r>
          </a:p>
          <a:p>
            <a:pPr lvl="0"/>
            <a:r>
              <a:rPr lang="en-US" dirty="0"/>
              <a:t>     - Road map on GGS preparation discussed and agreed by Steering Committee and Technical Working Group (2017)</a:t>
            </a:r>
          </a:p>
          <a:p>
            <a:r>
              <a:rPr lang="en-US" dirty="0"/>
              <a:t>     - GGS Sample designed and listing conducted (2018)</a:t>
            </a:r>
            <a:endParaRPr lang="ru-RU" dirty="0"/>
          </a:p>
          <a:p>
            <a:r>
              <a:rPr lang="en-US" dirty="0"/>
              <a:t>     - The knowledge network on applying NIDI technologies in the GGS data collection process created in the Committee on Statistics - 32 specialists of regional statistical departments from 16 regions and 8 core staff members  (2018)</a:t>
            </a:r>
          </a:p>
          <a:p>
            <a:pPr lvl="0"/>
            <a:r>
              <a:rPr lang="en-US" dirty="0"/>
              <a:t>    - Core competencies of 160 field work interviewers enhanced on using NIDI technologies in GGS data collection process during </a:t>
            </a:r>
            <a:r>
              <a:rPr lang="en-GB" dirty="0"/>
              <a:t>regional cluster trainings conducted in Astana, Almaty, </a:t>
            </a:r>
            <a:r>
              <a:rPr lang="en-GB" dirty="0" err="1"/>
              <a:t>Shymkent</a:t>
            </a:r>
            <a:r>
              <a:rPr lang="en-GB" dirty="0"/>
              <a:t> and </a:t>
            </a:r>
            <a:r>
              <a:rPr lang="en-GB" dirty="0" err="1"/>
              <a:t>Aktobe</a:t>
            </a:r>
            <a:r>
              <a:rPr lang="en-GB" dirty="0"/>
              <a:t> cities (March 2018). </a:t>
            </a:r>
            <a:endParaRPr lang="ru-RU" dirty="0"/>
          </a:p>
          <a:p>
            <a:pPr lvl="0"/>
            <a:r>
              <a:rPr lang="en-GB" dirty="0"/>
              <a:t>    - GGS data collection field works started from 16 April (to be finalized by 31 July 2018).</a:t>
            </a:r>
            <a:endParaRPr lang="en-US" dirty="0"/>
          </a:p>
        </p:txBody>
      </p:sp>
    </p:spTree>
    <p:extLst>
      <p:ext uri="{BB962C8B-B14F-4D97-AF65-F5344CB8AC3E}">
        <p14:creationId xmlns:p14="http://schemas.microsoft.com/office/powerpoint/2010/main" val="31002502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15819</TotalTime>
  <Words>920</Words>
  <Application>Microsoft Office PowerPoint</Application>
  <PresentationFormat>On-screen Show (4:3)</PresentationFormat>
  <Paragraphs>62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UNFPA’s support to data collection in Kazakhstan</vt:lpstr>
      <vt:lpstr>Technical assistance to the Committee on Statistics on 2009 Census: </vt:lpstr>
      <vt:lpstr>Technical assistance to the Committee on Statistics on 2009 Census: </vt:lpstr>
      <vt:lpstr>Technical assistance to the Committee on Statistics on 2009 Census: </vt:lpstr>
      <vt:lpstr>Technical assistance to the Committee on Statistics on 2019 Census: </vt:lpstr>
      <vt:lpstr>Technical assistance to the Committee on Statistics on 2019 Census: </vt:lpstr>
      <vt:lpstr>Technical assistance to the Committee on Statistics on national surveys: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Mihai Horga</dc:creator>
  <cp:lastModifiedBy>Andrea De Luka</cp:lastModifiedBy>
  <cp:revision>137</cp:revision>
  <cp:lastPrinted>2017-10-16T08:19:43Z</cp:lastPrinted>
  <dcterms:created xsi:type="dcterms:W3CDTF">2016-11-12T19:00:31Z</dcterms:created>
  <dcterms:modified xsi:type="dcterms:W3CDTF">2018-05-11T15:32:00Z</dcterms:modified>
</cp:coreProperties>
</file>