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4"/>
  </p:notesMasterIdLst>
  <p:handoutMasterIdLst>
    <p:handoutMasterId r:id="rId35"/>
  </p:handoutMasterIdLst>
  <p:sldIdLst>
    <p:sldId id="256" r:id="rId3"/>
    <p:sldId id="328" r:id="rId4"/>
    <p:sldId id="330" r:id="rId5"/>
    <p:sldId id="331" r:id="rId6"/>
    <p:sldId id="332" r:id="rId7"/>
    <p:sldId id="333" r:id="rId8"/>
    <p:sldId id="334" r:id="rId9"/>
    <p:sldId id="335" r:id="rId10"/>
    <p:sldId id="336" r:id="rId11"/>
    <p:sldId id="367" r:id="rId12"/>
    <p:sldId id="338" r:id="rId13"/>
    <p:sldId id="347" r:id="rId14"/>
    <p:sldId id="340" r:id="rId15"/>
    <p:sldId id="341" r:id="rId16"/>
    <p:sldId id="343" r:id="rId17"/>
    <p:sldId id="344" r:id="rId18"/>
    <p:sldId id="345" r:id="rId19"/>
    <p:sldId id="350" r:id="rId20"/>
    <p:sldId id="351" r:id="rId21"/>
    <p:sldId id="348" r:id="rId22"/>
    <p:sldId id="349" r:id="rId23"/>
    <p:sldId id="352" r:id="rId24"/>
    <p:sldId id="353" r:id="rId25"/>
    <p:sldId id="366" r:id="rId26"/>
    <p:sldId id="369" r:id="rId27"/>
    <p:sldId id="355" r:id="rId28"/>
    <p:sldId id="368" r:id="rId29"/>
    <p:sldId id="356" r:id="rId30"/>
    <p:sldId id="360" r:id="rId31"/>
    <p:sldId id="361" r:id="rId32"/>
    <p:sldId id="291" r:id="rId33"/>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DD2"/>
    <a:srgbClr val="CD6209"/>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6163" autoAdjust="0"/>
  </p:normalViewPr>
  <p:slideViewPr>
    <p:cSldViewPr>
      <p:cViewPr>
        <p:scale>
          <a:sx n="100" d="100"/>
          <a:sy n="100" d="100"/>
        </p:scale>
        <p:origin x="264" y="804"/>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110" d="100"/>
          <a:sy n="110" d="100"/>
        </p:scale>
        <p:origin x="-1824" y="136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2D69A-DD2A-47BB-8F6D-DE237AD7EAFE}" type="doc">
      <dgm:prSet loTypeId="urn:microsoft.com/office/officeart/2005/8/layout/vList4#1" loCatId="list" qsTypeId="urn:microsoft.com/office/officeart/2005/8/quickstyle/3d1" qsCatId="3D" csTypeId="urn:microsoft.com/office/officeart/2005/8/colors/colorful3" csCatId="colorful" phldr="1"/>
      <dgm:spPr/>
      <dgm:t>
        <a:bodyPr/>
        <a:lstStyle/>
        <a:p>
          <a:endParaRPr lang="ms-MY"/>
        </a:p>
      </dgm:t>
    </dgm:pt>
    <dgm:pt modelId="{1B5C14DA-7445-4FA7-AC00-49C26EDE8430}">
      <dgm:prSet phldrT="[Text]" custT="1"/>
      <dgm:spPr/>
      <dgm:t>
        <a:bodyPr/>
        <a:lstStyle/>
        <a:p>
          <a:r>
            <a:rPr lang="ms-MY" sz="2400" b="1" dirty="0">
              <a:latin typeface="Arial Black" panose="020B0A04020102020204" pitchFamily="34" charset="0"/>
            </a:rPr>
            <a:t>  GIS implementation in 2010 </a:t>
          </a:r>
        </a:p>
        <a:p>
          <a:r>
            <a:rPr lang="ms-MY" sz="2400" b="1" dirty="0">
              <a:latin typeface="Arial Black" panose="020B0A04020102020204" pitchFamily="34" charset="0"/>
            </a:rPr>
            <a:t>  Census                                                          </a:t>
          </a:r>
        </a:p>
      </dgm:t>
    </dgm:pt>
    <dgm:pt modelId="{086DBC26-98B4-4FF4-9FFF-586DD2E4B196}" type="parTrans" cxnId="{7706282C-74A4-44DE-B2B6-7AAB734C1186}">
      <dgm:prSet/>
      <dgm:spPr/>
      <dgm:t>
        <a:bodyPr/>
        <a:lstStyle/>
        <a:p>
          <a:endParaRPr lang="ms-MY" sz="2400" b="1">
            <a:latin typeface="Arial Black" panose="020B0A04020102020204" pitchFamily="34" charset="0"/>
          </a:endParaRPr>
        </a:p>
      </dgm:t>
    </dgm:pt>
    <dgm:pt modelId="{D896F56B-B486-4ACC-8C52-9EE000C9D872}" type="sibTrans" cxnId="{7706282C-74A4-44DE-B2B6-7AAB734C1186}">
      <dgm:prSet/>
      <dgm:spPr/>
      <dgm:t>
        <a:bodyPr/>
        <a:lstStyle/>
        <a:p>
          <a:endParaRPr lang="ms-MY" sz="2400" b="1">
            <a:latin typeface="Arial Black" panose="020B0A04020102020204" pitchFamily="34" charset="0"/>
          </a:endParaRPr>
        </a:p>
      </dgm:t>
    </dgm:pt>
    <dgm:pt modelId="{ED835B83-3ECD-41CF-88EB-4422D3248445}">
      <dgm:prSet phldrT="[Text]" custT="1"/>
      <dgm:spPr/>
      <dgm:t>
        <a:bodyPr/>
        <a:lstStyle/>
        <a:p>
          <a:pPr marL="361950" indent="-361950" defTabSz="274638"/>
          <a:endParaRPr lang="ms-MY" sz="2400" b="1" dirty="0">
            <a:latin typeface="Arial Black" panose="020B0A04020102020204" pitchFamily="34" charset="0"/>
            <a:cs typeface="Aharoni" panose="02010803020104030203" pitchFamily="2" charset="-79"/>
          </a:endParaRPr>
        </a:p>
        <a:p>
          <a:pPr marL="361950" indent="-361950" defTabSz="274638"/>
          <a:r>
            <a:rPr lang="ms-MY" sz="2400" b="1" dirty="0">
              <a:latin typeface="Arial Black" panose="020B0A04020102020204" pitchFamily="34" charset="0"/>
              <a:cs typeface="Aharoni" panose="02010803020104030203" pitchFamily="2" charset="-79"/>
            </a:rPr>
            <a:t>M</a:t>
          </a:r>
          <a:r>
            <a:rPr lang="en-US" altLang="en-US" sz="2400" b="1" dirty="0" err="1">
              <a:latin typeface="Arial Black" panose="020B0A04020102020204" pitchFamily="34" charset="0"/>
              <a:cs typeface="Aharoni" pitchFamily="2" charset="-79"/>
            </a:rPr>
            <a:t>odernization</a:t>
          </a:r>
          <a:r>
            <a:rPr lang="en-US" altLang="en-US" sz="2400" b="1" dirty="0">
              <a:latin typeface="Arial Black" panose="020B0A04020102020204" pitchFamily="34" charset="0"/>
              <a:cs typeface="Aharoni" pitchFamily="2" charset="-79"/>
            </a:rPr>
            <a:t> in 2020 Census       *  DOSM Smart Listing,            DOSM Smart Map &amp; MSAR </a:t>
          </a:r>
          <a:br>
            <a:rPr lang="en-US" altLang="en-US" sz="2400" b="1" dirty="0">
              <a:latin typeface="Arial Black" panose="020B0A04020102020204" pitchFamily="34" charset="0"/>
              <a:cs typeface="Aharoni" pitchFamily="2" charset="-79"/>
            </a:rPr>
          </a:br>
          <a:endParaRPr lang="ms-MY" sz="2400" b="1" dirty="0">
            <a:latin typeface="Arial Black" panose="020B0A04020102020204" pitchFamily="34" charset="0"/>
          </a:endParaRPr>
        </a:p>
      </dgm:t>
    </dgm:pt>
    <dgm:pt modelId="{DF4F3B0C-D9BE-40DC-ACD5-C087BBCCB822}" type="parTrans" cxnId="{A566146C-D48E-4AF5-AF0E-F273918EB69E}">
      <dgm:prSet/>
      <dgm:spPr/>
      <dgm:t>
        <a:bodyPr/>
        <a:lstStyle/>
        <a:p>
          <a:endParaRPr lang="ms-MY" sz="2400" b="1">
            <a:latin typeface="Arial Black" panose="020B0A04020102020204" pitchFamily="34" charset="0"/>
          </a:endParaRPr>
        </a:p>
      </dgm:t>
    </dgm:pt>
    <dgm:pt modelId="{46505029-757A-4A9E-90BD-A3C068E0C28E}" type="sibTrans" cxnId="{A566146C-D48E-4AF5-AF0E-F273918EB69E}">
      <dgm:prSet/>
      <dgm:spPr/>
      <dgm:t>
        <a:bodyPr/>
        <a:lstStyle/>
        <a:p>
          <a:endParaRPr lang="ms-MY" sz="2400" b="1">
            <a:latin typeface="Arial Black" panose="020B0A04020102020204" pitchFamily="34" charset="0"/>
          </a:endParaRPr>
        </a:p>
      </dgm:t>
    </dgm:pt>
    <dgm:pt modelId="{DFD48519-FD55-412A-94BF-1CDF1A8CD818}">
      <dgm:prSet phldrT="[Text]" custT="1"/>
      <dgm:spPr/>
      <dgm:t>
        <a:bodyPr/>
        <a:lstStyle/>
        <a:p>
          <a:r>
            <a:rPr lang="en-US" altLang="en-US" sz="2400" b="1" dirty="0">
              <a:latin typeface="Arial Black" panose="020B0A04020102020204" pitchFamily="34" charset="0"/>
              <a:cs typeface="Aharoni" pitchFamily="2" charset="-79"/>
            </a:rPr>
            <a:t>Issues &amp; Challenges   </a:t>
          </a:r>
          <a:endParaRPr lang="ms-MY" sz="2400" b="1" dirty="0">
            <a:latin typeface="Arial Black" panose="020B0A04020102020204" pitchFamily="34" charset="0"/>
          </a:endParaRPr>
        </a:p>
      </dgm:t>
    </dgm:pt>
    <dgm:pt modelId="{7D0703A8-7E6C-4B37-A971-065FA5D235CD}" type="sibTrans" cxnId="{0D8E7DE7-4702-4C19-A701-FD8DEAB21CF7}">
      <dgm:prSet/>
      <dgm:spPr/>
      <dgm:t>
        <a:bodyPr/>
        <a:lstStyle/>
        <a:p>
          <a:endParaRPr lang="ms-MY" sz="2400" b="1">
            <a:latin typeface="Arial Black" panose="020B0A04020102020204" pitchFamily="34" charset="0"/>
          </a:endParaRPr>
        </a:p>
      </dgm:t>
    </dgm:pt>
    <dgm:pt modelId="{0596FB37-6D52-4FDC-9B0B-1780874A2050}" type="parTrans" cxnId="{0D8E7DE7-4702-4C19-A701-FD8DEAB21CF7}">
      <dgm:prSet/>
      <dgm:spPr/>
      <dgm:t>
        <a:bodyPr/>
        <a:lstStyle/>
        <a:p>
          <a:endParaRPr lang="ms-MY" sz="2400" b="1">
            <a:latin typeface="Arial Black" panose="020B0A04020102020204" pitchFamily="34" charset="0"/>
          </a:endParaRPr>
        </a:p>
      </dgm:t>
    </dgm:pt>
    <dgm:pt modelId="{81145D79-2D74-4F90-9C31-5A3D348F29C6}" type="pres">
      <dgm:prSet presAssocID="{6302D69A-DD2A-47BB-8F6D-DE237AD7EAFE}" presName="linear" presStyleCnt="0">
        <dgm:presLayoutVars>
          <dgm:dir/>
          <dgm:resizeHandles val="exact"/>
        </dgm:presLayoutVars>
      </dgm:prSet>
      <dgm:spPr/>
    </dgm:pt>
    <dgm:pt modelId="{54881991-D83A-43D7-AD1A-0DE18719C34F}" type="pres">
      <dgm:prSet presAssocID="{1B5C14DA-7445-4FA7-AC00-49C26EDE8430}" presName="comp" presStyleCnt="0"/>
      <dgm:spPr/>
    </dgm:pt>
    <dgm:pt modelId="{74518A11-867D-4B19-A0E2-EE112D7AA480}" type="pres">
      <dgm:prSet presAssocID="{1B5C14DA-7445-4FA7-AC00-49C26EDE8430}" presName="box" presStyleLbl="node1" presStyleIdx="0" presStyleCnt="3"/>
      <dgm:spPr/>
    </dgm:pt>
    <dgm:pt modelId="{45980E7B-DC79-4A89-830E-64C2E78337D9}" type="pres">
      <dgm:prSet presAssocID="{1B5C14DA-7445-4FA7-AC00-49C26EDE8430}" presName="img" presStyleLbl="fgImgPlace1" presStyleIdx="0" presStyleCnt="3"/>
      <dgm:spPr/>
    </dgm:pt>
    <dgm:pt modelId="{BA3471DB-457F-4F44-BD1C-885AC807D175}" type="pres">
      <dgm:prSet presAssocID="{1B5C14DA-7445-4FA7-AC00-49C26EDE8430}" presName="text" presStyleLbl="node1" presStyleIdx="0" presStyleCnt="3">
        <dgm:presLayoutVars>
          <dgm:bulletEnabled val="1"/>
        </dgm:presLayoutVars>
      </dgm:prSet>
      <dgm:spPr/>
    </dgm:pt>
    <dgm:pt modelId="{B669273E-3BD1-4E03-8BA5-CD7F981E5C8B}" type="pres">
      <dgm:prSet presAssocID="{D896F56B-B486-4ACC-8C52-9EE000C9D872}" presName="spacer" presStyleCnt="0"/>
      <dgm:spPr/>
    </dgm:pt>
    <dgm:pt modelId="{6A4852FF-59C1-4322-875A-D74B460F6855}" type="pres">
      <dgm:prSet presAssocID="{ED835B83-3ECD-41CF-88EB-4422D3248445}" presName="comp" presStyleCnt="0"/>
      <dgm:spPr/>
    </dgm:pt>
    <dgm:pt modelId="{C18D4EB5-E252-4FEC-B67D-7777591E049C}" type="pres">
      <dgm:prSet presAssocID="{ED835B83-3ECD-41CF-88EB-4422D3248445}" presName="box" presStyleLbl="node1" presStyleIdx="1" presStyleCnt="3" custLinFactNeighborY="-5242"/>
      <dgm:spPr/>
    </dgm:pt>
    <dgm:pt modelId="{3DC2A0C9-AC35-4FE6-BAA8-4C8F0C879EBF}" type="pres">
      <dgm:prSet presAssocID="{ED835B83-3ECD-41CF-88EB-4422D3248445}" presName="img" presStyleLbl="fgImgPlace1" presStyleIdx="1" presStyleCnt="3" custScaleX="112821" custScaleY="156414" custLinFactNeighborY="9155"/>
      <dgm:spPr>
        <a:blipFill rotWithShape="1">
          <a:blip xmlns:r="http://schemas.openxmlformats.org/officeDocument/2006/relationships" r:embed="rId1"/>
          <a:srcRect/>
          <a:stretch>
            <a:fillRect l="-3000" r="-3000"/>
          </a:stretch>
        </a:blipFill>
      </dgm:spPr>
    </dgm:pt>
    <dgm:pt modelId="{CAA06DCB-B1C0-4AF6-A920-6BE8951515C8}" type="pres">
      <dgm:prSet presAssocID="{ED835B83-3ECD-41CF-88EB-4422D3248445}" presName="text" presStyleLbl="node1" presStyleIdx="1" presStyleCnt="3">
        <dgm:presLayoutVars>
          <dgm:bulletEnabled val="1"/>
        </dgm:presLayoutVars>
      </dgm:prSet>
      <dgm:spPr/>
    </dgm:pt>
    <dgm:pt modelId="{8433DECB-3F54-4EAA-A25C-EF0B2937B7FF}" type="pres">
      <dgm:prSet presAssocID="{46505029-757A-4A9E-90BD-A3C068E0C28E}" presName="spacer" presStyleCnt="0"/>
      <dgm:spPr/>
    </dgm:pt>
    <dgm:pt modelId="{116DADDF-A3A8-4B42-B8AB-86E34815F808}" type="pres">
      <dgm:prSet presAssocID="{DFD48519-FD55-412A-94BF-1CDF1A8CD818}" presName="comp" presStyleCnt="0"/>
      <dgm:spPr/>
    </dgm:pt>
    <dgm:pt modelId="{867B7C3A-A750-45E2-8AD2-91C455FD48A1}" type="pres">
      <dgm:prSet presAssocID="{DFD48519-FD55-412A-94BF-1CDF1A8CD818}" presName="box" presStyleLbl="node1" presStyleIdx="2" presStyleCnt="3"/>
      <dgm:spPr/>
    </dgm:pt>
    <dgm:pt modelId="{65372CA1-1A07-4A8D-A842-23BC1EDD62BC}" type="pres">
      <dgm:prSet presAssocID="{DFD48519-FD55-412A-94BF-1CDF1A8CD818}" presName="img" presStyleLbl="fgImgPlace1" presStyleIdx="2" presStyleCnt="3"/>
      <dgm:spPr/>
    </dgm:pt>
    <dgm:pt modelId="{B247281B-23DA-4431-9E3D-E5DBFF480AF2}" type="pres">
      <dgm:prSet presAssocID="{DFD48519-FD55-412A-94BF-1CDF1A8CD818}" presName="text" presStyleLbl="node1" presStyleIdx="2" presStyleCnt="3">
        <dgm:presLayoutVars>
          <dgm:bulletEnabled val="1"/>
        </dgm:presLayoutVars>
      </dgm:prSet>
      <dgm:spPr/>
    </dgm:pt>
  </dgm:ptLst>
  <dgm:cxnLst>
    <dgm:cxn modelId="{F677D926-1E37-4764-8BDC-2B6243AD2FDD}" type="presOf" srcId="{DFD48519-FD55-412A-94BF-1CDF1A8CD818}" destId="{B247281B-23DA-4431-9E3D-E5DBFF480AF2}" srcOrd="1" destOrd="0" presId="urn:microsoft.com/office/officeart/2005/8/layout/vList4#1"/>
    <dgm:cxn modelId="{7706282C-74A4-44DE-B2B6-7AAB734C1186}" srcId="{6302D69A-DD2A-47BB-8F6D-DE237AD7EAFE}" destId="{1B5C14DA-7445-4FA7-AC00-49C26EDE8430}" srcOrd="0" destOrd="0" parTransId="{086DBC26-98B4-4FF4-9FFF-586DD2E4B196}" sibTransId="{D896F56B-B486-4ACC-8C52-9EE000C9D872}"/>
    <dgm:cxn modelId="{92FFF560-88E6-4344-B47D-EDB24355D875}" type="presOf" srcId="{ED835B83-3ECD-41CF-88EB-4422D3248445}" destId="{CAA06DCB-B1C0-4AF6-A920-6BE8951515C8}" srcOrd="1" destOrd="0" presId="urn:microsoft.com/office/officeart/2005/8/layout/vList4#1"/>
    <dgm:cxn modelId="{A566146C-D48E-4AF5-AF0E-F273918EB69E}" srcId="{6302D69A-DD2A-47BB-8F6D-DE237AD7EAFE}" destId="{ED835B83-3ECD-41CF-88EB-4422D3248445}" srcOrd="1" destOrd="0" parTransId="{DF4F3B0C-D9BE-40DC-ACD5-C087BBCCB822}" sibTransId="{46505029-757A-4A9E-90BD-A3C068E0C28E}"/>
    <dgm:cxn modelId="{6E1A6054-6773-4C90-83FB-F8A650DE0157}" type="presOf" srcId="{DFD48519-FD55-412A-94BF-1CDF1A8CD818}" destId="{867B7C3A-A750-45E2-8AD2-91C455FD48A1}" srcOrd="0" destOrd="0" presId="urn:microsoft.com/office/officeart/2005/8/layout/vList4#1"/>
    <dgm:cxn modelId="{44AD2187-4A72-41F7-BD7A-E59277556301}" type="presOf" srcId="{ED835B83-3ECD-41CF-88EB-4422D3248445}" destId="{C18D4EB5-E252-4FEC-B67D-7777591E049C}" srcOrd="0" destOrd="0" presId="urn:microsoft.com/office/officeart/2005/8/layout/vList4#1"/>
    <dgm:cxn modelId="{57F56390-8197-434E-845A-9C2797182518}" type="presOf" srcId="{1B5C14DA-7445-4FA7-AC00-49C26EDE8430}" destId="{74518A11-867D-4B19-A0E2-EE112D7AA480}" srcOrd="0" destOrd="0" presId="urn:microsoft.com/office/officeart/2005/8/layout/vList4#1"/>
    <dgm:cxn modelId="{9CCA2A9A-1D49-484E-AC26-CFBC256A3B27}" type="presOf" srcId="{1B5C14DA-7445-4FA7-AC00-49C26EDE8430}" destId="{BA3471DB-457F-4F44-BD1C-885AC807D175}" srcOrd="1" destOrd="0" presId="urn:microsoft.com/office/officeart/2005/8/layout/vList4#1"/>
    <dgm:cxn modelId="{0D8E7DE7-4702-4C19-A701-FD8DEAB21CF7}" srcId="{6302D69A-DD2A-47BB-8F6D-DE237AD7EAFE}" destId="{DFD48519-FD55-412A-94BF-1CDF1A8CD818}" srcOrd="2" destOrd="0" parTransId="{0596FB37-6D52-4FDC-9B0B-1780874A2050}" sibTransId="{7D0703A8-7E6C-4B37-A971-065FA5D235CD}"/>
    <dgm:cxn modelId="{FFFC9FF8-5F80-4F0F-ACCF-0B2B7F540C7C}" type="presOf" srcId="{6302D69A-DD2A-47BB-8F6D-DE237AD7EAFE}" destId="{81145D79-2D74-4F90-9C31-5A3D348F29C6}" srcOrd="0" destOrd="0" presId="urn:microsoft.com/office/officeart/2005/8/layout/vList4#1"/>
    <dgm:cxn modelId="{5853AC49-F3B2-441F-AACF-800E271CE193}" type="presParOf" srcId="{81145D79-2D74-4F90-9C31-5A3D348F29C6}" destId="{54881991-D83A-43D7-AD1A-0DE18719C34F}" srcOrd="0" destOrd="0" presId="urn:microsoft.com/office/officeart/2005/8/layout/vList4#1"/>
    <dgm:cxn modelId="{622B09E9-29DC-487D-9DB1-9F7B294553B9}" type="presParOf" srcId="{54881991-D83A-43D7-AD1A-0DE18719C34F}" destId="{74518A11-867D-4B19-A0E2-EE112D7AA480}" srcOrd="0" destOrd="0" presId="urn:microsoft.com/office/officeart/2005/8/layout/vList4#1"/>
    <dgm:cxn modelId="{B4D09F5D-967C-41E2-9286-71457C7D9447}" type="presParOf" srcId="{54881991-D83A-43D7-AD1A-0DE18719C34F}" destId="{45980E7B-DC79-4A89-830E-64C2E78337D9}" srcOrd="1" destOrd="0" presId="urn:microsoft.com/office/officeart/2005/8/layout/vList4#1"/>
    <dgm:cxn modelId="{4E6A8D8C-5E48-4934-B779-7CB90CD03818}" type="presParOf" srcId="{54881991-D83A-43D7-AD1A-0DE18719C34F}" destId="{BA3471DB-457F-4F44-BD1C-885AC807D175}" srcOrd="2" destOrd="0" presId="urn:microsoft.com/office/officeart/2005/8/layout/vList4#1"/>
    <dgm:cxn modelId="{01E9C9E4-4F2F-49D8-863B-9FA0AEB272D4}" type="presParOf" srcId="{81145D79-2D74-4F90-9C31-5A3D348F29C6}" destId="{B669273E-3BD1-4E03-8BA5-CD7F981E5C8B}" srcOrd="1" destOrd="0" presId="urn:microsoft.com/office/officeart/2005/8/layout/vList4#1"/>
    <dgm:cxn modelId="{6F959DF6-7F1F-4A02-B3F4-F7C2D2C5323C}" type="presParOf" srcId="{81145D79-2D74-4F90-9C31-5A3D348F29C6}" destId="{6A4852FF-59C1-4322-875A-D74B460F6855}" srcOrd="2" destOrd="0" presId="urn:microsoft.com/office/officeart/2005/8/layout/vList4#1"/>
    <dgm:cxn modelId="{C60CA5D7-3D61-478E-897D-E20E1E752CFF}" type="presParOf" srcId="{6A4852FF-59C1-4322-875A-D74B460F6855}" destId="{C18D4EB5-E252-4FEC-B67D-7777591E049C}" srcOrd="0" destOrd="0" presId="urn:microsoft.com/office/officeart/2005/8/layout/vList4#1"/>
    <dgm:cxn modelId="{1AC359D5-9440-4F90-BED8-6EEDB3751382}" type="presParOf" srcId="{6A4852FF-59C1-4322-875A-D74B460F6855}" destId="{3DC2A0C9-AC35-4FE6-BAA8-4C8F0C879EBF}" srcOrd="1" destOrd="0" presId="urn:microsoft.com/office/officeart/2005/8/layout/vList4#1"/>
    <dgm:cxn modelId="{80ADAF93-8236-4856-B922-14663F2768FA}" type="presParOf" srcId="{6A4852FF-59C1-4322-875A-D74B460F6855}" destId="{CAA06DCB-B1C0-4AF6-A920-6BE8951515C8}" srcOrd="2" destOrd="0" presId="urn:microsoft.com/office/officeart/2005/8/layout/vList4#1"/>
    <dgm:cxn modelId="{C6401B16-7E3C-4B82-9C4F-B4AE485E6372}" type="presParOf" srcId="{81145D79-2D74-4F90-9C31-5A3D348F29C6}" destId="{8433DECB-3F54-4EAA-A25C-EF0B2937B7FF}" srcOrd="3" destOrd="0" presId="urn:microsoft.com/office/officeart/2005/8/layout/vList4#1"/>
    <dgm:cxn modelId="{7731710D-80A8-4701-9E9E-4386B2F2391F}" type="presParOf" srcId="{81145D79-2D74-4F90-9C31-5A3D348F29C6}" destId="{116DADDF-A3A8-4B42-B8AB-86E34815F808}" srcOrd="4" destOrd="0" presId="urn:microsoft.com/office/officeart/2005/8/layout/vList4#1"/>
    <dgm:cxn modelId="{3B556EF9-5CDB-4B93-A5BD-0F6FA2AA040E}" type="presParOf" srcId="{116DADDF-A3A8-4B42-B8AB-86E34815F808}" destId="{867B7C3A-A750-45E2-8AD2-91C455FD48A1}" srcOrd="0" destOrd="0" presId="urn:microsoft.com/office/officeart/2005/8/layout/vList4#1"/>
    <dgm:cxn modelId="{EC4F9B00-073F-4ACD-B7BE-C1588FB0369C}" type="presParOf" srcId="{116DADDF-A3A8-4B42-B8AB-86E34815F808}" destId="{65372CA1-1A07-4A8D-A842-23BC1EDD62BC}" srcOrd="1" destOrd="0" presId="urn:microsoft.com/office/officeart/2005/8/layout/vList4#1"/>
    <dgm:cxn modelId="{812B4B3E-C1D4-42D9-8E50-17846526F5BC}" type="presParOf" srcId="{116DADDF-A3A8-4B42-B8AB-86E34815F808}" destId="{B247281B-23DA-4431-9E3D-E5DBFF480AF2}"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5A373-B943-4108-BE02-7340DF04B189}" type="doc">
      <dgm:prSet loTypeId="urn:microsoft.com/office/officeart/2005/8/layout/pyramid1" loCatId="pyramid" qsTypeId="urn:microsoft.com/office/officeart/2005/8/quickstyle/3d3" qsCatId="3D" csTypeId="urn:microsoft.com/office/officeart/2005/8/colors/colorful1#1" csCatId="colorful" phldr="1"/>
      <dgm:spPr/>
    </dgm:pt>
    <dgm:pt modelId="{3322623B-6714-4F6F-96CA-7E1D2A9DA079}">
      <dgm:prSet phldrT="[Text]" custT="1"/>
      <dgm:spPr/>
      <dgm:t>
        <a:bodyPr/>
        <a:lstStyle/>
        <a:p>
          <a:r>
            <a:rPr lang="en-US" sz="2000" dirty="0">
              <a:latin typeface="+mj-lt"/>
            </a:rPr>
            <a:t>STRATEGY 1</a:t>
          </a:r>
          <a:endParaRPr lang="en-MY" sz="2000" dirty="0">
            <a:latin typeface="+mj-lt"/>
          </a:endParaRPr>
        </a:p>
      </dgm:t>
    </dgm:pt>
    <dgm:pt modelId="{C3DA7C33-257D-440B-AC37-88DEC225D42D}" type="parTrans" cxnId="{BB63B2A9-03D5-49A4-A56E-BCF6CA9A7AF9}">
      <dgm:prSet/>
      <dgm:spPr/>
      <dgm:t>
        <a:bodyPr/>
        <a:lstStyle/>
        <a:p>
          <a:endParaRPr lang="en-MY"/>
        </a:p>
      </dgm:t>
    </dgm:pt>
    <dgm:pt modelId="{7592034F-BB5D-489E-A365-945082315888}" type="sibTrans" cxnId="{BB63B2A9-03D5-49A4-A56E-BCF6CA9A7AF9}">
      <dgm:prSet/>
      <dgm:spPr/>
      <dgm:t>
        <a:bodyPr/>
        <a:lstStyle/>
        <a:p>
          <a:endParaRPr lang="en-MY"/>
        </a:p>
      </dgm:t>
    </dgm:pt>
    <dgm:pt modelId="{A36B16AF-C773-452E-88DB-6DE4743707B2}">
      <dgm:prSet phldrT="[Text]" custT="1"/>
      <dgm:spPr/>
      <dgm:t>
        <a:bodyPr/>
        <a:lstStyle/>
        <a:p>
          <a:r>
            <a:rPr lang="en-US" sz="2400" b="0" dirty="0">
              <a:solidFill>
                <a:schemeClr val="bg1"/>
              </a:solidFill>
              <a:latin typeface="+mj-lt"/>
            </a:rPr>
            <a:t>PROGRAMME 3</a:t>
          </a:r>
          <a:endParaRPr lang="en-MY" sz="2400" b="0" dirty="0">
            <a:solidFill>
              <a:schemeClr val="bg1"/>
            </a:solidFill>
            <a:latin typeface="+mj-lt"/>
          </a:endParaRPr>
        </a:p>
      </dgm:t>
    </dgm:pt>
    <dgm:pt modelId="{6A028F80-864D-406C-9F9D-F4579D1CD215}" type="parTrans" cxnId="{08DFC0B1-495C-4AB7-9F8D-590444E4E524}">
      <dgm:prSet/>
      <dgm:spPr/>
      <dgm:t>
        <a:bodyPr/>
        <a:lstStyle/>
        <a:p>
          <a:endParaRPr lang="en-MY"/>
        </a:p>
      </dgm:t>
    </dgm:pt>
    <dgm:pt modelId="{6DE86B8F-11DA-453C-9B2C-2A57DCF2074C}" type="sibTrans" cxnId="{08DFC0B1-495C-4AB7-9F8D-590444E4E524}">
      <dgm:prSet/>
      <dgm:spPr/>
      <dgm:t>
        <a:bodyPr/>
        <a:lstStyle/>
        <a:p>
          <a:endParaRPr lang="en-MY"/>
        </a:p>
      </dgm:t>
    </dgm:pt>
    <dgm:pt modelId="{D49E347E-473C-4C62-984F-BA5D111F8FFD}">
      <dgm:prSet phldrT="[Text]"/>
      <dgm:spPr/>
      <dgm:t>
        <a:bodyPr/>
        <a:lstStyle/>
        <a:p>
          <a:r>
            <a:rPr lang="en-US" dirty="0">
              <a:solidFill>
                <a:schemeClr val="bg1"/>
              </a:solidFill>
              <a:latin typeface="+mj-lt"/>
            </a:rPr>
            <a:t>ACTIVITY 1</a:t>
          </a:r>
          <a:endParaRPr lang="en-MY" dirty="0">
            <a:solidFill>
              <a:schemeClr val="bg1"/>
            </a:solidFill>
            <a:latin typeface="+mj-lt"/>
          </a:endParaRPr>
        </a:p>
      </dgm:t>
    </dgm:pt>
    <dgm:pt modelId="{BCD1B27A-C014-4B06-8C7A-3D58CDFA0EB6}" type="parTrans" cxnId="{1EB2B891-8121-4609-BF1E-79FD5DE83F43}">
      <dgm:prSet/>
      <dgm:spPr/>
      <dgm:t>
        <a:bodyPr/>
        <a:lstStyle/>
        <a:p>
          <a:endParaRPr lang="en-MY"/>
        </a:p>
      </dgm:t>
    </dgm:pt>
    <dgm:pt modelId="{AEF7CD6F-54B9-4AFD-8B48-94525F1BC0F2}" type="sibTrans" cxnId="{1EB2B891-8121-4609-BF1E-79FD5DE83F43}">
      <dgm:prSet/>
      <dgm:spPr/>
      <dgm:t>
        <a:bodyPr/>
        <a:lstStyle/>
        <a:p>
          <a:endParaRPr lang="en-MY"/>
        </a:p>
      </dgm:t>
    </dgm:pt>
    <dgm:pt modelId="{8913C298-A54E-4790-B828-9E39399149FC}" type="pres">
      <dgm:prSet presAssocID="{A495A373-B943-4108-BE02-7340DF04B189}" presName="Name0" presStyleCnt="0">
        <dgm:presLayoutVars>
          <dgm:dir/>
          <dgm:animLvl val="lvl"/>
          <dgm:resizeHandles val="exact"/>
        </dgm:presLayoutVars>
      </dgm:prSet>
      <dgm:spPr/>
    </dgm:pt>
    <dgm:pt modelId="{5CA3A43F-30CF-4DF8-B96C-E8B8BD944574}" type="pres">
      <dgm:prSet presAssocID="{3322623B-6714-4F6F-96CA-7E1D2A9DA079}" presName="Name8" presStyleCnt="0"/>
      <dgm:spPr/>
    </dgm:pt>
    <dgm:pt modelId="{E898FA84-3929-4E64-BC2B-E687634534A5}" type="pres">
      <dgm:prSet presAssocID="{3322623B-6714-4F6F-96CA-7E1D2A9DA079}" presName="level" presStyleLbl="node1" presStyleIdx="0" presStyleCnt="3">
        <dgm:presLayoutVars>
          <dgm:chMax val="1"/>
          <dgm:bulletEnabled val="1"/>
        </dgm:presLayoutVars>
      </dgm:prSet>
      <dgm:spPr/>
    </dgm:pt>
    <dgm:pt modelId="{DDA1A619-59F8-4E6F-948F-CDD2DDED6115}" type="pres">
      <dgm:prSet presAssocID="{3322623B-6714-4F6F-96CA-7E1D2A9DA079}" presName="levelTx" presStyleLbl="revTx" presStyleIdx="0" presStyleCnt="0">
        <dgm:presLayoutVars>
          <dgm:chMax val="1"/>
          <dgm:bulletEnabled val="1"/>
        </dgm:presLayoutVars>
      </dgm:prSet>
      <dgm:spPr/>
    </dgm:pt>
    <dgm:pt modelId="{EAE64768-4A34-4F6E-92DF-E762A99C577D}" type="pres">
      <dgm:prSet presAssocID="{A36B16AF-C773-452E-88DB-6DE4743707B2}" presName="Name8" presStyleCnt="0"/>
      <dgm:spPr/>
    </dgm:pt>
    <dgm:pt modelId="{4CBD2581-36C7-482E-805D-AFD68F4CF762}" type="pres">
      <dgm:prSet presAssocID="{A36B16AF-C773-452E-88DB-6DE4743707B2}" presName="level" presStyleLbl="node1" presStyleIdx="1" presStyleCnt="3">
        <dgm:presLayoutVars>
          <dgm:chMax val="1"/>
          <dgm:bulletEnabled val="1"/>
        </dgm:presLayoutVars>
      </dgm:prSet>
      <dgm:spPr/>
    </dgm:pt>
    <dgm:pt modelId="{C1ED63E9-38CC-4DF8-AA75-A0CEA6CE4534}" type="pres">
      <dgm:prSet presAssocID="{A36B16AF-C773-452E-88DB-6DE4743707B2}" presName="levelTx" presStyleLbl="revTx" presStyleIdx="0" presStyleCnt="0">
        <dgm:presLayoutVars>
          <dgm:chMax val="1"/>
          <dgm:bulletEnabled val="1"/>
        </dgm:presLayoutVars>
      </dgm:prSet>
      <dgm:spPr/>
    </dgm:pt>
    <dgm:pt modelId="{9CE73B30-57C4-4F50-9FB7-A5455F2D505B}" type="pres">
      <dgm:prSet presAssocID="{D49E347E-473C-4C62-984F-BA5D111F8FFD}" presName="Name8" presStyleCnt="0"/>
      <dgm:spPr/>
    </dgm:pt>
    <dgm:pt modelId="{C5EE2E1B-5A46-4FD5-8857-1B1D2A7579A4}" type="pres">
      <dgm:prSet presAssocID="{D49E347E-473C-4C62-984F-BA5D111F8FFD}" presName="level" presStyleLbl="node1" presStyleIdx="2" presStyleCnt="3">
        <dgm:presLayoutVars>
          <dgm:chMax val="1"/>
          <dgm:bulletEnabled val="1"/>
        </dgm:presLayoutVars>
      </dgm:prSet>
      <dgm:spPr/>
    </dgm:pt>
    <dgm:pt modelId="{325E48DD-9735-4C6E-B9D2-3CED68C617A6}" type="pres">
      <dgm:prSet presAssocID="{D49E347E-473C-4C62-984F-BA5D111F8FFD}" presName="levelTx" presStyleLbl="revTx" presStyleIdx="0" presStyleCnt="0">
        <dgm:presLayoutVars>
          <dgm:chMax val="1"/>
          <dgm:bulletEnabled val="1"/>
        </dgm:presLayoutVars>
      </dgm:prSet>
      <dgm:spPr/>
    </dgm:pt>
  </dgm:ptLst>
  <dgm:cxnLst>
    <dgm:cxn modelId="{603CFE01-8FF1-4F05-A498-D9C0AF5A6700}" type="presOf" srcId="{3322623B-6714-4F6F-96CA-7E1D2A9DA079}" destId="{E898FA84-3929-4E64-BC2B-E687634534A5}" srcOrd="0" destOrd="0" presId="urn:microsoft.com/office/officeart/2005/8/layout/pyramid1"/>
    <dgm:cxn modelId="{E36AB939-B9C9-4639-B3BA-EF9B2EB3FA31}" type="presOf" srcId="{A36B16AF-C773-452E-88DB-6DE4743707B2}" destId="{C1ED63E9-38CC-4DF8-AA75-A0CEA6CE4534}" srcOrd="1" destOrd="0" presId="urn:microsoft.com/office/officeart/2005/8/layout/pyramid1"/>
    <dgm:cxn modelId="{E8A09B42-5DA0-49EA-8C51-AFE25BD53AFA}" type="presOf" srcId="{D49E347E-473C-4C62-984F-BA5D111F8FFD}" destId="{325E48DD-9735-4C6E-B9D2-3CED68C617A6}" srcOrd="1" destOrd="0" presId="urn:microsoft.com/office/officeart/2005/8/layout/pyramid1"/>
    <dgm:cxn modelId="{DCFA5269-03CD-4123-AB74-C10CD09D4DEB}" type="presOf" srcId="{3322623B-6714-4F6F-96CA-7E1D2A9DA079}" destId="{DDA1A619-59F8-4E6F-948F-CDD2DDED6115}" srcOrd="1" destOrd="0" presId="urn:microsoft.com/office/officeart/2005/8/layout/pyramid1"/>
    <dgm:cxn modelId="{1EB2B891-8121-4609-BF1E-79FD5DE83F43}" srcId="{A495A373-B943-4108-BE02-7340DF04B189}" destId="{D49E347E-473C-4C62-984F-BA5D111F8FFD}" srcOrd="2" destOrd="0" parTransId="{BCD1B27A-C014-4B06-8C7A-3D58CDFA0EB6}" sibTransId="{AEF7CD6F-54B9-4AFD-8B48-94525F1BC0F2}"/>
    <dgm:cxn modelId="{CF8739A7-A017-4B56-9E70-0E716C2FE902}" type="presOf" srcId="{A36B16AF-C773-452E-88DB-6DE4743707B2}" destId="{4CBD2581-36C7-482E-805D-AFD68F4CF762}" srcOrd="0" destOrd="0" presId="urn:microsoft.com/office/officeart/2005/8/layout/pyramid1"/>
    <dgm:cxn modelId="{BB63B2A9-03D5-49A4-A56E-BCF6CA9A7AF9}" srcId="{A495A373-B943-4108-BE02-7340DF04B189}" destId="{3322623B-6714-4F6F-96CA-7E1D2A9DA079}" srcOrd="0" destOrd="0" parTransId="{C3DA7C33-257D-440B-AC37-88DEC225D42D}" sibTransId="{7592034F-BB5D-489E-A365-945082315888}"/>
    <dgm:cxn modelId="{08DFC0B1-495C-4AB7-9F8D-590444E4E524}" srcId="{A495A373-B943-4108-BE02-7340DF04B189}" destId="{A36B16AF-C773-452E-88DB-6DE4743707B2}" srcOrd="1" destOrd="0" parTransId="{6A028F80-864D-406C-9F9D-F4579D1CD215}" sibTransId="{6DE86B8F-11DA-453C-9B2C-2A57DCF2074C}"/>
    <dgm:cxn modelId="{8180E6BA-F654-4B05-9E86-41344BDE0C4E}" type="presOf" srcId="{A495A373-B943-4108-BE02-7340DF04B189}" destId="{8913C298-A54E-4790-B828-9E39399149FC}" srcOrd="0" destOrd="0" presId="urn:microsoft.com/office/officeart/2005/8/layout/pyramid1"/>
    <dgm:cxn modelId="{1F2E49BD-2A4A-4322-B98D-F2E9D2474435}" type="presOf" srcId="{D49E347E-473C-4C62-984F-BA5D111F8FFD}" destId="{C5EE2E1B-5A46-4FD5-8857-1B1D2A7579A4}" srcOrd="0" destOrd="0" presId="urn:microsoft.com/office/officeart/2005/8/layout/pyramid1"/>
    <dgm:cxn modelId="{2071CA12-50D2-41C0-AD30-67870FA1F751}" type="presParOf" srcId="{8913C298-A54E-4790-B828-9E39399149FC}" destId="{5CA3A43F-30CF-4DF8-B96C-E8B8BD944574}" srcOrd="0" destOrd="0" presId="urn:microsoft.com/office/officeart/2005/8/layout/pyramid1"/>
    <dgm:cxn modelId="{017A95EC-6574-4532-A05E-BB425C6AFB74}" type="presParOf" srcId="{5CA3A43F-30CF-4DF8-B96C-E8B8BD944574}" destId="{E898FA84-3929-4E64-BC2B-E687634534A5}" srcOrd="0" destOrd="0" presId="urn:microsoft.com/office/officeart/2005/8/layout/pyramid1"/>
    <dgm:cxn modelId="{02C344D0-9B3C-4932-9848-E87F8D0C06DF}" type="presParOf" srcId="{5CA3A43F-30CF-4DF8-B96C-E8B8BD944574}" destId="{DDA1A619-59F8-4E6F-948F-CDD2DDED6115}" srcOrd="1" destOrd="0" presId="urn:microsoft.com/office/officeart/2005/8/layout/pyramid1"/>
    <dgm:cxn modelId="{B1BA76D1-3CD0-4E4A-A378-E3FE8B80C0CE}" type="presParOf" srcId="{8913C298-A54E-4790-B828-9E39399149FC}" destId="{EAE64768-4A34-4F6E-92DF-E762A99C577D}" srcOrd="1" destOrd="0" presId="urn:microsoft.com/office/officeart/2005/8/layout/pyramid1"/>
    <dgm:cxn modelId="{76DA7C61-AF91-45D4-841C-B0666A32BC31}" type="presParOf" srcId="{EAE64768-4A34-4F6E-92DF-E762A99C577D}" destId="{4CBD2581-36C7-482E-805D-AFD68F4CF762}" srcOrd="0" destOrd="0" presId="urn:microsoft.com/office/officeart/2005/8/layout/pyramid1"/>
    <dgm:cxn modelId="{745A3FFA-9B79-4AE3-A3A4-48619B96CBC4}" type="presParOf" srcId="{EAE64768-4A34-4F6E-92DF-E762A99C577D}" destId="{C1ED63E9-38CC-4DF8-AA75-A0CEA6CE4534}" srcOrd="1" destOrd="0" presId="urn:microsoft.com/office/officeart/2005/8/layout/pyramid1"/>
    <dgm:cxn modelId="{697B5C7A-628E-4BCA-8873-42F6C4AEF1A5}" type="presParOf" srcId="{8913C298-A54E-4790-B828-9E39399149FC}" destId="{9CE73B30-57C4-4F50-9FB7-A5455F2D505B}" srcOrd="2" destOrd="0" presId="urn:microsoft.com/office/officeart/2005/8/layout/pyramid1"/>
    <dgm:cxn modelId="{5D5E3A01-3BBB-4A70-95E4-64C67322FF8D}" type="presParOf" srcId="{9CE73B30-57C4-4F50-9FB7-A5455F2D505B}" destId="{C5EE2E1B-5A46-4FD5-8857-1B1D2A7579A4}" srcOrd="0" destOrd="0" presId="urn:microsoft.com/office/officeart/2005/8/layout/pyramid1"/>
    <dgm:cxn modelId="{60A5F371-6BEC-4C0C-8C15-2D511B6418A7}" type="presParOf" srcId="{9CE73B30-57C4-4F50-9FB7-A5455F2D505B}" destId="{325E48DD-9735-4C6E-B9D2-3CED68C617A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ECE035-42B3-4722-8154-AB42090B03AE}" type="doc">
      <dgm:prSet loTypeId="urn:microsoft.com/office/officeart/2005/8/layout/radial4" loCatId="relationship" qsTypeId="urn:microsoft.com/office/officeart/2005/8/quickstyle/simple1" qsCatId="simple" csTypeId="urn:microsoft.com/office/officeart/2005/8/colors/colorful1#2" csCatId="colorful" phldr="1"/>
      <dgm:spPr/>
      <dgm:t>
        <a:bodyPr/>
        <a:lstStyle/>
        <a:p>
          <a:endParaRPr lang="en-MY"/>
        </a:p>
      </dgm:t>
    </dgm:pt>
    <dgm:pt modelId="{A04AE6A7-5C50-4EEB-9E1F-BE10ACCC1188}">
      <dgm:prSet phldrT="[Text]" custT="1"/>
      <dgm:spPr/>
      <dgm:t>
        <a:bodyPr/>
        <a:lstStyle/>
        <a:p>
          <a:r>
            <a:rPr lang="en-MY" sz="2800" dirty="0"/>
            <a:t>MSAR</a:t>
          </a:r>
        </a:p>
      </dgm:t>
    </dgm:pt>
    <dgm:pt modelId="{E429EEDD-7349-4C2B-BE05-C7CD58218218}" type="parTrans" cxnId="{C9F9DB1D-3E0F-45C7-978B-23BEC972E944}">
      <dgm:prSet/>
      <dgm:spPr/>
      <dgm:t>
        <a:bodyPr/>
        <a:lstStyle/>
        <a:p>
          <a:endParaRPr lang="en-MY"/>
        </a:p>
      </dgm:t>
    </dgm:pt>
    <dgm:pt modelId="{4A4015C3-513F-44C4-982B-9BC8917FF0F0}" type="sibTrans" cxnId="{C9F9DB1D-3E0F-45C7-978B-23BEC972E944}">
      <dgm:prSet/>
      <dgm:spPr/>
      <dgm:t>
        <a:bodyPr/>
        <a:lstStyle/>
        <a:p>
          <a:endParaRPr lang="en-MY"/>
        </a:p>
      </dgm:t>
    </dgm:pt>
    <dgm:pt modelId="{ADDD43D8-DBFA-4542-971B-241C906D8684}">
      <dgm:prSet phldrT="[Text]" custT="1"/>
      <dgm:spPr/>
      <dgm:t>
        <a:bodyPr/>
        <a:lstStyle/>
        <a:p>
          <a:r>
            <a:rPr lang="en-US" sz="2000" dirty="0"/>
            <a:t>is a database which contains complete information of all Living Quarters (LQs) in Malaysia with basic individual information tied to each LQ.</a:t>
          </a:r>
        </a:p>
        <a:p>
          <a:endParaRPr lang="en-MY" sz="2000" dirty="0"/>
        </a:p>
      </dgm:t>
    </dgm:pt>
    <dgm:pt modelId="{4A3F4A9A-CFE9-4411-BA9C-14038C0B29D6}" type="parTrans" cxnId="{57A83E73-19B9-47FE-BC77-A91E84587157}">
      <dgm:prSet/>
      <dgm:spPr/>
      <dgm:t>
        <a:bodyPr/>
        <a:lstStyle/>
        <a:p>
          <a:endParaRPr lang="en-MY"/>
        </a:p>
      </dgm:t>
    </dgm:pt>
    <dgm:pt modelId="{754892A1-C7D1-4025-9DAB-49A7F30527DF}" type="sibTrans" cxnId="{57A83E73-19B9-47FE-BC77-A91E84587157}">
      <dgm:prSet/>
      <dgm:spPr/>
      <dgm:t>
        <a:bodyPr/>
        <a:lstStyle/>
        <a:p>
          <a:endParaRPr lang="en-MY"/>
        </a:p>
      </dgm:t>
    </dgm:pt>
    <dgm:pt modelId="{3DBDFA3B-4B99-4512-9F46-F9E6C31657E1}">
      <dgm:prSet phldrT="[Text]"/>
      <dgm:spPr/>
      <dgm:t>
        <a:bodyPr/>
        <a:lstStyle/>
        <a:p>
          <a:r>
            <a:rPr lang="en-US" dirty="0"/>
            <a:t>Have A unique ID for all addresses in Malaysia. Address ID can detect area in which state/city/section it resides in. Address ID is permanent; it does not change if any administrative boundary breaks up or change. </a:t>
          </a:r>
          <a:endParaRPr lang="en-MY" dirty="0"/>
        </a:p>
      </dgm:t>
    </dgm:pt>
    <dgm:pt modelId="{F6E0502D-84D3-4452-8F6B-66FBC21B1E34}" type="parTrans" cxnId="{8787E81A-F3E9-4756-BB4E-36D401D773C2}">
      <dgm:prSet/>
      <dgm:spPr/>
      <dgm:t>
        <a:bodyPr/>
        <a:lstStyle/>
        <a:p>
          <a:endParaRPr lang="en-MY"/>
        </a:p>
      </dgm:t>
    </dgm:pt>
    <dgm:pt modelId="{CC97545A-7A6C-4480-8001-E427A86702BE}" type="sibTrans" cxnId="{8787E81A-F3E9-4756-BB4E-36D401D773C2}">
      <dgm:prSet/>
      <dgm:spPr/>
      <dgm:t>
        <a:bodyPr/>
        <a:lstStyle/>
        <a:p>
          <a:endParaRPr lang="en-MY"/>
        </a:p>
      </dgm:t>
    </dgm:pt>
    <dgm:pt modelId="{D95B5C8F-3CCA-4226-8325-88710A49B6BD}">
      <dgm:prSet phldrT="[Text]" custT="1"/>
      <dgm:spPr/>
      <dgm:t>
        <a:bodyPr/>
        <a:lstStyle/>
        <a:p>
          <a:r>
            <a:rPr lang="en-US" sz="1800" dirty="0"/>
            <a:t> Geocoded will be used where spatial data (latitude and </a:t>
          </a:r>
          <a:r>
            <a:rPr lang="en-US" sz="2000" dirty="0"/>
            <a:t>longitude</a:t>
          </a:r>
          <a:r>
            <a:rPr lang="en-US" sz="1800" dirty="0"/>
            <a:t>) has been assigned to all addresses</a:t>
          </a:r>
          <a:endParaRPr lang="en-MY" sz="1800" dirty="0"/>
        </a:p>
      </dgm:t>
    </dgm:pt>
    <dgm:pt modelId="{8EB20071-1FD9-4665-8691-1C7FDDC23C8B}" type="parTrans" cxnId="{FB9C7216-0F55-4AF5-B9DA-CC39BA083710}">
      <dgm:prSet/>
      <dgm:spPr/>
      <dgm:t>
        <a:bodyPr/>
        <a:lstStyle/>
        <a:p>
          <a:endParaRPr lang="en-MY"/>
        </a:p>
      </dgm:t>
    </dgm:pt>
    <dgm:pt modelId="{897B138E-3278-4110-85B3-7280F2E6805D}" type="sibTrans" cxnId="{FB9C7216-0F55-4AF5-B9DA-CC39BA083710}">
      <dgm:prSet/>
      <dgm:spPr/>
      <dgm:t>
        <a:bodyPr/>
        <a:lstStyle/>
        <a:p>
          <a:endParaRPr lang="en-MY"/>
        </a:p>
      </dgm:t>
    </dgm:pt>
    <dgm:pt modelId="{239B545A-8C51-4AF5-94D9-BF9651936BE7}" type="pres">
      <dgm:prSet presAssocID="{F3ECE035-42B3-4722-8154-AB42090B03AE}" presName="cycle" presStyleCnt="0">
        <dgm:presLayoutVars>
          <dgm:chMax val="1"/>
          <dgm:dir/>
          <dgm:animLvl val="ctr"/>
          <dgm:resizeHandles val="exact"/>
        </dgm:presLayoutVars>
      </dgm:prSet>
      <dgm:spPr/>
    </dgm:pt>
    <dgm:pt modelId="{6684D341-7A30-4258-856F-CEFB0B584DA3}" type="pres">
      <dgm:prSet presAssocID="{A04AE6A7-5C50-4EEB-9E1F-BE10ACCC1188}" presName="centerShape" presStyleLbl="node0" presStyleIdx="0" presStyleCnt="1" custScaleX="71928" custScaleY="47072" custLinFactNeighborY="-1708"/>
      <dgm:spPr/>
    </dgm:pt>
    <dgm:pt modelId="{F4448EA1-1AC6-444A-A3DF-3FC89A3BD6C6}" type="pres">
      <dgm:prSet presAssocID="{4A3F4A9A-CFE9-4411-BA9C-14038C0B29D6}" presName="parTrans" presStyleLbl="bgSibTrans2D1" presStyleIdx="0" presStyleCnt="3" custScaleX="25502" custLinFactNeighborX="36609" custLinFactNeighborY="43357"/>
      <dgm:spPr/>
    </dgm:pt>
    <dgm:pt modelId="{9F4076CA-8753-4EE2-BC43-89F63C7E9B7C}" type="pres">
      <dgm:prSet presAssocID="{ADDD43D8-DBFA-4542-971B-241C906D8684}" presName="node" presStyleLbl="node1" presStyleIdx="0" presStyleCnt="3" custScaleY="183855">
        <dgm:presLayoutVars>
          <dgm:bulletEnabled val="1"/>
        </dgm:presLayoutVars>
      </dgm:prSet>
      <dgm:spPr/>
    </dgm:pt>
    <dgm:pt modelId="{72118FE6-DDF2-4FFE-ADC0-B1EFE248D149}" type="pres">
      <dgm:prSet presAssocID="{F6E0502D-84D3-4452-8F6B-66FBC21B1E34}" presName="parTrans" presStyleLbl="bgSibTrans2D1" presStyleIdx="1" presStyleCnt="3" custScaleX="24059" custLinFactY="13055" custLinFactNeighborX="829" custLinFactNeighborY="100000"/>
      <dgm:spPr/>
    </dgm:pt>
    <dgm:pt modelId="{3404018C-50AA-468C-9164-EB57DD7BA5C8}" type="pres">
      <dgm:prSet presAssocID="{3DBDFA3B-4B99-4512-9F46-F9E6C31657E1}" presName="node" presStyleLbl="node1" presStyleIdx="1" presStyleCnt="3" custScaleY="153441">
        <dgm:presLayoutVars>
          <dgm:bulletEnabled val="1"/>
        </dgm:presLayoutVars>
      </dgm:prSet>
      <dgm:spPr/>
    </dgm:pt>
    <dgm:pt modelId="{8AA0837B-5360-456E-BC40-AF0F1D87F2B1}" type="pres">
      <dgm:prSet presAssocID="{8EB20071-1FD9-4665-8691-1C7FDDC23C8B}" presName="parTrans" presStyleLbl="bgSibTrans2D1" presStyleIdx="2" presStyleCnt="3"/>
      <dgm:spPr/>
    </dgm:pt>
    <dgm:pt modelId="{AA276F4C-0654-43CD-81B2-851A8F2B9CB2}" type="pres">
      <dgm:prSet presAssocID="{D95B5C8F-3CCA-4226-8325-88710A49B6BD}" presName="node" presStyleLbl="node1" presStyleIdx="2" presStyleCnt="3" custScaleX="116755" custScaleY="129244">
        <dgm:presLayoutVars>
          <dgm:bulletEnabled val="1"/>
        </dgm:presLayoutVars>
      </dgm:prSet>
      <dgm:spPr/>
    </dgm:pt>
  </dgm:ptLst>
  <dgm:cxnLst>
    <dgm:cxn modelId="{39E03103-3A9F-4F26-B667-4CD950B32C13}" type="presOf" srcId="{D95B5C8F-3CCA-4226-8325-88710A49B6BD}" destId="{AA276F4C-0654-43CD-81B2-851A8F2B9CB2}" srcOrd="0" destOrd="0" presId="urn:microsoft.com/office/officeart/2005/8/layout/radial4"/>
    <dgm:cxn modelId="{FB9C7216-0F55-4AF5-B9DA-CC39BA083710}" srcId="{A04AE6A7-5C50-4EEB-9E1F-BE10ACCC1188}" destId="{D95B5C8F-3CCA-4226-8325-88710A49B6BD}" srcOrd="2" destOrd="0" parTransId="{8EB20071-1FD9-4665-8691-1C7FDDC23C8B}" sibTransId="{897B138E-3278-4110-85B3-7280F2E6805D}"/>
    <dgm:cxn modelId="{8787E81A-F3E9-4756-BB4E-36D401D773C2}" srcId="{A04AE6A7-5C50-4EEB-9E1F-BE10ACCC1188}" destId="{3DBDFA3B-4B99-4512-9F46-F9E6C31657E1}" srcOrd="1" destOrd="0" parTransId="{F6E0502D-84D3-4452-8F6B-66FBC21B1E34}" sibTransId="{CC97545A-7A6C-4480-8001-E427A86702BE}"/>
    <dgm:cxn modelId="{C9F9DB1D-3E0F-45C7-978B-23BEC972E944}" srcId="{F3ECE035-42B3-4722-8154-AB42090B03AE}" destId="{A04AE6A7-5C50-4EEB-9E1F-BE10ACCC1188}" srcOrd="0" destOrd="0" parTransId="{E429EEDD-7349-4C2B-BE05-C7CD58218218}" sibTransId="{4A4015C3-513F-44C4-982B-9BC8917FF0F0}"/>
    <dgm:cxn modelId="{44922248-F317-4C55-9BAF-87DA6BC9A2B9}" type="presOf" srcId="{F6E0502D-84D3-4452-8F6B-66FBC21B1E34}" destId="{72118FE6-DDF2-4FFE-ADC0-B1EFE248D149}" srcOrd="0" destOrd="0" presId="urn:microsoft.com/office/officeart/2005/8/layout/radial4"/>
    <dgm:cxn modelId="{57A83E73-19B9-47FE-BC77-A91E84587157}" srcId="{A04AE6A7-5C50-4EEB-9E1F-BE10ACCC1188}" destId="{ADDD43D8-DBFA-4542-971B-241C906D8684}" srcOrd="0" destOrd="0" parTransId="{4A3F4A9A-CFE9-4411-BA9C-14038C0B29D6}" sibTransId="{754892A1-C7D1-4025-9DAB-49A7F30527DF}"/>
    <dgm:cxn modelId="{8B74DF57-2195-4005-B97E-E8D8DB0E47E5}" type="presOf" srcId="{4A3F4A9A-CFE9-4411-BA9C-14038C0B29D6}" destId="{F4448EA1-1AC6-444A-A3DF-3FC89A3BD6C6}" srcOrd="0" destOrd="0" presId="urn:microsoft.com/office/officeart/2005/8/layout/radial4"/>
    <dgm:cxn modelId="{E4D2FB77-8FFC-4661-B66D-DFB667C0FFA3}" type="presOf" srcId="{ADDD43D8-DBFA-4542-971B-241C906D8684}" destId="{9F4076CA-8753-4EE2-BC43-89F63C7E9B7C}" srcOrd="0" destOrd="0" presId="urn:microsoft.com/office/officeart/2005/8/layout/radial4"/>
    <dgm:cxn modelId="{1B509791-7CD9-4DA0-A986-53746941B27D}" type="presOf" srcId="{3DBDFA3B-4B99-4512-9F46-F9E6C31657E1}" destId="{3404018C-50AA-468C-9164-EB57DD7BA5C8}" srcOrd="0" destOrd="0" presId="urn:microsoft.com/office/officeart/2005/8/layout/radial4"/>
    <dgm:cxn modelId="{F1FF59C2-B9E4-4277-A37B-A6C1D1401D92}" type="presOf" srcId="{A04AE6A7-5C50-4EEB-9E1F-BE10ACCC1188}" destId="{6684D341-7A30-4258-856F-CEFB0B584DA3}" srcOrd="0" destOrd="0" presId="urn:microsoft.com/office/officeart/2005/8/layout/radial4"/>
    <dgm:cxn modelId="{27A805D1-ECE6-4381-9773-8B863D74027A}" type="presOf" srcId="{8EB20071-1FD9-4665-8691-1C7FDDC23C8B}" destId="{8AA0837B-5360-456E-BC40-AF0F1D87F2B1}" srcOrd="0" destOrd="0" presId="urn:microsoft.com/office/officeart/2005/8/layout/radial4"/>
    <dgm:cxn modelId="{3CB27CE1-B245-4C3B-8155-7693E2BF6E60}" type="presOf" srcId="{F3ECE035-42B3-4722-8154-AB42090B03AE}" destId="{239B545A-8C51-4AF5-94D9-BF9651936BE7}" srcOrd="0" destOrd="0" presId="urn:microsoft.com/office/officeart/2005/8/layout/radial4"/>
    <dgm:cxn modelId="{A7F085C1-5C32-4407-AA43-6EEF782C1CB8}" type="presParOf" srcId="{239B545A-8C51-4AF5-94D9-BF9651936BE7}" destId="{6684D341-7A30-4258-856F-CEFB0B584DA3}" srcOrd="0" destOrd="0" presId="urn:microsoft.com/office/officeart/2005/8/layout/radial4"/>
    <dgm:cxn modelId="{26985BB5-C239-497B-84B0-3C076881C874}" type="presParOf" srcId="{239B545A-8C51-4AF5-94D9-BF9651936BE7}" destId="{F4448EA1-1AC6-444A-A3DF-3FC89A3BD6C6}" srcOrd="1" destOrd="0" presId="urn:microsoft.com/office/officeart/2005/8/layout/radial4"/>
    <dgm:cxn modelId="{08957CF7-2A00-4C7C-8670-B2404992C277}" type="presParOf" srcId="{239B545A-8C51-4AF5-94D9-BF9651936BE7}" destId="{9F4076CA-8753-4EE2-BC43-89F63C7E9B7C}" srcOrd="2" destOrd="0" presId="urn:microsoft.com/office/officeart/2005/8/layout/radial4"/>
    <dgm:cxn modelId="{6A086DC4-FE85-481B-9DE4-11480AC1B966}" type="presParOf" srcId="{239B545A-8C51-4AF5-94D9-BF9651936BE7}" destId="{72118FE6-DDF2-4FFE-ADC0-B1EFE248D149}" srcOrd="3" destOrd="0" presId="urn:microsoft.com/office/officeart/2005/8/layout/radial4"/>
    <dgm:cxn modelId="{C6704569-862F-4010-BD86-B887B34E210B}" type="presParOf" srcId="{239B545A-8C51-4AF5-94D9-BF9651936BE7}" destId="{3404018C-50AA-468C-9164-EB57DD7BA5C8}" srcOrd="4" destOrd="0" presId="urn:microsoft.com/office/officeart/2005/8/layout/radial4"/>
    <dgm:cxn modelId="{1F1832B0-DA68-44EA-841E-52EBEAFD8A26}" type="presParOf" srcId="{239B545A-8C51-4AF5-94D9-BF9651936BE7}" destId="{8AA0837B-5360-456E-BC40-AF0F1D87F2B1}" srcOrd="5" destOrd="0" presId="urn:microsoft.com/office/officeart/2005/8/layout/radial4"/>
    <dgm:cxn modelId="{870B96E5-5750-4865-A964-DC876BEE6BAB}" type="presParOf" srcId="{239B545A-8C51-4AF5-94D9-BF9651936BE7}" destId="{AA276F4C-0654-43CD-81B2-851A8F2B9CB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18A11-867D-4B19-A0E2-EE112D7AA480}">
      <dsp:nvSpPr>
        <dsp:cNvPr id="0" name=""/>
        <dsp:cNvSpPr/>
      </dsp:nvSpPr>
      <dsp:spPr>
        <a:xfrm>
          <a:off x="0" y="0"/>
          <a:ext cx="7772400" cy="11418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ms-MY" sz="2400" b="1" kern="1200" dirty="0">
              <a:latin typeface="Arial Black" panose="020B0A04020102020204" pitchFamily="34" charset="0"/>
            </a:rPr>
            <a:t>  GIS implementation in 2010 </a:t>
          </a:r>
        </a:p>
        <a:p>
          <a:pPr marL="0" lvl="0" indent="0" algn="l" defTabSz="1066800">
            <a:lnSpc>
              <a:spcPct val="90000"/>
            </a:lnSpc>
            <a:spcBef>
              <a:spcPct val="0"/>
            </a:spcBef>
            <a:spcAft>
              <a:spcPct val="35000"/>
            </a:spcAft>
            <a:buNone/>
          </a:pPr>
          <a:r>
            <a:rPr lang="ms-MY" sz="2400" b="1" kern="1200" dirty="0">
              <a:latin typeface="Arial Black" panose="020B0A04020102020204" pitchFamily="34" charset="0"/>
            </a:rPr>
            <a:t>  Census                                                          </a:t>
          </a:r>
        </a:p>
      </dsp:txBody>
      <dsp:txXfrm>
        <a:off x="1668660" y="0"/>
        <a:ext cx="6103739" cy="1141800"/>
      </dsp:txXfrm>
    </dsp:sp>
    <dsp:sp modelId="{45980E7B-DC79-4A89-830E-64C2E78337D9}">
      <dsp:nvSpPr>
        <dsp:cNvPr id="0" name=""/>
        <dsp:cNvSpPr/>
      </dsp:nvSpPr>
      <dsp:spPr>
        <a:xfrm>
          <a:off x="114180" y="114180"/>
          <a:ext cx="1554480" cy="913440"/>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18D4EB5-E252-4FEC-B67D-7777591E049C}">
      <dsp:nvSpPr>
        <dsp:cNvPr id="0" name=""/>
        <dsp:cNvSpPr/>
      </dsp:nvSpPr>
      <dsp:spPr>
        <a:xfrm>
          <a:off x="0" y="1339600"/>
          <a:ext cx="7772400" cy="1141800"/>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361950" lvl="0" indent="-361950" algn="l" defTabSz="274638">
            <a:lnSpc>
              <a:spcPct val="90000"/>
            </a:lnSpc>
            <a:spcBef>
              <a:spcPct val="0"/>
            </a:spcBef>
            <a:spcAft>
              <a:spcPct val="35000"/>
            </a:spcAft>
            <a:buNone/>
          </a:pPr>
          <a:endParaRPr lang="ms-MY" sz="2400" b="1" kern="1200" dirty="0">
            <a:latin typeface="Arial Black" panose="020B0A04020102020204" pitchFamily="34" charset="0"/>
            <a:cs typeface="Aharoni" panose="02010803020104030203" pitchFamily="2" charset="-79"/>
          </a:endParaRPr>
        </a:p>
        <a:p>
          <a:pPr marL="361950" lvl="0" indent="-361950" algn="l" defTabSz="274638">
            <a:lnSpc>
              <a:spcPct val="90000"/>
            </a:lnSpc>
            <a:spcBef>
              <a:spcPct val="0"/>
            </a:spcBef>
            <a:spcAft>
              <a:spcPct val="35000"/>
            </a:spcAft>
            <a:buNone/>
          </a:pPr>
          <a:r>
            <a:rPr lang="ms-MY" sz="2400" b="1" kern="1200" dirty="0">
              <a:latin typeface="Arial Black" panose="020B0A04020102020204" pitchFamily="34" charset="0"/>
              <a:cs typeface="Aharoni" panose="02010803020104030203" pitchFamily="2" charset="-79"/>
            </a:rPr>
            <a:t>M</a:t>
          </a:r>
          <a:r>
            <a:rPr lang="en-US" altLang="en-US" sz="2400" b="1" kern="1200" dirty="0" err="1">
              <a:latin typeface="Arial Black" panose="020B0A04020102020204" pitchFamily="34" charset="0"/>
              <a:cs typeface="Aharoni" pitchFamily="2" charset="-79"/>
            </a:rPr>
            <a:t>odernization</a:t>
          </a:r>
          <a:r>
            <a:rPr lang="en-US" altLang="en-US" sz="2400" b="1" kern="1200" dirty="0">
              <a:latin typeface="Arial Black" panose="020B0A04020102020204" pitchFamily="34" charset="0"/>
              <a:cs typeface="Aharoni" pitchFamily="2" charset="-79"/>
            </a:rPr>
            <a:t> in 2020 Census       *  DOSM Smart Listing,            DOSM Smart Map &amp; MSAR </a:t>
          </a:r>
          <a:br>
            <a:rPr lang="en-US" altLang="en-US" sz="2400" b="1" kern="1200" dirty="0">
              <a:latin typeface="Arial Black" panose="020B0A04020102020204" pitchFamily="34" charset="0"/>
              <a:cs typeface="Aharoni" pitchFamily="2" charset="-79"/>
            </a:rPr>
          </a:br>
          <a:endParaRPr lang="ms-MY" sz="2400" b="1" kern="1200" dirty="0">
            <a:latin typeface="Arial Black" panose="020B0A04020102020204" pitchFamily="34" charset="0"/>
          </a:endParaRPr>
        </a:p>
      </dsp:txBody>
      <dsp:txXfrm>
        <a:off x="1668660" y="1339600"/>
        <a:ext cx="6103739" cy="1141800"/>
      </dsp:txXfrm>
    </dsp:sp>
    <dsp:sp modelId="{3DC2A0C9-AC35-4FE6-BAA8-4C8F0C879EBF}">
      <dsp:nvSpPr>
        <dsp:cNvPr id="0" name=""/>
        <dsp:cNvSpPr/>
      </dsp:nvSpPr>
      <dsp:spPr>
        <a:xfrm>
          <a:off x="14530" y="1339605"/>
          <a:ext cx="1753779" cy="1428748"/>
        </a:xfrm>
        <a:prstGeom prst="roundRect">
          <a:avLst>
            <a:gd name="adj" fmla="val 10000"/>
          </a:avLst>
        </a:prstGeom>
        <a:blipFill rotWithShape="1">
          <a:blip xmlns:r="http://schemas.openxmlformats.org/officeDocument/2006/relationships" r:embed="rId1"/>
          <a:srcRect/>
          <a:stretch>
            <a:fillRect l="-3000" r="-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67B7C3A-A750-45E2-8AD2-91C455FD48A1}">
      <dsp:nvSpPr>
        <dsp:cNvPr id="0" name=""/>
        <dsp:cNvSpPr/>
      </dsp:nvSpPr>
      <dsp:spPr>
        <a:xfrm>
          <a:off x="0" y="2798908"/>
          <a:ext cx="7772400" cy="1141800"/>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b="1" kern="1200" dirty="0">
              <a:latin typeface="Arial Black" panose="020B0A04020102020204" pitchFamily="34" charset="0"/>
              <a:cs typeface="Aharoni" pitchFamily="2" charset="-79"/>
            </a:rPr>
            <a:t>Issues &amp; Challenges   </a:t>
          </a:r>
          <a:endParaRPr lang="ms-MY" sz="2400" b="1" kern="1200" dirty="0">
            <a:latin typeface="Arial Black" panose="020B0A04020102020204" pitchFamily="34" charset="0"/>
          </a:endParaRPr>
        </a:p>
      </dsp:txBody>
      <dsp:txXfrm>
        <a:off x="1668660" y="2798908"/>
        <a:ext cx="6103739" cy="1141800"/>
      </dsp:txXfrm>
    </dsp:sp>
    <dsp:sp modelId="{65372CA1-1A07-4A8D-A842-23BC1EDD62BC}">
      <dsp:nvSpPr>
        <dsp:cNvPr id="0" name=""/>
        <dsp:cNvSpPr/>
      </dsp:nvSpPr>
      <dsp:spPr>
        <a:xfrm>
          <a:off x="114180" y="2913088"/>
          <a:ext cx="1554480" cy="913440"/>
        </a:xfrm>
        <a:prstGeom prst="roundRect">
          <a:avLst>
            <a:gd name="adj" fmla="val 10000"/>
          </a:avLst>
        </a:prstGeom>
        <a:gradFill rotWithShape="0">
          <a:gsLst>
            <a:gs pos="0">
              <a:schemeClr val="accent3">
                <a:tint val="50000"/>
                <a:hueOff val="10752198"/>
                <a:satOff val="-14108"/>
                <a:lumOff val="-1388"/>
                <a:alphaOff val="0"/>
                <a:shade val="51000"/>
                <a:satMod val="130000"/>
              </a:schemeClr>
            </a:gs>
            <a:gs pos="80000">
              <a:schemeClr val="accent3">
                <a:tint val="50000"/>
                <a:hueOff val="10752198"/>
                <a:satOff val="-14108"/>
                <a:lumOff val="-1388"/>
                <a:alphaOff val="0"/>
                <a:shade val="93000"/>
                <a:satMod val="130000"/>
              </a:schemeClr>
            </a:gs>
            <a:gs pos="100000">
              <a:schemeClr val="accent3">
                <a:tint val="50000"/>
                <a:hueOff val="10752198"/>
                <a:satOff val="-14108"/>
                <a:lumOff val="-13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FA84-3929-4E64-BC2B-E687634534A5}">
      <dsp:nvSpPr>
        <dsp:cNvPr id="0" name=""/>
        <dsp:cNvSpPr/>
      </dsp:nvSpPr>
      <dsp:spPr>
        <a:xfrm>
          <a:off x="1599951" y="0"/>
          <a:ext cx="1599951" cy="871983"/>
        </a:xfrm>
        <a:prstGeom prst="trapezoid">
          <a:avLst>
            <a:gd name="adj" fmla="val 91742"/>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STRATEGY 1</a:t>
          </a:r>
          <a:endParaRPr lang="en-MY" sz="2000" kern="1200" dirty="0">
            <a:latin typeface="+mj-lt"/>
          </a:endParaRPr>
        </a:p>
      </dsp:txBody>
      <dsp:txXfrm>
        <a:off x="1599951" y="0"/>
        <a:ext cx="1599951" cy="871983"/>
      </dsp:txXfrm>
    </dsp:sp>
    <dsp:sp modelId="{4CBD2581-36C7-482E-805D-AFD68F4CF762}">
      <dsp:nvSpPr>
        <dsp:cNvPr id="0" name=""/>
        <dsp:cNvSpPr/>
      </dsp:nvSpPr>
      <dsp:spPr>
        <a:xfrm>
          <a:off x="799975" y="871983"/>
          <a:ext cx="3199902" cy="871983"/>
        </a:xfrm>
        <a:prstGeom prst="trapezoid">
          <a:avLst>
            <a:gd name="adj" fmla="val 91742"/>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latin typeface="+mj-lt"/>
            </a:rPr>
            <a:t>PROGRAMME 3</a:t>
          </a:r>
          <a:endParaRPr lang="en-MY" sz="2400" b="0" kern="1200" dirty="0">
            <a:solidFill>
              <a:schemeClr val="bg1"/>
            </a:solidFill>
            <a:latin typeface="+mj-lt"/>
          </a:endParaRPr>
        </a:p>
      </dsp:txBody>
      <dsp:txXfrm>
        <a:off x="1359958" y="871983"/>
        <a:ext cx="2079936" cy="871983"/>
      </dsp:txXfrm>
    </dsp:sp>
    <dsp:sp modelId="{C5EE2E1B-5A46-4FD5-8857-1B1D2A7579A4}">
      <dsp:nvSpPr>
        <dsp:cNvPr id="0" name=""/>
        <dsp:cNvSpPr/>
      </dsp:nvSpPr>
      <dsp:spPr>
        <a:xfrm>
          <a:off x="0" y="1743967"/>
          <a:ext cx="4799854" cy="871983"/>
        </a:xfrm>
        <a:prstGeom prst="trapezoid">
          <a:avLst>
            <a:gd name="adj" fmla="val 91742"/>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bg1"/>
              </a:solidFill>
              <a:latin typeface="+mj-lt"/>
            </a:rPr>
            <a:t>ACTIVITY 1</a:t>
          </a:r>
          <a:endParaRPr lang="en-MY" sz="5200" kern="1200" dirty="0">
            <a:solidFill>
              <a:schemeClr val="bg1"/>
            </a:solidFill>
            <a:latin typeface="+mj-lt"/>
          </a:endParaRPr>
        </a:p>
      </dsp:txBody>
      <dsp:txXfrm>
        <a:off x="839974" y="1743967"/>
        <a:ext cx="3119905" cy="871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4D341-7A30-4258-856F-CEFB0B584DA3}">
      <dsp:nvSpPr>
        <dsp:cNvPr id="0" name=""/>
        <dsp:cNvSpPr/>
      </dsp:nvSpPr>
      <dsp:spPr>
        <a:xfrm>
          <a:off x="3339854" y="3217233"/>
          <a:ext cx="1406853" cy="9206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MY" sz="2800" kern="1200" dirty="0"/>
            <a:t>MSAR</a:t>
          </a:r>
        </a:p>
      </dsp:txBody>
      <dsp:txXfrm>
        <a:off x="3545883" y="3352065"/>
        <a:ext cx="994795" cy="651026"/>
      </dsp:txXfrm>
    </dsp:sp>
    <dsp:sp modelId="{F4448EA1-1AC6-444A-A3DF-3FC89A3BD6C6}">
      <dsp:nvSpPr>
        <dsp:cNvPr id="0" name=""/>
        <dsp:cNvSpPr/>
      </dsp:nvSpPr>
      <dsp:spPr>
        <a:xfrm rot="12801908">
          <a:off x="3134208" y="2756707"/>
          <a:ext cx="462962" cy="55743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4076CA-8753-4EE2-BC43-89F63C7E9B7C}">
      <dsp:nvSpPr>
        <dsp:cNvPr id="0" name=""/>
        <dsp:cNvSpPr/>
      </dsp:nvSpPr>
      <dsp:spPr>
        <a:xfrm>
          <a:off x="1013934" y="928027"/>
          <a:ext cx="1858123" cy="27330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is a database which contains complete information of all Living Quarters (LQs) in Malaysia with basic individual information tied to each LQ.</a:t>
          </a:r>
        </a:p>
        <a:p>
          <a:pPr marL="0" lvl="0" indent="0" algn="ctr" defTabSz="889000">
            <a:lnSpc>
              <a:spcPct val="90000"/>
            </a:lnSpc>
            <a:spcBef>
              <a:spcPct val="0"/>
            </a:spcBef>
            <a:spcAft>
              <a:spcPct val="35000"/>
            </a:spcAft>
            <a:buNone/>
          </a:pPr>
          <a:endParaRPr lang="en-MY" sz="2000" kern="1200" dirty="0"/>
        </a:p>
      </dsp:txBody>
      <dsp:txXfrm>
        <a:off x="1068357" y="982450"/>
        <a:ext cx="1749277" cy="2624155"/>
      </dsp:txXfrm>
    </dsp:sp>
    <dsp:sp modelId="{72118FE6-DDF2-4FFE-ADC0-B1EFE248D149}">
      <dsp:nvSpPr>
        <dsp:cNvPr id="0" name=""/>
        <dsp:cNvSpPr/>
      </dsp:nvSpPr>
      <dsp:spPr>
        <a:xfrm rot="16200000">
          <a:off x="3829893" y="2505261"/>
          <a:ext cx="458362" cy="55743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04018C-50AA-468C-9164-EB57DD7BA5C8}">
      <dsp:nvSpPr>
        <dsp:cNvPr id="0" name=""/>
        <dsp:cNvSpPr/>
      </dsp:nvSpPr>
      <dsp:spPr>
        <a:xfrm>
          <a:off x="3114219" y="60739"/>
          <a:ext cx="1858123" cy="22808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Have A unique ID for all addresses in Malaysia. Address ID can detect area in which state/city/section it resides in. Address ID is permanent; it does not change if any administrative boundary breaks up or change. </a:t>
          </a:r>
          <a:endParaRPr lang="en-MY" sz="1300" kern="1200" dirty="0"/>
        </a:p>
      </dsp:txBody>
      <dsp:txXfrm>
        <a:off x="3168642" y="115162"/>
        <a:ext cx="1749277" cy="2172052"/>
      </dsp:txXfrm>
    </dsp:sp>
    <dsp:sp modelId="{8AA0837B-5360-456E-BC40-AF0F1D87F2B1}">
      <dsp:nvSpPr>
        <dsp:cNvPr id="0" name=""/>
        <dsp:cNvSpPr/>
      </dsp:nvSpPr>
      <dsp:spPr>
        <a:xfrm rot="19598092">
          <a:off x="4477772" y="2515019"/>
          <a:ext cx="1815398" cy="55743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276F4C-0654-43CD-81B2-851A8F2B9CB2}">
      <dsp:nvSpPr>
        <dsp:cNvPr id="0" name=""/>
        <dsp:cNvSpPr/>
      </dsp:nvSpPr>
      <dsp:spPr>
        <a:xfrm>
          <a:off x="5058840" y="1333923"/>
          <a:ext cx="2169451" cy="19212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 Geocoded will be used where spatial data (latitude and </a:t>
          </a:r>
          <a:r>
            <a:rPr lang="en-US" sz="2000" kern="1200" dirty="0"/>
            <a:t>longitude</a:t>
          </a:r>
          <a:r>
            <a:rPr lang="en-US" sz="1800" kern="1200" dirty="0"/>
            <a:t>) has been assigned to all addresses</a:t>
          </a:r>
          <a:endParaRPr lang="en-MY" sz="1800" kern="1200" dirty="0"/>
        </a:p>
      </dsp:txBody>
      <dsp:txXfrm>
        <a:off x="5115110" y="1390193"/>
        <a:ext cx="2056911" cy="180867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9786" cy="496967"/>
          </a:xfrm>
          <a:prstGeom prst="rect">
            <a:avLst/>
          </a:prstGeom>
        </p:spPr>
        <p:txBody>
          <a:bodyPr vert="horz" lIns="91532" tIns="45764" rIns="91532" bIns="45764" rtlCol="0"/>
          <a:lstStyle>
            <a:lvl1pPr algn="l">
              <a:defRPr sz="1200"/>
            </a:lvl1pPr>
          </a:lstStyle>
          <a:p>
            <a:endParaRPr lang="en-MY"/>
          </a:p>
        </p:txBody>
      </p:sp>
      <p:sp>
        <p:nvSpPr>
          <p:cNvPr id="3" name="Date Placeholder 2"/>
          <p:cNvSpPr>
            <a:spLocks noGrp="1"/>
          </p:cNvSpPr>
          <p:nvPr>
            <p:ph type="dt" sz="quarter" idx="1"/>
          </p:nvPr>
        </p:nvSpPr>
        <p:spPr>
          <a:xfrm>
            <a:off x="3855839" y="0"/>
            <a:ext cx="2949786" cy="496967"/>
          </a:xfrm>
          <a:prstGeom prst="rect">
            <a:avLst/>
          </a:prstGeom>
        </p:spPr>
        <p:txBody>
          <a:bodyPr vert="horz" lIns="91532" tIns="45764" rIns="91532" bIns="45764" rtlCol="0"/>
          <a:lstStyle>
            <a:lvl1pPr algn="r">
              <a:defRPr sz="1200"/>
            </a:lvl1pPr>
          </a:lstStyle>
          <a:p>
            <a:fld id="{D3FDF212-20C7-47C8-82AB-60445A1FADFE}" type="datetimeFigureOut">
              <a:rPr lang="en-MY" smtClean="0"/>
              <a:pPr/>
              <a:t>11/7/2018</a:t>
            </a:fld>
            <a:endParaRPr lang="en-MY"/>
          </a:p>
        </p:txBody>
      </p:sp>
      <p:sp>
        <p:nvSpPr>
          <p:cNvPr id="4" name="Footer Placeholder 3"/>
          <p:cNvSpPr>
            <a:spLocks noGrp="1"/>
          </p:cNvSpPr>
          <p:nvPr>
            <p:ph type="ftr" sz="quarter" idx="2"/>
          </p:nvPr>
        </p:nvSpPr>
        <p:spPr>
          <a:xfrm>
            <a:off x="4" y="9440649"/>
            <a:ext cx="2949786" cy="496967"/>
          </a:xfrm>
          <a:prstGeom prst="rect">
            <a:avLst/>
          </a:prstGeom>
        </p:spPr>
        <p:txBody>
          <a:bodyPr vert="horz" lIns="91532" tIns="45764" rIns="91532" bIns="45764" rtlCol="0" anchor="b"/>
          <a:lstStyle>
            <a:lvl1pPr algn="l">
              <a:defRPr sz="1200"/>
            </a:lvl1pPr>
          </a:lstStyle>
          <a:p>
            <a:endParaRPr lang="en-MY"/>
          </a:p>
        </p:txBody>
      </p:sp>
      <p:sp>
        <p:nvSpPr>
          <p:cNvPr id="5" name="Slide Number Placeholder 4"/>
          <p:cNvSpPr>
            <a:spLocks noGrp="1"/>
          </p:cNvSpPr>
          <p:nvPr>
            <p:ph type="sldNum" sz="quarter" idx="3"/>
          </p:nvPr>
        </p:nvSpPr>
        <p:spPr>
          <a:xfrm>
            <a:off x="3855839" y="9440649"/>
            <a:ext cx="2949786" cy="496967"/>
          </a:xfrm>
          <a:prstGeom prst="rect">
            <a:avLst/>
          </a:prstGeom>
        </p:spPr>
        <p:txBody>
          <a:bodyPr vert="horz" lIns="91532" tIns="45764" rIns="91532" bIns="45764" rtlCol="0" anchor="b"/>
          <a:lstStyle>
            <a:lvl1pPr algn="r">
              <a:defRPr sz="1200"/>
            </a:lvl1pPr>
          </a:lstStyle>
          <a:p>
            <a:fld id="{1DC239F7-9338-469A-A324-7F41DF33B669}" type="slidenum">
              <a:rPr lang="en-MY" smtClean="0"/>
              <a:pPr/>
              <a:t>‹#›</a:t>
            </a:fld>
            <a:endParaRPr lang="en-MY"/>
          </a:p>
        </p:txBody>
      </p:sp>
    </p:spTree>
    <p:extLst>
      <p:ext uri="{BB962C8B-B14F-4D97-AF65-F5344CB8AC3E}">
        <p14:creationId xmlns:p14="http://schemas.microsoft.com/office/powerpoint/2010/main" val="191487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9786" cy="496967"/>
          </a:xfrm>
          <a:prstGeom prst="rect">
            <a:avLst/>
          </a:prstGeom>
        </p:spPr>
        <p:txBody>
          <a:bodyPr vert="horz" lIns="91532" tIns="45764" rIns="91532" bIns="45764" rtlCol="0"/>
          <a:lstStyle>
            <a:lvl1pPr algn="l">
              <a:defRPr sz="1200"/>
            </a:lvl1pPr>
          </a:lstStyle>
          <a:p>
            <a:endParaRPr lang="en-GB"/>
          </a:p>
        </p:txBody>
      </p:sp>
      <p:sp>
        <p:nvSpPr>
          <p:cNvPr id="3" name="Date Placeholder 2"/>
          <p:cNvSpPr>
            <a:spLocks noGrp="1"/>
          </p:cNvSpPr>
          <p:nvPr>
            <p:ph type="dt" idx="1"/>
          </p:nvPr>
        </p:nvSpPr>
        <p:spPr>
          <a:xfrm>
            <a:off x="3855839" y="0"/>
            <a:ext cx="2949786" cy="496967"/>
          </a:xfrm>
          <a:prstGeom prst="rect">
            <a:avLst/>
          </a:prstGeom>
        </p:spPr>
        <p:txBody>
          <a:bodyPr vert="horz" lIns="91532" tIns="45764" rIns="91532" bIns="45764" rtlCol="0"/>
          <a:lstStyle>
            <a:lvl1pPr algn="r">
              <a:defRPr sz="1200"/>
            </a:lvl1pPr>
          </a:lstStyle>
          <a:p>
            <a:fld id="{74BEAC0D-8F4B-47E7-AE52-EBBFB3447836}" type="datetimeFigureOut">
              <a:rPr lang="en-GB" smtClean="0"/>
              <a:pPr/>
              <a:t>11/07/2018</a:t>
            </a:fld>
            <a:endParaRPr lang="en-GB"/>
          </a:p>
        </p:txBody>
      </p:sp>
      <p:sp>
        <p:nvSpPr>
          <p:cNvPr id="4" name="Slide Image Placeholder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1532" tIns="45764" rIns="91532" bIns="45764" rtlCol="0" anchor="ctr"/>
          <a:lstStyle/>
          <a:p>
            <a:endParaRPr lang="en-GB"/>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532" tIns="45764" rIns="91532" bIns="457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40649"/>
            <a:ext cx="2949786" cy="496967"/>
          </a:xfrm>
          <a:prstGeom prst="rect">
            <a:avLst/>
          </a:prstGeom>
        </p:spPr>
        <p:txBody>
          <a:bodyPr vert="horz" lIns="91532" tIns="45764" rIns="91532" bIns="45764" rtlCol="0" anchor="b"/>
          <a:lstStyle>
            <a:lvl1pPr algn="l">
              <a:defRPr sz="1200"/>
            </a:lvl1pPr>
          </a:lstStyle>
          <a:p>
            <a:endParaRPr lang="en-GB"/>
          </a:p>
        </p:txBody>
      </p:sp>
      <p:sp>
        <p:nvSpPr>
          <p:cNvPr id="7" name="Slide Number Placeholder 6"/>
          <p:cNvSpPr>
            <a:spLocks noGrp="1"/>
          </p:cNvSpPr>
          <p:nvPr>
            <p:ph type="sldNum" sz="quarter" idx="5"/>
          </p:nvPr>
        </p:nvSpPr>
        <p:spPr>
          <a:xfrm>
            <a:off x="3855839" y="9440649"/>
            <a:ext cx="2949786" cy="496967"/>
          </a:xfrm>
          <a:prstGeom prst="rect">
            <a:avLst/>
          </a:prstGeom>
        </p:spPr>
        <p:txBody>
          <a:bodyPr vert="horz" lIns="91532" tIns="45764" rIns="91532" bIns="45764" rtlCol="0" anchor="b"/>
          <a:lstStyle>
            <a:lvl1pPr algn="r">
              <a:defRPr sz="1200"/>
            </a:lvl1pPr>
          </a:lstStyle>
          <a:p>
            <a:fld id="{6A723966-8907-49FC-BAF5-2D1B7C088CDF}" type="slidenum">
              <a:rPr lang="en-GB" smtClean="0"/>
              <a:pPr/>
              <a:t>‹#›</a:t>
            </a:fld>
            <a:endParaRPr lang="en-GB"/>
          </a:p>
        </p:txBody>
      </p:sp>
    </p:spTree>
    <p:extLst>
      <p:ext uri="{BB962C8B-B14F-4D97-AF65-F5344CB8AC3E}">
        <p14:creationId xmlns:p14="http://schemas.microsoft.com/office/powerpoint/2010/main" val="406504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MY" dirty="0"/>
              <a:t>My presentation for this morning is regarding </a:t>
            </a:r>
            <a:r>
              <a:rPr lang="en-US" sz="1200" b="1" dirty="0">
                <a:solidFill>
                  <a:srgbClr val="0070C0"/>
                </a:solidFill>
                <a:latin typeface="Tahoma" pitchFamily="34" charset="0"/>
                <a:ea typeface="Tahoma" pitchFamily="34" charset="0"/>
                <a:cs typeface="Tahoma" pitchFamily="34" charset="0"/>
              </a:rPr>
              <a:t>GIS in the 2010 Malaysia Census of Population </a:t>
            </a:r>
          </a:p>
          <a:p>
            <a:r>
              <a:rPr lang="en-US" sz="1200" b="1" dirty="0">
                <a:solidFill>
                  <a:srgbClr val="0070C0"/>
                </a:solidFill>
                <a:latin typeface="Tahoma" pitchFamily="34" charset="0"/>
                <a:ea typeface="Tahoma" pitchFamily="34" charset="0"/>
                <a:cs typeface="Tahoma" pitchFamily="34" charset="0"/>
              </a:rPr>
              <a:t>&amp; Housing and Preparation for 2020</a:t>
            </a:r>
            <a:endParaRPr lang="en-GB" sz="1200" b="1" dirty="0">
              <a:solidFill>
                <a:srgbClr val="0070C0"/>
              </a:solidFill>
              <a:latin typeface="Tahoma" pitchFamily="34" charset="0"/>
              <a:ea typeface="Tahoma" pitchFamily="34" charset="0"/>
              <a:cs typeface="Tahoma" pitchFamily="34" charset="0"/>
            </a:endParaRPr>
          </a:p>
          <a:p>
            <a:endParaRPr lang="en-MY" dirty="0"/>
          </a:p>
        </p:txBody>
      </p:sp>
      <p:sp>
        <p:nvSpPr>
          <p:cNvPr id="4" name="Slide Number Placeholder 3"/>
          <p:cNvSpPr>
            <a:spLocks noGrp="1"/>
          </p:cNvSpPr>
          <p:nvPr>
            <p:ph type="sldNum" sz="quarter" idx="10"/>
          </p:nvPr>
        </p:nvSpPr>
        <p:spPr/>
        <p:txBody>
          <a:bodyPr/>
          <a:lstStyle/>
          <a:p>
            <a:fld id="{6A723966-8907-49FC-BAF5-2D1B7C088CDF}"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My </a:t>
            </a:r>
            <a:r>
              <a:rPr lang="en-MY" dirty="0" err="1"/>
              <a:t>presenta</a:t>
            </a:r>
            <a:endParaRPr lang="en-MY" dirty="0"/>
          </a:p>
        </p:txBody>
      </p:sp>
      <p:sp>
        <p:nvSpPr>
          <p:cNvPr id="4" name="Slide Number Placeholder 3"/>
          <p:cNvSpPr>
            <a:spLocks noGrp="1"/>
          </p:cNvSpPr>
          <p:nvPr>
            <p:ph type="sldNum" sz="quarter" idx="10"/>
          </p:nvPr>
        </p:nvSpPr>
        <p:spPr/>
        <p:txBody>
          <a:bodyPr/>
          <a:lstStyle/>
          <a:p>
            <a:fld id="{6A723966-8907-49FC-BAF5-2D1B7C088CDF}" type="slidenum">
              <a:rPr lang="en-GB" smtClean="0"/>
              <a:pPr/>
              <a:t>2</a:t>
            </a:fld>
            <a:endParaRPr lang="en-GB"/>
          </a:p>
        </p:txBody>
      </p:sp>
    </p:spTree>
    <p:extLst>
      <p:ext uri="{BB962C8B-B14F-4D97-AF65-F5344CB8AC3E}">
        <p14:creationId xmlns:p14="http://schemas.microsoft.com/office/powerpoint/2010/main" val="97115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ArcGIS Desktop includes a suite of integrated applications including ArcCatalog, ArcMap, </a:t>
            </a:r>
            <a:r>
              <a:rPr lang="en-US" sz="1200" kern="1200" dirty="0" err="1">
                <a:solidFill>
                  <a:schemeClr val="tx1"/>
                </a:solidFill>
                <a:effectLst/>
                <a:latin typeface="+mn-lt"/>
                <a:ea typeface="+mn-ea"/>
                <a:cs typeface="+mn-cs"/>
              </a:rPr>
              <a:t>ArcGlobe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ArcToolbox</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ModelBuilder</a:t>
            </a:r>
            <a:r>
              <a:rPr lang="en-US" sz="1200" kern="1200" dirty="0">
                <a:solidFill>
                  <a:schemeClr val="tx1"/>
                </a:solidFill>
                <a:effectLst/>
                <a:latin typeface="+mn-lt"/>
                <a:ea typeface="+mn-ea"/>
                <a:cs typeface="+mn-cs"/>
              </a:rPr>
              <a:t>. Using these applications and interfaces in unison, users can perform any GIS task, from simple to advanced, including mapping, geographic analysis, data editing and compilation, data management, visualization, and geoprocessing. DOSM has adopted ArcView, a basic solution from ArcGIS desktop as GIS platform to manage spatial related data during Census 2010. ArcView comprises of ArcMap, ArcCatalog and Arc Toolbox, each with its own functionalities to perform GIS operations.</a:t>
            </a:r>
            <a:endParaRPr lang="en-MY" sz="1200" kern="1200" dirty="0">
              <a:solidFill>
                <a:schemeClr val="tx1"/>
              </a:solidFill>
              <a:effectLst/>
              <a:latin typeface="+mn-lt"/>
              <a:ea typeface="+mn-ea"/>
              <a:cs typeface="+mn-cs"/>
            </a:endParaRPr>
          </a:p>
          <a:p>
            <a:endParaRPr lang="en-MY" dirty="0"/>
          </a:p>
        </p:txBody>
      </p:sp>
      <p:sp>
        <p:nvSpPr>
          <p:cNvPr id="4" name="Slide Number Placeholder 3"/>
          <p:cNvSpPr>
            <a:spLocks noGrp="1"/>
          </p:cNvSpPr>
          <p:nvPr>
            <p:ph type="sldNum" sz="quarter" idx="10"/>
          </p:nvPr>
        </p:nvSpPr>
        <p:spPr/>
        <p:txBody>
          <a:bodyPr/>
          <a:lstStyle/>
          <a:p>
            <a:fld id="{6A723966-8907-49FC-BAF5-2D1B7C088CDF}" type="slidenum">
              <a:rPr lang="en-GB" smtClean="0"/>
              <a:pPr/>
              <a:t>8</a:t>
            </a:fld>
            <a:endParaRPr lang="en-GB"/>
          </a:p>
        </p:txBody>
      </p:sp>
    </p:spTree>
    <p:extLst>
      <p:ext uri="{BB962C8B-B14F-4D97-AF65-F5344CB8AC3E}">
        <p14:creationId xmlns:p14="http://schemas.microsoft.com/office/powerpoint/2010/main" val="137213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A723966-8907-49FC-BAF5-2D1B7C088CDF}" type="slidenum">
              <a:rPr lang="en-GB" smtClean="0"/>
              <a:pPr/>
              <a:t>10</a:t>
            </a:fld>
            <a:endParaRPr lang="en-GB"/>
          </a:p>
        </p:txBody>
      </p:sp>
    </p:spTree>
    <p:extLst>
      <p:ext uri="{BB962C8B-B14F-4D97-AF65-F5344CB8AC3E}">
        <p14:creationId xmlns:p14="http://schemas.microsoft.com/office/powerpoint/2010/main" val="328128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A723966-8907-49FC-BAF5-2D1B7C088CDF}" type="slidenum">
              <a:rPr lang="en-GB" smtClean="0"/>
              <a:pPr/>
              <a:t>12</a:t>
            </a:fld>
            <a:endParaRPr lang="en-GB"/>
          </a:p>
        </p:txBody>
      </p:sp>
    </p:spTree>
    <p:extLst>
      <p:ext uri="{BB962C8B-B14F-4D97-AF65-F5344CB8AC3E}">
        <p14:creationId xmlns:p14="http://schemas.microsoft.com/office/powerpoint/2010/main" val="195524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A723966-8907-49FC-BAF5-2D1B7C088CDF}" type="slidenum">
              <a:rPr lang="en-GB" smtClean="0"/>
              <a:pPr/>
              <a:t>17</a:t>
            </a:fld>
            <a:endParaRPr lang="en-GB"/>
          </a:p>
        </p:txBody>
      </p:sp>
    </p:spTree>
    <p:extLst>
      <p:ext uri="{BB962C8B-B14F-4D97-AF65-F5344CB8AC3E}">
        <p14:creationId xmlns:p14="http://schemas.microsoft.com/office/powerpoint/2010/main" val="178972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data from prior sources required to go through the data preparation process which are extraction process and harmonization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dirty="0"/>
              <a:t>The secondary sources only gone through the extraction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dirty="0"/>
              <a:t> data preparation process will obtain LQ basic information and individual basic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dirty="0"/>
              <a:t>he matched data will then to go through the geocoding process in order to get the geocoded HH.</a:t>
            </a:r>
            <a:r>
              <a:rPr lang="en-US" sz="1200" dirty="0"/>
              <a:t> At the same time unique address ID will be generated</a:t>
            </a:r>
            <a:endParaRPr lang="en-MY"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addition, the data also will use by the listings team for the verification</a:t>
            </a:r>
            <a:endParaRPr lang="en-MY"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MY"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MY" sz="1200" dirty="0"/>
          </a:p>
          <a:p>
            <a:endParaRPr lang="en-MY" dirty="0"/>
          </a:p>
        </p:txBody>
      </p:sp>
      <p:sp>
        <p:nvSpPr>
          <p:cNvPr id="4" name="Slide Number Placeholder 3"/>
          <p:cNvSpPr>
            <a:spLocks noGrp="1"/>
          </p:cNvSpPr>
          <p:nvPr>
            <p:ph type="sldNum" sz="quarter" idx="10"/>
          </p:nvPr>
        </p:nvSpPr>
        <p:spPr/>
        <p:txBody>
          <a:bodyPr/>
          <a:lstStyle/>
          <a:p>
            <a:fld id="{6A723966-8907-49FC-BAF5-2D1B7C088CDF}" type="slidenum">
              <a:rPr lang="en-GB" smtClean="0"/>
              <a:pPr/>
              <a:t>28</a:t>
            </a:fld>
            <a:endParaRPr lang="en-GB"/>
          </a:p>
        </p:txBody>
      </p:sp>
    </p:spTree>
    <p:extLst>
      <p:ext uri="{BB962C8B-B14F-4D97-AF65-F5344CB8AC3E}">
        <p14:creationId xmlns:p14="http://schemas.microsoft.com/office/powerpoint/2010/main" val="1766344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age 1-01.png"/>
          <p:cNvPicPr>
            <a:picLocks noChangeAspect="1"/>
          </p:cNvPicPr>
          <p:nvPr userDrawn="1"/>
        </p:nvPicPr>
        <p:blipFill>
          <a:blip r:embed="rId2" cstate="print"/>
          <a:stretch>
            <a:fillRect/>
          </a:stretch>
        </p:blipFill>
        <p:spPr>
          <a:xfrm>
            <a:off x="-538" y="0"/>
            <a:ext cx="9145074"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EB1F4-D80C-440C-B8FF-B1808E27381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EB1F4-D80C-440C-B8FF-B1808E27381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age 1-01.png"/>
          <p:cNvPicPr>
            <a:picLocks noChangeAspect="1"/>
          </p:cNvPicPr>
          <p:nvPr userDrawn="1"/>
        </p:nvPicPr>
        <p:blipFill>
          <a:blip r:embed="rId2" cstate="print"/>
          <a:stretch>
            <a:fillRect/>
          </a:stretch>
        </p:blipFill>
        <p:spPr>
          <a:xfrm>
            <a:off x="-538" y="0"/>
            <a:ext cx="9145074" cy="5143500"/>
          </a:xfrm>
          <a:prstGeom prst="rect">
            <a:avLst/>
          </a:prstGeom>
        </p:spPr>
      </p:pic>
    </p:spTree>
    <p:extLst>
      <p:ext uri="{BB962C8B-B14F-4D97-AF65-F5344CB8AC3E}">
        <p14:creationId xmlns:p14="http://schemas.microsoft.com/office/powerpoint/2010/main" val="216140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age 2-01.png"/>
          <p:cNvPicPr>
            <a:picLocks noChangeAspect="1"/>
          </p:cNvPicPr>
          <p:nvPr userDrawn="1"/>
        </p:nvPicPr>
        <p:blipFill>
          <a:blip r:embed="rId2" cstate="print"/>
          <a:stretch>
            <a:fillRect/>
          </a:stretch>
        </p:blipFill>
        <p:spPr>
          <a:xfrm>
            <a:off x="0" y="0"/>
            <a:ext cx="9145074" cy="5143500"/>
          </a:xfrm>
          <a:prstGeom prst="rect">
            <a:avLst/>
          </a:prstGeom>
        </p:spPr>
      </p:pic>
      <p:sp>
        <p:nvSpPr>
          <p:cNvPr id="2" name="Title 1"/>
          <p:cNvSpPr>
            <a:spLocks noGrp="1"/>
          </p:cNvSpPr>
          <p:nvPr>
            <p:ph type="title" hasCustomPrompt="1"/>
          </p:nvPr>
        </p:nvSpPr>
        <p:spPr>
          <a:xfrm>
            <a:off x="71406" y="-18"/>
            <a:ext cx="7072362" cy="663462"/>
          </a:xfrm>
        </p:spPr>
        <p:txBody>
          <a:bodyPr>
            <a:normAutofit/>
          </a:bodyPr>
          <a:lstStyle>
            <a:lvl1pPr algn="l">
              <a:defRPr sz="2000">
                <a:solidFill>
                  <a:schemeClr val="bg1"/>
                </a:solidFill>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6929454" y="4818186"/>
            <a:ext cx="2133600" cy="273844"/>
          </a:xfrm>
        </p:spPr>
        <p:txBody>
          <a:bodyPr/>
          <a:lstStyle>
            <a:lvl1pPr>
              <a:defRPr>
                <a:solidFill>
                  <a:schemeClr val="tx1"/>
                </a:solidFill>
              </a:defRPr>
            </a:lvl1pPr>
          </a:lstStyle>
          <a:p>
            <a:fld id="{68FEB1F4-D80C-440C-B8FF-B1808E27381A}" type="slidenum">
              <a:rPr lang="en-GB" smtClean="0">
                <a:solidFill>
                  <a:prstClr val="black"/>
                </a:solidFill>
              </a:rPr>
              <a:pPr/>
              <a:t>‹#›</a:t>
            </a:fld>
            <a:endParaRPr lang="en-GB" dirty="0">
              <a:solidFill>
                <a:prstClr val="black"/>
              </a:solidFill>
            </a:endParaRPr>
          </a:p>
        </p:txBody>
      </p:sp>
      <p:pic>
        <p:nvPicPr>
          <p:cNvPr id="5" name="Picture 4" descr="Negaraku.png"/>
          <p:cNvPicPr>
            <a:picLocks noChangeAspect="1"/>
          </p:cNvPicPr>
          <p:nvPr userDrawn="1"/>
        </p:nvPicPr>
        <p:blipFill>
          <a:blip r:embed="rId3" cstate="print"/>
          <a:stretch>
            <a:fillRect/>
          </a:stretch>
        </p:blipFill>
        <p:spPr>
          <a:xfrm>
            <a:off x="8773347" y="91011"/>
            <a:ext cx="203926" cy="391180"/>
          </a:xfrm>
          <a:prstGeom prst="rect">
            <a:avLst/>
          </a:prstGeom>
        </p:spPr>
      </p:pic>
      <p:pic>
        <p:nvPicPr>
          <p:cNvPr id="8" name="Picture 7" descr="JATA BI 1.png"/>
          <p:cNvPicPr>
            <a:picLocks noChangeAspect="1"/>
          </p:cNvPicPr>
          <p:nvPr userDrawn="1"/>
        </p:nvPicPr>
        <p:blipFill>
          <a:blip r:embed="rId4" cstate="print"/>
          <a:stretch>
            <a:fillRect/>
          </a:stretch>
        </p:blipFill>
        <p:spPr>
          <a:xfrm>
            <a:off x="8211329" y="71420"/>
            <a:ext cx="504079" cy="439464"/>
          </a:xfrm>
          <a:prstGeom prst="rect">
            <a:avLst/>
          </a:prstGeom>
        </p:spPr>
      </p:pic>
    </p:spTree>
    <p:extLst>
      <p:ext uri="{BB962C8B-B14F-4D97-AF65-F5344CB8AC3E}">
        <p14:creationId xmlns:p14="http://schemas.microsoft.com/office/powerpoint/2010/main" val="957880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EB1F4-D80C-440C-B8FF-B1808E2738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708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FEB1F4-D80C-440C-B8FF-B1808E2738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831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8FEB1F4-D80C-440C-B8FF-B1808E2738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4878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8FEB1F4-D80C-440C-B8FF-B1808E2738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5723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8FEB1F4-D80C-440C-B8FF-B1808E2738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2612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FEB1F4-D80C-440C-B8FF-B1808E2738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92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age 2-01.png"/>
          <p:cNvPicPr>
            <a:picLocks noChangeAspect="1"/>
          </p:cNvPicPr>
          <p:nvPr userDrawn="1"/>
        </p:nvPicPr>
        <p:blipFill>
          <a:blip r:embed="rId2" cstate="print"/>
          <a:stretch>
            <a:fillRect/>
          </a:stretch>
        </p:blipFill>
        <p:spPr>
          <a:xfrm>
            <a:off x="0" y="0"/>
            <a:ext cx="9145074" cy="5143500"/>
          </a:xfrm>
          <a:prstGeom prst="rect">
            <a:avLst/>
          </a:prstGeom>
        </p:spPr>
      </p:pic>
      <p:sp>
        <p:nvSpPr>
          <p:cNvPr id="2" name="Title 1"/>
          <p:cNvSpPr>
            <a:spLocks noGrp="1"/>
          </p:cNvSpPr>
          <p:nvPr>
            <p:ph type="title" hasCustomPrompt="1"/>
          </p:nvPr>
        </p:nvSpPr>
        <p:spPr>
          <a:xfrm>
            <a:off x="71406" y="-18"/>
            <a:ext cx="7072362" cy="663462"/>
          </a:xfrm>
        </p:spPr>
        <p:txBody>
          <a:bodyPr>
            <a:normAutofit/>
          </a:bodyPr>
          <a:lstStyle>
            <a:lvl1pPr algn="l">
              <a:defRPr sz="2000">
                <a:solidFill>
                  <a:schemeClr val="bg1"/>
                </a:solidFill>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6929454" y="4818186"/>
            <a:ext cx="2133600" cy="273844"/>
          </a:xfrm>
        </p:spPr>
        <p:txBody>
          <a:bodyPr/>
          <a:lstStyle>
            <a:lvl1pPr>
              <a:defRPr>
                <a:solidFill>
                  <a:schemeClr val="tx1"/>
                </a:solidFill>
              </a:defRPr>
            </a:lvl1pPr>
          </a:lstStyle>
          <a:p>
            <a:fld id="{68FEB1F4-D80C-440C-B8FF-B1808E27381A}" type="slidenum">
              <a:rPr lang="en-GB" smtClean="0"/>
              <a:pPr/>
              <a:t>‹#›</a:t>
            </a:fld>
            <a:endParaRPr lang="en-GB" dirty="0"/>
          </a:p>
        </p:txBody>
      </p:sp>
      <p:pic>
        <p:nvPicPr>
          <p:cNvPr id="8" name="Picture 7" descr="JATA BI 1.png"/>
          <p:cNvPicPr>
            <a:picLocks noChangeAspect="1"/>
          </p:cNvPicPr>
          <p:nvPr userDrawn="1"/>
        </p:nvPicPr>
        <p:blipFill>
          <a:blip r:embed="rId3" cstate="print"/>
          <a:stretch>
            <a:fillRect/>
          </a:stretch>
        </p:blipFill>
        <p:spPr>
          <a:xfrm>
            <a:off x="8211325" y="71420"/>
            <a:ext cx="504079" cy="43946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FEB1F4-D80C-440C-B8FF-B1808E2738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8539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EB1F4-D80C-440C-B8FF-B1808E2738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7283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EB1F4-D80C-440C-B8FF-B1808E2738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111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EB1F4-D80C-440C-B8FF-B1808E27381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EB1F4-D80C-440C-B8FF-B1808E27381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FEB1F4-D80C-440C-B8FF-B1808E27381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FEB1F4-D80C-440C-B8FF-B1808E27381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FEB1F4-D80C-440C-B8FF-B1808E27381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EB1F4-D80C-440C-B8FF-B1808E27381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EB1F4-D80C-440C-B8FF-B1808E27381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FEB1F4-D80C-440C-B8FF-B1808E27381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68FEB1F4-D80C-440C-B8FF-B1808E27381A}" type="slidenum">
              <a:rPr lang="en-GB" smtClean="0">
                <a:solidFill>
                  <a:prstClr val="black">
                    <a:tint val="75000"/>
                  </a:prstClr>
                </a:solidFill>
              </a:rPr>
              <a:pPr defTabSz="914310"/>
              <a:t>‹#›</a:t>
            </a:fld>
            <a:endParaRPr lang="en-GB">
              <a:solidFill>
                <a:prstClr val="black">
                  <a:tint val="75000"/>
                </a:prstClr>
              </a:solidFill>
            </a:endParaRPr>
          </a:p>
        </p:txBody>
      </p:sp>
    </p:spTree>
    <p:extLst>
      <p:ext uri="{BB962C8B-B14F-4D97-AF65-F5344CB8AC3E}">
        <p14:creationId xmlns:p14="http://schemas.microsoft.com/office/powerpoint/2010/main" val="3044560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496" y="1707654"/>
            <a:ext cx="9109676" cy="801365"/>
          </a:xfrm>
        </p:spPr>
        <p:txBody>
          <a:bodyPr>
            <a:noAutofit/>
          </a:bodyPr>
          <a:lstStyle/>
          <a:p>
            <a:r>
              <a:rPr lang="en-US" sz="1400" b="1" dirty="0">
                <a:latin typeface="Tahoma" pitchFamily="34" charset="0"/>
                <a:ea typeface="Tahoma" pitchFamily="34" charset="0"/>
                <a:cs typeface="Tahoma" pitchFamily="34" charset="0"/>
              </a:rPr>
              <a:t>United Nations Regional Workshop on </a:t>
            </a:r>
            <a:br>
              <a:rPr lang="en-US" sz="1400" b="1" dirty="0">
                <a:latin typeface="Tahoma" pitchFamily="34" charset="0"/>
                <a:ea typeface="Tahoma" pitchFamily="34" charset="0"/>
                <a:cs typeface="Tahoma" pitchFamily="34" charset="0"/>
              </a:rPr>
            </a:br>
            <a:r>
              <a:rPr lang="en-US" sz="1400" b="1" dirty="0">
                <a:latin typeface="Tahoma" pitchFamily="34" charset="0"/>
                <a:ea typeface="Tahoma" pitchFamily="34" charset="0"/>
                <a:cs typeface="Tahoma" pitchFamily="34" charset="0"/>
              </a:rPr>
              <a:t>The 2020 World </a:t>
            </a:r>
            <a:r>
              <a:rPr lang="en-US" sz="1400" b="1" dirty="0" err="1">
                <a:latin typeface="Tahoma" pitchFamily="34" charset="0"/>
                <a:ea typeface="Tahoma" pitchFamily="34" charset="0"/>
                <a:cs typeface="Tahoma" pitchFamily="34" charset="0"/>
              </a:rPr>
              <a:t>Programme</a:t>
            </a:r>
            <a:r>
              <a:rPr lang="en-US" sz="1400" b="1" dirty="0">
                <a:latin typeface="Tahoma" pitchFamily="34" charset="0"/>
                <a:ea typeface="Tahoma" pitchFamily="34" charset="0"/>
                <a:cs typeface="Tahoma" pitchFamily="34" charset="0"/>
              </a:rPr>
              <a:t> on Population and Housing Censuses: </a:t>
            </a:r>
            <a:br>
              <a:rPr lang="en-US" sz="1400" b="1" dirty="0">
                <a:latin typeface="Tahoma" pitchFamily="34" charset="0"/>
                <a:ea typeface="Tahoma" pitchFamily="34" charset="0"/>
                <a:cs typeface="Tahoma" pitchFamily="34" charset="0"/>
              </a:rPr>
            </a:br>
            <a:r>
              <a:rPr lang="en-US" sz="1400" b="1" dirty="0">
                <a:latin typeface="Tahoma" pitchFamily="34" charset="0"/>
                <a:ea typeface="Tahoma" pitchFamily="34" charset="0"/>
                <a:cs typeface="Tahoma" pitchFamily="34" charset="0"/>
              </a:rPr>
              <a:t>International Standards and Contemporary Technologies </a:t>
            </a:r>
            <a:endParaRPr lang="en-GB" sz="1400" b="1" dirty="0">
              <a:latin typeface="Tahoma" pitchFamily="34" charset="0"/>
              <a:ea typeface="Tahoma" pitchFamily="34" charset="0"/>
              <a:cs typeface="Tahoma" pitchFamily="34" charset="0"/>
            </a:endParaRPr>
          </a:p>
        </p:txBody>
      </p:sp>
      <p:pic>
        <p:nvPicPr>
          <p:cNvPr id="5" name="Picture 4" descr="JATA BI 1.png"/>
          <p:cNvPicPr>
            <a:picLocks noChangeAspect="1"/>
          </p:cNvPicPr>
          <p:nvPr/>
        </p:nvPicPr>
        <p:blipFill>
          <a:blip r:embed="rId3" cstate="print"/>
          <a:stretch>
            <a:fillRect/>
          </a:stretch>
        </p:blipFill>
        <p:spPr>
          <a:xfrm>
            <a:off x="3779912" y="771550"/>
            <a:ext cx="1077671" cy="939530"/>
          </a:xfrm>
          <a:prstGeom prst="rect">
            <a:avLst/>
          </a:prstGeom>
        </p:spPr>
      </p:pic>
      <p:grpSp>
        <p:nvGrpSpPr>
          <p:cNvPr id="14" name="Group 13"/>
          <p:cNvGrpSpPr/>
          <p:nvPr/>
        </p:nvGrpSpPr>
        <p:grpSpPr>
          <a:xfrm>
            <a:off x="7364806" y="4244246"/>
            <a:ext cx="1602730" cy="272304"/>
            <a:chOff x="3612212" y="4786328"/>
            <a:chExt cx="1602730" cy="272304"/>
          </a:xfrm>
        </p:grpSpPr>
        <p:pic>
          <p:nvPicPr>
            <p:cNvPr id="11" name="Picture 10" descr="Portal.png"/>
            <p:cNvPicPr>
              <a:picLocks noChangeAspect="1"/>
            </p:cNvPicPr>
            <p:nvPr/>
          </p:nvPicPr>
          <p:blipFill>
            <a:blip r:embed="rId4" cstate="print"/>
            <a:stretch>
              <a:fillRect/>
            </a:stretch>
          </p:blipFill>
          <p:spPr>
            <a:xfrm>
              <a:off x="3612212" y="4786328"/>
              <a:ext cx="290032" cy="272304"/>
            </a:xfrm>
            <a:prstGeom prst="rect">
              <a:avLst/>
            </a:prstGeom>
          </p:spPr>
        </p:pic>
        <p:sp>
          <p:nvSpPr>
            <p:cNvPr id="12" name="TextBox 11"/>
            <p:cNvSpPr txBox="1"/>
            <p:nvPr/>
          </p:nvSpPr>
          <p:spPr>
            <a:xfrm>
              <a:off x="3857620" y="4786328"/>
              <a:ext cx="1357322" cy="253916"/>
            </a:xfrm>
            <a:prstGeom prst="rect">
              <a:avLst/>
            </a:prstGeom>
            <a:noFill/>
          </p:spPr>
          <p:txBody>
            <a:bodyPr wrap="square" rtlCol="0">
              <a:spAutoFit/>
            </a:bodyPr>
            <a:lstStyle/>
            <a:p>
              <a:r>
                <a:rPr lang="en-US" sz="1050" dirty="0">
                  <a:latin typeface="Tahoma" pitchFamily="34" charset="0"/>
                  <a:ea typeface="Tahoma" pitchFamily="34" charset="0"/>
                  <a:cs typeface="Tahoma" pitchFamily="34" charset="0"/>
                </a:rPr>
                <a:t>www.dosm.gov.my</a:t>
              </a:r>
              <a:endParaRPr lang="en-MY" sz="1050" dirty="0">
                <a:latin typeface="Tahoma" pitchFamily="34" charset="0"/>
                <a:ea typeface="Tahoma" pitchFamily="34" charset="0"/>
                <a:cs typeface="Tahoma" pitchFamily="34" charset="0"/>
              </a:endParaRPr>
            </a:p>
          </p:txBody>
        </p:sp>
      </p:grpSp>
      <p:grpSp>
        <p:nvGrpSpPr>
          <p:cNvPr id="15" name="Group 14"/>
          <p:cNvGrpSpPr/>
          <p:nvPr/>
        </p:nvGrpSpPr>
        <p:grpSpPr>
          <a:xfrm>
            <a:off x="6596634" y="4770483"/>
            <a:ext cx="2428892" cy="301597"/>
            <a:chOff x="5357818" y="4770483"/>
            <a:chExt cx="2428892" cy="301597"/>
          </a:xfrm>
        </p:grpSpPr>
        <p:pic>
          <p:nvPicPr>
            <p:cNvPr id="7" name="Picture 6" descr="Facebook.png"/>
            <p:cNvPicPr>
              <a:picLocks noChangeAspect="1"/>
            </p:cNvPicPr>
            <p:nvPr/>
          </p:nvPicPr>
          <p:blipFill>
            <a:blip r:embed="rId5" cstate="print"/>
            <a:stretch>
              <a:fillRect/>
            </a:stretch>
          </p:blipFill>
          <p:spPr>
            <a:xfrm>
              <a:off x="5357818" y="4770483"/>
              <a:ext cx="321181" cy="301597"/>
            </a:xfrm>
            <a:prstGeom prst="rect">
              <a:avLst/>
            </a:prstGeom>
          </p:spPr>
        </p:pic>
        <p:sp>
          <p:nvSpPr>
            <p:cNvPr id="13" name="TextBox 12"/>
            <p:cNvSpPr txBox="1"/>
            <p:nvPr/>
          </p:nvSpPr>
          <p:spPr>
            <a:xfrm>
              <a:off x="5643570" y="4786328"/>
              <a:ext cx="2143140" cy="253916"/>
            </a:xfrm>
            <a:prstGeom prst="rect">
              <a:avLst/>
            </a:prstGeom>
            <a:noFill/>
          </p:spPr>
          <p:txBody>
            <a:bodyPr wrap="square" rtlCol="0">
              <a:spAutoFit/>
            </a:bodyPr>
            <a:lstStyle/>
            <a:p>
              <a:r>
                <a:rPr lang="en-US" sz="1050" dirty="0">
                  <a:latin typeface="Tahoma" pitchFamily="34" charset="0"/>
                  <a:ea typeface="Tahoma" pitchFamily="34" charset="0"/>
                  <a:cs typeface="Tahoma" pitchFamily="34" charset="0"/>
                </a:rPr>
                <a:t>@</a:t>
              </a:r>
              <a:r>
                <a:rPr lang="en-US" sz="1050" dirty="0" err="1">
                  <a:latin typeface="Tahoma" pitchFamily="34" charset="0"/>
                  <a:ea typeface="Tahoma" pitchFamily="34" charset="0"/>
                  <a:cs typeface="Tahoma" pitchFamily="34" charset="0"/>
                </a:rPr>
                <a:t>StatsMalaysia</a:t>
              </a:r>
              <a:r>
                <a:rPr lang="en-US" sz="1050" dirty="0">
                  <a:latin typeface="Tahoma" pitchFamily="34" charset="0"/>
                  <a:ea typeface="Tahoma" pitchFamily="34" charset="0"/>
                  <a:cs typeface="Tahoma" pitchFamily="34" charset="0"/>
                </a:rPr>
                <a:t> @</a:t>
              </a:r>
              <a:r>
                <a:rPr lang="en-US" sz="1050" dirty="0" err="1">
                  <a:latin typeface="Tahoma" pitchFamily="34" charset="0"/>
                  <a:ea typeface="Tahoma" pitchFamily="34" charset="0"/>
                  <a:cs typeface="Tahoma" pitchFamily="34" charset="0"/>
                </a:rPr>
                <a:t>DrUzirMahidin</a:t>
              </a:r>
              <a:endParaRPr lang="en-MY" sz="1050" dirty="0">
                <a:latin typeface="Tahoma" pitchFamily="34" charset="0"/>
                <a:ea typeface="Tahoma" pitchFamily="34" charset="0"/>
                <a:cs typeface="Tahoma" pitchFamily="34" charset="0"/>
              </a:endParaRPr>
            </a:p>
          </p:txBody>
        </p:sp>
      </p:grpSp>
      <p:grpSp>
        <p:nvGrpSpPr>
          <p:cNvPr id="17" name="Group 16"/>
          <p:cNvGrpSpPr/>
          <p:nvPr/>
        </p:nvGrpSpPr>
        <p:grpSpPr>
          <a:xfrm>
            <a:off x="7000892" y="4516550"/>
            <a:ext cx="2000264" cy="265580"/>
            <a:chOff x="6143636" y="4779604"/>
            <a:chExt cx="2000264" cy="265580"/>
          </a:xfrm>
        </p:grpSpPr>
        <p:pic>
          <p:nvPicPr>
            <p:cNvPr id="10" name="Picture 9" descr="Twitter.png"/>
            <p:cNvPicPr>
              <a:picLocks noChangeAspect="1"/>
            </p:cNvPicPr>
            <p:nvPr/>
          </p:nvPicPr>
          <p:blipFill>
            <a:blip r:embed="rId6" cstate="print"/>
            <a:stretch>
              <a:fillRect/>
            </a:stretch>
          </p:blipFill>
          <p:spPr>
            <a:xfrm>
              <a:off x="6143636" y="4786328"/>
              <a:ext cx="275378" cy="258856"/>
            </a:xfrm>
            <a:prstGeom prst="rect">
              <a:avLst/>
            </a:prstGeom>
          </p:spPr>
        </p:pic>
        <p:sp>
          <p:nvSpPr>
            <p:cNvPr id="16" name="TextBox 15"/>
            <p:cNvSpPr txBox="1"/>
            <p:nvPr/>
          </p:nvSpPr>
          <p:spPr>
            <a:xfrm>
              <a:off x="6384846" y="4779604"/>
              <a:ext cx="1759054" cy="253916"/>
            </a:xfrm>
            <a:prstGeom prst="rect">
              <a:avLst/>
            </a:prstGeom>
            <a:noFill/>
          </p:spPr>
          <p:txBody>
            <a:bodyPr wrap="square" rtlCol="0">
              <a:spAutoFit/>
            </a:bodyPr>
            <a:lstStyle/>
            <a:p>
              <a:r>
                <a:rPr lang="en-US" sz="1050" dirty="0">
                  <a:latin typeface="Tahoma" pitchFamily="34" charset="0"/>
                  <a:ea typeface="Tahoma" pitchFamily="34" charset="0"/>
                  <a:cs typeface="Tahoma" pitchFamily="34" charset="0"/>
                </a:rPr>
                <a:t>@</a:t>
              </a:r>
              <a:r>
                <a:rPr lang="en-US" sz="1050" dirty="0" err="1">
                  <a:latin typeface="Tahoma" pitchFamily="34" charset="0"/>
                  <a:ea typeface="Tahoma" pitchFamily="34" charset="0"/>
                  <a:cs typeface="Tahoma" pitchFamily="34" charset="0"/>
                </a:rPr>
                <a:t>StatsMalaysia</a:t>
              </a:r>
              <a:r>
                <a:rPr lang="en-US" sz="1050" dirty="0">
                  <a:latin typeface="Tahoma" pitchFamily="34" charset="0"/>
                  <a:ea typeface="Tahoma" pitchFamily="34" charset="0"/>
                  <a:cs typeface="Tahoma" pitchFamily="34" charset="0"/>
                </a:rPr>
                <a:t> @</a:t>
              </a:r>
              <a:r>
                <a:rPr lang="en-US" sz="1050" dirty="0" err="1">
                  <a:latin typeface="Tahoma" pitchFamily="34" charset="0"/>
                  <a:ea typeface="Tahoma" pitchFamily="34" charset="0"/>
                  <a:cs typeface="Tahoma" pitchFamily="34" charset="0"/>
                </a:rPr>
                <a:t>Dr_Uzir</a:t>
              </a:r>
              <a:endParaRPr lang="en-MY" sz="1050" dirty="0">
                <a:latin typeface="Tahoma" pitchFamily="34" charset="0"/>
                <a:ea typeface="Tahoma" pitchFamily="34" charset="0"/>
                <a:cs typeface="Tahoma" pitchFamily="34" charset="0"/>
              </a:endParaRPr>
            </a:p>
          </p:txBody>
        </p:sp>
      </p:grpSp>
      <p:sp>
        <p:nvSpPr>
          <p:cNvPr id="18" name="Title 1">
            <a:extLst>
              <a:ext uri="{FF2B5EF4-FFF2-40B4-BE49-F238E27FC236}">
                <a16:creationId xmlns:a16="http://schemas.microsoft.com/office/drawing/2014/main" id="{CB8BEAD2-98D9-4768-8B0B-0855349E6302}"/>
              </a:ext>
            </a:extLst>
          </p:cNvPr>
          <p:cNvSpPr txBox="1">
            <a:spLocks/>
          </p:cNvSpPr>
          <p:nvPr/>
        </p:nvSpPr>
        <p:spPr>
          <a:xfrm>
            <a:off x="35496" y="2571750"/>
            <a:ext cx="9109676" cy="8013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solidFill>
                  <a:srgbClr val="0070C0"/>
                </a:solidFill>
                <a:latin typeface="Tahoma" pitchFamily="34" charset="0"/>
                <a:ea typeface="Tahoma" pitchFamily="34" charset="0"/>
                <a:cs typeface="Tahoma" pitchFamily="34" charset="0"/>
              </a:rPr>
              <a:t>GIS in the 2010 Malaysia Census of Population </a:t>
            </a:r>
          </a:p>
          <a:p>
            <a:r>
              <a:rPr lang="en-US" sz="1400" b="1" dirty="0">
                <a:solidFill>
                  <a:srgbClr val="0070C0"/>
                </a:solidFill>
                <a:latin typeface="Tahoma" pitchFamily="34" charset="0"/>
                <a:ea typeface="Tahoma" pitchFamily="34" charset="0"/>
                <a:cs typeface="Tahoma" pitchFamily="34" charset="0"/>
              </a:rPr>
              <a:t>&amp; </a:t>
            </a:r>
          </a:p>
          <a:p>
            <a:r>
              <a:rPr lang="en-US" sz="1400" b="1" dirty="0">
                <a:solidFill>
                  <a:srgbClr val="0070C0"/>
                </a:solidFill>
                <a:latin typeface="Tahoma" pitchFamily="34" charset="0"/>
                <a:ea typeface="Tahoma" pitchFamily="34" charset="0"/>
                <a:cs typeface="Tahoma" pitchFamily="34" charset="0"/>
              </a:rPr>
              <a:t>Housing and Preparation for 2020</a:t>
            </a:r>
            <a:endParaRPr lang="en-GB" sz="1400" b="1" dirty="0">
              <a:solidFill>
                <a:srgbClr val="0070C0"/>
              </a:solidFill>
              <a:latin typeface="Tahoma" pitchFamily="34" charset="0"/>
              <a:ea typeface="Tahoma" pitchFamily="34" charset="0"/>
              <a:cs typeface="Tahoma" pitchFamily="34" charset="0"/>
            </a:endParaRPr>
          </a:p>
        </p:txBody>
      </p:sp>
      <p:sp>
        <p:nvSpPr>
          <p:cNvPr id="19" name="Title 1">
            <a:extLst>
              <a:ext uri="{FF2B5EF4-FFF2-40B4-BE49-F238E27FC236}">
                <a16:creationId xmlns:a16="http://schemas.microsoft.com/office/drawing/2014/main" id="{C1F37503-45B4-4AF8-85E0-0BB0C68D6A39}"/>
              </a:ext>
            </a:extLst>
          </p:cNvPr>
          <p:cNvSpPr txBox="1">
            <a:spLocks/>
          </p:cNvSpPr>
          <p:nvPr/>
        </p:nvSpPr>
        <p:spPr>
          <a:xfrm>
            <a:off x="34324" y="3498577"/>
            <a:ext cx="9109676" cy="8013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latin typeface="Tahoma" pitchFamily="34" charset="0"/>
                <a:ea typeface="Tahoma" pitchFamily="34" charset="0"/>
                <a:cs typeface="Tahoma" pitchFamily="34" charset="0"/>
              </a:rPr>
              <a:t>Department of Statistics, Malaysia</a:t>
            </a:r>
          </a:p>
          <a:p>
            <a:r>
              <a:rPr lang="en-US" sz="1200" b="1" dirty="0">
                <a:latin typeface="Tahoma" pitchFamily="34" charset="0"/>
                <a:ea typeface="Tahoma" pitchFamily="34" charset="0"/>
                <a:cs typeface="Tahoma" pitchFamily="34" charset="0"/>
              </a:rPr>
              <a:t>28 June 2018 </a:t>
            </a:r>
            <a:r>
              <a:rPr lang="en-GB" sz="1200" b="1" dirty="0">
                <a:latin typeface="Tahoma" pitchFamily="34" charset="0"/>
                <a:ea typeface="Tahoma" pitchFamily="34" charset="0"/>
                <a:cs typeface="Tahoma" pitchFamily="34" charset="0"/>
              </a:rPr>
              <a:t>| </a:t>
            </a:r>
            <a:r>
              <a:rPr lang="en-US" sz="1200" b="1" dirty="0">
                <a:latin typeface="Tahoma" pitchFamily="34" charset="0"/>
                <a:ea typeface="Tahoma" pitchFamily="34" charset="0"/>
                <a:cs typeface="Tahoma" pitchFamily="34" charset="0"/>
              </a:rPr>
              <a:t>Park Royal Hotel, Kuala Lumpur</a:t>
            </a:r>
          </a:p>
        </p:txBody>
      </p:sp>
      <p:pic>
        <p:nvPicPr>
          <p:cNvPr id="20" name="Picture 19"/>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72" t="23939" r="9241" b="27328"/>
          <a:stretch/>
        </p:blipFill>
        <p:spPr>
          <a:xfrm>
            <a:off x="35496" y="4155926"/>
            <a:ext cx="1437066" cy="8900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6EC536-A08D-4B7A-A007-F7CA415A83F9}"/>
              </a:ext>
            </a:extLst>
          </p:cNvPr>
          <p:cNvSpPr>
            <a:spLocks noGrp="1"/>
          </p:cNvSpPr>
          <p:nvPr>
            <p:ph type="sldNum" sz="quarter" idx="12"/>
          </p:nvPr>
        </p:nvSpPr>
        <p:spPr/>
        <p:txBody>
          <a:bodyPr/>
          <a:lstStyle/>
          <a:p>
            <a:fld id="{68FEB1F4-D80C-440C-B8FF-B1808E27381A}" type="slidenum">
              <a:rPr lang="en-GB" smtClean="0"/>
              <a:pPr/>
              <a:t>10</a:t>
            </a:fld>
            <a:endParaRPr lang="en-GB" dirty="0"/>
          </a:p>
        </p:txBody>
      </p:sp>
      <p:graphicFrame>
        <p:nvGraphicFramePr>
          <p:cNvPr id="4" name="Table 3">
            <a:extLst>
              <a:ext uri="{FF2B5EF4-FFF2-40B4-BE49-F238E27FC236}">
                <a16:creationId xmlns:a16="http://schemas.microsoft.com/office/drawing/2014/main" id="{38D66617-AEFF-4D28-B765-790D6FD73190}"/>
              </a:ext>
            </a:extLst>
          </p:cNvPr>
          <p:cNvGraphicFramePr>
            <a:graphicFrameLocks noGrp="1"/>
          </p:cNvGraphicFramePr>
          <p:nvPr>
            <p:extLst>
              <p:ext uri="{D42A27DB-BD31-4B8C-83A1-F6EECF244321}">
                <p14:modId xmlns:p14="http://schemas.microsoft.com/office/powerpoint/2010/main" val="1952263779"/>
              </p:ext>
            </p:extLst>
          </p:nvPr>
        </p:nvGraphicFramePr>
        <p:xfrm>
          <a:off x="179512" y="411510"/>
          <a:ext cx="8640960" cy="4654553"/>
        </p:xfrm>
        <a:graphic>
          <a:graphicData uri="http://schemas.openxmlformats.org/drawingml/2006/table">
            <a:tbl>
              <a:tblPr firstRow="1" firstCol="1" bandRow="1">
                <a:tableStyleId>{5C22544A-7EE6-4342-B048-85BDC9FD1C3A}</a:tableStyleId>
              </a:tblPr>
              <a:tblGrid>
                <a:gridCol w="432048">
                  <a:extLst>
                    <a:ext uri="{9D8B030D-6E8A-4147-A177-3AD203B41FA5}">
                      <a16:colId xmlns:a16="http://schemas.microsoft.com/office/drawing/2014/main" val="749177895"/>
                    </a:ext>
                  </a:extLst>
                </a:gridCol>
                <a:gridCol w="3312368">
                  <a:extLst>
                    <a:ext uri="{9D8B030D-6E8A-4147-A177-3AD203B41FA5}">
                      <a16:colId xmlns:a16="http://schemas.microsoft.com/office/drawing/2014/main" val="2182918402"/>
                    </a:ext>
                  </a:extLst>
                </a:gridCol>
                <a:gridCol w="4896544">
                  <a:extLst>
                    <a:ext uri="{9D8B030D-6E8A-4147-A177-3AD203B41FA5}">
                      <a16:colId xmlns:a16="http://schemas.microsoft.com/office/drawing/2014/main" val="4109951658"/>
                    </a:ext>
                  </a:extLst>
                </a:gridCol>
              </a:tblGrid>
              <a:tr h="227409">
                <a:tc>
                  <a:txBody>
                    <a:bodyPr/>
                    <a:lstStyle/>
                    <a:p>
                      <a:pPr algn="just" fontAlgn="base">
                        <a:lnSpc>
                          <a:spcPct val="115000"/>
                        </a:lnSpc>
                        <a:spcAft>
                          <a:spcPts val="0"/>
                        </a:spcAft>
                      </a:pPr>
                      <a:r>
                        <a:rPr lang="en-GB" sz="1400" dirty="0">
                          <a:effectLst/>
                        </a:rPr>
                        <a:t>No</a:t>
                      </a:r>
                      <a:endParaRPr lang="en-MY"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tc>
                  <a:txBody>
                    <a:bodyPr/>
                    <a:lstStyle/>
                    <a:p>
                      <a:pPr algn="just" fontAlgn="base">
                        <a:lnSpc>
                          <a:spcPct val="115000"/>
                        </a:lnSpc>
                        <a:spcAft>
                          <a:spcPts val="0"/>
                        </a:spcAft>
                      </a:pPr>
                      <a:r>
                        <a:rPr lang="en-GB" sz="1400" dirty="0">
                          <a:effectLst/>
                        </a:rPr>
                        <a:t>Issues</a:t>
                      </a:r>
                      <a:endParaRPr lang="en-MY"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tc>
                  <a:txBody>
                    <a:bodyPr/>
                    <a:lstStyle/>
                    <a:p>
                      <a:pPr algn="just" fontAlgn="base">
                        <a:lnSpc>
                          <a:spcPct val="115000"/>
                        </a:lnSpc>
                        <a:spcAft>
                          <a:spcPts val="0"/>
                        </a:spcAft>
                      </a:pPr>
                      <a:r>
                        <a:rPr lang="en-GB" sz="1400" dirty="0">
                          <a:effectLst/>
                        </a:rPr>
                        <a:t>Suggestion </a:t>
                      </a:r>
                      <a:endParaRPr lang="en-MY"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extLst>
                  <a:ext uri="{0D108BD9-81ED-4DB2-BD59-A6C34878D82A}">
                    <a16:rowId xmlns:a16="http://schemas.microsoft.com/office/drawing/2014/main" val="3188391704"/>
                  </a:ext>
                </a:extLst>
              </a:tr>
              <a:tr h="825983">
                <a:tc>
                  <a:txBody>
                    <a:bodyPr/>
                    <a:lstStyle/>
                    <a:p>
                      <a:pPr algn="ctr" fontAlgn="base">
                        <a:lnSpc>
                          <a:spcPct val="115000"/>
                        </a:lnSpc>
                        <a:spcAft>
                          <a:spcPts val="0"/>
                        </a:spcAft>
                      </a:pPr>
                      <a:r>
                        <a:rPr lang="en-GB" sz="1400" dirty="0">
                          <a:effectLst/>
                        </a:rPr>
                        <a:t>1</a:t>
                      </a:r>
                      <a:endParaRPr lang="en-MY"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tc>
                  <a:txBody>
                    <a:bodyPr/>
                    <a:lstStyle/>
                    <a:p>
                      <a:pPr algn="just">
                        <a:lnSpc>
                          <a:spcPct val="115000"/>
                        </a:lnSpc>
                        <a:spcAft>
                          <a:spcPts val="0"/>
                        </a:spcAft>
                      </a:pPr>
                      <a:r>
                        <a:rPr lang="en-AU" sz="1200" dirty="0">
                          <a:effectLst/>
                        </a:rPr>
                        <a:t>Isolated system to manage collected Listing and GIS data (NEWSS &amp; ArcGIS).</a:t>
                      </a:r>
                      <a:endParaRPr lang="en-MY" sz="1200" dirty="0">
                        <a:effectLst/>
                      </a:endParaRPr>
                    </a:p>
                    <a:p>
                      <a:pPr marL="342900" lvl="0" indent="-342900">
                        <a:lnSpc>
                          <a:spcPct val="115000"/>
                        </a:lnSpc>
                        <a:spcAft>
                          <a:spcPts val="0"/>
                        </a:spcAft>
                        <a:buFont typeface="Symbol" panose="05050102010706020507" pitchFamily="18" charset="2"/>
                        <a:buChar char=""/>
                      </a:pPr>
                      <a:r>
                        <a:rPr lang="en-GB" sz="1200" dirty="0">
                          <a:effectLst/>
                        </a:rPr>
                        <a:t>Lead to data inconsistencies.</a:t>
                      </a:r>
                      <a:endParaRPr lang="en-MY" sz="1200" dirty="0">
                        <a:effectLst/>
                      </a:endParaRPr>
                    </a:p>
                    <a:p>
                      <a:pPr marL="342900" lvl="0" indent="-342900">
                        <a:lnSpc>
                          <a:spcPct val="115000"/>
                        </a:lnSpc>
                        <a:spcAft>
                          <a:spcPts val="0"/>
                        </a:spcAft>
                        <a:buFont typeface="Symbol" panose="05050102010706020507" pitchFamily="18" charset="2"/>
                        <a:buChar char=""/>
                      </a:pPr>
                      <a:r>
                        <a:rPr lang="en-GB" sz="1200" dirty="0">
                          <a:effectLst/>
                        </a:rPr>
                        <a:t>Listing in NEWSS not reflected in GIS and vice versa.</a:t>
                      </a:r>
                      <a:endParaRPr lang="en-MY"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tc>
                  <a:txBody>
                    <a:bodyPr/>
                    <a:lstStyle/>
                    <a:p>
                      <a:pPr algn="just" fontAlgn="base">
                        <a:lnSpc>
                          <a:spcPct val="115000"/>
                        </a:lnSpc>
                        <a:spcAft>
                          <a:spcPts val="0"/>
                        </a:spcAft>
                      </a:pPr>
                      <a:r>
                        <a:rPr lang="en-GB" sz="1200">
                          <a:effectLst/>
                        </a:rPr>
                        <a:t>Listing and GIS data should be in an integrated database.</a:t>
                      </a:r>
                      <a:endParaRPr lang="en-MY"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extLst>
                  <a:ext uri="{0D108BD9-81ED-4DB2-BD59-A6C34878D82A}">
                    <a16:rowId xmlns:a16="http://schemas.microsoft.com/office/drawing/2014/main" val="3414890324"/>
                  </a:ext>
                </a:extLst>
              </a:tr>
              <a:tr h="1424558">
                <a:tc>
                  <a:txBody>
                    <a:bodyPr/>
                    <a:lstStyle/>
                    <a:p>
                      <a:pPr algn="ctr" fontAlgn="base">
                        <a:lnSpc>
                          <a:spcPct val="115000"/>
                        </a:lnSpc>
                        <a:spcAft>
                          <a:spcPts val="0"/>
                        </a:spcAft>
                      </a:pPr>
                      <a:r>
                        <a:rPr lang="en-GB" sz="1400" dirty="0">
                          <a:effectLst/>
                        </a:rPr>
                        <a:t>2</a:t>
                      </a:r>
                      <a:endParaRPr lang="en-MY"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tc>
                  <a:txBody>
                    <a:bodyPr/>
                    <a:lstStyle/>
                    <a:p>
                      <a:pPr algn="just">
                        <a:lnSpc>
                          <a:spcPct val="115000"/>
                        </a:lnSpc>
                        <a:spcAft>
                          <a:spcPts val="0"/>
                        </a:spcAft>
                      </a:pPr>
                      <a:r>
                        <a:rPr lang="en-AU" sz="1200" dirty="0">
                          <a:effectLst/>
                        </a:rPr>
                        <a:t>Difficulty in managing distributed GIS databases (ESRI Shape files at State DOSMs)</a:t>
                      </a:r>
                      <a:endParaRPr lang="en-MY" sz="1200" dirty="0">
                        <a:effectLst/>
                      </a:endParaRPr>
                    </a:p>
                    <a:p>
                      <a:pPr marL="342900" lvl="0" indent="-342900">
                        <a:lnSpc>
                          <a:spcPct val="115000"/>
                        </a:lnSpc>
                        <a:spcAft>
                          <a:spcPts val="0"/>
                        </a:spcAft>
                        <a:buFont typeface="Symbol" panose="05050102010706020507" pitchFamily="18" charset="2"/>
                        <a:buChar char=""/>
                      </a:pPr>
                      <a:r>
                        <a:rPr lang="en-GB" sz="1200" dirty="0">
                          <a:effectLst/>
                        </a:rPr>
                        <a:t>HQ DOSM required to gather data from states and consolidated into master database.</a:t>
                      </a:r>
                      <a:endParaRPr lang="en-MY" sz="1200" dirty="0">
                        <a:effectLst/>
                      </a:endParaRPr>
                    </a:p>
                    <a:p>
                      <a:pPr marL="342900" lvl="0" indent="-342900">
                        <a:lnSpc>
                          <a:spcPct val="115000"/>
                        </a:lnSpc>
                        <a:spcAft>
                          <a:spcPts val="0"/>
                        </a:spcAft>
                        <a:buFont typeface="Symbol" panose="05050102010706020507" pitchFamily="18" charset="2"/>
                        <a:buChar char=""/>
                      </a:pPr>
                      <a:r>
                        <a:rPr lang="en-GB" sz="1200" dirty="0">
                          <a:effectLst/>
                        </a:rPr>
                        <a:t>Master database did not contain the latest copy since data collection at states were still on going.</a:t>
                      </a:r>
                      <a:endParaRPr lang="en-MY"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tc>
                  <a:txBody>
                    <a:bodyPr/>
                    <a:lstStyle/>
                    <a:p>
                      <a:pPr algn="just" fontAlgn="base">
                        <a:lnSpc>
                          <a:spcPct val="115000"/>
                        </a:lnSpc>
                        <a:spcAft>
                          <a:spcPts val="0"/>
                        </a:spcAft>
                      </a:pPr>
                      <a:r>
                        <a:rPr lang="en-GB" sz="1200">
                          <a:effectLst/>
                        </a:rPr>
                        <a:t>State and HQ should be synced through an online system.</a:t>
                      </a:r>
                      <a:endParaRPr lang="en-MY"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extLst>
                  <a:ext uri="{0D108BD9-81ED-4DB2-BD59-A6C34878D82A}">
                    <a16:rowId xmlns:a16="http://schemas.microsoft.com/office/drawing/2014/main" val="3247339096"/>
                  </a:ext>
                </a:extLst>
              </a:tr>
              <a:tr h="766795">
                <a:tc>
                  <a:txBody>
                    <a:bodyPr/>
                    <a:lstStyle/>
                    <a:p>
                      <a:pPr algn="ctr" fontAlgn="base">
                        <a:lnSpc>
                          <a:spcPct val="115000"/>
                        </a:lnSpc>
                        <a:spcAft>
                          <a:spcPts val="0"/>
                        </a:spcAft>
                      </a:pPr>
                      <a:r>
                        <a:rPr lang="en-GB" sz="1400" dirty="0">
                          <a:effectLst/>
                        </a:rPr>
                        <a:t>3</a:t>
                      </a:r>
                      <a:endParaRPr lang="en-MY"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tc>
                  <a:txBody>
                    <a:bodyPr/>
                    <a:lstStyle/>
                    <a:p>
                      <a:pPr algn="just">
                        <a:lnSpc>
                          <a:spcPct val="115000"/>
                        </a:lnSpc>
                        <a:spcAft>
                          <a:spcPts val="0"/>
                        </a:spcAft>
                      </a:pPr>
                      <a:r>
                        <a:rPr lang="en-AU" sz="1200" dirty="0">
                          <a:effectLst/>
                        </a:rPr>
                        <a:t>Outdated base map for GIS updating (hardcopy </a:t>
                      </a:r>
                      <a:r>
                        <a:rPr lang="en-AU" sz="1200" dirty="0" err="1">
                          <a:effectLst/>
                        </a:rPr>
                        <a:t>topo</a:t>
                      </a:r>
                      <a:r>
                        <a:rPr lang="en-AU" sz="1200" dirty="0">
                          <a:effectLst/>
                        </a:rPr>
                        <a:t> map, development plans etc.)</a:t>
                      </a:r>
                      <a:endParaRPr lang="en-MY" sz="1200" dirty="0">
                        <a:effectLst/>
                      </a:endParaRPr>
                    </a:p>
                    <a:p>
                      <a:pPr marL="342900" lvl="0" indent="-342900">
                        <a:lnSpc>
                          <a:spcPct val="115000"/>
                        </a:lnSpc>
                        <a:spcAft>
                          <a:spcPts val="0"/>
                        </a:spcAft>
                        <a:buFont typeface="Symbol" panose="05050102010706020507" pitchFamily="18" charset="2"/>
                        <a:buChar char=""/>
                      </a:pPr>
                      <a:r>
                        <a:rPr lang="en-GB" sz="1200" dirty="0">
                          <a:effectLst/>
                        </a:rPr>
                        <a:t>Hardcopy map accuracy may defer depending on scale size.</a:t>
                      </a:r>
                      <a:endParaRPr lang="en-MY"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tc>
                  <a:txBody>
                    <a:bodyPr/>
                    <a:lstStyle/>
                    <a:p>
                      <a:pPr algn="just" fontAlgn="base">
                        <a:lnSpc>
                          <a:spcPct val="115000"/>
                        </a:lnSpc>
                        <a:spcAft>
                          <a:spcPts val="0"/>
                        </a:spcAft>
                      </a:pPr>
                      <a:r>
                        <a:rPr lang="en-GB" sz="1200">
                          <a:effectLst/>
                        </a:rPr>
                        <a:t>System should use an online basemap that is being updated regularly.</a:t>
                      </a:r>
                      <a:endParaRPr lang="en-MY"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extLst>
                  <a:ext uri="{0D108BD9-81ED-4DB2-BD59-A6C34878D82A}">
                    <a16:rowId xmlns:a16="http://schemas.microsoft.com/office/drawing/2014/main" val="2541551331"/>
                  </a:ext>
                </a:extLst>
              </a:tr>
              <a:tr h="766795">
                <a:tc>
                  <a:txBody>
                    <a:bodyPr/>
                    <a:lstStyle/>
                    <a:p>
                      <a:pPr algn="ctr" fontAlgn="base">
                        <a:lnSpc>
                          <a:spcPct val="115000"/>
                        </a:lnSpc>
                        <a:spcAft>
                          <a:spcPts val="0"/>
                        </a:spcAft>
                      </a:pPr>
                      <a:r>
                        <a:rPr lang="en-GB" sz="1400" dirty="0">
                          <a:effectLst/>
                        </a:rPr>
                        <a:t>4</a:t>
                      </a:r>
                      <a:endParaRPr lang="en-MY"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tc>
                  <a:txBody>
                    <a:bodyPr/>
                    <a:lstStyle/>
                    <a:p>
                      <a:pPr algn="just">
                        <a:lnSpc>
                          <a:spcPct val="115000"/>
                        </a:lnSpc>
                        <a:spcAft>
                          <a:spcPts val="0"/>
                        </a:spcAft>
                      </a:pPr>
                      <a:r>
                        <a:rPr lang="en-AU" sz="1200" dirty="0">
                          <a:effectLst/>
                        </a:rPr>
                        <a:t>Difficulty in monitoring listing coverage (system is not online).</a:t>
                      </a:r>
                      <a:endParaRPr lang="en-MY" sz="1200" dirty="0">
                        <a:effectLst/>
                      </a:endParaRPr>
                    </a:p>
                    <a:p>
                      <a:pPr marL="342900" lvl="0" indent="-342900" algn="just" fontAlgn="base">
                        <a:lnSpc>
                          <a:spcPct val="115000"/>
                        </a:lnSpc>
                        <a:spcAft>
                          <a:spcPts val="0"/>
                        </a:spcAft>
                        <a:buFont typeface="Symbol" panose="05050102010706020507" pitchFamily="18" charset="2"/>
                        <a:buChar char=""/>
                      </a:pPr>
                      <a:r>
                        <a:rPr lang="en-AU" sz="1200" dirty="0">
                          <a:effectLst/>
                        </a:rPr>
                        <a:t>Report can only be generated after status is updated into monitoring systems.</a:t>
                      </a:r>
                      <a:endParaRPr lang="en-MY"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tc>
                  <a:txBody>
                    <a:bodyPr/>
                    <a:lstStyle/>
                    <a:p>
                      <a:pPr algn="just" fontAlgn="base">
                        <a:lnSpc>
                          <a:spcPct val="115000"/>
                        </a:lnSpc>
                        <a:spcAft>
                          <a:spcPts val="0"/>
                        </a:spcAft>
                      </a:pPr>
                      <a:r>
                        <a:rPr lang="en-GB" sz="1200" dirty="0">
                          <a:effectLst/>
                        </a:rPr>
                        <a:t>System should have a dashboard that have a direct access to listing data and status.</a:t>
                      </a:r>
                      <a:endParaRPr lang="en-MY"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6079" marR="26079" marT="27286" marB="27286"/>
                </a:tc>
                <a:extLst>
                  <a:ext uri="{0D108BD9-81ED-4DB2-BD59-A6C34878D82A}">
                    <a16:rowId xmlns:a16="http://schemas.microsoft.com/office/drawing/2014/main" val="2830223294"/>
                  </a:ext>
                </a:extLst>
              </a:tr>
            </a:tbl>
          </a:graphicData>
        </a:graphic>
      </p:graphicFrame>
      <p:sp>
        <p:nvSpPr>
          <p:cNvPr id="6" name="Title 1">
            <a:extLst>
              <a:ext uri="{FF2B5EF4-FFF2-40B4-BE49-F238E27FC236}">
                <a16:creationId xmlns:a16="http://schemas.microsoft.com/office/drawing/2014/main" id="{7D4DCD73-0171-4C42-BD4A-78AFF305F7B1}"/>
              </a:ext>
            </a:extLst>
          </p:cNvPr>
          <p:cNvSpPr>
            <a:spLocks noGrp="1"/>
          </p:cNvSpPr>
          <p:nvPr>
            <p:ph type="title"/>
          </p:nvPr>
        </p:nvSpPr>
        <p:spPr>
          <a:xfrm>
            <a:off x="107504" y="-92546"/>
            <a:ext cx="7072362" cy="663462"/>
          </a:xfrm>
        </p:spPr>
        <p:txBody>
          <a:bodyPr/>
          <a:lstStyle/>
          <a:p>
            <a:r>
              <a:rPr lang="en-US" b="1" dirty="0">
                <a:solidFill>
                  <a:schemeClr val="tx1"/>
                </a:solidFill>
              </a:rPr>
              <a:t>2010 Census : Issues</a:t>
            </a:r>
            <a:endParaRPr lang="en-MY" b="1" dirty="0">
              <a:solidFill>
                <a:schemeClr val="tx1"/>
              </a:solidFill>
            </a:endParaRPr>
          </a:p>
        </p:txBody>
      </p:sp>
    </p:spTree>
    <p:extLst>
      <p:ext uri="{BB962C8B-B14F-4D97-AF65-F5344CB8AC3E}">
        <p14:creationId xmlns:p14="http://schemas.microsoft.com/office/powerpoint/2010/main" val="45883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2010 Census : Lesson Learnt</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11</a:t>
            </a:fld>
            <a:endParaRPr lang="en-GB" dirty="0"/>
          </a:p>
        </p:txBody>
      </p:sp>
      <p:sp>
        <p:nvSpPr>
          <p:cNvPr id="4" name="Title 1"/>
          <p:cNvSpPr>
            <a:spLocks/>
          </p:cNvSpPr>
          <p:nvPr/>
        </p:nvSpPr>
        <p:spPr bwMode="auto">
          <a:xfrm>
            <a:off x="228600" y="771550"/>
            <a:ext cx="8229600" cy="408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571500" indent="-571500" eaLnBrk="1" hangingPunct="1">
              <a:buFont typeface="+mj-lt"/>
              <a:buAutoNum type="arabicPeriod"/>
            </a:pPr>
            <a:r>
              <a:rPr lang="en-US" altLang="en-US" sz="2400" b="1" dirty="0">
                <a:latin typeface="Calibri" pitchFamily="34" charset="0"/>
              </a:rPr>
              <a:t>Lack of expertise and technical capabilities to enhanced the use and development of GIS with the most updated technology.</a:t>
            </a:r>
            <a:br>
              <a:rPr lang="en-US" altLang="en-US" sz="2400" b="1" dirty="0">
                <a:latin typeface="Calibri" pitchFamily="34" charset="0"/>
              </a:rPr>
            </a:br>
            <a:endParaRPr lang="en-US" altLang="en-US" sz="2400" b="1" dirty="0">
              <a:latin typeface="Calibri" pitchFamily="34" charset="0"/>
            </a:endParaRPr>
          </a:p>
          <a:p>
            <a:pPr marL="571500" indent="-571500" eaLnBrk="1" hangingPunct="1">
              <a:buFont typeface="+mj-lt"/>
              <a:buAutoNum type="arabicPeriod"/>
            </a:pPr>
            <a:r>
              <a:rPr lang="en-US" altLang="en-US" sz="2400" b="1" dirty="0">
                <a:latin typeface="Calibri" pitchFamily="34" charset="0"/>
              </a:rPr>
              <a:t>Insufficient funds to purchase the most updated base maps especially on raster data.</a:t>
            </a:r>
          </a:p>
          <a:p>
            <a:pPr marL="571500" indent="-571500" eaLnBrk="1" hangingPunct="1">
              <a:buFont typeface="+mj-lt"/>
              <a:buAutoNum type="arabicPeriod"/>
            </a:pPr>
            <a:endParaRPr lang="en-US" altLang="en-US" sz="2400" b="1" dirty="0">
              <a:latin typeface="Calibri" pitchFamily="34" charset="0"/>
            </a:endParaRPr>
          </a:p>
          <a:p>
            <a:pPr marL="571500" indent="-571500" eaLnBrk="1" hangingPunct="1">
              <a:buFont typeface="+mj-lt"/>
              <a:buAutoNum type="arabicPeriod"/>
            </a:pPr>
            <a:r>
              <a:rPr lang="en-US" altLang="en-US" sz="2400" b="1" dirty="0">
                <a:latin typeface="Calibri" pitchFamily="34" charset="0"/>
              </a:rPr>
              <a:t>Integrating the variety of spatial data from OGA in order to create updated statistical maps.</a:t>
            </a:r>
            <a:endParaRPr lang="en-US" altLang="en-US" sz="2400"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EB1F4-D80C-440C-B8FF-B1808E27381A}" type="slidenum">
              <a:rPr lang="en-GB" smtClean="0"/>
              <a:pPr/>
              <a:t>12</a:t>
            </a:fld>
            <a:endParaRPr lang="en-GB" dirty="0"/>
          </a:p>
        </p:txBody>
      </p:sp>
      <p:pic>
        <p:nvPicPr>
          <p:cNvPr id="4" name="Picture 3">
            <a:extLst>
              <a:ext uri="{FF2B5EF4-FFF2-40B4-BE49-F238E27FC236}">
                <a16:creationId xmlns:a16="http://schemas.microsoft.com/office/drawing/2014/main" id="{1BD67FC5-DF30-4020-A90E-B8C4002A5101}"/>
              </a:ext>
            </a:extLst>
          </p:cNvPr>
          <p:cNvPicPr>
            <a:picLocks noChangeAspect="1"/>
          </p:cNvPicPr>
          <p:nvPr/>
        </p:nvPicPr>
        <p:blipFill>
          <a:blip r:embed="rId3" cstate="print"/>
          <a:stretch>
            <a:fillRect/>
          </a:stretch>
        </p:blipFill>
        <p:spPr>
          <a:xfrm>
            <a:off x="6010791" y="1073705"/>
            <a:ext cx="3025705" cy="3010213"/>
          </a:xfrm>
          <a:prstGeom prst="rect">
            <a:avLst/>
          </a:prstGeom>
        </p:spPr>
      </p:pic>
      <p:pic>
        <p:nvPicPr>
          <p:cNvPr id="5" name="Picture 4">
            <a:extLst>
              <a:ext uri="{FF2B5EF4-FFF2-40B4-BE49-F238E27FC236}">
                <a16:creationId xmlns:a16="http://schemas.microsoft.com/office/drawing/2014/main" id="{D7128D01-6C5E-42E8-838A-DE60C141364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2630">
            <a:off x="411866" y="1395577"/>
            <a:ext cx="2720414" cy="2430064"/>
          </a:xfrm>
          <a:prstGeom prst="rect">
            <a:avLst/>
          </a:prstGeom>
          <a:noFill/>
          <a:ln>
            <a:noFill/>
          </a:ln>
          <a:effectLst/>
          <a:extLst/>
        </p:spPr>
      </p:pic>
      <p:pic>
        <p:nvPicPr>
          <p:cNvPr id="6" name="Picture 4" descr="https://encrypted-tbn2.gstatic.com/images?q=tbn:ANd9GcQoji3nKi15nQKoH-ooxMEfiadnSRusrncYPPaSuaAowxIhmM_h">
            <a:extLst>
              <a:ext uri="{FF2B5EF4-FFF2-40B4-BE49-F238E27FC236}">
                <a16:creationId xmlns:a16="http://schemas.microsoft.com/office/drawing/2014/main" id="{3C4B361B-4DEB-4B9F-81A2-9A613968E84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8417" y="1256985"/>
            <a:ext cx="3510248" cy="344642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9">
            <a:extLst>
              <a:ext uri="{FF2B5EF4-FFF2-40B4-BE49-F238E27FC236}">
                <a16:creationId xmlns:a16="http://schemas.microsoft.com/office/drawing/2014/main" id="{D6C10D45-A63A-4369-9678-C168C23F4838}"/>
              </a:ext>
            </a:extLst>
          </p:cNvPr>
          <p:cNvSpPr/>
          <p:nvPr/>
        </p:nvSpPr>
        <p:spPr>
          <a:xfrm>
            <a:off x="3724631" y="1814667"/>
            <a:ext cx="1599025" cy="471017"/>
          </a:xfrm>
          <a:prstGeom prst="round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Listing </a:t>
            </a:r>
            <a:r>
              <a:rPr lang="en-US" sz="1600" b="1" dirty="0">
                <a:solidFill>
                  <a:schemeClr val="tx1"/>
                </a:solidFill>
              </a:rPr>
              <a:t>Application</a:t>
            </a:r>
            <a:endParaRPr lang="en-MY" sz="1600" b="1" dirty="0">
              <a:solidFill>
                <a:schemeClr val="tx1"/>
              </a:solidFill>
            </a:endParaRPr>
          </a:p>
        </p:txBody>
      </p:sp>
      <p:sp>
        <p:nvSpPr>
          <p:cNvPr id="8" name="Rectangle 7">
            <a:extLst>
              <a:ext uri="{FF2B5EF4-FFF2-40B4-BE49-F238E27FC236}">
                <a16:creationId xmlns:a16="http://schemas.microsoft.com/office/drawing/2014/main" id="{E8875DC5-4EBF-4A92-AF21-774EA57CB18E}"/>
              </a:ext>
            </a:extLst>
          </p:cNvPr>
          <p:cNvSpPr/>
          <p:nvPr/>
        </p:nvSpPr>
        <p:spPr>
          <a:xfrm>
            <a:off x="3750385" y="2628585"/>
            <a:ext cx="1497070" cy="584775"/>
          </a:xfrm>
          <a:prstGeom prst="rect">
            <a:avLst/>
          </a:prstGeom>
          <a:solidFill>
            <a:schemeClr val="tx2">
              <a:lumMod val="60000"/>
              <a:lumOff val="40000"/>
            </a:schemeClr>
          </a:solidFill>
        </p:spPr>
        <p:txBody>
          <a:bodyPr wrap="square">
            <a:spAutoFit/>
          </a:bodyPr>
          <a:lstStyle/>
          <a:p>
            <a:pPr lvl="0" algn="ctr"/>
            <a:r>
              <a:rPr lang="en-MY" sz="1600" b="1" dirty="0"/>
              <a:t>Online Self Listing (OSL)</a:t>
            </a:r>
          </a:p>
        </p:txBody>
      </p:sp>
      <p:sp>
        <p:nvSpPr>
          <p:cNvPr id="9" name="Rectangle 8">
            <a:extLst>
              <a:ext uri="{FF2B5EF4-FFF2-40B4-BE49-F238E27FC236}">
                <a16:creationId xmlns:a16="http://schemas.microsoft.com/office/drawing/2014/main" id="{2C521C43-EB43-4553-893B-DF46679287D5}"/>
              </a:ext>
            </a:extLst>
          </p:cNvPr>
          <p:cNvSpPr/>
          <p:nvPr/>
        </p:nvSpPr>
        <p:spPr>
          <a:xfrm>
            <a:off x="3750387" y="3488205"/>
            <a:ext cx="1497069" cy="584775"/>
          </a:xfrm>
          <a:prstGeom prst="rect">
            <a:avLst/>
          </a:prstGeom>
          <a:solidFill>
            <a:schemeClr val="bg2">
              <a:lumMod val="50000"/>
            </a:schemeClr>
          </a:solidFill>
        </p:spPr>
        <p:txBody>
          <a:bodyPr wrap="square">
            <a:spAutoFit/>
          </a:bodyPr>
          <a:lstStyle/>
          <a:p>
            <a:pPr lvl="0" algn="ctr"/>
            <a:r>
              <a:rPr lang="en-MY" sz="1600" b="1" dirty="0"/>
              <a:t>Mobile App:</a:t>
            </a:r>
          </a:p>
          <a:p>
            <a:pPr lvl="0" algn="ctr"/>
            <a:r>
              <a:rPr lang="en-US" sz="1600" b="1" dirty="0"/>
              <a:t>CAPI (FE)</a:t>
            </a:r>
            <a:endParaRPr lang="en-MY" sz="1600" b="1" dirty="0"/>
          </a:p>
        </p:txBody>
      </p:sp>
      <p:cxnSp>
        <p:nvCxnSpPr>
          <p:cNvPr id="10" name="Straight Arrow Connector 9">
            <a:extLst>
              <a:ext uri="{FF2B5EF4-FFF2-40B4-BE49-F238E27FC236}">
                <a16:creationId xmlns:a16="http://schemas.microsoft.com/office/drawing/2014/main" id="{ED13B45B-6C85-4330-A9E6-E2EE0053E64B}"/>
              </a:ext>
            </a:extLst>
          </p:cNvPr>
          <p:cNvCxnSpPr/>
          <p:nvPr/>
        </p:nvCxnSpPr>
        <p:spPr>
          <a:xfrm flipH="1">
            <a:off x="4478911" y="2342834"/>
            <a:ext cx="6545" cy="23429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3CF9F60-502A-48CE-B182-632F79834CC6}"/>
              </a:ext>
            </a:extLst>
          </p:cNvPr>
          <p:cNvCxnSpPr/>
          <p:nvPr/>
        </p:nvCxnSpPr>
        <p:spPr>
          <a:xfrm flipH="1">
            <a:off x="4478911" y="3142934"/>
            <a:ext cx="6545" cy="23429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3A76A0A-B9D2-4907-8D79-7635F8121E0A}"/>
              </a:ext>
            </a:extLst>
          </p:cNvPr>
          <p:cNvSpPr/>
          <p:nvPr/>
        </p:nvSpPr>
        <p:spPr>
          <a:xfrm>
            <a:off x="243547" y="35300"/>
            <a:ext cx="8576925" cy="707886"/>
          </a:xfrm>
          <a:prstGeom prst="rect">
            <a:avLst/>
          </a:prstGeom>
          <a:solidFill>
            <a:schemeClr val="accent1">
              <a:lumMod val="40000"/>
              <a:lumOff val="60000"/>
            </a:schemeClr>
          </a:solidFill>
          <a:effectLst>
            <a:innerShdw blurRad="63500" dist="50800" dir="13500000">
              <a:prstClr val="black">
                <a:alpha val="50000"/>
              </a:prstClr>
            </a:innerShdw>
          </a:effectLst>
        </p:spPr>
        <p:txBody>
          <a:bodyPr wrap="square">
            <a:spAutoFit/>
          </a:bodyPr>
          <a:lstStyle/>
          <a:p>
            <a:pPr marL="361950" lvl="0" indent="-361950" algn="ctr" defTabSz="274638"/>
            <a:r>
              <a:rPr lang="ms-MY" sz="2000" b="1" dirty="0">
                <a:latin typeface="Arial Black" panose="020B0A04020102020204" pitchFamily="34" charset="0"/>
                <a:cs typeface="Aharoni" panose="02010803020104030203" pitchFamily="2" charset="-79"/>
              </a:rPr>
              <a:t>M</a:t>
            </a:r>
            <a:r>
              <a:rPr lang="en-US" altLang="en-US" sz="2000" b="1" dirty="0" err="1">
                <a:latin typeface="Arial Black" panose="020B0A04020102020204" pitchFamily="34" charset="0"/>
                <a:cs typeface="Aharoni" pitchFamily="2" charset="-79"/>
              </a:rPr>
              <a:t>odernisation</a:t>
            </a:r>
            <a:r>
              <a:rPr lang="en-US" altLang="en-US" sz="2000" b="1" dirty="0">
                <a:latin typeface="Arial Black" panose="020B0A04020102020204" pitchFamily="34" charset="0"/>
                <a:cs typeface="Aharoni" pitchFamily="2" charset="-79"/>
              </a:rPr>
              <a:t> in 2020 Census   </a:t>
            </a:r>
          </a:p>
          <a:p>
            <a:pPr marL="361950" lvl="0" indent="-361950" algn="ctr" defTabSz="274638"/>
            <a:r>
              <a:rPr lang="en-US" altLang="en-US" sz="2000" b="1" dirty="0">
                <a:latin typeface="Arial Black" panose="020B0A04020102020204" pitchFamily="34" charset="0"/>
                <a:cs typeface="Aharoni" pitchFamily="2" charset="-79"/>
              </a:rPr>
              <a:t>(DOSM Smart Listing, DOSM Smart Map &amp; MSAR)</a:t>
            </a:r>
            <a:endParaRPr lang="ms-MY" sz="2000" b="1" dirty="0">
              <a:latin typeface="Arial Black" panose="020B0A04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13</a:t>
            </a:fld>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07504" y="1059582"/>
            <a:ext cx="1368152" cy="1242713"/>
          </a:xfrm>
          <a:prstGeom prst="rect">
            <a:avLst/>
          </a:prstGeom>
          <a:ln w="88900" cap="sq" cmpd="thickThin">
            <a:solidFill>
              <a:srgbClr val="000000"/>
            </a:solidFill>
            <a:prstDash val="solid"/>
            <a:miter lim="800000"/>
          </a:ln>
          <a:effectLst>
            <a:innerShdw blurRad="76200">
              <a:srgbClr val="000000"/>
            </a:innerShdw>
          </a:effectLst>
        </p:spPr>
      </p:pic>
      <p:grpSp>
        <p:nvGrpSpPr>
          <p:cNvPr id="5" name="Group 35"/>
          <p:cNvGrpSpPr/>
          <p:nvPr/>
        </p:nvGrpSpPr>
        <p:grpSpPr>
          <a:xfrm>
            <a:off x="323528" y="483518"/>
            <a:ext cx="8712968" cy="3456384"/>
            <a:chOff x="323528" y="1988840"/>
            <a:chExt cx="8712968" cy="4608512"/>
          </a:xfrm>
        </p:grpSpPr>
        <p:graphicFrame>
          <p:nvGraphicFramePr>
            <p:cNvPr id="6" name="Diagram 5"/>
            <p:cNvGraphicFramePr/>
            <p:nvPr/>
          </p:nvGraphicFramePr>
          <p:xfrm>
            <a:off x="323528" y="2965401"/>
            <a:ext cx="4799854" cy="3487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1400945" y="2132856"/>
              <a:ext cx="2666999" cy="48395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latin typeface="+mj-lt"/>
                </a:rPr>
                <a:t>THURST STRATEGIC 2</a:t>
              </a:r>
            </a:p>
          </p:txBody>
        </p:sp>
        <p:sp>
          <p:nvSpPr>
            <p:cNvPr id="8" name="Line Callout 2 7"/>
            <p:cNvSpPr/>
            <p:nvPr/>
          </p:nvSpPr>
          <p:spPr>
            <a:xfrm>
              <a:off x="5148064" y="1988840"/>
              <a:ext cx="2952328" cy="795027"/>
            </a:xfrm>
            <a:prstGeom prst="borderCallout2">
              <a:avLst>
                <a:gd name="adj1" fmla="val 4159"/>
                <a:gd name="adj2" fmla="val -2388"/>
                <a:gd name="adj3" fmla="val 2623"/>
                <a:gd name="adj4" fmla="val -16571"/>
                <a:gd name="adj5" fmla="val 37822"/>
                <a:gd name="adj6" fmla="val -36164"/>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MY" dirty="0"/>
                <a:t>Managing Resources and Infrastructure Efficiently </a:t>
              </a:r>
            </a:p>
          </p:txBody>
        </p:sp>
        <p:sp>
          <p:nvSpPr>
            <p:cNvPr id="9" name="Line Callout 2 8"/>
            <p:cNvSpPr/>
            <p:nvPr/>
          </p:nvSpPr>
          <p:spPr>
            <a:xfrm>
              <a:off x="4499992" y="2994013"/>
              <a:ext cx="3168352" cy="795027"/>
            </a:xfrm>
            <a:prstGeom prst="borderCallout2">
              <a:avLst>
                <a:gd name="adj1" fmla="val 4159"/>
                <a:gd name="adj2" fmla="val -2388"/>
                <a:gd name="adj3" fmla="val 2623"/>
                <a:gd name="adj4" fmla="val -16571"/>
                <a:gd name="adj5" fmla="val 58422"/>
                <a:gd name="adj6" fmla="val -34441"/>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Transforming Statistical Compilation System and Process</a:t>
              </a:r>
            </a:p>
          </p:txBody>
        </p:sp>
        <p:sp>
          <p:nvSpPr>
            <p:cNvPr id="10" name="Line Callout 2 9"/>
            <p:cNvSpPr/>
            <p:nvPr/>
          </p:nvSpPr>
          <p:spPr>
            <a:xfrm>
              <a:off x="5148064" y="4005065"/>
              <a:ext cx="3312368" cy="864096"/>
            </a:xfrm>
            <a:prstGeom prst="borderCallout2">
              <a:avLst>
                <a:gd name="adj1" fmla="val 4159"/>
                <a:gd name="adj2" fmla="val -2388"/>
                <a:gd name="adj3" fmla="val 2623"/>
                <a:gd name="adj4" fmla="val -16571"/>
                <a:gd name="adj5" fmla="val 56705"/>
                <a:gd name="adj6" fmla="val -37456"/>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MY" dirty="0"/>
                <a:t>Strengthening the Management of Statistical Frame </a:t>
              </a:r>
            </a:p>
          </p:txBody>
        </p:sp>
        <p:sp>
          <p:nvSpPr>
            <p:cNvPr id="11" name="Line Callout 2 10"/>
            <p:cNvSpPr/>
            <p:nvPr/>
          </p:nvSpPr>
          <p:spPr>
            <a:xfrm>
              <a:off x="5580112" y="5085184"/>
              <a:ext cx="3456384" cy="1512168"/>
            </a:xfrm>
            <a:prstGeom prst="borderCallout2">
              <a:avLst>
                <a:gd name="adj1" fmla="val 4159"/>
                <a:gd name="adj2" fmla="val -2388"/>
                <a:gd name="adj3" fmla="val 2623"/>
                <a:gd name="adj4" fmla="val -16571"/>
                <a:gd name="adj5" fmla="val 29177"/>
                <a:gd name="adj6" fmla="val -31688"/>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MY" sz="1600" dirty="0"/>
                <a:t>Strengthening the living quarters frame – </a:t>
              </a:r>
              <a:r>
                <a:rPr lang="en-MY" sz="1600" b="1" dirty="0"/>
                <a:t>Malaysia Statistical Address Register (MSAR) </a:t>
              </a:r>
              <a:r>
                <a:rPr lang="en-MY" sz="1600" dirty="0"/>
                <a:t>towards strengthening the usage of e-Census and e-Survey </a:t>
              </a:r>
            </a:p>
          </p:txBody>
        </p:sp>
      </p:grpSp>
      <p:sp>
        <p:nvSpPr>
          <p:cNvPr id="12" name="Rectangle 11"/>
          <p:cNvSpPr/>
          <p:nvPr/>
        </p:nvSpPr>
        <p:spPr>
          <a:xfrm>
            <a:off x="899592" y="4101924"/>
            <a:ext cx="7272808" cy="646331"/>
          </a:xfrm>
          <a:prstGeom prst="rect">
            <a:avLst/>
          </a:pr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2700000" scaled="1"/>
            <a:tileRect/>
          </a:gradFill>
          <a:effectLst>
            <a:innerShdw blurRad="63500" dist="50800" dir="189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wrap="square">
            <a:spAutoFit/>
          </a:bodyPr>
          <a:lstStyle/>
          <a:p>
            <a:r>
              <a:rPr lang="en-MY" b="1" dirty="0"/>
              <a:t>Address Register - </a:t>
            </a:r>
            <a:r>
              <a:rPr lang="en-GB" dirty="0"/>
              <a:t>A list of household address/spaces, whether occupied or not containing postal address information and geographical location</a:t>
            </a:r>
            <a:endParaRPr lang="en-MY"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36080"/>
            <a:ext cx="7072362" cy="663462"/>
          </a:xfrm>
        </p:spPr>
        <p:txBody>
          <a:bodyPr>
            <a:noAutofit/>
          </a:bodyPr>
          <a:lstStyle/>
          <a:p>
            <a:r>
              <a:rPr lang="en-US" dirty="0"/>
              <a:t>Malaysia Census Transformation </a:t>
            </a:r>
            <a:r>
              <a:rPr lang="en-US" dirty="0" err="1"/>
              <a:t>Programme</a:t>
            </a:r>
            <a:r>
              <a:rPr lang="en-US" dirty="0"/>
              <a:t> (</a:t>
            </a:r>
            <a:r>
              <a:rPr lang="en-US" dirty="0" err="1"/>
              <a:t>MyCTP</a:t>
            </a:r>
            <a:r>
              <a:rPr lang="en-US" dirty="0"/>
              <a:t>) – Innovation element</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14</a:t>
            </a:fld>
            <a:endParaRPr lang="en-GB" dirty="0"/>
          </a:p>
        </p:txBody>
      </p:sp>
      <p:grpSp>
        <p:nvGrpSpPr>
          <p:cNvPr id="4" name="Group 104"/>
          <p:cNvGrpSpPr/>
          <p:nvPr/>
        </p:nvGrpSpPr>
        <p:grpSpPr>
          <a:xfrm>
            <a:off x="35496" y="683518"/>
            <a:ext cx="8856983" cy="4104997"/>
            <a:chOff x="1827268" y="1412116"/>
            <a:chExt cx="5379080" cy="5014389"/>
          </a:xfrm>
        </p:grpSpPr>
        <p:sp>
          <p:nvSpPr>
            <p:cNvPr id="5" name="Freeform 4"/>
            <p:cNvSpPr/>
            <p:nvPr/>
          </p:nvSpPr>
          <p:spPr>
            <a:xfrm rot="16200000">
              <a:off x="1810647" y="3079262"/>
              <a:ext cx="1930400" cy="1676400"/>
            </a:xfrm>
            <a:custGeom>
              <a:avLst/>
              <a:gdLst>
                <a:gd name="connsiteX0" fmla="*/ 3860800 w 3860800"/>
                <a:gd name="connsiteY0" fmla="*/ 1676400 h 3352800"/>
                <a:gd name="connsiteX1" fmla="*/ 2893065 w 3860800"/>
                <a:gd name="connsiteY1" fmla="*/ 3352800 h 3352800"/>
                <a:gd name="connsiteX2" fmla="*/ 967735 w 3860800"/>
                <a:gd name="connsiteY2" fmla="*/ 3352800 h 3352800"/>
                <a:gd name="connsiteX3" fmla="*/ 0 w 3860800"/>
                <a:gd name="connsiteY3" fmla="*/ 1676400 h 3352800"/>
                <a:gd name="connsiteX4" fmla="*/ 967735 w 3860800"/>
                <a:gd name="connsiteY4" fmla="*/ 0 h 3352800"/>
                <a:gd name="connsiteX5" fmla="*/ 2893065 w 38608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0800" h="3352800">
                  <a:moveTo>
                    <a:pt x="3860800" y="1676400"/>
                  </a:moveTo>
                  <a:lnTo>
                    <a:pt x="2893065" y="3352800"/>
                  </a:lnTo>
                  <a:lnTo>
                    <a:pt x="967735" y="3352800"/>
                  </a:lnTo>
                  <a:lnTo>
                    <a:pt x="0" y="1676400"/>
                  </a:lnTo>
                  <a:lnTo>
                    <a:pt x="967735" y="0"/>
                  </a:lnTo>
                  <a:lnTo>
                    <a:pt x="2893065" y="0"/>
                  </a:lnTo>
                  <a:close/>
                </a:path>
              </a:pathLst>
            </a:cu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panose="020B0606020202030204" pitchFamily="34" charset="0"/>
              </a:endParaRPr>
            </a:p>
          </p:txBody>
        </p:sp>
        <p:sp>
          <p:nvSpPr>
            <p:cNvPr id="6" name="Freeform 5"/>
            <p:cNvSpPr/>
            <p:nvPr/>
          </p:nvSpPr>
          <p:spPr>
            <a:xfrm rot="16200000">
              <a:off x="2865714" y="3793364"/>
              <a:ext cx="1248467" cy="248197"/>
            </a:xfrm>
            <a:custGeom>
              <a:avLst/>
              <a:gdLst>
                <a:gd name="connsiteX0" fmla="*/ 1248467 w 1248467"/>
                <a:gd name="connsiteY0" fmla="*/ 651 h 248197"/>
                <a:gd name="connsiteX1" fmla="*/ 1105567 w 1248467"/>
                <a:gd name="connsiteY1" fmla="*/ 248197 h 248197"/>
                <a:gd name="connsiteX2" fmla="*/ 142902 w 1248467"/>
                <a:gd name="connsiteY2" fmla="*/ 248197 h 248197"/>
                <a:gd name="connsiteX3" fmla="*/ 0 w 1248467"/>
                <a:gd name="connsiteY3" fmla="*/ 649 h 248197"/>
                <a:gd name="connsiteX4" fmla="*/ 374 w 1248467"/>
                <a:gd name="connsiteY4" fmla="*/ 0 h 248197"/>
                <a:gd name="connsiteX5" fmla="*/ 1248092 w 1248467"/>
                <a:gd name="connsiteY5" fmla="*/ 0 h 24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467" h="248197">
                  <a:moveTo>
                    <a:pt x="1248467" y="651"/>
                  </a:moveTo>
                  <a:lnTo>
                    <a:pt x="1105567" y="248197"/>
                  </a:lnTo>
                  <a:lnTo>
                    <a:pt x="142902" y="248197"/>
                  </a:lnTo>
                  <a:lnTo>
                    <a:pt x="0" y="649"/>
                  </a:lnTo>
                  <a:lnTo>
                    <a:pt x="374" y="0"/>
                  </a:lnTo>
                  <a:lnTo>
                    <a:pt x="1248092" y="0"/>
                  </a:lnTo>
                  <a:close/>
                </a:path>
              </a:pathLst>
            </a:custGeom>
            <a:solidFill>
              <a:srgbClr val="3CA7DB"/>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panose="020B0606020202030204" pitchFamily="34" charset="0"/>
              </a:endParaRPr>
            </a:p>
          </p:txBody>
        </p:sp>
        <p:sp>
          <p:nvSpPr>
            <p:cNvPr id="7" name="Freeform 6"/>
            <p:cNvSpPr/>
            <p:nvPr/>
          </p:nvSpPr>
          <p:spPr>
            <a:xfrm rot="16200000">
              <a:off x="2715396" y="1535454"/>
              <a:ext cx="1930400" cy="1683723"/>
            </a:xfrm>
            <a:custGeom>
              <a:avLst/>
              <a:gdLst>
                <a:gd name="connsiteX0" fmla="*/ 3860800 w 3860800"/>
                <a:gd name="connsiteY0" fmla="*/ 1676400 h 3352800"/>
                <a:gd name="connsiteX1" fmla="*/ 2893065 w 3860800"/>
                <a:gd name="connsiteY1" fmla="*/ 3352800 h 3352800"/>
                <a:gd name="connsiteX2" fmla="*/ 967735 w 3860800"/>
                <a:gd name="connsiteY2" fmla="*/ 3352800 h 3352800"/>
                <a:gd name="connsiteX3" fmla="*/ 0 w 3860800"/>
                <a:gd name="connsiteY3" fmla="*/ 1676400 h 3352800"/>
                <a:gd name="connsiteX4" fmla="*/ 967735 w 3860800"/>
                <a:gd name="connsiteY4" fmla="*/ 0 h 3352800"/>
                <a:gd name="connsiteX5" fmla="*/ 2893065 w 38608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0800" h="3352800">
                  <a:moveTo>
                    <a:pt x="3860800" y="1676400"/>
                  </a:moveTo>
                  <a:lnTo>
                    <a:pt x="2893065" y="3352800"/>
                  </a:lnTo>
                  <a:lnTo>
                    <a:pt x="967735" y="3352800"/>
                  </a:lnTo>
                  <a:lnTo>
                    <a:pt x="0" y="1676400"/>
                  </a:lnTo>
                  <a:lnTo>
                    <a:pt x="967735" y="0"/>
                  </a:lnTo>
                  <a:lnTo>
                    <a:pt x="2893065" y="0"/>
                  </a:lnTo>
                  <a:close/>
                </a:path>
              </a:pathLst>
            </a:cu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8" name="Freeform 7"/>
            <p:cNvSpPr/>
            <p:nvPr/>
          </p:nvSpPr>
          <p:spPr>
            <a:xfrm rot="16200000">
              <a:off x="3590286" y="2411543"/>
              <a:ext cx="776868" cy="1086399"/>
            </a:xfrm>
            <a:custGeom>
              <a:avLst/>
              <a:gdLst>
                <a:gd name="connsiteX0" fmla="*/ 776868 w 776868"/>
                <a:gd name="connsiteY0" fmla="*/ 1086397 h 1086399"/>
                <a:gd name="connsiteX1" fmla="*/ 776867 w 776868"/>
                <a:gd name="connsiteY1" fmla="*/ 1086399 h 1086399"/>
                <a:gd name="connsiteX2" fmla="*/ 483868 w 776868"/>
                <a:gd name="connsiteY2" fmla="*/ 1086399 h 1086399"/>
                <a:gd name="connsiteX3" fmla="*/ 0 w 776868"/>
                <a:gd name="connsiteY3" fmla="*/ 248199 h 1086399"/>
                <a:gd name="connsiteX4" fmla="*/ 143278 w 776868"/>
                <a:gd name="connsiteY4" fmla="*/ 0 h 1086399"/>
                <a:gd name="connsiteX5" fmla="*/ 149724 w 776868"/>
                <a:gd name="connsiteY5" fmla="*/ 0 h 10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868" h="1086399">
                  <a:moveTo>
                    <a:pt x="776868" y="1086397"/>
                  </a:moveTo>
                  <a:lnTo>
                    <a:pt x="776867" y="1086399"/>
                  </a:lnTo>
                  <a:lnTo>
                    <a:pt x="483868" y="1086399"/>
                  </a:lnTo>
                  <a:lnTo>
                    <a:pt x="0" y="248199"/>
                  </a:lnTo>
                  <a:lnTo>
                    <a:pt x="143278" y="0"/>
                  </a:lnTo>
                  <a:lnTo>
                    <a:pt x="149724" y="0"/>
                  </a:lnTo>
                  <a:close/>
                </a:path>
              </a:pathLst>
            </a:custGeom>
            <a:solidFill>
              <a:srgbClr val="D4004F"/>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panose="020B0606020202030204" pitchFamily="34" charset="0"/>
              </a:endParaRPr>
            </a:p>
          </p:txBody>
        </p:sp>
        <p:sp>
          <p:nvSpPr>
            <p:cNvPr id="9" name="Freeform 8"/>
            <p:cNvSpPr/>
            <p:nvPr/>
          </p:nvSpPr>
          <p:spPr>
            <a:xfrm rot="16200000">
              <a:off x="4495071" y="1540299"/>
              <a:ext cx="1930400" cy="1676400"/>
            </a:xfrm>
            <a:custGeom>
              <a:avLst/>
              <a:gdLst>
                <a:gd name="connsiteX0" fmla="*/ 3860800 w 3860800"/>
                <a:gd name="connsiteY0" fmla="*/ 1676400 h 3352800"/>
                <a:gd name="connsiteX1" fmla="*/ 2893065 w 3860800"/>
                <a:gd name="connsiteY1" fmla="*/ 3352800 h 3352800"/>
                <a:gd name="connsiteX2" fmla="*/ 967735 w 3860800"/>
                <a:gd name="connsiteY2" fmla="*/ 3352800 h 3352800"/>
                <a:gd name="connsiteX3" fmla="*/ 0 w 3860800"/>
                <a:gd name="connsiteY3" fmla="*/ 1676400 h 3352800"/>
                <a:gd name="connsiteX4" fmla="*/ 967735 w 3860800"/>
                <a:gd name="connsiteY4" fmla="*/ 0 h 3352800"/>
                <a:gd name="connsiteX5" fmla="*/ 2893065 w 38608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0800" h="3352800">
                  <a:moveTo>
                    <a:pt x="3860800" y="1676400"/>
                  </a:moveTo>
                  <a:lnTo>
                    <a:pt x="2893065" y="3352800"/>
                  </a:lnTo>
                  <a:lnTo>
                    <a:pt x="967735" y="3352800"/>
                  </a:lnTo>
                  <a:lnTo>
                    <a:pt x="0" y="1676400"/>
                  </a:lnTo>
                  <a:lnTo>
                    <a:pt x="967735" y="0"/>
                  </a:lnTo>
                  <a:lnTo>
                    <a:pt x="2893065" y="0"/>
                  </a:lnTo>
                  <a:close/>
                </a:path>
              </a:pathLst>
            </a:cu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0" name="Freeform 9"/>
            <p:cNvSpPr/>
            <p:nvPr/>
          </p:nvSpPr>
          <p:spPr>
            <a:xfrm rot="16200000">
              <a:off x="4776836" y="2411545"/>
              <a:ext cx="776867" cy="1086395"/>
            </a:xfrm>
            <a:custGeom>
              <a:avLst/>
              <a:gdLst>
                <a:gd name="connsiteX0" fmla="*/ 776867 w 776867"/>
                <a:gd name="connsiteY0" fmla="*/ 0 h 1086395"/>
                <a:gd name="connsiteX1" fmla="*/ 149724 w 776867"/>
                <a:gd name="connsiteY1" fmla="*/ 1086395 h 1086395"/>
                <a:gd name="connsiteX2" fmla="*/ 143276 w 776867"/>
                <a:gd name="connsiteY2" fmla="*/ 1086395 h 1086395"/>
                <a:gd name="connsiteX3" fmla="*/ 0 w 776867"/>
                <a:gd name="connsiteY3" fmla="*/ 838200 h 1086395"/>
                <a:gd name="connsiteX4" fmla="*/ 483868 w 776867"/>
                <a:gd name="connsiteY4" fmla="*/ 0 h 1086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867" h="1086395">
                  <a:moveTo>
                    <a:pt x="776867" y="0"/>
                  </a:moveTo>
                  <a:lnTo>
                    <a:pt x="149724" y="1086395"/>
                  </a:lnTo>
                  <a:lnTo>
                    <a:pt x="143276" y="1086395"/>
                  </a:lnTo>
                  <a:lnTo>
                    <a:pt x="0" y="838200"/>
                  </a:lnTo>
                  <a:lnTo>
                    <a:pt x="483868" y="0"/>
                  </a:lnTo>
                  <a:close/>
                </a:path>
              </a:pathLst>
            </a:custGeom>
            <a:solidFill>
              <a:srgbClr val="F8B334"/>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panose="020B0606020202030204" pitchFamily="34" charset="0"/>
              </a:endParaRPr>
            </a:p>
          </p:txBody>
        </p:sp>
        <p:sp>
          <p:nvSpPr>
            <p:cNvPr id="11" name="Freeform 10"/>
            <p:cNvSpPr/>
            <p:nvPr/>
          </p:nvSpPr>
          <p:spPr>
            <a:xfrm rot="16200000">
              <a:off x="5402948" y="3079262"/>
              <a:ext cx="1930400" cy="1676400"/>
            </a:xfrm>
            <a:custGeom>
              <a:avLst/>
              <a:gdLst>
                <a:gd name="connsiteX0" fmla="*/ 3860800 w 3860800"/>
                <a:gd name="connsiteY0" fmla="*/ 1676400 h 3352800"/>
                <a:gd name="connsiteX1" fmla="*/ 2893065 w 3860800"/>
                <a:gd name="connsiteY1" fmla="*/ 3352800 h 3352800"/>
                <a:gd name="connsiteX2" fmla="*/ 967735 w 3860800"/>
                <a:gd name="connsiteY2" fmla="*/ 3352800 h 3352800"/>
                <a:gd name="connsiteX3" fmla="*/ 0 w 3860800"/>
                <a:gd name="connsiteY3" fmla="*/ 1676400 h 3352800"/>
                <a:gd name="connsiteX4" fmla="*/ 967735 w 3860800"/>
                <a:gd name="connsiteY4" fmla="*/ 0 h 3352800"/>
                <a:gd name="connsiteX5" fmla="*/ 2893065 w 38608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0800" h="3352800">
                  <a:moveTo>
                    <a:pt x="3860800" y="1676400"/>
                  </a:moveTo>
                  <a:lnTo>
                    <a:pt x="2893065" y="3352800"/>
                  </a:lnTo>
                  <a:lnTo>
                    <a:pt x="967735" y="3352800"/>
                  </a:lnTo>
                  <a:lnTo>
                    <a:pt x="0" y="1676400"/>
                  </a:lnTo>
                  <a:lnTo>
                    <a:pt x="967735" y="0"/>
                  </a:lnTo>
                  <a:lnTo>
                    <a:pt x="2893065" y="0"/>
                  </a:lnTo>
                  <a:close/>
                </a:path>
              </a:pathLst>
            </a:cu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panose="020B0606020202030204" pitchFamily="34" charset="0"/>
              </a:endParaRPr>
            </a:p>
          </p:txBody>
        </p:sp>
        <p:sp>
          <p:nvSpPr>
            <p:cNvPr id="12" name="Freeform 11"/>
            <p:cNvSpPr/>
            <p:nvPr/>
          </p:nvSpPr>
          <p:spPr>
            <a:xfrm rot="16200000">
              <a:off x="5029811" y="3793367"/>
              <a:ext cx="1248464" cy="248190"/>
            </a:xfrm>
            <a:custGeom>
              <a:avLst/>
              <a:gdLst>
                <a:gd name="connsiteX0" fmla="*/ 1248464 w 1248464"/>
                <a:gd name="connsiteY0" fmla="*/ 247543 h 248190"/>
                <a:gd name="connsiteX1" fmla="*/ 1248090 w 1248464"/>
                <a:gd name="connsiteY1" fmla="*/ 248190 h 248190"/>
                <a:gd name="connsiteX2" fmla="*/ 372 w 1248464"/>
                <a:gd name="connsiteY2" fmla="*/ 248190 h 248190"/>
                <a:gd name="connsiteX3" fmla="*/ 0 w 1248464"/>
                <a:gd name="connsiteY3" fmla="*/ 247545 h 248190"/>
                <a:gd name="connsiteX4" fmla="*/ 142900 w 1248464"/>
                <a:gd name="connsiteY4" fmla="*/ 0 h 248190"/>
                <a:gd name="connsiteX5" fmla="*/ 1105565 w 1248464"/>
                <a:gd name="connsiteY5" fmla="*/ 0 h 24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464" h="248190">
                  <a:moveTo>
                    <a:pt x="1248464" y="247543"/>
                  </a:moveTo>
                  <a:lnTo>
                    <a:pt x="1248090" y="248190"/>
                  </a:lnTo>
                  <a:lnTo>
                    <a:pt x="372" y="248190"/>
                  </a:lnTo>
                  <a:lnTo>
                    <a:pt x="0" y="247545"/>
                  </a:lnTo>
                  <a:lnTo>
                    <a:pt x="142900" y="0"/>
                  </a:lnTo>
                  <a:lnTo>
                    <a:pt x="1105565" y="0"/>
                  </a:lnTo>
                  <a:close/>
                </a:path>
              </a:pathLst>
            </a:custGeom>
            <a:solidFill>
              <a:srgbClr val="E75420"/>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panose="020B0606020202030204" pitchFamily="34" charset="0"/>
              </a:endParaRPr>
            </a:p>
          </p:txBody>
        </p:sp>
        <p:sp>
          <p:nvSpPr>
            <p:cNvPr id="13" name="Freeform 12"/>
            <p:cNvSpPr/>
            <p:nvPr/>
          </p:nvSpPr>
          <p:spPr>
            <a:xfrm rot="16200000">
              <a:off x="4495071" y="4623104"/>
              <a:ext cx="1930400" cy="1676400"/>
            </a:xfrm>
            <a:custGeom>
              <a:avLst/>
              <a:gdLst>
                <a:gd name="connsiteX0" fmla="*/ 3860800 w 3860800"/>
                <a:gd name="connsiteY0" fmla="*/ 1676400 h 3352800"/>
                <a:gd name="connsiteX1" fmla="*/ 2893065 w 3860800"/>
                <a:gd name="connsiteY1" fmla="*/ 3352800 h 3352800"/>
                <a:gd name="connsiteX2" fmla="*/ 967735 w 3860800"/>
                <a:gd name="connsiteY2" fmla="*/ 3352800 h 3352800"/>
                <a:gd name="connsiteX3" fmla="*/ 0 w 3860800"/>
                <a:gd name="connsiteY3" fmla="*/ 1676400 h 3352800"/>
                <a:gd name="connsiteX4" fmla="*/ 967735 w 3860800"/>
                <a:gd name="connsiteY4" fmla="*/ 0 h 3352800"/>
                <a:gd name="connsiteX5" fmla="*/ 2893065 w 38608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0800" h="3352800">
                  <a:moveTo>
                    <a:pt x="3860800" y="1676400"/>
                  </a:moveTo>
                  <a:lnTo>
                    <a:pt x="2893065" y="3352800"/>
                  </a:lnTo>
                  <a:lnTo>
                    <a:pt x="967735" y="3352800"/>
                  </a:lnTo>
                  <a:lnTo>
                    <a:pt x="0" y="1676400"/>
                  </a:lnTo>
                  <a:lnTo>
                    <a:pt x="967735" y="0"/>
                  </a:lnTo>
                  <a:lnTo>
                    <a:pt x="2893065" y="0"/>
                  </a:lnTo>
                  <a:close/>
                </a:path>
              </a:pathLst>
            </a:cu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panose="020B0606020202030204" pitchFamily="34" charset="0"/>
              </a:endParaRPr>
            </a:p>
          </p:txBody>
        </p:sp>
        <p:sp>
          <p:nvSpPr>
            <p:cNvPr id="14" name="Freeform 13"/>
            <p:cNvSpPr/>
            <p:nvPr/>
          </p:nvSpPr>
          <p:spPr>
            <a:xfrm rot="16200000">
              <a:off x="4776839" y="4341342"/>
              <a:ext cx="776865" cy="1086390"/>
            </a:xfrm>
            <a:custGeom>
              <a:avLst/>
              <a:gdLst>
                <a:gd name="connsiteX0" fmla="*/ 776865 w 776865"/>
                <a:gd name="connsiteY0" fmla="*/ 838200 h 1086390"/>
                <a:gd name="connsiteX1" fmla="*/ 633593 w 776865"/>
                <a:gd name="connsiteY1" fmla="*/ 1086390 h 1086390"/>
                <a:gd name="connsiteX2" fmla="*/ 627140 w 776865"/>
                <a:gd name="connsiteY2" fmla="*/ 1086390 h 1086390"/>
                <a:gd name="connsiteX3" fmla="*/ 0 w 776865"/>
                <a:gd name="connsiteY3" fmla="*/ 0 h 1086390"/>
                <a:gd name="connsiteX4" fmla="*/ 292998 w 776865"/>
                <a:gd name="connsiteY4" fmla="*/ 0 h 108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865" h="1086390">
                  <a:moveTo>
                    <a:pt x="776865" y="838200"/>
                  </a:moveTo>
                  <a:lnTo>
                    <a:pt x="633593" y="1086390"/>
                  </a:lnTo>
                  <a:lnTo>
                    <a:pt x="627140" y="1086390"/>
                  </a:lnTo>
                  <a:lnTo>
                    <a:pt x="0" y="0"/>
                  </a:lnTo>
                  <a:lnTo>
                    <a:pt x="292998" y="0"/>
                  </a:lnTo>
                  <a:close/>
                </a:path>
              </a:pathLst>
            </a:custGeom>
            <a:solidFill>
              <a:srgbClr val="169F95"/>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panose="020B0606020202030204" pitchFamily="34" charset="0"/>
              </a:endParaRPr>
            </a:p>
          </p:txBody>
        </p:sp>
        <p:sp>
          <p:nvSpPr>
            <p:cNvPr id="15" name="Freeform 14"/>
            <p:cNvSpPr/>
            <p:nvPr/>
          </p:nvSpPr>
          <p:spPr>
            <a:xfrm rot="16200000">
              <a:off x="2718519" y="4623105"/>
              <a:ext cx="1930400" cy="1676400"/>
            </a:xfrm>
            <a:custGeom>
              <a:avLst/>
              <a:gdLst>
                <a:gd name="connsiteX0" fmla="*/ 3860800 w 3860800"/>
                <a:gd name="connsiteY0" fmla="*/ 1676400 h 3352800"/>
                <a:gd name="connsiteX1" fmla="*/ 2893065 w 3860800"/>
                <a:gd name="connsiteY1" fmla="*/ 3352800 h 3352800"/>
                <a:gd name="connsiteX2" fmla="*/ 967735 w 3860800"/>
                <a:gd name="connsiteY2" fmla="*/ 3352800 h 3352800"/>
                <a:gd name="connsiteX3" fmla="*/ 0 w 3860800"/>
                <a:gd name="connsiteY3" fmla="*/ 1676400 h 3352800"/>
                <a:gd name="connsiteX4" fmla="*/ 967735 w 3860800"/>
                <a:gd name="connsiteY4" fmla="*/ 0 h 3352800"/>
                <a:gd name="connsiteX5" fmla="*/ 2893065 w 38608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0800" h="3352800">
                  <a:moveTo>
                    <a:pt x="3860800" y="1676400"/>
                  </a:moveTo>
                  <a:lnTo>
                    <a:pt x="2893065" y="3352800"/>
                  </a:lnTo>
                  <a:lnTo>
                    <a:pt x="967735" y="3352800"/>
                  </a:lnTo>
                  <a:lnTo>
                    <a:pt x="0" y="1676400"/>
                  </a:lnTo>
                  <a:lnTo>
                    <a:pt x="967735" y="0"/>
                  </a:lnTo>
                  <a:lnTo>
                    <a:pt x="2893065" y="0"/>
                  </a:lnTo>
                  <a:close/>
                </a:path>
              </a:pathLst>
            </a:cu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panose="020B0606020202030204" pitchFamily="34" charset="0"/>
              </a:endParaRPr>
            </a:p>
          </p:txBody>
        </p:sp>
        <p:sp>
          <p:nvSpPr>
            <p:cNvPr id="16" name="Freeform 15"/>
            <p:cNvSpPr/>
            <p:nvPr/>
          </p:nvSpPr>
          <p:spPr>
            <a:xfrm rot="16200000">
              <a:off x="3590286" y="4341340"/>
              <a:ext cx="776869" cy="1086399"/>
            </a:xfrm>
            <a:custGeom>
              <a:avLst/>
              <a:gdLst>
                <a:gd name="connsiteX0" fmla="*/ 776869 w 776869"/>
                <a:gd name="connsiteY0" fmla="*/ 248199 h 1086399"/>
                <a:gd name="connsiteX1" fmla="*/ 293002 w 776869"/>
                <a:gd name="connsiteY1" fmla="*/ 1086399 h 1086399"/>
                <a:gd name="connsiteX2" fmla="*/ 1 w 776869"/>
                <a:gd name="connsiteY2" fmla="*/ 1086399 h 1086399"/>
                <a:gd name="connsiteX3" fmla="*/ 0 w 776869"/>
                <a:gd name="connsiteY3" fmla="*/ 1086397 h 1086399"/>
                <a:gd name="connsiteX4" fmla="*/ 627144 w 776869"/>
                <a:gd name="connsiteY4" fmla="*/ 0 h 1086399"/>
                <a:gd name="connsiteX5" fmla="*/ 633591 w 776869"/>
                <a:gd name="connsiteY5" fmla="*/ 0 h 10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869" h="1086399">
                  <a:moveTo>
                    <a:pt x="776869" y="248199"/>
                  </a:moveTo>
                  <a:lnTo>
                    <a:pt x="293002" y="1086399"/>
                  </a:lnTo>
                  <a:lnTo>
                    <a:pt x="1" y="1086399"/>
                  </a:lnTo>
                  <a:lnTo>
                    <a:pt x="0" y="1086397"/>
                  </a:lnTo>
                  <a:lnTo>
                    <a:pt x="627144" y="0"/>
                  </a:lnTo>
                  <a:lnTo>
                    <a:pt x="633591" y="0"/>
                  </a:lnTo>
                  <a:close/>
                </a:path>
              </a:pathLst>
            </a:custGeom>
            <a:solidFill>
              <a:srgbClr val="97BE13"/>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panose="020B0606020202030204" pitchFamily="34" charset="0"/>
              </a:endParaRPr>
            </a:p>
          </p:txBody>
        </p:sp>
        <p:sp>
          <p:nvSpPr>
            <p:cNvPr id="17" name="Freeform 16"/>
            <p:cNvSpPr/>
            <p:nvPr/>
          </p:nvSpPr>
          <p:spPr>
            <a:xfrm>
              <a:off x="3614046" y="3612660"/>
              <a:ext cx="304801" cy="609602"/>
            </a:xfrm>
            <a:custGeom>
              <a:avLst/>
              <a:gdLst>
                <a:gd name="connsiteX0" fmla="*/ 0 w 727075"/>
                <a:gd name="connsiteY0" fmla="*/ 0 h 1454150"/>
                <a:gd name="connsiteX1" fmla="*/ 727075 w 727075"/>
                <a:gd name="connsiteY1" fmla="*/ 727075 h 1454150"/>
                <a:gd name="connsiteX2" fmla="*/ 0 w 727075"/>
                <a:gd name="connsiteY2" fmla="*/ 1454150 h 1454150"/>
              </a:gdLst>
              <a:ahLst/>
              <a:cxnLst>
                <a:cxn ang="0">
                  <a:pos x="connsiteX0" y="connsiteY0"/>
                </a:cxn>
                <a:cxn ang="0">
                  <a:pos x="connsiteX1" y="connsiteY1"/>
                </a:cxn>
                <a:cxn ang="0">
                  <a:pos x="connsiteX2" y="connsiteY2"/>
                </a:cxn>
              </a:cxnLst>
              <a:rect l="l" t="t" r="r" b="b"/>
              <a:pathLst>
                <a:path w="727075" h="1454150">
                  <a:moveTo>
                    <a:pt x="0" y="0"/>
                  </a:moveTo>
                  <a:cubicBezTo>
                    <a:pt x="401552" y="0"/>
                    <a:pt x="727075" y="325523"/>
                    <a:pt x="727075" y="727075"/>
                  </a:cubicBezTo>
                  <a:cubicBezTo>
                    <a:pt x="727075" y="1128627"/>
                    <a:pt x="401552" y="1454150"/>
                    <a:pt x="0" y="1454150"/>
                  </a:cubicBezTo>
                  <a:close/>
                </a:path>
              </a:pathLst>
            </a:custGeom>
            <a:solidFill>
              <a:srgbClr val="3CA7D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ndParaRPr>
            </a:p>
          </p:txBody>
        </p:sp>
        <p:sp>
          <p:nvSpPr>
            <p:cNvPr id="18" name="Freeform 17"/>
            <p:cNvSpPr/>
            <p:nvPr/>
          </p:nvSpPr>
          <p:spPr>
            <a:xfrm rot="3600000">
              <a:off x="3997208" y="2927690"/>
              <a:ext cx="304801" cy="609602"/>
            </a:xfrm>
            <a:custGeom>
              <a:avLst/>
              <a:gdLst>
                <a:gd name="connsiteX0" fmla="*/ 0 w 727075"/>
                <a:gd name="connsiteY0" fmla="*/ 0 h 1454150"/>
                <a:gd name="connsiteX1" fmla="*/ 727075 w 727075"/>
                <a:gd name="connsiteY1" fmla="*/ 727075 h 1454150"/>
                <a:gd name="connsiteX2" fmla="*/ 0 w 727075"/>
                <a:gd name="connsiteY2" fmla="*/ 1454150 h 1454150"/>
              </a:gdLst>
              <a:ahLst/>
              <a:cxnLst>
                <a:cxn ang="0">
                  <a:pos x="connsiteX0" y="connsiteY0"/>
                </a:cxn>
                <a:cxn ang="0">
                  <a:pos x="connsiteX1" y="connsiteY1"/>
                </a:cxn>
                <a:cxn ang="0">
                  <a:pos x="connsiteX2" y="connsiteY2"/>
                </a:cxn>
              </a:cxnLst>
              <a:rect l="l" t="t" r="r" b="b"/>
              <a:pathLst>
                <a:path w="727075" h="1454150">
                  <a:moveTo>
                    <a:pt x="0" y="0"/>
                  </a:moveTo>
                  <a:cubicBezTo>
                    <a:pt x="401552" y="0"/>
                    <a:pt x="727075" y="325523"/>
                    <a:pt x="727075" y="727075"/>
                  </a:cubicBezTo>
                  <a:cubicBezTo>
                    <a:pt x="727075" y="1128627"/>
                    <a:pt x="401552" y="1454150"/>
                    <a:pt x="0" y="1454150"/>
                  </a:cubicBezTo>
                  <a:close/>
                </a:path>
              </a:pathLst>
            </a:custGeom>
            <a:solidFill>
              <a:srgbClr val="D4004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ndParaRPr>
            </a:p>
          </p:txBody>
        </p:sp>
        <p:sp>
          <p:nvSpPr>
            <p:cNvPr id="19" name="TextBox 18"/>
            <p:cNvSpPr txBox="1"/>
            <p:nvPr/>
          </p:nvSpPr>
          <p:spPr>
            <a:xfrm>
              <a:off x="3536657" y="3702687"/>
              <a:ext cx="231697" cy="6391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Bernard MT Condensed" panose="02050806060905020404" pitchFamily="18" charset="0"/>
                </a:rPr>
                <a:t>5</a:t>
              </a:r>
            </a:p>
          </p:txBody>
        </p:sp>
        <p:sp>
          <p:nvSpPr>
            <p:cNvPr id="20" name="TextBox 19"/>
            <p:cNvSpPr txBox="1"/>
            <p:nvPr/>
          </p:nvSpPr>
          <p:spPr>
            <a:xfrm>
              <a:off x="4023175" y="2774200"/>
              <a:ext cx="219242" cy="6391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Bernard MT Condensed" panose="02050806060905020404" pitchFamily="18" charset="0"/>
                </a:rPr>
                <a:t>6</a:t>
              </a:r>
            </a:p>
          </p:txBody>
        </p:sp>
        <p:sp>
          <p:nvSpPr>
            <p:cNvPr id="21" name="TextBox 20"/>
            <p:cNvSpPr txBox="1"/>
            <p:nvPr/>
          </p:nvSpPr>
          <p:spPr>
            <a:xfrm>
              <a:off x="1827268" y="3370358"/>
              <a:ext cx="1651752" cy="131585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lumMod val="65000"/>
                      <a:lumOff val="35000"/>
                    </a:prstClr>
                  </a:solidFill>
                  <a:latin typeface="Arial Narrow" panose="020B0606020202030204" pitchFamily="34" charset="0"/>
                </a:rPr>
                <a:t>Census Portal as a </a:t>
              </a:r>
              <a:br>
                <a:rPr lang="en-US" sz="1600" b="1" kern="0" dirty="0">
                  <a:solidFill>
                    <a:prstClr val="black">
                      <a:lumMod val="65000"/>
                      <a:lumOff val="35000"/>
                    </a:prstClr>
                  </a:solidFill>
                  <a:latin typeface="Arial Narrow" panose="020B0606020202030204" pitchFamily="34" charset="0"/>
                </a:rPr>
              </a:br>
              <a:r>
                <a:rPr lang="en-US" sz="1600" b="1" kern="0" dirty="0">
                  <a:solidFill>
                    <a:prstClr val="black">
                      <a:lumMod val="65000"/>
                      <a:lumOff val="35000"/>
                    </a:prstClr>
                  </a:solidFill>
                  <a:latin typeface="Arial Narrow" panose="020B0606020202030204" pitchFamily="34" charset="0"/>
                </a:rPr>
                <a:t>one stop centre for the dissemination of information pre,  current and post census</a:t>
              </a:r>
              <a:endParaRPr kumimoji="0" lang="en-US" sz="1600" b="1" i="0" u="none" strike="noStrike" kern="0" cap="none" spc="0" normalizeH="0" baseline="0" noProof="0" dirty="0">
                <a:ln>
                  <a:noFill/>
                </a:ln>
                <a:solidFill>
                  <a:prstClr val="black">
                    <a:lumMod val="65000"/>
                    <a:lumOff val="35000"/>
                  </a:prstClr>
                </a:solidFill>
                <a:effectLst/>
                <a:uLnTx/>
                <a:uFillTx/>
                <a:latin typeface="Arial Narrow" panose="020B0606020202030204" pitchFamily="34" charset="0"/>
              </a:endParaRPr>
            </a:p>
          </p:txBody>
        </p:sp>
        <p:sp>
          <p:nvSpPr>
            <p:cNvPr id="22" name="TextBox 21"/>
            <p:cNvSpPr txBox="1"/>
            <p:nvPr/>
          </p:nvSpPr>
          <p:spPr>
            <a:xfrm>
              <a:off x="2878847" y="2237393"/>
              <a:ext cx="1441165" cy="7143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lumMod val="65000"/>
                      <a:lumOff val="35000"/>
                    </a:prstClr>
                  </a:solidFill>
                  <a:latin typeface="Arial Narrow" panose="020B0606020202030204" pitchFamily="34" charset="0"/>
                </a:rPr>
                <a:t>Improves data security: Security/Risk </a:t>
              </a:r>
            </a:p>
          </p:txBody>
        </p:sp>
        <p:sp>
          <p:nvSpPr>
            <p:cNvPr id="23" name="TextBox 22"/>
            <p:cNvSpPr txBox="1"/>
            <p:nvPr/>
          </p:nvSpPr>
          <p:spPr>
            <a:xfrm>
              <a:off x="4582407" y="1871491"/>
              <a:ext cx="1764041" cy="101509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lumMod val="65000"/>
                      <a:lumOff val="35000"/>
                    </a:prstClr>
                  </a:solidFill>
                  <a:latin typeface="Arial Narrow" panose="020B0606020202030204" pitchFamily="34" charset="0"/>
                </a:rPr>
                <a:t>Modernization of listing methods (Reengineering Address Canvassing/listing) : MSAR, OSL</a:t>
              </a:r>
            </a:p>
          </p:txBody>
        </p:sp>
        <p:sp>
          <p:nvSpPr>
            <p:cNvPr id="24" name="TextBox 23"/>
            <p:cNvSpPr txBox="1"/>
            <p:nvPr/>
          </p:nvSpPr>
          <p:spPr>
            <a:xfrm>
              <a:off x="4655314" y="5366145"/>
              <a:ext cx="1588922" cy="7143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lumMod val="65000"/>
                      <a:lumOff val="35000"/>
                    </a:prstClr>
                  </a:solidFill>
                  <a:latin typeface="Arial Narrow" panose="020B0606020202030204" pitchFamily="34" charset="0"/>
                </a:rPr>
                <a:t>Increase Self-Response rate :</a:t>
              </a:r>
              <a:r>
                <a:rPr lang="en-US" sz="1600" b="1" i="1" kern="0" dirty="0">
                  <a:solidFill>
                    <a:prstClr val="black">
                      <a:lumMod val="65000"/>
                      <a:lumOff val="35000"/>
                    </a:prstClr>
                  </a:solidFill>
                  <a:latin typeface="Arial Narrow" panose="020B0606020202030204" pitchFamily="34" charset="0"/>
                </a:rPr>
                <a:t> </a:t>
              </a:r>
              <a:br>
                <a:rPr lang="en-US" sz="1600" b="1" i="1" kern="0" dirty="0">
                  <a:solidFill>
                    <a:prstClr val="black">
                      <a:lumMod val="65000"/>
                      <a:lumOff val="35000"/>
                    </a:prstClr>
                  </a:solidFill>
                  <a:latin typeface="Arial Narrow" panose="020B0606020202030204" pitchFamily="34" charset="0"/>
                </a:rPr>
              </a:br>
              <a:r>
                <a:rPr lang="en-US" sz="1600" b="1" kern="0" dirty="0">
                  <a:solidFill>
                    <a:prstClr val="black">
                      <a:lumMod val="65000"/>
                      <a:lumOff val="35000"/>
                    </a:prstClr>
                  </a:solidFill>
                  <a:latin typeface="Arial Narrow" panose="020B0606020202030204" pitchFamily="34" charset="0"/>
                </a:rPr>
                <a:t>e-Census</a:t>
              </a:r>
              <a:r>
                <a:rPr lang="en-US" sz="1600" b="1" i="1" kern="0" dirty="0">
                  <a:solidFill>
                    <a:prstClr val="black">
                      <a:lumMod val="65000"/>
                      <a:lumOff val="35000"/>
                    </a:prstClr>
                  </a:solidFill>
                  <a:latin typeface="Arial Narrow" panose="020B0606020202030204" pitchFamily="34" charset="0"/>
                </a:rPr>
                <a:t>,</a:t>
              </a:r>
              <a:r>
                <a:rPr lang="en-US" sz="1600" b="1" kern="0" dirty="0">
                  <a:solidFill>
                    <a:prstClr val="black">
                      <a:lumMod val="65000"/>
                      <a:lumOff val="35000"/>
                    </a:prstClr>
                  </a:solidFill>
                  <a:latin typeface="Arial Narrow" panose="020B0606020202030204" pitchFamily="34" charset="0"/>
                </a:rPr>
                <a:t> MOMB, DOPU</a:t>
              </a:r>
            </a:p>
          </p:txBody>
        </p:sp>
        <p:sp>
          <p:nvSpPr>
            <p:cNvPr id="25" name="TextBox 24"/>
            <p:cNvSpPr txBox="1"/>
            <p:nvPr/>
          </p:nvSpPr>
          <p:spPr>
            <a:xfrm>
              <a:off x="5763180" y="3686218"/>
              <a:ext cx="1405718" cy="101509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lumMod val="65000"/>
                      <a:lumOff val="35000"/>
                    </a:prstClr>
                  </a:solidFill>
                  <a:latin typeface="Arial Narrow" panose="020B0606020202030204" pitchFamily="34" charset="0"/>
                </a:rPr>
                <a:t>Integrating administrative data from OGA &amp; survey data : MSAR &amp; MSPR</a:t>
              </a:r>
            </a:p>
          </p:txBody>
        </p:sp>
        <p:sp>
          <p:nvSpPr>
            <p:cNvPr id="26" name="TextBox 25"/>
            <p:cNvSpPr txBox="1"/>
            <p:nvPr/>
          </p:nvSpPr>
          <p:spPr>
            <a:xfrm>
              <a:off x="2922580" y="5411941"/>
              <a:ext cx="1441165" cy="7143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lumMod val="65000"/>
                      <a:lumOff val="35000"/>
                    </a:prstClr>
                  </a:solidFill>
                  <a:latin typeface="Arial Narrow" panose="020B0606020202030204" pitchFamily="34" charset="0"/>
                </a:rPr>
                <a:t>Modernization in field work: Mobile apps, tablet</a:t>
              </a:r>
            </a:p>
          </p:txBody>
        </p:sp>
        <p:sp>
          <p:nvSpPr>
            <p:cNvPr id="27" name="Freeform 26"/>
            <p:cNvSpPr/>
            <p:nvPr/>
          </p:nvSpPr>
          <p:spPr>
            <a:xfrm rot="7200000">
              <a:off x="4796159" y="2914400"/>
              <a:ext cx="304801" cy="609602"/>
            </a:xfrm>
            <a:custGeom>
              <a:avLst/>
              <a:gdLst>
                <a:gd name="connsiteX0" fmla="*/ 0 w 727075"/>
                <a:gd name="connsiteY0" fmla="*/ 0 h 1454150"/>
                <a:gd name="connsiteX1" fmla="*/ 727075 w 727075"/>
                <a:gd name="connsiteY1" fmla="*/ 727075 h 1454150"/>
                <a:gd name="connsiteX2" fmla="*/ 0 w 727075"/>
                <a:gd name="connsiteY2" fmla="*/ 1454150 h 1454150"/>
              </a:gdLst>
              <a:ahLst/>
              <a:cxnLst>
                <a:cxn ang="0">
                  <a:pos x="connsiteX0" y="connsiteY0"/>
                </a:cxn>
                <a:cxn ang="0">
                  <a:pos x="connsiteX1" y="connsiteY1"/>
                </a:cxn>
                <a:cxn ang="0">
                  <a:pos x="connsiteX2" y="connsiteY2"/>
                </a:cxn>
              </a:cxnLst>
              <a:rect l="l" t="t" r="r" b="b"/>
              <a:pathLst>
                <a:path w="727075" h="1454150">
                  <a:moveTo>
                    <a:pt x="0" y="0"/>
                  </a:moveTo>
                  <a:cubicBezTo>
                    <a:pt x="401552" y="0"/>
                    <a:pt x="727075" y="325523"/>
                    <a:pt x="727075" y="727075"/>
                  </a:cubicBezTo>
                  <a:cubicBezTo>
                    <a:pt x="727075" y="1128627"/>
                    <a:pt x="401552" y="1454150"/>
                    <a:pt x="0" y="1454150"/>
                  </a:cubicBezTo>
                  <a:close/>
                </a:path>
              </a:pathLst>
            </a:custGeom>
            <a:solidFill>
              <a:srgbClr val="F8B3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ndParaRPr>
            </a:p>
          </p:txBody>
        </p:sp>
        <p:sp>
          <p:nvSpPr>
            <p:cNvPr id="28" name="Freeform 27"/>
            <p:cNvSpPr/>
            <p:nvPr/>
          </p:nvSpPr>
          <p:spPr>
            <a:xfrm rot="10800000">
              <a:off x="5225147" y="3612662"/>
              <a:ext cx="304801" cy="609602"/>
            </a:xfrm>
            <a:custGeom>
              <a:avLst/>
              <a:gdLst>
                <a:gd name="connsiteX0" fmla="*/ 0 w 727075"/>
                <a:gd name="connsiteY0" fmla="*/ 0 h 1454150"/>
                <a:gd name="connsiteX1" fmla="*/ 727075 w 727075"/>
                <a:gd name="connsiteY1" fmla="*/ 727075 h 1454150"/>
                <a:gd name="connsiteX2" fmla="*/ 0 w 727075"/>
                <a:gd name="connsiteY2" fmla="*/ 1454150 h 1454150"/>
              </a:gdLst>
              <a:ahLst/>
              <a:cxnLst>
                <a:cxn ang="0">
                  <a:pos x="connsiteX0" y="connsiteY0"/>
                </a:cxn>
                <a:cxn ang="0">
                  <a:pos x="connsiteX1" y="connsiteY1"/>
                </a:cxn>
                <a:cxn ang="0">
                  <a:pos x="connsiteX2" y="connsiteY2"/>
                </a:cxn>
              </a:cxnLst>
              <a:rect l="l" t="t" r="r" b="b"/>
              <a:pathLst>
                <a:path w="727075" h="1454150">
                  <a:moveTo>
                    <a:pt x="0" y="0"/>
                  </a:moveTo>
                  <a:cubicBezTo>
                    <a:pt x="401552" y="0"/>
                    <a:pt x="727075" y="325523"/>
                    <a:pt x="727075" y="727075"/>
                  </a:cubicBezTo>
                  <a:cubicBezTo>
                    <a:pt x="727075" y="1128627"/>
                    <a:pt x="401552" y="1454150"/>
                    <a:pt x="0" y="1454150"/>
                  </a:cubicBezTo>
                  <a:close/>
                </a:path>
              </a:pathLst>
            </a:custGeom>
            <a:solidFill>
              <a:srgbClr val="E7542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ndParaRPr>
            </a:p>
          </p:txBody>
        </p:sp>
        <p:sp>
          <p:nvSpPr>
            <p:cNvPr id="29" name="TextBox 28"/>
            <p:cNvSpPr txBox="1"/>
            <p:nvPr/>
          </p:nvSpPr>
          <p:spPr>
            <a:xfrm>
              <a:off x="5294469" y="3685665"/>
              <a:ext cx="219242" cy="6391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Bernard MT Condensed" panose="02050806060905020404" pitchFamily="18" charset="0"/>
                </a:rPr>
                <a:t>2</a:t>
              </a:r>
            </a:p>
          </p:txBody>
        </p:sp>
        <p:sp>
          <p:nvSpPr>
            <p:cNvPr id="30" name="TextBox 29"/>
            <p:cNvSpPr txBox="1"/>
            <p:nvPr/>
          </p:nvSpPr>
          <p:spPr>
            <a:xfrm>
              <a:off x="4779360" y="2749718"/>
              <a:ext cx="193930" cy="6391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Bernard MT Condensed" panose="02050806060905020404" pitchFamily="18" charset="0"/>
                </a:rPr>
                <a:t>1</a:t>
              </a:r>
            </a:p>
          </p:txBody>
        </p:sp>
        <p:sp>
          <p:nvSpPr>
            <p:cNvPr id="31" name="Freeform 30"/>
            <p:cNvSpPr/>
            <p:nvPr/>
          </p:nvSpPr>
          <p:spPr>
            <a:xfrm rot="18000000">
              <a:off x="3997208" y="4292901"/>
              <a:ext cx="304801" cy="609602"/>
            </a:xfrm>
            <a:custGeom>
              <a:avLst/>
              <a:gdLst>
                <a:gd name="connsiteX0" fmla="*/ 0 w 727075"/>
                <a:gd name="connsiteY0" fmla="*/ 0 h 1454150"/>
                <a:gd name="connsiteX1" fmla="*/ 727075 w 727075"/>
                <a:gd name="connsiteY1" fmla="*/ 727075 h 1454150"/>
                <a:gd name="connsiteX2" fmla="*/ 0 w 727075"/>
                <a:gd name="connsiteY2" fmla="*/ 1454150 h 1454150"/>
              </a:gdLst>
              <a:ahLst/>
              <a:cxnLst>
                <a:cxn ang="0">
                  <a:pos x="connsiteX0" y="connsiteY0"/>
                </a:cxn>
                <a:cxn ang="0">
                  <a:pos x="connsiteX1" y="connsiteY1"/>
                </a:cxn>
                <a:cxn ang="0">
                  <a:pos x="connsiteX2" y="connsiteY2"/>
                </a:cxn>
              </a:cxnLst>
              <a:rect l="l" t="t" r="r" b="b"/>
              <a:pathLst>
                <a:path w="727075" h="1454150">
                  <a:moveTo>
                    <a:pt x="0" y="0"/>
                  </a:moveTo>
                  <a:cubicBezTo>
                    <a:pt x="401552" y="0"/>
                    <a:pt x="727075" y="325523"/>
                    <a:pt x="727075" y="727075"/>
                  </a:cubicBezTo>
                  <a:cubicBezTo>
                    <a:pt x="727075" y="1128627"/>
                    <a:pt x="401552" y="1454150"/>
                    <a:pt x="0" y="1454150"/>
                  </a:cubicBezTo>
                  <a:close/>
                </a:path>
              </a:pathLst>
            </a:custGeom>
            <a:solidFill>
              <a:srgbClr val="97BE1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ndParaRPr>
            </a:p>
          </p:txBody>
        </p:sp>
        <p:sp>
          <p:nvSpPr>
            <p:cNvPr id="32" name="Freeform 31"/>
            <p:cNvSpPr/>
            <p:nvPr/>
          </p:nvSpPr>
          <p:spPr>
            <a:xfrm rot="14400000">
              <a:off x="4796159" y="4325002"/>
              <a:ext cx="304801" cy="609602"/>
            </a:xfrm>
            <a:custGeom>
              <a:avLst/>
              <a:gdLst>
                <a:gd name="connsiteX0" fmla="*/ 0 w 727075"/>
                <a:gd name="connsiteY0" fmla="*/ 0 h 1454150"/>
                <a:gd name="connsiteX1" fmla="*/ 727075 w 727075"/>
                <a:gd name="connsiteY1" fmla="*/ 727075 h 1454150"/>
                <a:gd name="connsiteX2" fmla="*/ 0 w 727075"/>
                <a:gd name="connsiteY2" fmla="*/ 1454150 h 1454150"/>
              </a:gdLst>
              <a:ahLst/>
              <a:cxnLst>
                <a:cxn ang="0">
                  <a:pos x="connsiteX0" y="connsiteY0"/>
                </a:cxn>
                <a:cxn ang="0">
                  <a:pos x="connsiteX1" y="connsiteY1"/>
                </a:cxn>
                <a:cxn ang="0">
                  <a:pos x="connsiteX2" y="connsiteY2"/>
                </a:cxn>
              </a:cxnLst>
              <a:rect l="l" t="t" r="r" b="b"/>
              <a:pathLst>
                <a:path w="727075" h="1454150">
                  <a:moveTo>
                    <a:pt x="0" y="0"/>
                  </a:moveTo>
                  <a:cubicBezTo>
                    <a:pt x="401552" y="0"/>
                    <a:pt x="727075" y="325523"/>
                    <a:pt x="727075" y="727075"/>
                  </a:cubicBezTo>
                  <a:cubicBezTo>
                    <a:pt x="727075" y="1128627"/>
                    <a:pt x="401552" y="1454150"/>
                    <a:pt x="0" y="1454150"/>
                  </a:cubicBezTo>
                  <a:close/>
                </a:path>
              </a:pathLst>
            </a:custGeom>
            <a:solidFill>
              <a:srgbClr val="169F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ndParaRPr>
            </a:p>
          </p:txBody>
        </p:sp>
        <p:sp>
          <p:nvSpPr>
            <p:cNvPr id="33" name="TextBox 32"/>
            <p:cNvSpPr txBox="1"/>
            <p:nvPr/>
          </p:nvSpPr>
          <p:spPr>
            <a:xfrm>
              <a:off x="4779360" y="4579341"/>
              <a:ext cx="219242" cy="6391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Bernard MT Condensed" panose="02050806060905020404" pitchFamily="18" charset="0"/>
                </a:rPr>
                <a:t>3</a:t>
              </a:r>
            </a:p>
          </p:txBody>
        </p:sp>
        <p:sp>
          <p:nvSpPr>
            <p:cNvPr id="34" name="TextBox 33"/>
            <p:cNvSpPr txBox="1"/>
            <p:nvPr/>
          </p:nvSpPr>
          <p:spPr>
            <a:xfrm>
              <a:off x="4023175" y="4554713"/>
              <a:ext cx="219242" cy="6391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Bernard MT Condensed" panose="02050806060905020404" pitchFamily="18" charset="0"/>
                </a:rPr>
                <a:t>4</a:t>
              </a:r>
            </a:p>
          </p:txBody>
        </p:sp>
      </p:grpSp>
      <p:sp>
        <p:nvSpPr>
          <p:cNvPr id="35" name="Freeform 1604"/>
          <p:cNvSpPr>
            <a:spLocks noChangeAspect="1" noEditPoints="1"/>
          </p:cNvSpPr>
          <p:nvPr/>
        </p:nvSpPr>
        <p:spPr bwMode="gray">
          <a:xfrm>
            <a:off x="2833467" y="717544"/>
            <a:ext cx="497754" cy="453850"/>
          </a:xfrm>
          <a:custGeom>
            <a:avLst/>
            <a:gdLst>
              <a:gd name="T0" fmla="*/ 170 w 188"/>
              <a:gd name="T1" fmla="*/ 101 h 229"/>
              <a:gd name="T2" fmla="*/ 170 w 188"/>
              <a:gd name="T3" fmla="*/ 77 h 229"/>
              <a:gd name="T4" fmla="*/ 93 w 188"/>
              <a:gd name="T5" fmla="*/ 0 h 229"/>
              <a:gd name="T6" fmla="*/ 18 w 188"/>
              <a:gd name="T7" fmla="*/ 77 h 229"/>
              <a:gd name="T8" fmla="*/ 18 w 188"/>
              <a:gd name="T9" fmla="*/ 101 h 229"/>
              <a:gd name="T10" fmla="*/ 0 w 188"/>
              <a:gd name="T11" fmla="*/ 101 h 229"/>
              <a:gd name="T12" fmla="*/ 0 w 188"/>
              <a:gd name="T13" fmla="*/ 194 h 229"/>
              <a:gd name="T14" fmla="*/ 38 w 188"/>
              <a:gd name="T15" fmla="*/ 229 h 229"/>
              <a:gd name="T16" fmla="*/ 151 w 188"/>
              <a:gd name="T17" fmla="*/ 229 h 229"/>
              <a:gd name="T18" fmla="*/ 188 w 188"/>
              <a:gd name="T19" fmla="*/ 194 h 229"/>
              <a:gd name="T20" fmla="*/ 188 w 188"/>
              <a:gd name="T21" fmla="*/ 101 h 229"/>
              <a:gd name="T22" fmla="*/ 170 w 188"/>
              <a:gd name="T23" fmla="*/ 101 h 229"/>
              <a:gd name="T24" fmla="*/ 47 w 188"/>
              <a:gd name="T25" fmla="*/ 77 h 229"/>
              <a:gd name="T26" fmla="*/ 93 w 188"/>
              <a:gd name="T27" fmla="*/ 29 h 229"/>
              <a:gd name="T28" fmla="*/ 141 w 188"/>
              <a:gd name="T29" fmla="*/ 77 h 229"/>
              <a:gd name="T30" fmla="*/ 141 w 188"/>
              <a:gd name="T31" fmla="*/ 101 h 229"/>
              <a:gd name="T32" fmla="*/ 47 w 188"/>
              <a:gd name="T33" fmla="*/ 101 h 229"/>
              <a:gd name="T34" fmla="*/ 47 w 188"/>
              <a:gd name="T35" fmla="*/ 77 h 229"/>
              <a:gd name="T36" fmla="*/ 108 w 188"/>
              <a:gd name="T37" fmla="*/ 170 h 229"/>
              <a:gd name="T38" fmla="*/ 108 w 188"/>
              <a:gd name="T39" fmla="*/ 190 h 229"/>
              <a:gd name="T40" fmla="*/ 93 w 188"/>
              <a:gd name="T41" fmla="*/ 202 h 229"/>
              <a:gd name="T42" fmla="*/ 80 w 188"/>
              <a:gd name="T43" fmla="*/ 190 h 229"/>
              <a:gd name="T44" fmla="*/ 80 w 188"/>
              <a:gd name="T45" fmla="*/ 170 h 229"/>
              <a:gd name="T46" fmla="*/ 71 w 188"/>
              <a:gd name="T47" fmla="*/ 152 h 229"/>
              <a:gd name="T48" fmla="*/ 93 w 188"/>
              <a:gd name="T49" fmla="*/ 130 h 229"/>
              <a:gd name="T50" fmla="*/ 116 w 188"/>
              <a:gd name="T51" fmla="*/ 152 h 229"/>
              <a:gd name="T52" fmla="*/ 108 w 188"/>
              <a:gd name="T53" fmla="*/ 17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 h="229">
                <a:moveTo>
                  <a:pt x="170" y="101"/>
                </a:moveTo>
                <a:cubicBezTo>
                  <a:pt x="170" y="77"/>
                  <a:pt x="170" y="77"/>
                  <a:pt x="170" y="77"/>
                </a:cubicBezTo>
                <a:cubicBezTo>
                  <a:pt x="170" y="33"/>
                  <a:pt x="136" y="0"/>
                  <a:pt x="93" y="0"/>
                </a:cubicBezTo>
                <a:cubicBezTo>
                  <a:pt x="52" y="0"/>
                  <a:pt x="18" y="33"/>
                  <a:pt x="18" y="77"/>
                </a:cubicBezTo>
                <a:cubicBezTo>
                  <a:pt x="18" y="85"/>
                  <a:pt x="18" y="93"/>
                  <a:pt x="18" y="101"/>
                </a:cubicBezTo>
                <a:cubicBezTo>
                  <a:pt x="0" y="101"/>
                  <a:pt x="0" y="101"/>
                  <a:pt x="0" y="101"/>
                </a:cubicBezTo>
                <a:cubicBezTo>
                  <a:pt x="0" y="193"/>
                  <a:pt x="0" y="194"/>
                  <a:pt x="0" y="194"/>
                </a:cubicBezTo>
                <a:cubicBezTo>
                  <a:pt x="0" y="214"/>
                  <a:pt x="16" y="229"/>
                  <a:pt x="38" y="229"/>
                </a:cubicBezTo>
                <a:cubicBezTo>
                  <a:pt x="151" y="229"/>
                  <a:pt x="151" y="229"/>
                  <a:pt x="151" y="229"/>
                </a:cubicBezTo>
                <a:cubicBezTo>
                  <a:pt x="171" y="229"/>
                  <a:pt x="188" y="214"/>
                  <a:pt x="188" y="194"/>
                </a:cubicBezTo>
                <a:cubicBezTo>
                  <a:pt x="188" y="102"/>
                  <a:pt x="188" y="101"/>
                  <a:pt x="188" y="101"/>
                </a:cubicBezTo>
                <a:lnTo>
                  <a:pt x="170" y="101"/>
                </a:lnTo>
                <a:close/>
                <a:moveTo>
                  <a:pt x="47" y="77"/>
                </a:moveTo>
                <a:cubicBezTo>
                  <a:pt x="47" y="50"/>
                  <a:pt x="67" y="29"/>
                  <a:pt x="93" y="29"/>
                </a:cubicBezTo>
                <a:cubicBezTo>
                  <a:pt x="120" y="29"/>
                  <a:pt x="141" y="50"/>
                  <a:pt x="141" y="77"/>
                </a:cubicBezTo>
                <a:cubicBezTo>
                  <a:pt x="141" y="85"/>
                  <a:pt x="141" y="93"/>
                  <a:pt x="141" y="101"/>
                </a:cubicBezTo>
                <a:cubicBezTo>
                  <a:pt x="47" y="101"/>
                  <a:pt x="47" y="101"/>
                  <a:pt x="47" y="101"/>
                </a:cubicBezTo>
                <a:cubicBezTo>
                  <a:pt x="47" y="77"/>
                  <a:pt x="47" y="77"/>
                  <a:pt x="47" y="77"/>
                </a:cubicBezTo>
                <a:close/>
                <a:moveTo>
                  <a:pt x="108" y="170"/>
                </a:moveTo>
                <a:cubicBezTo>
                  <a:pt x="108" y="190"/>
                  <a:pt x="108" y="190"/>
                  <a:pt x="108" y="190"/>
                </a:cubicBezTo>
                <a:cubicBezTo>
                  <a:pt x="108" y="196"/>
                  <a:pt x="101" y="202"/>
                  <a:pt x="93" y="202"/>
                </a:cubicBezTo>
                <a:cubicBezTo>
                  <a:pt x="87" y="202"/>
                  <a:pt x="80" y="196"/>
                  <a:pt x="80" y="190"/>
                </a:cubicBezTo>
                <a:cubicBezTo>
                  <a:pt x="80" y="170"/>
                  <a:pt x="80" y="170"/>
                  <a:pt x="80" y="170"/>
                </a:cubicBezTo>
                <a:cubicBezTo>
                  <a:pt x="76" y="165"/>
                  <a:pt x="71" y="159"/>
                  <a:pt x="71" y="152"/>
                </a:cubicBezTo>
                <a:cubicBezTo>
                  <a:pt x="71" y="140"/>
                  <a:pt x="81" y="130"/>
                  <a:pt x="93" y="130"/>
                </a:cubicBezTo>
                <a:cubicBezTo>
                  <a:pt x="105" y="130"/>
                  <a:pt x="116" y="140"/>
                  <a:pt x="116" y="152"/>
                </a:cubicBezTo>
                <a:cubicBezTo>
                  <a:pt x="116" y="159"/>
                  <a:pt x="112" y="165"/>
                  <a:pt x="108" y="1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pPr>
            <a:endParaRPr lang="en-US" sz="1900" dirty="0">
              <a:solidFill>
                <a:prstClr val="black"/>
              </a:solidFill>
              <a:latin typeface="Calibri"/>
            </a:endParaRPr>
          </a:p>
        </p:txBody>
      </p:sp>
      <p:sp>
        <p:nvSpPr>
          <p:cNvPr id="36" name="Freeform 2837"/>
          <p:cNvSpPr>
            <a:spLocks noChangeAspect="1" noEditPoints="1"/>
          </p:cNvSpPr>
          <p:nvPr/>
        </p:nvSpPr>
        <p:spPr bwMode="gray">
          <a:xfrm>
            <a:off x="2869036" y="3417845"/>
            <a:ext cx="428917" cy="438578"/>
          </a:xfrm>
          <a:custGeom>
            <a:avLst/>
            <a:gdLst>
              <a:gd name="T0" fmla="*/ 107 w 141"/>
              <a:gd name="T1" fmla="*/ 0 h 192"/>
              <a:gd name="T2" fmla="*/ 33 w 141"/>
              <a:gd name="T3" fmla="*/ 0 h 192"/>
              <a:gd name="T4" fmla="*/ 0 w 141"/>
              <a:gd name="T5" fmla="*/ 33 h 192"/>
              <a:gd name="T6" fmla="*/ 0 w 141"/>
              <a:gd name="T7" fmla="*/ 159 h 192"/>
              <a:gd name="T8" fmla="*/ 33 w 141"/>
              <a:gd name="T9" fmla="*/ 192 h 192"/>
              <a:gd name="T10" fmla="*/ 107 w 141"/>
              <a:gd name="T11" fmla="*/ 192 h 192"/>
              <a:gd name="T12" fmla="*/ 141 w 141"/>
              <a:gd name="T13" fmla="*/ 159 h 192"/>
              <a:gd name="T14" fmla="*/ 141 w 141"/>
              <a:gd name="T15" fmla="*/ 33 h 192"/>
              <a:gd name="T16" fmla="*/ 107 w 141"/>
              <a:gd name="T17" fmla="*/ 0 h 192"/>
              <a:gd name="T18" fmla="*/ 70 w 141"/>
              <a:gd name="T19" fmla="*/ 183 h 192"/>
              <a:gd name="T20" fmla="*/ 60 w 141"/>
              <a:gd name="T21" fmla="*/ 172 h 192"/>
              <a:gd name="T22" fmla="*/ 70 w 141"/>
              <a:gd name="T23" fmla="*/ 162 h 192"/>
              <a:gd name="T24" fmla="*/ 81 w 141"/>
              <a:gd name="T25" fmla="*/ 172 h 192"/>
              <a:gd name="T26" fmla="*/ 70 w 141"/>
              <a:gd name="T27" fmla="*/ 183 h 192"/>
              <a:gd name="T28" fmla="*/ 115 w 141"/>
              <a:gd name="T29" fmla="*/ 154 h 192"/>
              <a:gd name="T30" fmla="*/ 25 w 141"/>
              <a:gd name="T31" fmla="*/ 154 h 192"/>
              <a:gd name="T32" fmla="*/ 25 w 141"/>
              <a:gd name="T33" fmla="*/ 25 h 192"/>
              <a:gd name="T34" fmla="*/ 115 w 141"/>
              <a:gd name="T35" fmla="*/ 25 h 192"/>
              <a:gd name="T36" fmla="*/ 115 w 141"/>
              <a:gd name="T37"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92">
                <a:moveTo>
                  <a:pt x="107" y="0"/>
                </a:moveTo>
                <a:cubicBezTo>
                  <a:pt x="33" y="0"/>
                  <a:pt x="33" y="0"/>
                  <a:pt x="33" y="0"/>
                </a:cubicBezTo>
                <a:cubicBezTo>
                  <a:pt x="15" y="0"/>
                  <a:pt x="0" y="15"/>
                  <a:pt x="0" y="33"/>
                </a:cubicBezTo>
                <a:cubicBezTo>
                  <a:pt x="0" y="159"/>
                  <a:pt x="0" y="159"/>
                  <a:pt x="0" y="159"/>
                </a:cubicBezTo>
                <a:cubicBezTo>
                  <a:pt x="0" y="177"/>
                  <a:pt x="15" y="192"/>
                  <a:pt x="33" y="192"/>
                </a:cubicBezTo>
                <a:cubicBezTo>
                  <a:pt x="107" y="192"/>
                  <a:pt x="107" y="192"/>
                  <a:pt x="107" y="192"/>
                </a:cubicBezTo>
                <a:cubicBezTo>
                  <a:pt x="126" y="192"/>
                  <a:pt x="141" y="177"/>
                  <a:pt x="141" y="159"/>
                </a:cubicBezTo>
                <a:cubicBezTo>
                  <a:pt x="141" y="33"/>
                  <a:pt x="141" y="33"/>
                  <a:pt x="141" y="33"/>
                </a:cubicBezTo>
                <a:cubicBezTo>
                  <a:pt x="141" y="15"/>
                  <a:pt x="126" y="0"/>
                  <a:pt x="107" y="0"/>
                </a:cubicBezTo>
                <a:close/>
                <a:moveTo>
                  <a:pt x="70" y="183"/>
                </a:moveTo>
                <a:cubicBezTo>
                  <a:pt x="64" y="183"/>
                  <a:pt x="60" y="178"/>
                  <a:pt x="60" y="172"/>
                </a:cubicBezTo>
                <a:cubicBezTo>
                  <a:pt x="60" y="167"/>
                  <a:pt x="64" y="162"/>
                  <a:pt x="70" y="162"/>
                </a:cubicBezTo>
                <a:cubicBezTo>
                  <a:pt x="76" y="162"/>
                  <a:pt x="81" y="167"/>
                  <a:pt x="81" y="172"/>
                </a:cubicBezTo>
                <a:cubicBezTo>
                  <a:pt x="81" y="178"/>
                  <a:pt x="76" y="183"/>
                  <a:pt x="70" y="183"/>
                </a:cubicBezTo>
                <a:close/>
                <a:moveTo>
                  <a:pt x="115" y="154"/>
                </a:moveTo>
                <a:cubicBezTo>
                  <a:pt x="25" y="154"/>
                  <a:pt x="25" y="154"/>
                  <a:pt x="25" y="154"/>
                </a:cubicBezTo>
                <a:cubicBezTo>
                  <a:pt x="25" y="25"/>
                  <a:pt x="25" y="25"/>
                  <a:pt x="25" y="25"/>
                </a:cubicBezTo>
                <a:cubicBezTo>
                  <a:pt x="115" y="25"/>
                  <a:pt x="115" y="25"/>
                  <a:pt x="115" y="25"/>
                </a:cubicBezTo>
                <a:lnTo>
                  <a:pt x="115"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pPr>
            <a:endParaRPr lang="en-US" sz="1900" dirty="0">
              <a:solidFill>
                <a:prstClr val="black"/>
              </a:solidFill>
              <a:latin typeface="Calibri"/>
            </a:endParaRPr>
          </a:p>
        </p:txBody>
      </p:sp>
      <p:grpSp>
        <p:nvGrpSpPr>
          <p:cNvPr id="37" name="Gruppieren 34538"/>
          <p:cNvGrpSpPr>
            <a:grpSpLocks noChangeAspect="1"/>
          </p:cNvGrpSpPr>
          <p:nvPr/>
        </p:nvGrpSpPr>
        <p:grpSpPr bwMode="gray">
          <a:xfrm>
            <a:off x="1367824" y="1959683"/>
            <a:ext cx="551260" cy="373262"/>
            <a:chOff x="8609013" y="654050"/>
            <a:chExt cx="735013" cy="663576"/>
          </a:xfrm>
        </p:grpSpPr>
        <p:sp>
          <p:nvSpPr>
            <p:cNvPr id="38" name="Freeform 1790"/>
            <p:cNvSpPr>
              <a:spLocks noEditPoints="1"/>
            </p:cNvSpPr>
            <p:nvPr/>
          </p:nvSpPr>
          <p:spPr bwMode="gray">
            <a:xfrm>
              <a:off x="8609013" y="654050"/>
              <a:ext cx="735013" cy="585788"/>
            </a:xfrm>
            <a:custGeom>
              <a:avLst/>
              <a:gdLst>
                <a:gd name="T0" fmla="*/ 178 w 196"/>
                <a:gd name="T1" fmla="*/ 0 h 156"/>
                <a:gd name="T2" fmla="*/ 18 w 196"/>
                <a:gd name="T3" fmla="*/ 0 h 156"/>
                <a:gd name="T4" fmla="*/ 0 w 196"/>
                <a:gd name="T5" fmla="*/ 17 h 156"/>
                <a:gd name="T6" fmla="*/ 0 w 196"/>
                <a:gd name="T7" fmla="*/ 140 h 156"/>
                <a:gd name="T8" fmla="*/ 17 w 196"/>
                <a:gd name="T9" fmla="*/ 156 h 156"/>
                <a:gd name="T10" fmla="*/ 98 w 196"/>
                <a:gd name="T11" fmla="*/ 156 h 156"/>
                <a:gd name="T12" fmla="*/ 179 w 196"/>
                <a:gd name="T13" fmla="*/ 156 h 156"/>
                <a:gd name="T14" fmla="*/ 196 w 196"/>
                <a:gd name="T15" fmla="*/ 139 h 156"/>
                <a:gd name="T16" fmla="*/ 196 w 196"/>
                <a:gd name="T17" fmla="*/ 18 h 156"/>
                <a:gd name="T18" fmla="*/ 178 w 196"/>
                <a:gd name="T19" fmla="*/ 0 h 156"/>
                <a:gd name="T20" fmla="*/ 25 w 196"/>
                <a:gd name="T21" fmla="*/ 123 h 156"/>
                <a:gd name="T22" fmla="*/ 25 w 196"/>
                <a:gd name="T23" fmla="*/ 25 h 156"/>
                <a:gd name="T24" fmla="*/ 171 w 196"/>
                <a:gd name="T25" fmla="*/ 25 h 156"/>
                <a:gd name="T26" fmla="*/ 171 w 196"/>
                <a:gd name="T27" fmla="*/ 123 h 156"/>
                <a:gd name="T28" fmla="*/ 25 w 196"/>
                <a:gd name="T29" fmla="*/ 123 h 156"/>
                <a:gd name="T30" fmla="*/ 165 w 196"/>
                <a:gd name="T31" fmla="*/ 147 h 156"/>
                <a:gd name="T32" fmla="*/ 158 w 196"/>
                <a:gd name="T33" fmla="*/ 139 h 156"/>
                <a:gd name="T34" fmla="*/ 165 w 196"/>
                <a:gd name="T35" fmla="*/ 132 h 156"/>
                <a:gd name="T36" fmla="*/ 173 w 196"/>
                <a:gd name="T37" fmla="*/ 139 h 156"/>
                <a:gd name="T38" fmla="*/ 165 w 196"/>
                <a:gd name="T39"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156">
                  <a:moveTo>
                    <a:pt x="178" y="0"/>
                  </a:moveTo>
                  <a:cubicBezTo>
                    <a:pt x="124" y="0"/>
                    <a:pt x="71" y="0"/>
                    <a:pt x="18" y="0"/>
                  </a:cubicBezTo>
                  <a:cubicBezTo>
                    <a:pt x="5" y="0"/>
                    <a:pt x="0" y="5"/>
                    <a:pt x="0" y="17"/>
                  </a:cubicBezTo>
                  <a:cubicBezTo>
                    <a:pt x="0" y="58"/>
                    <a:pt x="0" y="99"/>
                    <a:pt x="0" y="140"/>
                  </a:cubicBezTo>
                  <a:cubicBezTo>
                    <a:pt x="0" y="151"/>
                    <a:pt x="6" y="156"/>
                    <a:pt x="17" y="156"/>
                  </a:cubicBezTo>
                  <a:cubicBezTo>
                    <a:pt x="44" y="156"/>
                    <a:pt x="71" y="156"/>
                    <a:pt x="98" y="156"/>
                  </a:cubicBezTo>
                  <a:cubicBezTo>
                    <a:pt x="125" y="156"/>
                    <a:pt x="152" y="156"/>
                    <a:pt x="179" y="156"/>
                  </a:cubicBezTo>
                  <a:cubicBezTo>
                    <a:pt x="191" y="156"/>
                    <a:pt x="196" y="151"/>
                    <a:pt x="196" y="139"/>
                  </a:cubicBezTo>
                  <a:cubicBezTo>
                    <a:pt x="196" y="99"/>
                    <a:pt x="196" y="58"/>
                    <a:pt x="196" y="18"/>
                  </a:cubicBezTo>
                  <a:cubicBezTo>
                    <a:pt x="196" y="5"/>
                    <a:pt x="191" y="0"/>
                    <a:pt x="178" y="0"/>
                  </a:cubicBezTo>
                  <a:close/>
                  <a:moveTo>
                    <a:pt x="25" y="123"/>
                  </a:moveTo>
                  <a:cubicBezTo>
                    <a:pt x="25" y="90"/>
                    <a:pt x="25" y="58"/>
                    <a:pt x="25" y="25"/>
                  </a:cubicBezTo>
                  <a:cubicBezTo>
                    <a:pt x="74" y="25"/>
                    <a:pt x="122" y="25"/>
                    <a:pt x="171" y="25"/>
                  </a:cubicBezTo>
                  <a:cubicBezTo>
                    <a:pt x="171" y="58"/>
                    <a:pt x="171" y="90"/>
                    <a:pt x="171" y="123"/>
                  </a:cubicBezTo>
                  <a:cubicBezTo>
                    <a:pt x="122" y="123"/>
                    <a:pt x="74" y="123"/>
                    <a:pt x="25" y="123"/>
                  </a:cubicBezTo>
                  <a:close/>
                  <a:moveTo>
                    <a:pt x="165" y="147"/>
                  </a:moveTo>
                  <a:cubicBezTo>
                    <a:pt x="161" y="147"/>
                    <a:pt x="158" y="143"/>
                    <a:pt x="158" y="139"/>
                  </a:cubicBezTo>
                  <a:cubicBezTo>
                    <a:pt x="158" y="135"/>
                    <a:pt x="162" y="132"/>
                    <a:pt x="165" y="132"/>
                  </a:cubicBezTo>
                  <a:cubicBezTo>
                    <a:pt x="169" y="132"/>
                    <a:pt x="173" y="135"/>
                    <a:pt x="173" y="139"/>
                  </a:cubicBezTo>
                  <a:cubicBezTo>
                    <a:pt x="173" y="143"/>
                    <a:pt x="169" y="147"/>
                    <a:pt x="165" y="14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pPr>
              <a:endParaRPr lang="en-US" sz="1900" dirty="0">
                <a:solidFill>
                  <a:prstClr val="black"/>
                </a:solidFill>
                <a:latin typeface="Calibri"/>
              </a:endParaRPr>
            </a:p>
          </p:txBody>
        </p:sp>
        <p:sp>
          <p:nvSpPr>
            <p:cNvPr id="39" name="Freeform 1791"/>
            <p:cNvSpPr>
              <a:spLocks/>
            </p:cNvSpPr>
            <p:nvPr/>
          </p:nvSpPr>
          <p:spPr bwMode="gray">
            <a:xfrm>
              <a:off x="8678863" y="1265238"/>
              <a:ext cx="596900" cy="52388"/>
            </a:xfrm>
            <a:custGeom>
              <a:avLst/>
              <a:gdLst>
                <a:gd name="T0" fmla="*/ 149 w 159"/>
                <a:gd name="T1" fmla="*/ 0 h 14"/>
                <a:gd name="T2" fmla="*/ 79 w 159"/>
                <a:gd name="T3" fmla="*/ 0 h 14"/>
                <a:gd name="T4" fmla="*/ 79 w 159"/>
                <a:gd name="T5" fmla="*/ 0 h 14"/>
                <a:gd name="T6" fmla="*/ 64 w 159"/>
                <a:gd name="T7" fmla="*/ 0 h 14"/>
                <a:gd name="T8" fmla="*/ 9 w 159"/>
                <a:gd name="T9" fmla="*/ 0 h 14"/>
                <a:gd name="T10" fmla="*/ 2 w 159"/>
                <a:gd name="T11" fmla="*/ 9 h 14"/>
                <a:gd name="T12" fmla="*/ 9 w 159"/>
                <a:gd name="T13" fmla="*/ 14 h 14"/>
                <a:gd name="T14" fmla="*/ 54 w 159"/>
                <a:gd name="T15" fmla="*/ 14 h 14"/>
                <a:gd name="T16" fmla="*/ 149 w 159"/>
                <a:gd name="T17" fmla="*/ 14 h 14"/>
                <a:gd name="T18" fmla="*/ 156 w 159"/>
                <a:gd name="T19" fmla="*/ 10 h 14"/>
                <a:gd name="T20" fmla="*/ 149 w 159"/>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
                  <a:moveTo>
                    <a:pt x="149" y="0"/>
                  </a:moveTo>
                  <a:cubicBezTo>
                    <a:pt x="126" y="0"/>
                    <a:pt x="103" y="0"/>
                    <a:pt x="79" y="0"/>
                  </a:cubicBezTo>
                  <a:cubicBezTo>
                    <a:pt x="79" y="0"/>
                    <a:pt x="79" y="0"/>
                    <a:pt x="79" y="0"/>
                  </a:cubicBezTo>
                  <a:cubicBezTo>
                    <a:pt x="74" y="0"/>
                    <a:pt x="69" y="0"/>
                    <a:pt x="64" y="0"/>
                  </a:cubicBezTo>
                  <a:cubicBezTo>
                    <a:pt x="46" y="0"/>
                    <a:pt x="27" y="0"/>
                    <a:pt x="9" y="0"/>
                  </a:cubicBezTo>
                  <a:cubicBezTo>
                    <a:pt x="3" y="0"/>
                    <a:pt x="0" y="4"/>
                    <a:pt x="2" y="9"/>
                  </a:cubicBezTo>
                  <a:cubicBezTo>
                    <a:pt x="3" y="13"/>
                    <a:pt x="6" y="14"/>
                    <a:pt x="9" y="14"/>
                  </a:cubicBezTo>
                  <a:cubicBezTo>
                    <a:pt x="24" y="14"/>
                    <a:pt x="39" y="14"/>
                    <a:pt x="54" y="14"/>
                  </a:cubicBezTo>
                  <a:cubicBezTo>
                    <a:pt x="86" y="14"/>
                    <a:pt x="117" y="14"/>
                    <a:pt x="149" y="14"/>
                  </a:cubicBezTo>
                  <a:cubicBezTo>
                    <a:pt x="151" y="14"/>
                    <a:pt x="154" y="12"/>
                    <a:pt x="156" y="10"/>
                  </a:cubicBezTo>
                  <a:cubicBezTo>
                    <a:pt x="159" y="5"/>
                    <a:pt x="155" y="0"/>
                    <a:pt x="149"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pPr>
              <a:endParaRPr lang="en-US" sz="1900" dirty="0">
                <a:solidFill>
                  <a:prstClr val="black"/>
                </a:solidFill>
                <a:latin typeface="Calibri"/>
              </a:endParaRPr>
            </a:p>
          </p:txBody>
        </p:sp>
        <p:sp>
          <p:nvSpPr>
            <p:cNvPr id="40" name="Freeform 1792"/>
            <p:cNvSpPr>
              <a:spLocks/>
            </p:cNvSpPr>
            <p:nvPr/>
          </p:nvSpPr>
          <p:spPr bwMode="gray">
            <a:xfrm>
              <a:off x="9074150" y="814388"/>
              <a:ext cx="63500" cy="271463"/>
            </a:xfrm>
            <a:custGeom>
              <a:avLst/>
              <a:gdLst>
                <a:gd name="T0" fmla="*/ 0 w 17"/>
                <a:gd name="T1" fmla="*/ 72 h 72"/>
                <a:gd name="T2" fmla="*/ 17 w 17"/>
                <a:gd name="T3" fmla="*/ 72 h 72"/>
                <a:gd name="T4" fmla="*/ 17 w 17"/>
                <a:gd name="T5" fmla="*/ 0 h 72"/>
                <a:gd name="T6" fmla="*/ 0 w 17"/>
                <a:gd name="T7" fmla="*/ 0 h 72"/>
                <a:gd name="T8" fmla="*/ 0 w 17"/>
                <a:gd name="T9" fmla="*/ 72 h 72"/>
              </a:gdLst>
              <a:ahLst/>
              <a:cxnLst>
                <a:cxn ang="0">
                  <a:pos x="T0" y="T1"/>
                </a:cxn>
                <a:cxn ang="0">
                  <a:pos x="T2" y="T3"/>
                </a:cxn>
                <a:cxn ang="0">
                  <a:pos x="T4" y="T5"/>
                </a:cxn>
                <a:cxn ang="0">
                  <a:pos x="T6" y="T7"/>
                </a:cxn>
                <a:cxn ang="0">
                  <a:pos x="T8" y="T9"/>
                </a:cxn>
              </a:cxnLst>
              <a:rect l="0" t="0" r="r" b="b"/>
              <a:pathLst>
                <a:path w="17" h="72">
                  <a:moveTo>
                    <a:pt x="0" y="72"/>
                  </a:moveTo>
                  <a:cubicBezTo>
                    <a:pt x="5" y="72"/>
                    <a:pt x="11" y="72"/>
                    <a:pt x="17" y="72"/>
                  </a:cubicBezTo>
                  <a:cubicBezTo>
                    <a:pt x="17" y="48"/>
                    <a:pt x="17" y="24"/>
                    <a:pt x="17" y="0"/>
                  </a:cubicBezTo>
                  <a:cubicBezTo>
                    <a:pt x="11" y="0"/>
                    <a:pt x="6" y="0"/>
                    <a:pt x="0" y="0"/>
                  </a:cubicBezTo>
                  <a:cubicBezTo>
                    <a:pt x="0" y="24"/>
                    <a:pt x="0" y="48"/>
                    <a:pt x="0" y="7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pPr>
              <a:endParaRPr lang="en-US" sz="1900" dirty="0">
                <a:solidFill>
                  <a:prstClr val="black"/>
                </a:solidFill>
                <a:latin typeface="Calibri"/>
              </a:endParaRPr>
            </a:p>
          </p:txBody>
        </p:sp>
        <p:sp>
          <p:nvSpPr>
            <p:cNvPr id="41" name="Freeform 1793"/>
            <p:cNvSpPr>
              <a:spLocks/>
            </p:cNvSpPr>
            <p:nvPr/>
          </p:nvSpPr>
          <p:spPr bwMode="gray">
            <a:xfrm>
              <a:off x="8885238" y="904875"/>
              <a:ext cx="68263" cy="180975"/>
            </a:xfrm>
            <a:custGeom>
              <a:avLst/>
              <a:gdLst>
                <a:gd name="T0" fmla="*/ 0 w 18"/>
                <a:gd name="T1" fmla="*/ 48 h 48"/>
                <a:gd name="T2" fmla="*/ 18 w 18"/>
                <a:gd name="T3" fmla="*/ 48 h 48"/>
                <a:gd name="T4" fmla="*/ 18 w 18"/>
                <a:gd name="T5" fmla="*/ 0 h 48"/>
                <a:gd name="T6" fmla="*/ 0 w 18"/>
                <a:gd name="T7" fmla="*/ 0 h 48"/>
                <a:gd name="T8" fmla="*/ 0 w 18"/>
                <a:gd name="T9" fmla="*/ 48 h 48"/>
              </a:gdLst>
              <a:ahLst/>
              <a:cxnLst>
                <a:cxn ang="0">
                  <a:pos x="T0" y="T1"/>
                </a:cxn>
                <a:cxn ang="0">
                  <a:pos x="T2" y="T3"/>
                </a:cxn>
                <a:cxn ang="0">
                  <a:pos x="T4" y="T5"/>
                </a:cxn>
                <a:cxn ang="0">
                  <a:pos x="T6" y="T7"/>
                </a:cxn>
                <a:cxn ang="0">
                  <a:pos x="T8" y="T9"/>
                </a:cxn>
              </a:cxnLst>
              <a:rect l="0" t="0" r="r" b="b"/>
              <a:pathLst>
                <a:path w="18" h="48">
                  <a:moveTo>
                    <a:pt x="0" y="48"/>
                  </a:moveTo>
                  <a:cubicBezTo>
                    <a:pt x="6" y="48"/>
                    <a:pt x="12" y="48"/>
                    <a:pt x="18" y="48"/>
                  </a:cubicBezTo>
                  <a:cubicBezTo>
                    <a:pt x="18" y="32"/>
                    <a:pt x="18" y="16"/>
                    <a:pt x="18" y="0"/>
                  </a:cubicBezTo>
                  <a:cubicBezTo>
                    <a:pt x="12" y="0"/>
                    <a:pt x="6" y="0"/>
                    <a:pt x="0" y="0"/>
                  </a:cubicBezTo>
                  <a:cubicBezTo>
                    <a:pt x="0" y="16"/>
                    <a:pt x="0" y="32"/>
                    <a:pt x="0" y="48"/>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pPr>
              <a:endParaRPr lang="en-US" sz="1900" dirty="0">
                <a:solidFill>
                  <a:prstClr val="black"/>
                </a:solidFill>
                <a:latin typeface="Calibri"/>
              </a:endParaRPr>
            </a:p>
          </p:txBody>
        </p:sp>
        <p:sp>
          <p:nvSpPr>
            <p:cNvPr id="42" name="Freeform 1794"/>
            <p:cNvSpPr>
              <a:spLocks/>
            </p:cNvSpPr>
            <p:nvPr/>
          </p:nvSpPr>
          <p:spPr bwMode="gray">
            <a:xfrm>
              <a:off x="8978900" y="954088"/>
              <a:ext cx="68263" cy="131763"/>
            </a:xfrm>
            <a:custGeom>
              <a:avLst/>
              <a:gdLst>
                <a:gd name="T0" fmla="*/ 0 w 18"/>
                <a:gd name="T1" fmla="*/ 35 h 35"/>
                <a:gd name="T2" fmla="*/ 18 w 18"/>
                <a:gd name="T3" fmla="*/ 35 h 35"/>
                <a:gd name="T4" fmla="*/ 18 w 18"/>
                <a:gd name="T5" fmla="*/ 0 h 35"/>
                <a:gd name="T6" fmla="*/ 0 w 18"/>
                <a:gd name="T7" fmla="*/ 0 h 35"/>
                <a:gd name="T8" fmla="*/ 0 w 18"/>
                <a:gd name="T9" fmla="*/ 35 h 35"/>
              </a:gdLst>
              <a:ahLst/>
              <a:cxnLst>
                <a:cxn ang="0">
                  <a:pos x="T0" y="T1"/>
                </a:cxn>
                <a:cxn ang="0">
                  <a:pos x="T2" y="T3"/>
                </a:cxn>
                <a:cxn ang="0">
                  <a:pos x="T4" y="T5"/>
                </a:cxn>
                <a:cxn ang="0">
                  <a:pos x="T6" y="T7"/>
                </a:cxn>
                <a:cxn ang="0">
                  <a:pos x="T8" y="T9"/>
                </a:cxn>
              </a:cxnLst>
              <a:rect l="0" t="0" r="r" b="b"/>
              <a:pathLst>
                <a:path w="18" h="35">
                  <a:moveTo>
                    <a:pt x="0" y="35"/>
                  </a:moveTo>
                  <a:cubicBezTo>
                    <a:pt x="6" y="35"/>
                    <a:pt x="12" y="35"/>
                    <a:pt x="18" y="35"/>
                  </a:cubicBezTo>
                  <a:cubicBezTo>
                    <a:pt x="18" y="23"/>
                    <a:pt x="18" y="12"/>
                    <a:pt x="18" y="0"/>
                  </a:cubicBezTo>
                  <a:cubicBezTo>
                    <a:pt x="12" y="0"/>
                    <a:pt x="6" y="0"/>
                    <a:pt x="0" y="0"/>
                  </a:cubicBezTo>
                  <a:cubicBezTo>
                    <a:pt x="0" y="12"/>
                    <a:pt x="0" y="23"/>
                    <a:pt x="0"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pPr>
              <a:endParaRPr lang="en-US" sz="1900" dirty="0">
                <a:solidFill>
                  <a:prstClr val="black"/>
                </a:solidFill>
                <a:latin typeface="Calibri"/>
              </a:endParaRPr>
            </a:p>
          </p:txBody>
        </p:sp>
        <p:sp>
          <p:nvSpPr>
            <p:cNvPr id="43" name="Freeform 1795"/>
            <p:cNvSpPr>
              <a:spLocks/>
            </p:cNvSpPr>
            <p:nvPr/>
          </p:nvSpPr>
          <p:spPr bwMode="gray">
            <a:xfrm>
              <a:off x="8796338" y="979488"/>
              <a:ext cx="63500" cy="106363"/>
            </a:xfrm>
            <a:custGeom>
              <a:avLst/>
              <a:gdLst>
                <a:gd name="T0" fmla="*/ 0 w 17"/>
                <a:gd name="T1" fmla="*/ 28 h 28"/>
                <a:gd name="T2" fmla="*/ 17 w 17"/>
                <a:gd name="T3" fmla="*/ 28 h 28"/>
                <a:gd name="T4" fmla="*/ 17 w 17"/>
                <a:gd name="T5" fmla="*/ 0 h 28"/>
                <a:gd name="T6" fmla="*/ 0 w 17"/>
                <a:gd name="T7" fmla="*/ 0 h 28"/>
                <a:gd name="T8" fmla="*/ 0 w 17"/>
                <a:gd name="T9" fmla="*/ 28 h 28"/>
              </a:gdLst>
              <a:ahLst/>
              <a:cxnLst>
                <a:cxn ang="0">
                  <a:pos x="T0" y="T1"/>
                </a:cxn>
                <a:cxn ang="0">
                  <a:pos x="T2" y="T3"/>
                </a:cxn>
                <a:cxn ang="0">
                  <a:pos x="T4" y="T5"/>
                </a:cxn>
                <a:cxn ang="0">
                  <a:pos x="T6" y="T7"/>
                </a:cxn>
                <a:cxn ang="0">
                  <a:pos x="T8" y="T9"/>
                </a:cxn>
              </a:cxnLst>
              <a:rect l="0" t="0" r="r" b="b"/>
              <a:pathLst>
                <a:path w="17" h="28">
                  <a:moveTo>
                    <a:pt x="0" y="28"/>
                  </a:moveTo>
                  <a:cubicBezTo>
                    <a:pt x="6" y="28"/>
                    <a:pt x="11" y="28"/>
                    <a:pt x="17" y="28"/>
                  </a:cubicBezTo>
                  <a:cubicBezTo>
                    <a:pt x="17" y="18"/>
                    <a:pt x="17" y="9"/>
                    <a:pt x="17" y="0"/>
                  </a:cubicBezTo>
                  <a:cubicBezTo>
                    <a:pt x="11" y="0"/>
                    <a:pt x="6" y="0"/>
                    <a:pt x="0" y="0"/>
                  </a:cubicBezTo>
                  <a:cubicBezTo>
                    <a:pt x="0" y="9"/>
                    <a:pt x="0" y="19"/>
                    <a:pt x="0" y="28"/>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pPr>
              <a:endParaRPr lang="en-US" sz="1900" dirty="0">
                <a:solidFill>
                  <a:prstClr val="black"/>
                </a:solidFill>
                <a:latin typeface="Calibri"/>
              </a:endParaRPr>
            </a:p>
          </p:txBody>
        </p:sp>
      </p:grpSp>
      <p:pic>
        <p:nvPicPr>
          <p:cNvPr id="44" name="Picture 4" descr="Image result for integration clipart black and whit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9931" y="1851670"/>
            <a:ext cx="936104" cy="70207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Image result for people and laptop clipart black and white "/>
          <p:cNvPicPr>
            <a:picLocks noChangeAspect="1" noChangeArrowheads="1"/>
          </p:cNvPicPr>
          <p:nvPr/>
        </p:nvPicPr>
        <p:blipFill rotWithShape="1">
          <a:blip r:embed="rId3" cstate="print">
            <a:clrChange>
              <a:clrFrom>
                <a:srgbClr val="D9DBDA"/>
              </a:clrFrom>
              <a:clrTo>
                <a:srgbClr val="D9DBDA">
                  <a:alpha val="0"/>
                </a:srgbClr>
              </a:clrTo>
            </a:clrChange>
            <a:extLst>
              <a:ext uri="{28A0092B-C50C-407E-A947-70E740481C1C}">
                <a14:useLocalDpi xmlns:a14="http://schemas.microsoft.com/office/drawing/2010/main" val="0"/>
              </a:ext>
            </a:extLst>
          </a:blip>
          <a:srcRect l="5598" t="68276" r="72562" b="7596"/>
          <a:stretch/>
        </p:blipFill>
        <p:spPr bwMode="auto">
          <a:xfrm>
            <a:off x="5641788" y="3363839"/>
            <a:ext cx="936105" cy="542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4" cstate="print"/>
          <a:stretch>
            <a:fillRect/>
          </a:stretch>
        </p:blipFill>
        <p:spPr>
          <a:xfrm>
            <a:off x="5609631" y="717546"/>
            <a:ext cx="896244" cy="406419"/>
          </a:xfrm>
          <a:prstGeom prst="rect">
            <a:avLst/>
          </a:prstGeom>
        </p:spPr>
      </p:pic>
      <p:pic>
        <p:nvPicPr>
          <p:cNvPr id="47" name="Picture 12" descr="Image result for malaysia flag round"/>
          <p:cNvPicPr>
            <a:picLocks noChangeAspect="1" noChangeArrowheads="1"/>
          </p:cNvPicPr>
          <p:nvPr/>
        </p:nvPicPr>
        <p:blipFill>
          <a:blip r:embed="rId5" cstate="print"/>
          <a:srcRect/>
          <a:stretch>
            <a:fillRect/>
          </a:stretch>
        </p:blipFill>
        <p:spPr bwMode="auto">
          <a:xfrm>
            <a:off x="3697563" y="2053096"/>
            <a:ext cx="1666874" cy="1256736"/>
          </a:xfrm>
          <a:prstGeom prst="rect">
            <a:avLst/>
          </a:prstGeom>
          <a:noFill/>
        </p:spPr>
      </p:pic>
      <p:sp>
        <p:nvSpPr>
          <p:cNvPr id="48" name="Oval 47"/>
          <p:cNvSpPr/>
          <p:nvPr/>
        </p:nvSpPr>
        <p:spPr>
          <a:xfrm>
            <a:off x="4572000" y="555526"/>
            <a:ext cx="2952328" cy="1674186"/>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GIS Plan For 2020 ………………</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15</a:t>
            </a:fld>
            <a:endParaRPr lang="en-GB" dirty="0"/>
          </a:p>
        </p:txBody>
      </p:sp>
      <p:sp>
        <p:nvSpPr>
          <p:cNvPr id="4" name="Shape 3"/>
          <p:cNvSpPr/>
          <p:nvPr/>
        </p:nvSpPr>
        <p:spPr>
          <a:xfrm>
            <a:off x="990600" y="980739"/>
            <a:ext cx="6705600" cy="3065464"/>
          </a:xfrm>
          <a:prstGeom prst="swooshArrow">
            <a:avLst>
              <a:gd name="adj1" fmla="val 25000"/>
              <a:gd name="adj2" fmla="val 25000"/>
            </a:avLst>
          </a:prstGeom>
          <a:solidFill>
            <a:srgbClr val="00B0F0"/>
          </a:solidFill>
        </p:spPr>
        <p:style>
          <a:lnRef idx="0">
            <a:schemeClr val="dk2">
              <a:hueOff val="0"/>
              <a:satOff val="0"/>
              <a:lumOff val="0"/>
              <a:alphaOff val="0"/>
            </a:schemeClr>
          </a:lnRef>
          <a:fillRef idx="1">
            <a:scrgbClr r="0" g="0" b="0"/>
          </a:fillRef>
          <a:effectRef idx="2">
            <a:schemeClr val="dk2">
              <a:tint val="40000"/>
              <a:hueOff val="0"/>
              <a:satOff val="0"/>
              <a:lumOff val="0"/>
              <a:alphaOff val="0"/>
            </a:schemeClr>
          </a:effectRef>
          <a:fontRef idx="minor">
            <a:schemeClr val="dk1">
              <a:hueOff val="0"/>
              <a:satOff val="0"/>
              <a:lumOff val="0"/>
              <a:alphaOff val="0"/>
            </a:schemeClr>
          </a:fontRef>
        </p:style>
      </p:sp>
      <p:sp>
        <p:nvSpPr>
          <p:cNvPr id="5" name="Rectangle 4"/>
          <p:cNvSpPr/>
          <p:nvPr/>
        </p:nvSpPr>
        <p:spPr>
          <a:xfrm>
            <a:off x="205567" y="3622757"/>
            <a:ext cx="1521265" cy="5078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auto" hangingPunct="0">
              <a:spcBef>
                <a:spcPts val="0"/>
              </a:spcBef>
              <a:spcAft>
                <a:spcPts val="0"/>
              </a:spcAft>
              <a:defRPr/>
            </a:pPr>
            <a:r>
              <a:rPr lang="en-US" sz="2700" b="1" dirty="0">
                <a:ln w="11430"/>
                <a:solidFill>
                  <a:schemeClr val="tx1">
                    <a:lumMod val="95000"/>
                    <a:lumOff val="5000"/>
                  </a:schemeClr>
                </a:solidFill>
                <a:effectLst>
                  <a:outerShdw blurRad="50800" dist="39000" dir="5460000" algn="tl">
                    <a:srgbClr val="000000">
                      <a:alpha val="38000"/>
                    </a:srgbClr>
                  </a:outerShdw>
                </a:effectLst>
                <a:latin typeface="+mn-lt"/>
                <a:cs typeface="+mn-cs"/>
              </a:rPr>
              <a:t>1991 </a:t>
            </a:r>
            <a:endParaRPr lang="en-US" b="1" dirty="0">
              <a:ln w="11430"/>
              <a:solidFill>
                <a:schemeClr val="tx1">
                  <a:lumMod val="95000"/>
                  <a:lumOff val="5000"/>
                </a:schemeClr>
              </a:solidFill>
              <a:effectLst>
                <a:outerShdw blurRad="50800" dist="39000" dir="5460000" algn="tl">
                  <a:srgbClr val="000000">
                    <a:alpha val="38000"/>
                  </a:srgbClr>
                </a:outerShdw>
              </a:effectLst>
              <a:latin typeface="+mn-lt"/>
              <a:cs typeface="+mn-cs"/>
            </a:endParaRPr>
          </a:p>
        </p:txBody>
      </p:sp>
      <p:grpSp>
        <p:nvGrpSpPr>
          <p:cNvPr id="6" name="Group 4"/>
          <p:cNvGrpSpPr/>
          <p:nvPr/>
        </p:nvGrpSpPr>
        <p:grpSpPr>
          <a:xfrm>
            <a:off x="4517671" y="2391091"/>
            <a:ext cx="2106234" cy="1594011"/>
            <a:chOff x="4289567" y="4203486"/>
            <a:chExt cx="2106234" cy="2125348"/>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135" y="5207001"/>
              <a:ext cx="611187" cy="112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289567" y="4203486"/>
              <a:ext cx="2106234" cy="1354217"/>
            </a:xfrm>
            <a:prstGeom prst="rect">
              <a:avLst/>
            </a:prstGeom>
          </p:spPr>
          <p:txBody>
            <a:bodyPr>
              <a:spAutoFit/>
            </a:bodyPr>
            <a:lstStyle/>
            <a:p>
              <a:pPr eaLnBrk="0" fontAlgn="auto" hangingPunct="0">
                <a:spcBef>
                  <a:spcPts val="0"/>
                </a:spcBef>
                <a:spcAft>
                  <a:spcPts val="0"/>
                </a:spcAft>
                <a:defRPr/>
              </a:pPr>
              <a:r>
                <a:rPr lang="en-US" sz="1000" b="1" dirty="0">
                  <a:ln w="1905"/>
                  <a:solidFill>
                    <a:srgbClr val="002060"/>
                  </a:solidFill>
                  <a:effectLst>
                    <a:innerShdw blurRad="69850" dist="43180" dir="5400000">
                      <a:srgbClr val="000000">
                        <a:alpha val="65000"/>
                      </a:srgbClr>
                    </a:innerShdw>
                  </a:effectLst>
                  <a:latin typeface="Arial Narrow" pitchFamily="34" charset="0"/>
                  <a:cs typeface="+mn-cs"/>
                </a:rPr>
                <a:t>Layer;</a:t>
              </a:r>
            </a:p>
            <a:p>
              <a:pPr eaLnBrk="0" fontAlgn="auto" hangingPunct="0">
                <a:spcBef>
                  <a:spcPts val="0"/>
                </a:spcBef>
                <a:spcAft>
                  <a:spcPts val="0"/>
                </a:spcAft>
                <a:defRPr/>
              </a:pPr>
              <a:r>
                <a:rPr lang="en-US" sz="1000" b="1" dirty="0">
                  <a:ln w="1905"/>
                  <a:solidFill>
                    <a:srgbClr val="002060"/>
                  </a:solidFill>
                  <a:effectLst>
                    <a:innerShdw blurRad="69850" dist="43180" dir="5400000">
                      <a:srgbClr val="000000">
                        <a:alpha val="65000"/>
                      </a:srgbClr>
                    </a:innerShdw>
                  </a:effectLst>
                  <a:latin typeface="Arial Narrow" pitchFamily="34" charset="0"/>
                </a:rPr>
                <a:t>Enumeration Block </a:t>
              </a:r>
            </a:p>
            <a:p>
              <a:pPr eaLnBrk="0" fontAlgn="auto" hangingPunct="0">
                <a:spcBef>
                  <a:spcPts val="0"/>
                </a:spcBef>
                <a:spcAft>
                  <a:spcPts val="0"/>
                </a:spcAft>
                <a:defRPr/>
              </a:pPr>
              <a:r>
                <a:rPr lang="en-US" sz="1000" b="1" dirty="0">
                  <a:ln w="1905"/>
                  <a:solidFill>
                    <a:srgbClr val="002060"/>
                  </a:solidFill>
                  <a:effectLst>
                    <a:innerShdw blurRad="69850" dist="43180" dir="5400000">
                      <a:srgbClr val="000000">
                        <a:alpha val="65000"/>
                      </a:srgbClr>
                    </a:innerShdw>
                  </a:effectLst>
                  <a:latin typeface="Arial Narrow" pitchFamily="34" charset="0"/>
                  <a:cs typeface="+mn-cs"/>
                </a:rPr>
                <a:t>- Point </a:t>
              </a:r>
            </a:p>
            <a:p>
              <a:pPr eaLnBrk="0" fontAlgn="auto" hangingPunct="0">
                <a:spcBef>
                  <a:spcPts val="0"/>
                </a:spcBef>
                <a:spcAft>
                  <a:spcPts val="0"/>
                </a:spcAft>
                <a:defRPr/>
              </a:pPr>
              <a:r>
                <a:rPr lang="en-US" sz="1000" b="1" dirty="0">
                  <a:ln w="1905"/>
                  <a:solidFill>
                    <a:srgbClr val="002060"/>
                  </a:solidFill>
                  <a:effectLst>
                    <a:innerShdw blurRad="69850" dist="43180" dir="5400000">
                      <a:srgbClr val="000000">
                        <a:alpha val="65000"/>
                      </a:srgbClr>
                    </a:innerShdw>
                  </a:effectLst>
                  <a:latin typeface="Arial Narrow" pitchFamily="34" charset="0"/>
                  <a:cs typeface="+mn-cs"/>
                </a:rPr>
                <a:t>- Polygon</a:t>
              </a:r>
            </a:p>
            <a:p>
              <a:pPr eaLnBrk="0" fontAlgn="auto" hangingPunct="0">
                <a:spcBef>
                  <a:spcPts val="0"/>
                </a:spcBef>
                <a:spcAft>
                  <a:spcPts val="0"/>
                </a:spcAft>
                <a:defRPr/>
              </a:pPr>
              <a:r>
                <a:rPr lang="en-US" sz="1000" b="1" dirty="0">
                  <a:ln w="1905"/>
                  <a:solidFill>
                    <a:srgbClr val="002060"/>
                  </a:solidFill>
                  <a:effectLst>
                    <a:innerShdw blurRad="69850" dist="43180" dir="5400000">
                      <a:srgbClr val="000000">
                        <a:alpha val="65000"/>
                      </a:srgbClr>
                    </a:innerShdw>
                  </a:effectLst>
                  <a:latin typeface="Arial Narrow" pitchFamily="34" charset="0"/>
                  <a:cs typeface="+mn-cs"/>
                </a:rPr>
                <a:t>- Road</a:t>
              </a:r>
            </a:p>
            <a:p>
              <a:pPr eaLnBrk="0" fontAlgn="auto" hangingPunct="0">
                <a:spcBef>
                  <a:spcPts val="0"/>
                </a:spcBef>
                <a:spcAft>
                  <a:spcPts val="0"/>
                </a:spcAft>
                <a:defRPr/>
              </a:pPr>
              <a:r>
                <a:rPr lang="en-US" sz="1000" b="1" dirty="0">
                  <a:ln w="1905"/>
                  <a:solidFill>
                    <a:srgbClr val="002060"/>
                  </a:solidFill>
                  <a:effectLst>
                    <a:innerShdw blurRad="69850" dist="43180" dir="5400000">
                      <a:srgbClr val="000000">
                        <a:alpha val="65000"/>
                      </a:srgbClr>
                    </a:innerShdw>
                  </a:effectLst>
                  <a:latin typeface="Arial Narrow" pitchFamily="34" charset="0"/>
                  <a:cs typeface="+mn-cs"/>
                </a:rPr>
                <a:t>- River</a:t>
              </a:r>
            </a:p>
          </p:txBody>
        </p:sp>
      </p:grpSp>
      <p:sp>
        <p:nvSpPr>
          <p:cNvPr id="9" name="Rectangle 8"/>
          <p:cNvSpPr/>
          <p:nvPr/>
        </p:nvSpPr>
        <p:spPr>
          <a:xfrm>
            <a:off x="2568672" y="2454218"/>
            <a:ext cx="1720897" cy="5078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auto" hangingPunct="0">
              <a:spcBef>
                <a:spcPts val="0"/>
              </a:spcBef>
              <a:spcAft>
                <a:spcPts val="0"/>
              </a:spcAft>
              <a:defRPr/>
            </a:pPr>
            <a:r>
              <a:rPr lang="en-US" sz="2700" b="1" dirty="0">
                <a:ln w="11430"/>
                <a:solidFill>
                  <a:schemeClr val="tx1">
                    <a:lumMod val="95000"/>
                    <a:lumOff val="5000"/>
                  </a:schemeClr>
                </a:solidFill>
                <a:effectLst>
                  <a:outerShdw blurRad="50800" dist="39000" dir="5460000" algn="tl">
                    <a:srgbClr val="000000">
                      <a:alpha val="38000"/>
                    </a:srgbClr>
                  </a:outerShdw>
                </a:effectLst>
                <a:latin typeface="+mn-lt"/>
                <a:cs typeface="+mn-cs"/>
              </a:rPr>
              <a:t>2000 </a:t>
            </a:r>
            <a:endParaRPr lang="en-US" b="1" dirty="0">
              <a:ln w="11430"/>
              <a:solidFill>
                <a:schemeClr val="tx1">
                  <a:lumMod val="95000"/>
                  <a:lumOff val="5000"/>
                </a:schemeClr>
              </a:solidFill>
              <a:effectLst>
                <a:outerShdw blurRad="50800" dist="39000" dir="5460000" algn="tl">
                  <a:srgbClr val="000000">
                    <a:alpha val="38000"/>
                  </a:srgbClr>
                </a:outerShdw>
              </a:effectLst>
              <a:latin typeface="+mn-lt"/>
              <a:cs typeface="+mn-cs"/>
            </a:endParaRPr>
          </a:p>
        </p:txBody>
      </p:sp>
      <p:sp>
        <p:nvSpPr>
          <p:cNvPr id="10" name="Rectangle 9"/>
          <p:cNvSpPr/>
          <p:nvPr/>
        </p:nvSpPr>
        <p:spPr>
          <a:xfrm>
            <a:off x="4289569" y="1923304"/>
            <a:ext cx="1053117" cy="5078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auto" hangingPunct="0">
              <a:spcBef>
                <a:spcPts val="0"/>
              </a:spcBef>
              <a:spcAft>
                <a:spcPts val="0"/>
              </a:spcAft>
              <a:defRPr/>
            </a:pPr>
            <a:r>
              <a:rPr lang="en-US" sz="2700" b="1" dirty="0">
                <a:ln w="11430"/>
                <a:solidFill>
                  <a:schemeClr val="tx1">
                    <a:lumMod val="95000"/>
                    <a:lumOff val="5000"/>
                  </a:schemeClr>
                </a:solidFill>
                <a:effectLst>
                  <a:outerShdw blurRad="50800" dist="39000" dir="5460000" algn="tl">
                    <a:srgbClr val="000000">
                      <a:alpha val="38000"/>
                    </a:srgbClr>
                  </a:outerShdw>
                </a:effectLst>
                <a:latin typeface="+mn-lt"/>
                <a:cs typeface="+mn-cs"/>
              </a:rPr>
              <a:t>2010 </a:t>
            </a:r>
            <a:endParaRPr lang="en-US" b="1" dirty="0">
              <a:ln w="11430"/>
              <a:solidFill>
                <a:schemeClr val="tx1">
                  <a:lumMod val="95000"/>
                  <a:lumOff val="5000"/>
                </a:schemeClr>
              </a:solidFill>
              <a:effectLst>
                <a:outerShdw blurRad="50800" dist="39000" dir="5460000" algn="tl">
                  <a:srgbClr val="000000">
                    <a:alpha val="38000"/>
                  </a:srgbClr>
                </a:outerShdw>
              </a:effectLst>
              <a:latin typeface="+mn-lt"/>
              <a:cs typeface="+mn-cs"/>
            </a:endParaRPr>
          </a:p>
        </p:txBody>
      </p:sp>
      <p:grpSp>
        <p:nvGrpSpPr>
          <p:cNvPr id="11" name="Group 9"/>
          <p:cNvGrpSpPr/>
          <p:nvPr/>
        </p:nvGrpSpPr>
        <p:grpSpPr>
          <a:xfrm>
            <a:off x="518151" y="4080531"/>
            <a:ext cx="1841301" cy="484187"/>
            <a:chOff x="518149" y="5733257"/>
            <a:chExt cx="1841301" cy="645583"/>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49" y="5733257"/>
              <a:ext cx="549275" cy="64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094212" y="5829266"/>
              <a:ext cx="1265238" cy="533480"/>
            </a:xfrm>
            <a:prstGeom prst="rect">
              <a:avLst/>
            </a:prstGeom>
          </p:spPr>
          <p:txBody>
            <a:bodyPr>
              <a:spAutoFit/>
            </a:bodyPr>
            <a:lstStyle/>
            <a:p>
              <a:pPr eaLnBrk="0" fontAlgn="auto" hangingPunct="0">
                <a:spcBef>
                  <a:spcPts val="0"/>
                </a:spcBef>
                <a:spcAft>
                  <a:spcPts val="0"/>
                </a:spcAft>
                <a:defRPr/>
              </a:pPr>
              <a:r>
                <a:rPr lang="en-US" sz="1000" b="1" dirty="0">
                  <a:ln w="1905"/>
                  <a:solidFill>
                    <a:srgbClr val="002060"/>
                  </a:solidFill>
                  <a:effectLst>
                    <a:innerShdw blurRad="69850" dist="43180" dir="5400000">
                      <a:srgbClr val="000000">
                        <a:alpha val="65000"/>
                      </a:srgbClr>
                    </a:innerShdw>
                  </a:effectLst>
                  <a:latin typeface="+mn-lt"/>
                  <a:cs typeface="+mn-cs"/>
                </a:rPr>
                <a:t>Layer;</a:t>
              </a:r>
            </a:p>
            <a:p>
              <a:pPr eaLnBrk="0" fontAlgn="auto" hangingPunct="0">
                <a:spcBef>
                  <a:spcPts val="0"/>
                </a:spcBef>
                <a:spcAft>
                  <a:spcPts val="0"/>
                </a:spcAft>
                <a:defRPr/>
              </a:pPr>
              <a:r>
                <a:rPr lang="en-US" sz="1000" b="1" dirty="0">
                  <a:ln w="1905"/>
                  <a:solidFill>
                    <a:srgbClr val="002060"/>
                  </a:solidFill>
                  <a:effectLst>
                    <a:innerShdw blurRad="69850" dist="43180" dir="5400000">
                      <a:srgbClr val="000000">
                        <a:alpha val="65000"/>
                      </a:srgbClr>
                    </a:innerShdw>
                  </a:effectLst>
                  <a:latin typeface="+mn-lt"/>
                  <a:cs typeface="+mn-cs"/>
                </a:rPr>
                <a:t>- Enumeration </a:t>
              </a:r>
              <a:r>
                <a:rPr lang="en-US" sz="1000" b="1" dirty="0">
                  <a:ln w="1905"/>
                  <a:solidFill>
                    <a:srgbClr val="002060"/>
                  </a:solidFill>
                  <a:effectLst>
                    <a:innerShdw blurRad="69850" dist="43180" dir="5400000">
                      <a:srgbClr val="000000">
                        <a:alpha val="65000"/>
                      </a:srgbClr>
                    </a:innerShdw>
                  </a:effectLst>
                  <a:latin typeface="Arial Narrow" pitchFamily="34" charset="0"/>
                  <a:cs typeface="+mn-cs"/>
                </a:rPr>
                <a:t>Block</a:t>
              </a:r>
            </a:p>
          </p:txBody>
        </p:sp>
      </p:grpSp>
      <p:grpSp>
        <p:nvGrpSpPr>
          <p:cNvPr id="14" name="Group 13"/>
          <p:cNvGrpSpPr/>
          <p:nvPr/>
        </p:nvGrpSpPr>
        <p:grpSpPr>
          <a:xfrm>
            <a:off x="2682048" y="2892306"/>
            <a:ext cx="1390777" cy="881098"/>
            <a:chOff x="2678389" y="5187951"/>
            <a:chExt cx="1390777" cy="1174796"/>
          </a:xfrm>
        </p:grpSpPr>
        <p:sp>
          <p:nvSpPr>
            <p:cNvPr id="15" name="Rectangle 14"/>
            <p:cNvSpPr/>
            <p:nvPr/>
          </p:nvSpPr>
          <p:spPr>
            <a:xfrm>
              <a:off x="2678389" y="5829267"/>
              <a:ext cx="1390777" cy="533480"/>
            </a:xfrm>
            <a:prstGeom prst="rect">
              <a:avLst/>
            </a:prstGeom>
          </p:spPr>
          <p:txBody>
            <a:bodyPr>
              <a:spAutoFit/>
            </a:bodyPr>
            <a:lstStyle/>
            <a:p>
              <a:pPr eaLnBrk="0" fontAlgn="auto" hangingPunct="0">
                <a:spcBef>
                  <a:spcPts val="0"/>
                </a:spcBef>
                <a:spcAft>
                  <a:spcPts val="0"/>
                </a:spcAft>
                <a:defRPr/>
              </a:pPr>
              <a:r>
                <a:rPr lang="en-US" sz="1000" b="1" dirty="0">
                  <a:ln w="1905"/>
                  <a:solidFill>
                    <a:srgbClr val="002060"/>
                  </a:solidFill>
                  <a:effectLst>
                    <a:innerShdw blurRad="69850" dist="43180" dir="5400000">
                      <a:srgbClr val="000000">
                        <a:alpha val="65000"/>
                      </a:srgbClr>
                    </a:innerShdw>
                  </a:effectLst>
                  <a:latin typeface="Aharoni" pitchFamily="2" charset="-79"/>
                  <a:cs typeface="Aharoni" pitchFamily="2" charset="-79"/>
                </a:rPr>
                <a:t>Layer;</a:t>
              </a:r>
            </a:p>
            <a:p>
              <a:pPr eaLnBrk="0" fontAlgn="auto" hangingPunct="0">
                <a:spcBef>
                  <a:spcPts val="0"/>
                </a:spcBef>
                <a:spcAft>
                  <a:spcPts val="0"/>
                </a:spcAft>
                <a:defRPr/>
              </a:pPr>
              <a:r>
                <a:rPr lang="en-US" sz="1000" b="1" dirty="0">
                  <a:ln w="1905"/>
                  <a:solidFill>
                    <a:srgbClr val="002060"/>
                  </a:solidFill>
                  <a:effectLst>
                    <a:innerShdw blurRad="69850" dist="43180" dir="5400000">
                      <a:srgbClr val="000000">
                        <a:alpha val="65000"/>
                      </a:srgbClr>
                    </a:innerShdw>
                  </a:effectLst>
                  <a:latin typeface="Aharoni" pitchFamily="2" charset="-79"/>
                  <a:cs typeface="Aharoni" pitchFamily="2" charset="-79"/>
                </a:rPr>
                <a:t>- Enumeration Block</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8160" y="5187951"/>
              <a:ext cx="549275" cy="64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5905940" y="1535672"/>
            <a:ext cx="1680843"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auto" hangingPunct="0">
              <a:spcBef>
                <a:spcPts val="0"/>
              </a:spcBef>
              <a:spcAft>
                <a:spcPts val="0"/>
              </a:spcAft>
              <a:defRPr/>
            </a:pPr>
            <a:r>
              <a:rPr lang="en-US" sz="4000" b="1" dirty="0">
                <a:ln w="11430"/>
                <a:solidFill>
                  <a:srgbClr val="FF0000"/>
                </a:solidFill>
                <a:effectLst>
                  <a:outerShdw blurRad="50800" dist="39000" dir="5460000" algn="tl">
                    <a:srgbClr val="000000">
                      <a:alpha val="38000"/>
                    </a:srgbClr>
                  </a:outerShdw>
                </a:effectLst>
                <a:latin typeface="+mn-lt"/>
                <a:cs typeface="+mn-cs"/>
              </a:rPr>
              <a:t>2020</a:t>
            </a:r>
            <a:r>
              <a:rPr lang="en-US" sz="2700" b="1" dirty="0">
                <a:ln w="11430"/>
                <a:solidFill>
                  <a:srgbClr val="FF0000"/>
                </a:solidFill>
                <a:effectLst>
                  <a:outerShdw blurRad="50800" dist="39000" dir="5460000" algn="tl">
                    <a:srgbClr val="000000">
                      <a:alpha val="38000"/>
                    </a:srgbClr>
                  </a:outerShdw>
                </a:effectLst>
                <a:latin typeface="+mn-lt"/>
                <a:cs typeface="+mn-cs"/>
              </a:rPr>
              <a:t> </a:t>
            </a:r>
            <a:endParaRPr lang="en-US" b="1" dirty="0">
              <a:ln w="11430"/>
              <a:solidFill>
                <a:srgbClr val="FF0000"/>
              </a:solidFill>
              <a:effectLst>
                <a:outerShdw blurRad="50800" dist="39000" dir="5460000" algn="tl">
                  <a:srgbClr val="000000">
                    <a:alpha val="38000"/>
                  </a:srgbClr>
                </a:outerShdw>
              </a:effectLst>
              <a:latin typeface="+mn-lt"/>
              <a:cs typeface="+mn-cs"/>
            </a:endParaRPr>
          </a:p>
        </p:txBody>
      </p:sp>
      <p:pic>
        <p:nvPicPr>
          <p:cNvPr id="18" name="Picture 2" descr="http://www.globalmapper.com/helpv12/3d_buildings_kuala_lumpu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693" t="7437" r="2823" b="47760"/>
          <a:stretch/>
        </p:blipFill>
        <p:spPr bwMode="auto">
          <a:xfrm>
            <a:off x="7586783" y="1836779"/>
            <a:ext cx="966726" cy="623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Rectangle 14"/>
          <p:cNvSpPr>
            <a:spLocks noChangeArrowheads="1"/>
          </p:cNvSpPr>
          <p:nvPr/>
        </p:nvSpPr>
        <p:spPr bwMode="auto">
          <a:xfrm>
            <a:off x="140643" y="2144774"/>
            <a:ext cx="2218808" cy="1615827"/>
          </a:xfrm>
          <a:prstGeom prst="rect">
            <a:avLst/>
          </a:prstGeom>
          <a:no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ms-MY" altLang="en-US" sz="1100" b="1" dirty="0"/>
              <a:t>Started in 1989 study paper </a:t>
            </a:r>
            <a:r>
              <a:rPr lang="ms-MY" altLang="en-US" sz="1100" b="1" i="1" dirty="0"/>
              <a:t>“Potential and Possible Uses of GIS in DOS for Post Census Activities”</a:t>
            </a:r>
            <a:r>
              <a:rPr lang="ms-MY" altLang="en-US" sz="1100" b="1" dirty="0"/>
              <a:t>.Budget was approved for development of GIS in 1990 and a year later GIS consultant from US Bureau of Census provided functional requirement for DOS.</a:t>
            </a:r>
            <a:endParaRPr lang="en-MY" altLang="en-US" sz="1100" b="1" dirty="0"/>
          </a:p>
        </p:txBody>
      </p:sp>
      <p:sp>
        <p:nvSpPr>
          <p:cNvPr id="20" name="Rectangle 19"/>
          <p:cNvSpPr/>
          <p:nvPr/>
        </p:nvSpPr>
        <p:spPr>
          <a:xfrm>
            <a:off x="6728740" y="3622755"/>
            <a:ext cx="2304256" cy="1084912"/>
          </a:xfrm>
          <a:prstGeom prst="rect">
            <a:avLst/>
          </a:prstGeom>
          <a:noFill/>
        </p:spPr>
        <p:txBody>
          <a:bodyPr>
            <a:spAutoFit/>
          </a:bodyPr>
          <a:lstStyle/>
          <a:p>
            <a:pPr eaLnBrk="0" fontAlgn="auto" hangingPunct="0">
              <a:spcBef>
                <a:spcPts val="0"/>
              </a:spcBef>
              <a:spcAft>
                <a:spcPts val="0"/>
              </a:spcAft>
              <a:defRPr/>
            </a:pPr>
            <a:r>
              <a:rPr lang="en-US" sz="1050" b="1" dirty="0">
                <a:ln w="1905"/>
                <a:solidFill>
                  <a:srgbClr val="002060"/>
                </a:solidFill>
                <a:effectLst>
                  <a:innerShdw blurRad="69850" dist="43180" dir="5400000">
                    <a:srgbClr val="000000">
                      <a:alpha val="65000"/>
                    </a:srgbClr>
                  </a:innerShdw>
                </a:effectLst>
                <a:latin typeface="+mn-lt"/>
                <a:cs typeface="+mn-cs"/>
              </a:rPr>
              <a:t>Layer;</a:t>
            </a:r>
          </a:p>
          <a:p>
            <a:pPr eaLnBrk="0" fontAlgn="auto" hangingPunct="0">
              <a:spcBef>
                <a:spcPts val="0"/>
              </a:spcBef>
              <a:spcAft>
                <a:spcPts val="0"/>
              </a:spcAft>
              <a:defRPr/>
            </a:pPr>
            <a:r>
              <a:rPr lang="en-US" sz="900" b="1" dirty="0">
                <a:ln w="1905"/>
                <a:solidFill>
                  <a:srgbClr val="002060"/>
                </a:solidFill>
                <a:effectLst>
                  <a:innerShdw blurRad="69850" dist="43180" dir="5400000">
                    <a:srgbClr val="000000">
                      <a:alpha val="65000"/>
                    </a:srgbClr>
                  </a:innerShdw>
                </a:effectLst>
                <a:latin typeface="+mn-lt"/>
                <a:cs typeface="+mn-cs"/>
              </a:rPr>
              <a:t>Enumeration Block </a:t>
            </a:r>
          </a:p>
          <a:p>
            <a:pPr eaLnBrk="0" fontAlgn="auto" hangingPunct="0">
              <a:spcBef>
                <a:spcPts val="0"/>
              </a:spcBef>
              <a:spcAft>
                <a:spcPts val="0"/>
              </a:spcAft>
              <a:defRPr/>
            </a:pPr>
            <a:r>
              <a:rPr lang="en-US" sz="900" b="1" dirty="0">
                <a:ln w="1905"/>
                <a:solidFill>
                  <a:srgbClr val="002060"/>
                </a:solidFill>
                <a:effectLst>
                  <a:innerShdw blurRad="69850" dist="43180" dir="5400000">
                    <a:srgbClr val="000000">
                      <a:alpha val="65000"/>
                    </a:srgbClr>
                  </a:innerShdw>
                </a:effectLst>
                <a:latin typeface="+mn-lt"/>
                <a:cs typeface="+mn-cs"/>
              </a:rPr>
              <a:t>- Point </a:t>
            </a:r>
          </a:p>
          <a:p>
            <a:pPr eaLnBrk="0" fontAlgn="auto" hangingPunct="0">
              <a:spcBef>
                <a:spcPts val="0"/>
              </a:spcBef>
              <a:spcAft>
                <a:spcPts val="0"/>
              </a:spcAft>
              <a:defRPr/>
            </a:pPr>
            <a:r>
              <a:rPr lang="en-US" sz="900" b="1" dirty="0">
                <a:ln w="1905"/>
                <a:solidFill>
                  <a:srgbClr val="002060"/>
                </a:solidFill>
                <a:effectLst>
                  <a:innerShdw blurRad="69850" dist="43180" dir="5400000">
                    <a:srgbClr val="000000">
                      <a:alpha val="65000"/>
                    </a:srgbClr>
                  </a:innerShdw>
                </a:effectLst>
                <a:latin typeface="+mn-lt"/>
                <a:cs typeface="+mn-cs"/>
              </a:rPr>
              <a:t>- Polygon</a:t>
            </a:r>
          </a:p>
          <a:p>
            <a:pPr eaLnBrk="0" fontAlgn="auto" hangingPunct="0">
              <a:spcBef>
                <a:spcPts val="0"/>
              </a:spcBef>
              <a:spcAft>
                <a:spcPts val="0"/>
              </a:spcAft>
              <a:defRPr/>
            </a:pPr>
            <a:r>
              <a:rPr lang="en-US" sz="900" b="1" dirty="0">
                <a:ln w="1905"/>
                <a:solidFill>
                  <a:srgbClr val="002060"/>
                </a:solidFill>
                <a:effectLst>
                  <a:innerShdw blurRad="69850" dist="43180" dir="5400000">
                    <a:srgbClr val="000000">
                      <a:alpha val="65000"/>
                    </a:srgbClr>
                  </a:innerShdw>
                </a:effectLst>
                <a:latin typeface="+mn-lt"/>
                <a:cs typeface="+mn-cs"/>
              </a:rPr>
              <a:t>- Road</a:t>
            </a:r>
          </a:p>
          <a:p>
            <a:pPr eaLnBrk="0" fontAlgn="auto" hangingPunct="0">
              <a:spcBef>
                <a:spcPts val="0"/>
              </a:spcBef>
              <a:spcAft>
                <a:spcPts val="0"/>
              </a:spcAft>
              <a:defRPr/>
            </a:pPr>
            <a:r>
              <a:rPr lang="en-US" sz="900" b="1" dirty="0">
                <a:ln w="1905"/>
                <a:solidFill>
                  <a:srgbClr val="002060"/>
                </a:solidFill>
                <a:effectLst>
                  <a:innerShdw blurRad="69850" dist="43180" dir="5400000">
                    <a:srgbClr val="000000">
                      <a:alpha val="65000"/>
                    </a:srgbClr>
                  </a:innerShdw>
                </a:effectLst>
                <a:latin typeface="+mn-lt"/>
                <a:cs typeface="+mn-cs"/>
              </a:rPr>
              <a:t>- River</a:t>
            </a:r>
          </a:p>
          <a:p>
            <a:pPr marL="171450" indent="-171450" eaLnBrk="0" fontAlgn="auto" hangingPunct="0">
              <a:spcBef>
                <a:spcPts val="0"/>
              </a:spcBef>
              <a:spcAft>
                <a:spcPts val="0"/>
              </a:spcAft>
              <a:buFontTx/>
              <a:buChar char="-"/>
              <a:defRPr/>
            </a:pPr>
            <a:r>
              <a:rPr lang="en-US" sz="900" b="1" dirty="0">
                <a:ln w="1905"/>
                <a:solidFill>
                  <a:srgbClr val="002060"/>
                </a:solidFill>
                <a:effectLst>
                  <a:innerShdw blurRad="69850" dist="43180" dir="5400000">
                    <a:srgbClr val="000000">
                      <a:alpha val="65000"/>
                    </a:srgbClr>
                  </a:innerShdw>
                </a:effectLst>
                <a:latin typeface="+mn-lt"/>
                <a:cs typeface="+mn-cs"/>
              </a:rPr>
              <a:t>Address geocode/Mobile map/Web map</a:t>
            </a:r>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0981" y="627534"/>
            <a:ext cx="1159195" cy="869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3"/>
          <p:cNvGrpSpPr/>
          <p:nvPr/>
        </p:nvGrpSpPr>
        <p:grpSpPr>
          <a:xfrm>
            <a:off x="7202085" y="2577106"/>
            <a:ext cx="1717366" cy="1045651"/>
            <a:chOff x="7075807" y="2291679"/>
            <a:chExt cx="1717366" cy="1394201"/>
          </a:xfrm>
        </p:grpSpPr>
        <p:pic>
          <p:nvPicPr>
            <p:cNvPr id="23" name="Picture 22"/>
            <p:cNvPicPr>
              <a:picLocks noChangeAspect="1"/>
            </p:cNvPicPr>
            <p:nvPr/>
          </p:nvPicPr>
          <p:blipFill>
            <a:blip r:embed="rId7" cstate="print"/>
            <a:stretch>
              <a:fillRect/>
            </a:stretch>
          </p:blipFill>
          <p:spPr>
            <a:xfrm>
              <a:off x="7703200" y="2321864"/>
              <a:ext cx="604838" cy="590550"/>
            </a:xfrm>
            <a:prstGeom prst="rect">
              <a:avLst/>
            </a:prstGeom>
            <a:ln>
              <a:noFill/>
            </a:ln>
            <a:effectLst>
              <a:outerShdw blurRad="292100" dist="139700" dir="2700000" algn="tl" rotWithShape="0">
                <a:srgbClr val="333333">
                  <a:alpha val="65000"/>
                </a:srgbClr>
              </a:outerShdw>
            </a:effectLst>
          </p:spPr>
        </p:pic>
        <p:pic>
          <p:nvPicPr>
            <p:cNvPr id="2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807" y="2291679"/>
              <a:ext cx="61118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9698" y="2677817"/>
              <a:ext cx="1133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Technology For Census 2020</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16</a:t>
            </a:fld>
            <a:endParaRPr lang="en-GB" dirty="0"/>
          </a:p>
        </p:txBody>
      </p:sp>
      <p:grpSp>
        <p:nvGrpSpPr>
          <p:cNvPr id="4" name="Group 4"/>
          <p:cNvGrpSpPr/>
          <p:nvPr/>
        </p:nvGrpSpPr>
        <p:grpSpPr>
          <a:xfrm>
            <a:off x="121790" y="1491629"/>
            <a:ext cx="9387453" cy="760149"/>
            <a:chOff x="550962" y="2509438"/>
            <a:chExt cx="9187134" cy="1013532"/>
          </a:xfrm>
        </p:grpSpPr>
        <p:grpSp>
          <p:nvGrpSpPr>
            <p:cNvPr id="5" name="Group 5"/>
            <p:cNvGrpSpPr/>
            <p:nvPr/>
          </p:nvGrpSpPr>
          <p:grpSpPr>
            <a:xfrm>
              <a:off x="550962" y="2945126"/>
              <a:ext cx="9187134" cy="577844"/>
              <a:chOff x="176403" y="3722432"/>
              <a:chExt cx="9187134" cy="577844"/>
            </a:xfrm>
          </p:grpSpPr>
          <p:sp>
            <p:nvSpPr>
              <p:cNvPr id="9" name="Rectangle 8"/>
              <p:cNvSpPr/>
              <p:nvPr/>
            </p:nvSpPr>
            <p:spPr>
              <a:xfrm>
                <a:off x="3474581" y="3722432"/>
                <a:ext cx="2512292" cy="533480"/>
              </a:xfrm>
              <a:prstGeom prst="rect">
                <a:avLst/>
              </a:prstGeom>
            </p:spPr>
            <p:txBody>
              <a:bodyPr wrap="square">
                <a:spAutoFit/>
              </a:bodyPr>
              <a:lstStyle/>
              <a:p>
                <a:r>
                  <a:rPr lang="en-US" sz="2000" b="1" dirty="0"/>
                  <a:t>ENUMERATION</a:t>
                </a:r>
                <a:endParaRPr lang="en-MY" sz="2000" b="1" dirty="0"/>
              </a:p>
            </p:txBody>
          </p:sp>
          <p:sp>
            <p:nvSpPr>
              <p:cNvPr id="10" name="Rectangle 9"/>
              <p:cNvSpPr/>
              <p:nvPr/>
            </p:nvSpPr>
            <p:spPr>
              <a:xfrm>
                <a:off x="176403" y="3727748"/>
                <a:ext cx="2761235" cy="533480"/>
              </a:xfrm>
              <a:prstGeom prst="rect">
                <a:avLst/>
              </a:prstGeom>
            </p:spPr>
            <p:txBody>
              <a:bodyPr wrap="square">
                <a:spAutoFit/>
              </a:bodyPr>
              <a:lstStyle/>
              <a:p>
                <a:r>
                  <a:rPr lang="en-US" sz="2000" b="1" dirty="0"/>
                  <a:t>PRE-ENUMERATION</a:t>
                </a:r>
                <a:endParaRPr lang="en-MY" sz="2000" b="1" dirty="0"/>
              </a:p>
            </p:txBody>
          </p:sp>
          <p:sp>
            <p:nvSpPr>
              <p:cNvPr id="11" name="Rectangle 10"/>
              <p:cNvSpPr/>
              <p:nvPr/>
            </p:nvSpPr>
            <p:spPr>
              <a:xfrm>
                <a:off x="6293437" y="3766796"/>
                <a:ext cx="3070100" cy="533480"/>
              </a:xfrm>
              <a:prstGeom prst="rect">
                <a:avLst/>
              </a:prstGeom>
            </p:spPr>
            <p:txBody>
              <a:bodyPr wrap="square">
                <a:spAutoFit/>
              </a:bodyPr>
              <a:lstStyle/>
              <a:p>
                <a:r>
                  <a:rPr lang="en-US" sz="2000" b="1" dirty="0"/>
                  <a:t>POST ENUMERATION</a:t>
                </a:r>
                <a:endParaRPr lang="en-MY" sz="2000" b="1" dirty="0"/>
              </a:p>
            </p:txBody>
          </p:sp>
        </p:grpSp>
        <p:sp>
          <p:nvSpPr>
            <p:cNvPr id="6" name="Rectangle 5"/>
            <p:cNvSpPr/>
            <p:nvPr/>
          </p:nvSpPr>
          <p:spPr>
            <a:xfrm>
              <a:off x="1187624" y="2509438"/>
              <a:ext cx="1357741" cy="492443"/>
            </a:xfrm>
            <a:prstGeom prst="rect">
              <a:avLst/>
            </a:prstGeom>
          </p:spPr>
          <p:txBody>
            <a:bodyPr wrap="square">
              <a:spAutoFit/>
            </a:bodyPr>
            <a:lstStyle/>
            <a:p>
              <a:pPr lvl="0"/>
              <a:r>
                <a:rPr lang="en-US" b="1" dirty="0">
                  <a:solidFill>
                    <a:srgbClr val="00B050"/>
                  </a:solidFill>
                </a:rPr>
                <a:t>2017-2019</a:t>
              </a:r>
              <a:endParaRPr lang="en-MY" b="1" dirty="0">
                <a:solidFill>
                  <a:srgbClr val="00B050"/>
                </a:solidFill>
              </a:endParaRPr>
            </a:p>
          </p:txBody>
        </p:sp>
        <p:sp>
          <p:nvSpPr>
            <p:cNvPr id="7" name="Rectangle 6"/>
            <p:cNvSpPr/>
            <p:nvPr/>
          </p:nvSpPr>
          <p:spPr>
            <a:xfrm>
              <a:off x="4278681" y="2509438"/>
              <a:ext cx="909416" cy="492443"/>
            </a:xfrm>
            <a:prstGeom prst="rect">
              <a:avLst/>
            </a:prstGeom>
          </p:spPr>
          <p:txBody>
            <a:bodyPr wrap="square">
              <a:spAutoFit/>
            </a:bodyPr>
            <a:lstStyle/>
            <a:p>
              <a:pPr lvl="0"/>
              <a:r>
                <a:rPr lang="en-US" b="1" dirty="0">
                  <a:solidFill>
                    <a:srgbClr val="FF0000"/>
                  </a:solidFill>
                </a:rPr>
                <a:t>2020</a:t>
              </a:r>
              <a:endParaRPr lang="en-MY" b="1" dirty="0">
                <a:solidFill>
                  <a:srgbClr val="FF0000"/>
                </a:solidFill>
              </a:endParaRPr>
            </a:p>
          </p:txBody>
        </p:sp>
        <p:sp>
          <p:nvSpPr>
            <p:cNvPr id="8" name="Rectangle 7"/>
            <p:cNvSpPr/>
            <p:nvPr/>
          </p:nvSpPr>
          <p:spPr>
            <a:xfrm>
              <a:off x="6882858" y="2509438"/>
              <a:ext cx="1357741" cy="492443"/>
            </a:xfrm>
            <a:prstGeom prst="rect">
              <a:avLst/>
            </a:prstGeom>
          </p:spPr>
          <p:txBody>
            <a:bodyPr wrap="square">
              <a:spAutoFit/>
            </a:bodyPr>
            <a:lstStyle/>
            <a:p>
              <a:pPr lvl="0"/>
              <a:r>
                <a:rPr lang="en-US" b="1" dirty="0">
                  <a:solidFill>
                    <a:srgbClr val="002060"/>
                  </a:solidFill>
                </a:rPr>
                <a:t>2021-2022</a:t>
              </a:r>
              <a:endParaRPr lang="en-MY" b="1" dirty="0">
                <a:solidFill>
                  <a:srgbClr val="002060"/>
                </a:solidFill>
              </a:endParaRPr>
            </a:p>
          </p:txBody>
        </p:sp>
      </p:grpSp>
      <p:grpSp>
        <p:nvGrpSpPr>
          <p:cNvPr id="12" name="Group 13"/>
          <p:cNvGrpSpPr/>
          <p:nvPr/>
        </p:nvGrpSpPr>
        <p:grpSpPr>
          <a:xfrm>
            <a:off x="325828" y="2886631"/>
            <a:ext cx="1669503" cy="1886595"/>
            <a:chOff x="84916" y="2852450"/>
            <a:chExt cx="1669503" cy="1886595"/>
          </a:xfrm>
        </p:grpSpPr>
        <p:pic>
          <p:nvPicPr>
            <p:cNvPr id="13"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162" y="2852450"/>
              <a:ext cx="946400" cy="8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descr="Feb_2009_LB"/>
            <p:cNvPicPr>
              <a:picLocks noChangeAspect="1" noChangeArrowheads="1"/>
            </p:cNvPicPr>
            <p:nvPr/>
          </p:nvPicPr>
          <p:blipFill rotWithShape="1">
            <a:blip r:embed="rId3" cstate="print"/>
            <a:srcRect l="6275" t="9629" r="5551" b="4132"/>
            <a:stretch/>
          </p:blipFill>
          <p:spPr bwMode="auto">
            <a:xfrm>
              <a:off x="964706" y="3601260"/>
              <a:ext cx="789713" cy="457336"/>
            </a:xfrm>
            <a:prstGeom prst="rect">
              <a:avLst/>
            </a:prstGeom>
            <a:ln>
              <a:noFill/>
            </a:ln>
            <a:effectLst>
              <a:outerShdw blurRad="292100" dist="139700" dir="2700000" algn="tl" rotWithShape="0">
                <a:srgbClr val="333333">
                  <a:alpha val="65000"/>
                </a:srgbClr>
              </a:outerShdw>
            </a:effectLst>
          </p:spPr>
        </p:pic>
        <p:pic>
          <p:nvPicPr>
            <p:cNvPr id="15" name="Picture 4" descr="BP020_BAR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28" t="10559" r="3940" b="3840"/>
            <a:stretch/>
          </p:blipFill>
          <p:spPr>
            <a:xfrm>
              <a:off x="150141" y="3601260"/>
              <a:ext cx="853633" cy="465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2" descr="https://www.arcgis.com/features/img/spatial-analysis/analysis-geocodi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16" y="4065446"/>
              <a:ext cx="1274647" cy="67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165870" y="2238515"/>
            <a:ext cx="4809728" cy="461665"/>
          </a:xfrm>
          <a:prstGeom prst="rect">
            <a:avLst/>
          </a:prstGeom>
        </p:spPr>
        <p:txBody>
          <a:bodyPr wrap="square">
            <a:spAutoFit/>
          </a:bodyPr>
          <a:lstStyle/>
          <a:p>
            <a:pPr marL="285750" lvl="0" indent="-285750">
              <a:buFont typeface="Arial" panose="020B0604020202020204" pitchFamily="34" charset="0"/>
              <a:buChar char="•"/>
            </a:pPr>
            <a:r>
              <a:rPr lang="en-US" sz="1200" dirty="0">
                <a:solidFill>
                  <a:prstClr val="black"/>
                </a:solidFill>
              </a:rPr>
              <a:t>Create and update digital Map</a:t>
            </a:r>
          </a:p>
          <a:p>
            <a:pPr marL="285750" lvl="0" indent="-285750">
              <a:buFont typeface="Arial" panose="020B0604020202020204" pitchFamily="34" charset="0"/>
              <a:buChar char="•"/>
            </a:pPr>
            <a:r>
              <a:rPr lang="en-US" sz="1200" dirty="0">
                <a:solidFill>
                  <a:prstClr val="black"/>
                </a:solidFill>
              </a:rPr>
              <a:t>Address geocode</a:t>
            </a:r>
            <a:endParaRPr lang="en-US" sz="1200" b="1" dirty="0">
              <a:solidFill>
                <a:prstClr val="black"/>
              </a:solidFill>
            </a:endParaRPr>
          </a:p>
        </p:txBody>
      </p:sp>
      <p:pic>
        <p:nvPicPr>
          <p:cNvPr id="18"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9762" y="3635441"/>
            <a:ext cx="1678661" cy="112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876249" y="2211713"/>
            <a:ext cx="4809728" cy="461665"/>
          </a:xfrm>
          <a:prstGeom prst="rect">
            <a:avLst/>
          </a:prstGeom>
        </p:spPr>
        <p:txBody>
          <a:bodyPr wrap="square">
            <a:spAutoFit/>
          </a:bodyPr>
          <a:lstStyle/>
          <a:p>
            <a:pPr marL="285750" lvl="0" indent="-285750">
              <a:buFont typeface="Arial" panose="020B0604020202020204" pitchFamily="34" charset="0"/>
              <a:buChar char="•"/>
            </a:pPr>
            <a:r>
              <a:rPr lang="en-US" sz="1200" dirty="0">
                <a:solidFill>
                  <a:prstClr val="black"/>
                </a:solidFill>
              </a:rPr>
              <a:t>Census tracking and progress monitoring</a:t>
            </a:r>
          </a:p>
          <a:p>
            <a:pPr lvl="0"/>
            <a:r>
              <a:rPr lang="en-US" sz="1200" dirty="0">
                <a:solidFill>
                  <a:prstClr val="black"/>
                </a:solidFill>
              </a:rPr>
              <a:t>        during operation</a:t>
            </a:r>
          </a:p>
        </p:txBody>
      </p:sp>
      <p:grpSp>
        <p:nvGrpSpPr>
          <p:cNvPr id="20" name="Group 21"/>
          <p:cNvGrpSpPr/>
          <p:nvPr/>
        </p:nvGrpSpPr>
        <p:grpSpPr>
          <a:xfrm>
            <a:off x="2718377" y="1024986"/>
            <a:ext cx="3181078" cy="3748243"/>
            <a:chOff x="2718377" y="1033663"/>
            <a:chExt cx="3181078" cy="3561065"/>
          </a:xfrm>
        </p:grpSpPr>
        <p:cxnSp>
          <p:nvCxnSpPr>
            <p:cNvPr id="21" name="Gerade Verbindung 42"/>
            <p:cNvCxnSpPr/>
            <p:nvPr/>
          </p:nvCxnSpPr>
          <p:spPr bwMode="gray">
            <a:xfrm flipV="1">
              <a:off x="2718377" y="1033663"/>
              <a:ext cx="0" cy="3546619"/>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2" name="Gerade Verbindung 42"/>
            <p:cNvCxnSpPr/>
            <p:nvPr/>
          </p:nvCxnSpPr>
          <p:spPr bwMode="gray">
            <a:xfrm flipV="1">
              <a:off x="5899455" y="1033663"/>
              <a:ext cx="0" cy="3561065"/>
            </a:xfrm>
            <a:prstGeom prst="line">
              <a:avLst/>
            </a:prstGeom>
            <a:ln/>
          </p:spPr>
          <p:style>
            <a:lnRef idx="3">
              <a:schemeClr val="accent1"/>
            </a:lnRef>
            <a:fillRef idx="0">
              <a:schemeClr val="accent1"/>
            </a:fillRef>
            <a:effectRef idx="2">
              <a:schemeClr val="accent1"/>
            </a:effectRef>
            <a:fontRef idx="minor">
              <a:schemeClr val="tx1"/>
            </a:fontRef>
          </p:style>
        </p:cxnSp>
      </p:grpSp>
      <p:pic>
        <p:nvPicPr>
          <p:cNvPr id="23" name="Picture 2"/>
          <p:cNvPicPr>
            <a:picLocks noChangeAspect="1" noChangeArrowheads="1"/>
          </p:cNvPicPr>
          <p:nvPr/>
        </p:nvPicPr>
        <p:blipFill>
          <a:blip r:embed="rId7" cstate="print"/>
          <a:srcRect/>
          <a:stretch>
            <a:fillRect/>
          </a:stretch>
        </p:blipFill>
        <p:spPr bwMode="auto">
          <a:xfrm>
            <a:off x="6846648" y="3065620"/>
            <a:ext cx="1749653" cy="802734"/>
          </a:xfrm>
          <a:prstGeom prst="rect">
            <a:avLst/>
          </a:prstGeom>
          <a:ln>
            <a:noFill/>
          </a:ln>
          <a:effectLst>
            <a:outerShdw blurRad="292100" dist="139700" dir="2700000" algn="tl" rotWithShape="0">
              <a:srgbClr val="333333">
                <a:alpha val="65000"/>
              </a:srgbClr>
            </a:outerShdw>
          </a:effectLst>
        </p:spPr>
      </p:pic>
      <p:sp>
        <p:nvSpPr>
          <p:cNvPr id="24" name="Rectangle 23"/>
          <p:cNvSpPr/>
          <p:nvPr/>
        </p:nvSpPr>
        <p:spPr>
          <a:xfrm>
            <a:off x="6012160" y="2211713"/>
            <a:ext cx="2808312" cy="461665"/>
          </a:xfrm>
          <a:prstGeom prst="rect">
            <a:avLst/>
          </a:prstGeom>
        </p:spPr>
        <p:txBody>
          <a:bodyPr wrap="square">
            <a:spAutoFit/>
          </a:bodyPr>
          <a:lstStyle/>
          <a:p>
            <a:pPr marL="285750" lvl="0" indent="-285750">
              <a:buFont typeface="Arial" panose="020B0604020202020204" pitchFamily="34" charset="0"/>
              <a:buChar char="•"/>
            </a:pPr>
            <a:r>
              <a:rPr lang="en-US" sz="1200" dirty="0">
                <a:solidFill>
                  <a:prstClr val="black"/>
                </a:solidFill>
              </a:rPr>
              <a:t>Dissemination via Web based and </a:t>
            </a:r>
          </a:p>
          <a:p>
            <a:pPr lvl="0"/>
            <a:r>
              <a:rPr lang="en-US" sz="1200" dirty="0">
                <a:solidFill>
                  <a:prstClr val="black"/>
                </a:solidFill>
              </a:rPr>
              <a:t>        spatial  analysis</a:t>
            </a:r>
          </a:p>
        </p:txBody>
      </p:sp>
      <p:pic>
        <p:nvPicPr>
          <p:cNvPr id="25" name="Picture 24"/>
          <p:cNvPicPr>
            <a:picLocks noChangeAspect="1"/>
          </p:cNvPicPr>
          <p:nvPr/>
        </p:nvPicPr>
        <p:blipFill rotWithShape="1">
          <a:blip r:embed="rId8" cstate="print"/>
          <a:srcRect l="1515" t="11275" r="1675" b="3807"/>
          <a:stretch/>
        </p:blipFill>
        <p:spPr>
          <a:xfrm>
            <a:off x="3412436" y="3015747"/>
            <a:ext cx="1432483" cy="576042"/>
          </a:xfrm>
          <a:prstGeom prst="rect">
            <a:avLst/>
          </a:prstGeom>
          <a:ln>
            <a:noFill/>
          </a:ln>
          <a:effectLst>
            <a:outerShdw blurRad="292100" dist="139700" dir="2700000" algn="tl" rotWithShape="0">
              <a:srgbClr val="333333">
                <a:alpha val="65000"/>
              </a:srgbClr>
            </a:outerShdw>
          </a:effectLst>
        </p:spPr>
      </p:pic>
      <p:grpSp>
        <p:nvGrpSpPr>
          <p:cNvPr id="26" name="Group 27"/>
          <p:cNvGrpSpPr/>
          <p:nvPr/>
        </p:nvGrpSpPr>
        <p:grpSpPr>
          <a:xfrm>
            <a:off x="1127274" y="1019285"/>
            <a:ext cx="566615" cy="530049"/>
            <a:chOff x="4297457" y="2266874"/>
            <a:chExt cx="826766" cy="648854"/>
          </a:xfrm>
          <a:solidFill>
            <a:srgbClr val="7030A0"/>
          </a:solidFill>
        </p:grpSpPr>
        <p:sp>
          <p:nvSpPr>
            <p:cNvPr id="27" name="Freeform 22"/>
            <p:cNvSpPr>
              <a:spLocks noEditPoints="1"/>
            </p:cNvSpPr>
            <p:nvPr/>
          </p:nvSpPr>
          <p:spPr bwMode="gray">
            <a:xfrm>
              <a:off x="4297457" y="2266874"/>
              <a:ext cx="669784" cy="648854"/>
            </a:xfrm>
            <a:custGeom>
              <a:avLst/>
              <a:gdLst>
                <a:gd name="T0" fmla="*/ 13 w 268"/>
                <a:gd name="T1" fmla="*/ 39 h 261"/>
                <a:gd name="T2" fmla="*/ 46 w 268"/>
                <a:gd name="T3" fmla="*/ 72 h 261"/>
                <a:gd name="T4" fmla="*/ 55 w 268"/>
                <a:gd name="T5" fmla="*/ 75 h 261"/>
                <a:gd name="T6" fmla="*/ 84 w 268"/>
                <a:gd name="T7" fmla="*/ 45 h 261"/>
                <a:gd name="T8" fmla="*/ 82 w 268"/>
                <a:gd name="T9" fmla="*/ 38 h 261"/>
                <a:gd name="T10" fmla="*/ 51 w 268"/>
                <a:gd name="T11" fmla="*/ 7 h 261"/>
                <a:gd name="T12" fmla="*/ 48 w 268"/>
                <a:gd name="T13" fmla="*/ 4 h 261"/>
                <a:gd name="T14" fmla="*/ 88 w 268"/>
                <a:gd name="T15" fmla="*/ 5 h 261"/>
                <a:gd name="T16" fmla="*/ 124 w 268"/>
                <a:gd name="T17" fmla="*/ 61 h 261"/>
                <a:gd name="T18" fmla="*/ 134 w 268"/>
                <a:gd name="T19" fmla="*/ 87 h 261"/>
                <a:gd name="T20" fmla="*/ 256 w 268"/>
                <a:gd name="T21" fmla="*/ 208 h 261"/>
                <a:gd name="T22" fmla="*/ 262 w 268"/>
                <a:gd name="T23" fmla="*/ 243 h 261"/>
                <a:gd name="T24" fmla="*/ 222 w 268"/>
                <a:gd name="T25" fmla="*/ 250 h 261"/>
                <a:gd name="T26" fmla="*/ 194 w 268"/>
                <a:gd name="T27" fmla="*/ 223 h 261"/>
                <a:gd name="T28" fmla="*/ 95 w 268"/>
                <a:gd name="T29" fmla="*/ 124 h 261"/>
                <a:gd name="T30" fmla="*/ 70 w 268"/>
                <a:gd name="T31" fmla="*/ 115 h 261"/>
                <a:gd name="T32" fmla="*/ 13 w 268"/>
                <a:gd name="T33" fmla="*/ 39 h 261"/>
                <a:gd name="T34" fmla="*/ 248 w 268"/>
                <a:gd name="T35" fmla="*/ 228 h 261"/>
                <a:gd name="T36" fmla="*/ 237 w 268"/>
                <a:gd name="T37" fmla="*/ 217 h 261"/>
                <a:gd name="T38" fmla="*/ 226 w 268"/>
                <a:gd name="T39" fmla="*/ 227 h 261"/>
                <a:gd name="T40" fmla="*/ 237 w 268"/>
                <a:gd name="T41" fmla="*/ 239 h 261"/>
                <a:gd name="T42" fmla="*/ 248 w 268"/>
                <a:gd name="T43" fmla="*/ 22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261">
                  <a:moveTo>
                    <a:pt x="13" y="39"/>
                  </a:moveTo>
                  <a:cubicBezTo>
                    <a:pt x="24" y="50"/>
                    <a:pt x="35" y="61"/>
                    <a:pt x="46" y="72"/>
                  </a:cubicBezTo>
                  <a:cubicBezTo>
                    <a:pt x="49" y="75"/>
                    <a:pt x="52" y="76"/>
                    <a:pt x="55" y="75"/>
                  </a:cubicBezTo>
                  <a:cubicBezTo>
                    <a:pt x="69" y="69"/>
                    <a:pt x="79" y="59"/>
                    <a:pt x="84" y="45"/>
                  </a:cubicBezTo>
                  <a:cubicBezTo>
                    <a:pt x="85" y="42"/>
                    <a:pt x="85" y="40"/>
                    <a:pt x="82" y="38"/>
                  </a:cubicBezTo>
                  <a:cubicBezTo>
                    <a:pt x="72" y="28"/>
                    <a:pt x="62" y="17"/>
                    <a:pt x="51" y="7"/>
                  </a:cubicBezTo>
                  <a:cubicBezTo>
                    <a:pt x="51" y="6"/>
                    <a:pt x="50" y="5"/>
                    <a:pt x="48" y="4"/>
                  </a:cubicBezTo>
                  <a:cubicBezTo>
                    <a:pt x="62" y="0"/>
                    <a:pt x="75" y="0"/>
                    <a:pt x="88" y="5"/>
                  </a:cubicBezTo>
                  <a:cubicBezTo>
                    <a:pt x="112" y="15"/>
                    <a:pt x="125" y="35"/>
                    <a:pt x="124" y="61"/>
                  </a:cubicBezTo>
                  <a:cubicBezTo>
                    <a:pt x="123" y="71"/>
                    <a:pt x="127" y="80"/>
                    <a:pt x="134" y="87"/>
                  </a:cubicBezTo>
                  <a:cubicBezTo>
                    <a:pt x="175" y="127"/>
                    <a:pt x="215" y="168"/>
                    <a:pt x="256" y="208"/>
                  </a:cubicBezTo>
                  <a:cubicBezTo>
                    <a:pt x="266" y="219"/>
                    <a:pt x="268" y="231"/>
                    <a:pt x="262" y="243"/>
                  </a:cubicBezTo>
                  <a:cubicBezTo>
                    <a:pt x="254" y="257"/>
                    <a:pt x="234" y="261"/>
                    <a:pt x="222" y="250"/>
                  </a:cubicBezTo>
                  <a:cubicBezTo>
                    <a:pt x="212" y="242"/>
                    <a:pt x="203" y="232"/>
                    <a:pt x="194" y="223"/>
                  </a:cubicBezTo>
                  <a:cubicBezTo>
                    <a:pt x="161" y="190"/>
                    <a:pt x="128" y="157"/>
                    <a:pt x="95" y="124"/>
                  </a:cubicBezTo>
                  <a:cubicBezTo>
                    <a:pt x="88" y="117"/>
                    <a:pt x="80" y="114"/>
                    <a:pt x="70" y="115"/>
                  </a:cubicBezTo>
                  <a:cubicBezTo>
                    <a:pt x="30" y="117"/>
                    <a:pt x="0" y="78"/>
                    <a:pt x="13" y="39"/>
                  </a:cubicBezTo>
                  <a:close/>
                  <a:moveTo>
                    <a:pt x="248" y="228"/>
                  </a:moveTo>
                  <a:cubicBezTo>
                    <a:pt x="248" y="221"/>
                    <a:pt x="243" y="217"/>
                    <a:pt x="237" y="217"/>
                  </a:cubicBezTo>
                  <a:cubicBezTo>
                    <a:pt x="231" y="217"/>
                    <a:pt x="226" y="221"/>
                    <a:pt x="226" y="227"/>
                  </a:cubicBezTo>
                  <a:cubicBezTo>
                    <a:pt x="226" y="234"/>
                    <a:pt x="231" y="239"/>
                    <a:pt x="237" y="239"/>
                  </a:cubicBezTo>
                  <a:cubicBezTo>
                    <a:pt x="243" y="239"/>
                    <a:pt x="248" y="234"/>
                    <a:pt x="248" y="22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chemeClr val="tx2">
                    <a:lumMod val="75000"/>
                  </a:schemeClr>
                </a:solidFill>
              </a:endParaRPr>
            </a:p>
          </p:txBody>
        </p:sp>
        <p:sp>
          <p:nvSpPr>
            <p:cNvPr id="28" name="Freeform 22"/>
            <p:cNvSpPr>
              <a:spLocks/>
            </p:cNvSpPr>
            <p:nvPr/>
          </p:nvSpPr>
          <p:spPr bwMode="gray">
            <a:xfrm>
              <a:off x="4653281" y="2273850"/>
              <a:ext cx="470942" cy="334892"/>
            </a:xfrm>
            <a:custGeom>
              <a:avLst/>
              <a:gdLst>
                <a:gd name="T0" fmla="*/ 31 w 188"/>
                <a:gd name="T1" fmla="*/ 92 h 135"/>
                <a:gd name="T2" fmla="*/ 52 w 188"/>
                <a:gd name="T3" fmla="*/ 71 h 135"/>
                <a:gd name="T4" fmla="*/ 55 w 188"/>
                <a:gd name="T5" fmla="*/ 68 h 135"/>
                <a:gd name="T6" fmla="*/ 51 w 188"/>
                <a:gd name="T7" fmla="*/ 31 h 135"/>
                <a:gd name="T8" fmla="*/ 9 w 188"/>
                <a:gd name="T9" fmla="*/ 17 h 135"/>
                <a:gd name="T10" fmla="*/ 0 w 188"/>
                <a:gd name="T11" fmla="*/ 16 h 135"/>
                <a:gd name="T12" fmla="*/ 3 w 188"/>
                <a:gd name="T13" fmla="*/ 14 h 135"/>
                <a:gd name="T14" fmla="*/ 65 w 188"/>
                <a:gd name="T15" fmla="*/ 1 h 135"/>
                <a:gd name="T16" fmla="*/ 131 w 188"/>
                <a:gd name="T17" fmla="*/ 34 h 135"/>
                <a:gd name="T18" fmla="*/ 140 w 188"/>
                <a:gd name="T19" fmla="*/ 51 h 135"/>
                <a:gd name="T20" fmla="*/ 146 w 188"/>
                <a:gd name="T21" fmla="*/ 62 h 135"/>
                <a:gd name="T22" fmla="*/ 169 w 188"/>
                <a:gd name="T23" fmla="*/ 68 h 135"/>
                <a:gd name="T24" fmla="*/ 172 w 188"/>
                <a:gd name="T25" fmla="*/ 67 h 135"/>
                <a:gd name="T26" fmla="*/ 188 w 188"/>
                <a:gd name="T27" fmla="*/ 83 h 135"/>
                <a:gd name="T28" fmla="*/ 136 w 188"/>
                <a:gd name="T29" fmla="*/ 135 h 135"/>
                <a:gd name="T30" fmla="*/ 120 w 188"/>
                <a:gd name="T31" fmla="*/ 119 h 135"/>
                <a:gd name="T32" fmla="*/ 122 w 188"/>
                <a:gd name="T33" fmla="*/ 113 h 135"/>
                <a:gd name="T34" fmla="*/ 104 w 188"/>
                <a:gd name="T35" fmla="*/ 97 h 135"/>
                <a:gd name="T36" fmla="*/ 90 w 188"/>
                <a:gd name="T37" fmla="*/ 107 h 135"/>
                <a:gd name="T38" fmla="*/ 67 w 188"/>
                <a:gd name="T39" fmla="*/ 129 h 135"/>
                <a:gd name="T40" fmla="*/ 31 w 188"/>
                <a:gd name="T41" fmla="*/ 9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135">
                  <a:moveTo>
                    <a:pt x="31" y="92"/>
                  </a:moveTo>
                  <a:cubicBezTo>
                    <a:pt x="37" y="85"/>
                    <a:pt x="45" y="78"/>
                    <a:pt x="52" y="71"/>
                  </a:cubicBezTo>
                  <a:cubicBezTo>
                    <a:pt x="53" y="70"/>
                    <a:pt x="54" y="69"/>
                    <a:pt x="55" y="68"/>
                  </a:cubicBezTo>
                  <a:cubicBezTo>
                    <a:pt x="67" y="55"/>
                    <a:pt x="66" y="41"/>
                    <a:pt x="51" y="31"/>
                  </a:cubicBezTo>
                  <a:cubicBezTo>
                    <a:pt x="38" y="23"/>
                    <a:pt x="24" y="19"/>
                    <a:pt x="9" y="17"/>
                  </a:cubicBezTo>
                  <a:cubicBezTo>
                    <a:pt x="6" y="16"/>
                    <a:pt x="4" y="16"/>
                    <a:pt x="0" y="16"/>
                  </a:cubicBezTo>
                  <a:cubicBezTo>
                    <a:pt x="1" y="15"/>
                    <a:pt x="2" y="14"/>
                    <a:pt x="3" y="14"/>
                  </a:cubicBezTo>
                  <a:cubicBezTo>
                    <a:pt x="23" y="6"/>
                    <a:pt x="44" y="0"/>
                    <a:pt x="65" y="1"/>
                  </a:cubicBezTo>
                  <a:cubicBezTo>
                    <a:pt x="92" y="1"/>
                    <a:pt x="115" y="11"/>
                    <a:pt x="131" y="34"/>
                  </a:cubicBezTo>
                  <a:cubicBezTo>
                    <a:pt x="134" y="39"/>
                    <a:pt x="137" y="45"/>
                    <a:pt x="140" y="51"/>
                  </a:cubicBezTo>
                  <a:cubicBezTo>
                    <a:pt x="142" y="55"/>
                    <a:pt x="143" y="59"/>
                    <a:pt x="146" y="62"/>
                  </a:cubicBezTo>
                  <a:cubicBezTo>
                    <a:pt x="152" y="70"/>
                    <a:pt x="160" y="72"/>
                    <a:pt x="169" y="68"/>
                  </a:cubicBezTo>
                  <a:cubicBezTo>
                    <a:pt x="170" y="68"/>
                    <a:pt x="171" y="67"/>
                    <a:pt x="172" y="67"/>
                  </a:cubicBezTo>
                  <a:cubicBezTo>
                    <a:pt x="177" y="72"/>
                    <a:pt x="183" y="78"/>
                    <a:pt x="188" y="83"/>
                  </a:cubicBezTo>
                  <a:cubicBezTo>
                    <a:pt x="171" y="100"/>
                    <a:pt x="153" y="118"/>
                    <a:pt x="136" y="135"/>
                  </a:cubicBezTo>
                  <a:cubicBezTo>
                    <a:pt x="131" y="130"/>
                    <a:pt x="126" y="124"/>
                    <a:pt x="120" y="119"/>
                  </a:cubicBezTo>
                  <a:cubicBezTo>
                    <a:pt x="121" y="117"/>
                    <a:pt x="122" y="115"/>
                    <a:pt x="122" y="113"/>
                  </a:cubicBezTo>
                  <a:cubicBezTo>
                    <a:pt x="124" y="102"/>
                    <a:pt x="114" y="93"/>
                    <a:pt x="104" y="97"/>
                  </a:cubicBezTo>
                  <a:cubicBezTo>
                    <a:pt x="99" y="99"/>
                    <a:pt x="94" y="103"/>
                    <a:pt x="90" y="107"/>
                  </a:cubicBezTo>
                  <a:cubicBezTo>
                    <a:pt x="82" y="114"/>
                    <a:pt x="75" y="122"/>
                    <a:pt x="67" y="129"/>
                  </a:cubicBezTo>
                  <a:cubicBezTo>
                    <a:pt x="55" y="117"/>
                    <a:pt x="43" y="105"/>
                    <a:pt x="31" y="9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chemeClr val="tx2">
                    <a:lumMod val="75000"/>
                  </a:schemeClr>
                </a:solidFill>
              </a:endParaRPr>
            </a:p>
          </p:txBody>
        </p:sp>
        <p:sp>
          <p:nvSpPr>
            <p:cNvPr id="29" name="Freeform 22"/>
            <p:cNvSpPr>
              <a:spLocks/>
            </p:cNvSpPr>
            <p:nvPr/>
          </p:nvSpPr>
          <p:spPr bwMode="gray">
            <a:xfrm>
              <a:off x="4416065" y="2675023"/>
              <a:ext cx="233727" cy="240703"/>
            </a:xfrm>
            <a:custGeom>
              <a:avLst/>
              <a:gdLst>
                <a:gd name="T0" fmla="*/ 57 w 94"/>
                <a:gd name="T1" fmla="*/ 0 h 97"/>
                <a:gd name="T2" fmla="*/ 94 w 94"/>
                <a:gd name="T3" fmla="*/ 37 h 97"/>
                <a:gd name="T4" fmla="*/ 77 w 94"/>
                <a:gd name="T5" fmla="*/ 54 h 97"/>
                <a:gd name="T6" fmla="*/ 47 w 94"/>
                <a:gd name="T7" fmla="*/ 84 h 97"/>
                <a:gd name="T8" fmla="*/ 5 w 94"/>
                <a:gd name="T9" fmla="*/ 77 h 97"/>
                <a:gd name="T10" fmla="*/ 8 w 94"/>
                <a:gd name="T11" fmla="*/ 50 h 97"/>
                <a:gd name="T12" fmla="*/ 21 w 94"/>
                <a:gd name="T13" fmla="*/ 36 h 97"/>
                <a:gd name="T14" fmla="*/ 55 w 94"/>
                <a:gd name="T15" fmla="*/ 3 h 97"/>
                <a:gd name="T16" fmla="*/ 57 w 94"/>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7">
                  <a:moveTo>
                    <a:pt x="57" y="0"/>
                  </a:moveTo>
                  <a:cubicBezTo>
                    <a:pt x="70" y="13"/>
                    <a:pt x="82" y="25"/>
                    <a:pt x="94" y="37"/>
                  </a:cubicBezTo>
                  <a:cubicBezTo>
                    <a:pt x="88" y="43"/>
                    <a:pt x="82" y="49"/>
                    <a:pt x="77" y="54"/>
                  </a:cubicBezTo>
                  <a:cubicBezTo>
                    <a:pt x="67" y="64"/>
                    <a:pt x="57" y="74"/>
                    <a:pt x="47" y="84"/>
                  </a:cubicBezTo>
                  <a:cubicBezTo>
                    <a:pt x="34" y="97"/>
                    <a:pt x="13" y="94"/>
                    <a:pt x="5" y="77"/>
                  </a:cubicBezTo>
                  <a:cubicBezTo>
                    <a:pt x="0" y="68"/>
                    <a:pt x="1" y="58"/>
                    <a:pt x="8" y="50"/>
                  </a:cubicBezTo>
                  <a:cubicBezTo>
                    <a:pt x="12" y="45"/>
                    <a:pt x="17" y="41"/>
                    <a:pt x="21" y="36"/>
                  </a:cubicBezTo>
                  <a:cubicBezTo>
                    <a:pt x="32" y="25"/>
                    <a:pt x="44" y="14"/>
                    <a:pt x="55" y="3"/>
                  </a:cubicBezTo>
                  <a:cubicBezTo>
                    <a:pt x="56" y="2"/>
                    <a:pt x="57" y="1"/>
                    <a:pt x="57"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chemeClr val="tx2">
                    <a:lumMod val="75000"/>
                  </a:schemeClr>
                </a:solidFill>
              </a:endParaRPr>
            </a:p>
          </p:txBody>
        </p:sp>
      </p:grpSp>
      <p:sp>
        <p:nvSpPr>
          <p:cNvPr id="30" name="Freeform 5"/>
          <p:cNvSpPr>
            <a:spLocks noEditPoints="1"/>
          </p:cNvSpPr>
          <p:nvPr/>
        </p:nvSpPr>
        <p:spPr bwMode="gray">
          <a:xfrm>
            <a:off x="3964819" y="973639"/>
            <a:ext cx="602296" cy="576653"/>
          </a:xfrm>
          <a:custGeom>
            <a:avLst/>
            <a:gdLst>
              <a:gd name="T0" fmla="*/ 202 w 369"/>
              <a:gd name="T1" fmla="*/ 369 h 369"/>
              <a:gd name="T2" fmla="*/ 167 w 369"/>
              <a:gd name="T3" fmla="*/ 369 h 369"/>
              <a:gd name="T4" fmla="*/ 167 w 369"/>
              <a:gd name="T5" fmla="*/ 332 h 369"/>
              <a:gd name="T6" fmla="*/ 79 w 369"/>
              <a:gd name="T7" fmla="*/ 289 h 369"/>
              <a:gd name="T8" fmla="*/ 37 w 369"/>
              <a:gd name="T9" fmla="*/ 202 h 369"/>
              <a:gd name="T10" fmla="*/ 0 w 369"/>
              <a:gd name="T11" fmla="*/ 202 h 369"/>
              <a:gd name="T12" fmla="*/ 0 w 369"/>
              <a:gd name="T13" fmla="*/ 166 h 369"/>
              <a:gd name="T14" fmla="*/ 36 w 369"/>
              <a:gd name="T15" fmla="*/ 166 h 369"/>
              <a:gd name="T16" fmla="*/ 167 w 369"/>
              <a:gd name="T17" fmla="*/ 36 h 369"/>
              <a:gd name="T18" fmla="*/ 167 w 369"/>
              <a:gd name="T19" fmla="*/ 0 h 369"/>
              <a:gd name="T20" fmla="*/ 202 w 369"/>
              <a:gd name="T21" fmla="*/ 0 h 369"/>
              <a:gd name="T22" fmla="*/ 202 w 369"/>
              <a:gd name="T23" fmla="*/ 20 h 369"/>
              <a:gd name="T24" fmla="*/ 202 w 369"/>
              <a:gd name="T25" fmla="*/ 28 h 369"/>
              <a:gd name="T26" fmla="*/ 211 w 369"/>
              <a:gd name="T27" fmla="*/ 38 h 369"/>
              <a:gd name="T28" fmla="*/ 292 w 369"/>
              <a:gd name="T29" fmla="*/ 81 h 369"/>
              <a:gd name="T30" fmla="*/ 332 w 369"/>
              <a:gd name="T31" fmla="*/ 162 h 369"/>
              <a:gd name="T32" fmla="*/ 333 w 369"/>
              <a:gd name="T33" fmla="*/ 166 h 369"/>
              <a:gd name="T34" fmla="*/ 369 w 369"/>
              <a:gd name="T35" fmla="*/ 166 h 369"/>
              <a:gd name="T36" fmla="*/ 369 w 369"/>
              <a:gd name="T37" fmla="*/ 202 h 369"/>
              <a:gd name="T38" fmla="*/ 333 w 369"/>
              <a:gd name="T39" fmla="*/ 202 h 369"/>
              <a:gd name="T40" fmla="*/ 202 w 369"/>
              <a:gd name="T41" fmla="*/ 333 h 369"/>
              <a:gd name="T42" fmla="*/ 202 w 369"/>
              <a:gd name="T43" fmla="*/ 369 h 369"/>
              <a:gd name="T44" fmla="*/ 73 w 369"/>
              <a:gd name="T45" fmla="*/ 202 h 369"/>
              <a:gd name="T46" fmla="*/ 167 w 369"/>
              <a:gd name="T47" fmla="*/ 295 h 369"/>
              <a:gd name="T48" fmla="*/ 167 w 369"/>
              <a:gd name="T49" fmla="*/ 266 h 369"/>
              <a:gd name="T50" fmla="*/ 202 w 369"/>
              <a:gd name="T51" fmla="*/ 266 h 369"/>
              <a:gd name="T52" fmla="*/ 202 w 369"/>
              <a:gd name="T53" fmla="*/ 295 h 369"/>
              <a:gd name="T54" fmla="*/ 296 w 369"/>
              <a:gd name="T55" fmla="*/ 202 h 369"/>
              <a:gd name="T56" fmla="*/ 266 w 369"/>
              <a:gd name="T57" fmla="*/ 202 h 369"/>
              <a:gd name="T58" fmla="*/ 266 w 369"/>
              <a:gd name="T59" fmla="*/ 166 h 369"/>
              <a:gd name="T60" fmla="*/ 296 w 369"/>
              <a:gd name="T61" fmla="*/ 166 h 369"/>
              <a:gd name="T62" fmla="*/ 202 w 369"/>
              <a:gd name="T63" fmla="*/ 73 h 369"/>
              <a:gd name="T64" fmla="*/ 202 w 369"/>
              <a:gd name="T65" fmla="*/ 102 h 369"/>
              <a:gd name="T66" fmla="*/ 166 w 369"/>
              <a:gd name="T67" fmla="*/ 102 h 369"/>
              <a:gd name="T68" fmla="*/ 166 w 369"/>
              <a:gd name="T69" fmla="*/ 73 h 369"/>
              <a:gd name="T70" fmla="*/ 74 w 369"/>
              <a:gd name="T71" fmla="*/ 166 h 369"/>
              <a:gd name="T72" fmla="*/ 103 w 369"/>
              <a:gd name="T73" fmla="*/ 166 h 369"/>
              <a:gd name="T74" fmla="*/ 103 w 369"/>
              <a:gd name="T75" fmla="*/ 202 h 369"/>
              <a:gd name="T76" fmla="*/ 73 w 369"/>
              <a:gd name="T77" fmla="*/ 20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369">
                <a:moveTo>
                  <a:pt x="202" y="369"/>
                </a:moveTo>
                <a:cubicBezTo>
                  <a:pt x="190" y="369"/>
                  <a:pt x="179" y="369"/>
                  <a:pt x="167" y="369"/>
                </a:cubicBezTo>
                <a:cubicBezTo>
                  <a:pt x="167" y="356"/>
                  <a:pt x="167" y="344"/>
                  <a:pt x="167" y="332"/>
                </a:cubicBezTo>
                <a:cubicBezTo>
                  <a:pt x="133" y="327"/>
                  <a:pt x="103" y="313"/>
                  <a:pt x="79" y="289"/>
                </a:cubicBezTo>
                <a:cubicBezTo>
                  <a:pt x="55" y="265"/>
                  <a:pt x="41" y="236"/>
                  <a:pt x="37" y="202"/>
                </a:cubicBezTo>
                <a:cubicBezTo>
                  <a:pt x="25" y="202"/>
                  <a:pt x="12" y="202"/>
                  <a:pt x="0" y="202"/>
                </a:cubicBezTo>
                <a:cubicBezTo>
                  <a:pt x="0" y="190"/>
                  <a:pt x="0" y="178"/>
                  <a:pt x="0" y="166"/>
                </a:cubicBezTo>
                <a:cubicBezTo>
                  <a:pt x="12" y="166"/>
                  <a:pt x="24" y="166"/>
                  <a:pt x="36" y="166"/>
                </a:cubicBezTo>
                <a:cubicBezTo>
                  <a:pt x="50" y="93"/>
                  <a:pt x="93" y="50"/>
                  <a:pt x="167" y="36"/>
                </a:cubicBezTo>
                <a:cubicBezTo>
                  <a:pt x="167" y="24"/>
                  <a:pt x="167" y="12"/>
                  <a:pt x="167" y="0"/>
                </a:cubicBezTo>
                <a:cubicBezTo>
                  <a:pt x="179" y="0"/>
                  <a:pt x="190" y="0"/>
                  <a:pt x="202" y="0"/>
                </a:cubicBezTo>
                <a:cubicBezTo>
                  <a:pt x="202" y="7"/>
                  <a:pt x="202" y="13"/>
                  <a:pt x="202" y="20"/>
                </a:cubicBezTo>
                <a:cubicBezTo>
                  <a:pt x="202" y="23"/>
                  <a:pt x="202" y="25"/>
                  <a:pt x="202" y="28"/>
                </a:cubicBezTo>
                <a:cubicBezTo>
                  <a:pt x="202" y="36"/>
                  <a:pt x="202" y="36"/>
                  <a:pt x="211" y="38"/>
                </a:cubicBezTo>
                <a:cubicBezTo>
                  <a:pt x="242" y="43"/>
                  <a:pt x="269" y="58"/>
                  <a:pt x="292" y="81"/>
                </a:cubicBezTo>
                <a:cubicBezTo>
                  <a:pt x="314" y="104"/>
                  <a:pt x="327" y="131"/>
                  <a:pt x="332" y="162"/>
                </a:cubicBezTo>
                <a:cubicBezTo>
                  <a:pt x="332" y="163"/>
                  <a:pt x="332" y="164"/>
                  <a:pt x="333" y="166"/>
                </a:cubicBezTo>
                <a:cubicBezTo>
                  <a:pt x="345" y="166"/>
                  <a:pt x="357" y="166"/>
                  <a:pt x="369" y="166"/>
                </a:cubicBezTo>
                <a:cubicBezTo>
                  <a:pt x="369" y="178"/>
                  <a:pt x="369" y="190"/>
                  <a:pt x="369" y="202"/>
                </a:cubicBezTo>
                <a:cubicBezTo>
                  <a:pt x="357" y="202"/>
                  <a:pt x="345" y="202"/>
                  <a:pt x="333" y="202"/>
                </a:cubicBezTo>
                <a:cubicBezTo>
                  <a:pt x="319" y="275"/>
                  <a:pt x="276" y="319"/>
                  <a:pt x="202" y="333"/>
                </a:cubicBezTo>
                <a:cubicBezTo>
                  <a:pt x="202" y="344"/>
                  <a:pt x="202" y="356"/>
                  <a:pt x="202" y="369"/>
                </a:cubicBezTo>
                <a:close/>
                <a:moveTo>
                  <a:pt x="73" y="202"/>
                </a:moveTo>
                <a:cubicBezTo>
                  <a:pt x="81" y="255"/>
                  <a:pt x="127" y="291"/>
                  <a:pt x="167" y="295"/>
                </a:cubicBezTo>
                <a:cubicBezTo>
                  <a:pt x="167" y="285"/>
                  <a:pt x="167" y="276"/>
                  <a:pt x="167" y="266"/>
                </a:cubicBezTo>
                <a:cubicBezTo>
                  <a:pt x="179" y="266"/>
                  <a:pt x="190" y="266"/>
                  <a:pt x="202" y="266"/>
                </a:cubicBezTo>
                <a:cubicBezTo>
                  <a:pt x="202" y="276"/>
                  <a:pt x="202" y="285"/>
                  <a:pt x="202" y="295"/>
                </a:cubicBezTo>
                <a:cubicBezTo>
                  <a:pt x="247" y="290"/>
                  <a:pt x="291" y="249"/>
                  <a:pt x="296" y="202"/>
                </a:cubicBezTo>
                <a:cubicBezTo>
                  <a:pt x="286" y="202"/>
                  <a:pt x="276" y="202"/>
                  <a:pt x="266" y="202"/>
                </a:cubicBezTo>
                <a:cubicBezTo>
                  <a:pt x="266" y="190"/>
                  <a:pt x="266" y="178"/>
                  <a:pt x="266" y="166"/>
                </a:cubicBezTo>
                <a:cubicBezTo>
                  <a:pt x="276" y="166"/>
                  <a:pt x="286" y="166"/>
                  <a:pt x="296" y="166"/>
                </a:cubicBezTo>
                <a:cubicBezTo>
                  <a:pt x="289" y="115"/>
                  <a:pt x="243" y="77"/>
                  <a:pt x="202" y="73"/>
                </a:cubicBezTo>
                <a:cubicBezTo>
                  <a:pt x="202" y="83"/>
                  <a:pt x="202" y="93"/>
                  <a:pt x="202" y="102"/>
                </a:cubicBezTo>
                <a:cubicBezTo>
                  <a:pt x="190" y="102"/>
                  <a:pt x="179" y="102"/>
                  <a:pt x="166" y="102"/>
                </a:cubicBezTo>
                <a:cubicBezTo>
                  <a:pt x="166" y="92"/>
                  <a:pt x="166" y="83"/>
                  <a:pt x="166" y="73"/>
                </a:cubicBezTo>
                <a:cubicBezTo>
                  <a:pt x="120" y="79"/>
                  <a:pt x="79" y="120"/>
                  <a:pt x="74" y="166"/>
                </a:cubicBezTo>
                <a:cubicBezTo>
                  <a:pt x="83" y="166"/>
                  <a:pt x="93" y="166"/>
                  <a:pt x="103" y="166"/>
                </a:cubicBezTo>
                <a:cubicBezTo>
                  <a:pt x="103" y="178"/>
                  <a:pt x="103" y="190"/>
                  <a:pt x="103" y="202"/>
                </a:cubicBezTo>
                <a:cubicBezTo>
                  <a:pt x="93" y="202"/>
                  <a:pt x="83" y="202"/>
                  <a:pt x="73" y="202"/>
                </a:cubicBezTo>
                <a:close/>
              </a:path>
            </a:pathLst>
          </a:custGeom>
          <a:solidFill>
            <a:schemeClr val="accent5">
              <a:lumMod val="50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nvGrpSpPr>
          <p:cNvPr id="31" name="Group 32"/>
          <p:cNvGrpSpPr/>
          <p:nvPr/>
        </p:nvGrpSpPr>
        <p:grpSpPr>
          <a:xfrm>
            <a:off x="7031066" y="1007003"/>
            <a:ext cx="508713" cy="509919"/>
            <a:chOff x="7652547" y="1724953"/>
            <a:chExt cx="792153" cy="603363"/>
          </a:xfrm>
        </p:grpSpPr>
        <p:sp>
          <p:nvSpPr>
            <p:cNvPr id="32" name="Freeform 1417"/>
            <p:cNvSpPr>
              <a:spLocks noEditPoints="1"/>
            </p:cNvSpPr>
            <p:nvPr/>
          </p:nvSpPr>
          <p:spPr bwMode="gray">
            <a:xfrm>
              <a:off x="7652547" y="2169685"/>
              <a:ext cx="792153" cy="158631"/>
            </a:xfrm>
            <a:custGeom>
              <a:avLst/>
              <a:gdLst>
                <a:gd name="T0" fmla="*/ 395 w 395"/>
                <a:gd name="T1" fmla="*/ 79 h 79"/>
                <a:gd name="T2" fmla="*/ 0 w 395"/>
                <a:gd name="T3" fmla="*/ 79 h 79"/>
                <a:gd name="T4" fmla="*/ 2 w 395"/>
                <a:gd name="T5" fmla="*/ 75 h 79"/>
                <a:gd name="T6" fmla="*/ 42 w 395"/>
                <a:gd name="T7" fmla="*/ 4 h 79"/>
                <a:gd name="T8" fmla="*/ 49 w 395"/>
                <a:gd name="T9" fmla="*/ 0 h 79"/>
                <a:gd name="T10" fmla="*/ 346 w 395"/>
                <a:gd name="T11" fmla="*/ 0 h 79"/>
                <a:gd name="T12" fmla="*/ 351 w 395"/>
                <a:gd name="T13" fmla="*/ 3 h 79"/>
                <a:gd name="T14" fmla="*/ 394 w 395"/>
                <a:gd name="T15" fmla="*/ 77 h 79"/>
                <a:gd name="T16" fmla="*/ 395 w 395"/>
                <a:gd name="T17" fmla="*/ 79 h 79"/>
                <a:gd name="T18" fmla="*/ 161 w 395"/>
                <a:gd name="T19" fmla="*/ 62 h 79"/>
                <a:gd name="T20" fmla="*/ 234 w 395"/>
                <a:gd name="T21" fmla="*/ 62 h 79"/>
                <a:gd name="T22" fmla="*/ 227 w 395"/>
                <a:gd name="T23" fmla="*/ 42 h 79"/>
                <a:gd name="T24" fmla="*/ 224 w 395"/>
                <a:gd name="T25" fmla="*/ 40 h 79"/>
                <a:gd name="T26" fmla="*/ 171 w 395"/>
                <a:gd name="T27" fmla="*/ 40 h 79"/>
                <a:gd name="T28" fmla="*/ 168 w 395"/>
                <a:gd name="T29" fmla="*/ 42 h 79"/>
                <a:gd name="T30" fmla="*/ 161 w 395"/>
                <a:gd name="T31"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5" h="79">
                  <a:moveTo>
                    <a:pt x="395" y="79"/>
                  </a:moveTo>
                  <a:cubicBezTo>
                    <a:pt x="263" y="79"/>
                    <a:pt x="132" y="79"/>
                    <a:pt x="0" y="79"/>
                  </a:cubicBezTo>
                  <a:cubicBezTo>
                    <a:pt x="0" y="78"/>
                    <a:pt x="1" y="76"/>
                    <a:pt x="2" y="75"/>
                  </a:cubicBezTo>
                  <a:cubicBezTo>
                    <a:pt x="15" y="51"/>
                    <a:pt x="29" y="28"/>
                    <a:pt x="42" y="4"/>
                  </a:cubicBezTo>
                  <a:cubicBezTo>
                    <a:pt x="44" y="1"/>
                    <a:pt x="46" y="0"/>
                    <a:pt x="49" y="0"/>
                  </a:cubicBezTo>
                  <a:cubicBezTo>
                    <a:pt x="148" y="0"/>
                    <a:pt x="247" y="0"/>
                    <a:pt x="346" y="0"/>
                  </a:cubicBezTo>
                  <a:cubicBezTo>
                    <a:pt x="348" y="0"/>
                    <a:pt x="351" y="1"/>
                    <a:pt x="351" y="3"/>
                  </a:cubicBezTo>
                  <a:cubicBezTo>
                    <a:pt x="366" y="28"/>
                    <a:pt x="380" y="52"/>
                    <a:pt x="394" y="77"/>
                  </a:cubicBezTo>
                  <a:cubicBezTo>
                    <a:pt x="395" y="78"/>
                    <a:pt x="395" y="78"/>
                    <a:pt x="395" y="79"/>
                  </a:cubicBezTo>
                  <a:close/>
                  <a:moveTo>
                    <a:pt x="161" y="62"/>
                  </a:moveTo>
                  <a:cubicBezTo>
                    <a:pt x="186" y="62"/>
                    <a:pt x="209" y="62"/>
                    <a:pt x="234" y="62"/>
                  </a:cubicBezTo>
                  <a:cubicBezTo>
                    <a:pt x="232" y="55"/>
                    <a:pt x="230" y="49"/>
                    <a:pt x="227" y="42"/>
                  </a:cubicBezTo>
                  <a:cubicBezTo>
                    <a:pt x="227" y="41"/>
                    <a:pt x="225" y="40"/>
                    <a:pt x="224" y="40"/>
                  </a:cubicBezTo>
                  <a:cubicBezTo>
                    <a:pt x="206" y="40"/>
                    <a:pt x="189" y="40"/>
                    <a:pt x="171" y="40"/>
                  </a:cubicBezTo>
                  <a:cubicBezTo>
                    <a:pt x="170" y="40"/>
                    <a:pt x="168" y="41"/>
                    <a:pt x="168" y="42"/>
                  </a:cubicBezTo>
                  <a:cubicBezTo>
                    <a:pt x="165" y="49"/>
                    <a:pt x="163" y="55"/>
                    <a:pt x="161" y="62"/>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418"/>
            <p:cNvSpPr>
              <a:spLocks noEditPoints="1"/>
            </p:cNvSpPr>
            <p:nvPr/>
          </p:nvSpPr>
          <p:spPr bwMode="gray">
            <a:xfrm>
              <a:off x="7742436" y="1724953"/>
              <a:ext cx="609565" cy="413574"/>
            </a:xfrm>
            <a:custGeom>
              <a:avLst/>
              <a:gdLst>
                <a:gd name="T0" fmla="*/ 0 w 305"/>
                <a:gd name="T1" fmla="*/ 205 h 205"/>
                <a:gd name="T2" fmla="*/ 0 w 305"/>
                <a:gd name="T3" fmla="*/ 0 h 205"/>
                <a:gd name="T4" fmla="*/ 305 w 305"/>
                <a:gd name="T5" fmla="*/ 0 h 205"/>
                <a:gd name="T6" fmla="*/ 305 w 305"/>
                <a:gd name="T7" fmla="*/ 205 h 205"/>
                <a:gd name="T8" fmla="*/ 0 w 305"/>
                <a:gd name="T9" fmla="*/ 205 h 205"/>
                <a:gd name="T10" fmla="*/ 279 w 305"/>
                <a:gd name="T11" fmla="*/ 26 h 205"/>
                <a:gd name="T12" fmla="*/ 26 w 305"/>
                <a:gd name="T13" fmla="*/ 26 h 205"/>
                <a:gd name="T14" fmla="*/ 26 w 305"/>
                <a:gd name="T15" fmla="*/ 179 h 205"/>
                <a:gd name="T16" fmla="*/ 279 w 305"/>
                <a:gd name="T17" fmla="*/ 179 h 205"/>
                <a:gd name="T18" fmla="*/ 279 w 305"/>
                <a:gd name="T19"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205">
                  <a:moveTo>
                    <a:pt x="0" y="205"/>
                  </a:moveTo>
                  <a:cubicBezTo>
                    <a:pt x="0" y="137"/>
                    <a:pt x="0" y="69"/>
                    <a:pt x="0" y="0"/>
                  </a:cubicBezTo>
                  <a:cubicBezTo>
                    <a:pt x="101" y="0"/>
                    <a:pt x="203" y="0"/>
                    <a:pt x="305" y="0"/>
                  </a:cubicBezTo>
                  <a:cubicBezTo>
                    <a:pt x="305" y="68"/>
                    <a:pt x="305" y="137"/>
                    <a:pt x="305" y="205"/>
                  </a:cubicBezTo>
                  <a:cubicBezTo>
                    <a:pt x="203" y="205"/>
                    <a:pt x="102" y="205"/>
                    <a:pt x="0" y="205"/>
                  </a:cubicBezTo>
                  <a:close/>
                  <a:moveTo>
                    <a:pt x="279" y="26"/>
                  </a:moveTo>
                  <a:cubicBezTo>
                    <a:pt x="194" y="26"/>
                    <a:pt x="110" y="26"/>
                    <a:pt x="26" y="26"/>
                  </a:cubicBezTo>
                  <a:cubicBezTo>
                    <a:pt x="26" y="77"/>
                    <a:pt x="26" y="128"/>
                    <a:pt x="26" y="179"/>
                  </a:cubicBezTo>
                  <a:cubicBezTo>
                    <a:pt x="110" y="179"/>
                    <a:pt x="195" y="179"/>
                    <a:pt x="279" y="179"/>
                  </a:cubicBezTo>
                  <a:cubicBezTo>
                    <a:pt x="279" y="128"/>
                    <a:pt x="279" y="77"/>
                    <a:pt x="279" y="26"/>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4" name="Pfeil nach oben 81"/>
            <p:cNvSpPr/>
            <p:nvPr/>
          </p:nvSpPr>
          <p:spPr bwMode="gray">
            <a:xfrm>
              <a:off x="7935987" y="1825971"/>
              <a:ext cx="216974" cy="202920"/>
            </a:xfrm>
            <a:prstGeom prst="upArrow">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pic>
        <p:nvPicPr>
          <p:cNvPr id="3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12634" y="3483711"/>
            <a:ext cx="1053335" cy="797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Modernization of DSL and DSM</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17</a:t>
            </a:fld>
            <a:endParaRPr lang="en-GB" dirty="0"/>
          </a:p>
        </p:txBody>
      </p:sp>
      <p:sp>
        <p:nvSpPr>
          <p:cNvPr id="4" name="Rectangle 3"/>
          <p:cNvSpPr/>
          <p:nvPr/>
        </p:nvSpPr>
        <p:spPr>
          <a:xfrm>
            <a:off x="137942" y="627467"/>
            <a:ext cx="3494285" cy="1200329"/>
          </a:xfrm>
          <a:prstGeom prst="rect">
            <a:avLst/>
          </a:prstGeom>
        </p:spPr>
        <p:txBody>
          <a:bodyPr wrap="square">
            <a:spAutoFit/>
          </a:bodyPr>
          <a:lstStyle/>
          <a:p>
            <a:r>
              <a:rPr lang="ms-MY" sz="2400" dirty="0"/>
              <a:t>Integrated system to manage Listing and </a:t>
            </a:r>
          </a:p>
          <a:p>
            <a:r>
              <a:rPr lang="ms-MY" sz="2400" dirty="0"/>
              <a:t>GIS data.</a:t>
            </a:r>
          </a:p>
        </p:txBody>
      </p:sp>
      <p:grpSp>
        <p:nvGrpSpPr>
          <p:cNvPr id="5" name="Group 52"/>
          <p:cNvGrpSpPr/>
          <p:nvPr/>
        </p:nvGrpSpPr>
        <p:grpSpPr>
          <a:xfrm>
            <a:off x="3275159" y="403448"/>
            <a:ext cx="2344342" cy="4400550"/>
            <a:chOff x="3564731" y="1662113"/>
            <a:chExt cx="1980011" cy="5211763"/>
          </a:xfrm>
        </p:grpSpPr>
        <p:grpSp>
          <p:nvGrpSpPr>
            <p:cNvPr id="6" name="Group 35"/>
            <p:cNvGrpSpPr>
              <a:grpSpLocks/>
            </p:cNvGrpSpPr>
            <p:nvPr/>
          </p:nvGrpSpPr>
          <p:grpSpPr bwMode="auto">
            <a:xfrm>
              <a:off x="3564732" y="1662113"/>
              <a:ext cx="951310" cy="5211762"/>
              <a:chOff x="4752322" y="1646206"/>
              <a:chExt cx="1269757" cy="5211794"/>
            </a:xfrm>
          </p:grpSpPr>
          <p:sp>
            <p:nvSpPr>
              <p:cNvPr id="32" name="Freeform 12"/>
              <p:cNvSpPr>
                <a:spLocks/>
              </p:cNvSpPr>
              <p:nvPr/>
            </p:nvSpPr>
            <p:spPr bwMode="auto">
              <a:xfrm rot="5400000">
                <a:off x="3459948" y="4295868"/>
                <a:ext cx="4753152" cy="371111"/>
              </a:xfrm>
              <a:custGeom>
                <a:avLst/>
                <a:gdLst>
                  <a:gd name="T0" fmla="*/ 0 w 1355"/>
                  <a:gd name="T1" fmla="*/ 371111 h 104"/>
                  <a:gd name="T2" fmla="*/ 0 w 1355"/>
                  <a:gd name="T3" fmla="*/ 74936 h 104"/>
                  <a:gd name="T4" fmla="*/ 91204 w 1355"/>
                  <a:gd name="T5" fmla="*/ 3568 h 104"/>
                  <a:gd name="T6" fmla="*/ 4753152 w 1355"/>
                  <a:gd name="T7" fmla="*/ 3568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5" h="104">
                    <a:moveTo>
                      <a:pt x="0" y="104"/>
                    </a:moveTo>
                    <a:cubicBezTo>
                      <a:pt x="0" y="21"/>
                      <a:pt x="0" y="21"/>
                      <a:pt x="0" y="21"/>
                    </a:cubicBezTo>
                    <a:cubicBezTo>
                      <a:pt x="1" y="8"/>
                      <a:pt x="9" y="0"/>
                      <a:pt x="26" y="1"/>
                    </a:cubicBezTo>
                    <a:cubicBezTo>
                      <a:pt x="1355" y="1"/>
                      <a:pt x="1355" y="1"/>
                      <a:pt x="1355" y="1"/>
                    </a:cubicBezTo>
                  </a:path>
                </a:pathLst>
              </a:custGeom>
              <a:noFill/>
              <a:ln w="85725" cap="flat">
                <a:solidFill>
                  <a:srgbClr val="B2D235"/>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121920" tIns="60960" rIns="121920" bIns="60960"/>
              <a:lstStyle/>
              <a:p>
                <a:endParaRPr lang="ms-MY"/>
              </a:p>
            </p:txBody>
          </p:sp>
          <p:sp>
            <p:nvSpPr>
              <p:cNvPr id="33" name="Oval 6"/>
              <p:cNvSpPr>
                <a:spLocks noChangeArrowheads="1"/>
              </p:cNvSpPr>
              <p:nvPr/>
            </p:nvSpPr>
            <p:spPr bwMode="auto">
              <a:xfrm rot="5400000">
                <a:off x="4750217" y="1648311"/>
                <a:ext cx="909432" cy="905222"/>
              </a:xfrm>
              <a:prstGeom prst="ellipse">
                <a:avLst/>
              </a:prstGeom>
              <a:solidFill>
                <a:srgbClr val="B2D2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endParaRPr lang="ms-MY" altLang="ms-MY" sz="2400"/>
              </a:p>
            </p:txBody>
          </p:sp>
        </p:grpSp>
        <p:grpSp>
          <p:nvGrpSpPr>
            <p:cNvPr id="7" name="Group 40"/>
            <p:cNvGrpSpPr>
              <a:grpSpLocks/>
            </p:cNvGrpSpPr>
            <p:nvPr/>
          </p:nvGrpSpPr>
          <p:grpSpPr bwMode="auto">
            <a:xfrm>
              <a:off x="4586287" y="1689101"/>
              <a:ext cx="958454" cy="5184775"/>
              <a:chOff x="6114303" y="1673244"/>
              <a:chExt cx="1278087" cy="5184756"/>
            </a:xfrm>
          </p:grpSpPr>
          <p:sp>
            <p:nvSpPr>
              <p:cNvPr id="30" name="Freeform 11"/>
              <p:cNvSpPr>
                <a:spLocks/>
              </p:cNvSpPr>
              <p:nvPr/>
            </p:nvSpPr>
            <p:spPr bwMode="auto">
              <a:xfrm rot="5400000">
                <a:off x="3923285" y="4295871"/>
                <a:ext cx="4753147" cy="371111"/>
              </a:xfrm>
              <a:custGeom>
                <a:avLst/>
                <a:gdLst>
                  <a:gd name="T0" fmla="*/ 0 w 1355"/>
                  <a:gd name="T1" fmla="*/ 0 h 104"/>
                  <a:gd name="T2" fmla="*/ 0 w 1355"/>
                  <a:gd name="T3" fmla="*/ 296175 h 104"/>
                  <a:gd name="T4" fmla="*/ 91204 w 1355"/>
                  <a:gd name="T5" fmla="*/ 371111 h 104"/>
                  <a:gd name="T6" fmla="*/ 4753147 w 1355"/>
                  <a:gd name="T7" fmla="*/ 371111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5" h="104">
                    <a:moveTo>
                      <a:pt x="0" y="0"/>
                    </a:moveTo>
                    <a:cubicBezTo>
                      <a:pt x="0" y="83"/>
                      <a:pt x="0" y="83"/>
                      <a:pt x="0" y="83"/>
                    </a:cubicBezTo>
                    <a:cubicBezTo>
                      <a:pt x="1" y="97"/>
                      <a:pt x="9" y="104"/>
                      <a:pt x="26" y="104"/>
                    </a:cubicBezTo>
                    <a:cubicBezTo>
                      <a:pt x="1355" y="104"/>
                      <a:pt x="1355" y="104"/>
                      <a:pt x="1355" y="104"/>
                    </a:cubicBezTo>
                  </a:path>
                </a:pathLst>
              </a:custGeom>
              <a:noFill/>
              <a:ln w="85725"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121920" tIns="60960" rIns="121920" bIns="60960"/>
              <a:lstStyle/>
              <a:p>
                <a:endParaRPr lang="ms-MY"/>
              </a:p>
            </p:txBody>
          </p:sp>
          <p:sp>
            <p:nvSpPr>
              <p:cNvPr id="31" name="Oval 43"/>
              <p:cNvSpPr>
                <a:spLocks noChangeArrowheads="1"/>
              </p:cNvSpPr>
              <p:nvPr/>
            </p:nvSpPr>
            <p:spPr bwMode="auto">
              <a:xfrm rot="5400000">
                <a:off x="6480853" y="1671139"/>
                <a:ext cx="909432" cy="913642"/>
              </a:xfrm>
              <a:prstGeom prst="ellipse">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endParaRPr lang="ms-MY" altLang="ms-MY" sz="2400"/>
              </a:p>
            </p:txBody>
          </p:sp>
        </p:grpSp>
        <p:grpSp>
          <p:nvGrpSpPr>
            <p:cNvPr id="8" name="Group 31"/>
            <p:cNvGrpSpPr>
              <a:grpSpLocks/>
            </p:cNvGrpSpPr>
            <p:nvPr/>
          </p:nvGrpSpPr>
          <p:grpSpPr bwMode="auto">
            <a:xfrm>
              <a:off x="3564731" y="3251201"/>
              <a:ext cx="876300" cy="3622675"/>
              <a:chOff x="4752322" y="3235041"/>
              <a:chExt cx="1169758" cy="3622960"/>
            </a:xfrm>
          </p:grpSpPr>
          <p:sp>
            <p:nvSpPr>
              <p:cNvPr id="28" name="Freeform 14"/>
              <p:cNvSpPr>
                <a:spLocks/>
              </p:cNvSpPr>
              <p:nvPr/>
            </p:nvSpPr>
            <p:spPr bwMode="auto">
              <a:xfrm rot="5400000">
                <a:off x="4201526" y="5137446"/>
                <a:ext cx="3169998" cy="271111"/>
              </a:xfrm>
              <a:custGeom>
                <a:avLst/>
                <a:gdLst>
                  <a:gd name="T0" fmla="*/ 0 w 959"/>
                  <a:gd name="T1" fmla="*/ 271111 h 76"/>
                  <a:gd name="T2" fmla="*/ 0 w 959"/>
                  <a:gd name="T3" fmla="*/ 74912 h 76"/>
                  <a:gd name="T4" fmla="*/ 59499 w 959"/>
                  <a:gd name="T5" fmla="*/ 3567 h 76"/>
                  <a:gd name="T6" fmla="*/ 3169998 w 959"/>
                  <a:gd name="T7" fmla="*/ 356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9" h="76">
                    <a:moveTo>
                      <a:pt x="0" y="76"/>
                    </a:moveTo>
                    <a:cubicBezTo>
                      <a:pt x="0" y="21"/>
                      <a:pt x="0" y="21"/>
                      <a:pt x="0" y="21"/>
                    </a:cubicBezTo>
                    <a:cubicBezTo>
                      <a:pt x="0" y="8"/>
                      <a:pt x="6" y="0"/>
                      <a:pt x="18" y="1"/>
                    </a:cubicBezTo>
                    <a:cubicBezTo>
                      <a:pt x="959" y="1"/>
                      <a:pt x="959" y="1"/>
                      <a:pt x="959" y="1"/>
                    </a:cubicBezTo>
                  </a:path>
                </a:pathLst>
              </a:custGeom>
              <a:solidFill>
                <a:srgbClr val="FFFFFF"/>
              </a:solidFill>
              <a:ln w="85725" cap="flat">
                <a:solidFill>
                  <a:srgbClr val="00BBD6"/>
                </a:solidFill>
                <a:prstDash val="solid"/>
                <a:miter lim="800000"/>
                <a:headEnd/>
                <a:tailEnd/>
              </a:ln>
            </p:spPr>
            <p:txBody>
              <a:bodyPr lIns="121920" tIns="60960" rIns="121920" bIns="60960"/>
              <a:lstStyle/>
              <a:p>
                <a:endParaRPr lang="ms-MY"/>
              </a:p>
            </p:txBody>
          </p:sp>
          <p:sp>
            <p:nvSpPr>
              <p:cNvPr id="29" name="Oval 8"/>
              <p:cNvSpPr>
                <a:spLocks noChangeArrowheads="1"/>
              </p:cNvSpPr>
              <p:nvPr/>
            </p:nvSpPr>
            <p:spPr bwMode="auto">
              <a:xfrm rot="5400000">
                <a:off x="4750217" y="3237146"/>
                <a:ext cx="909432" cy="905222"/>
              </a:xfrm>
              <a:prstGeom prst="ellipse">
                <a:avLst/>
              </a:prstGeom>
              <a:solidFill>
                <a:srgbClr val="00BB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endParaRPr lang="ms-MY" altLang="ms-MY" sz="2400"/>
              </a:p>
            </p:txBody>
          </p:sp>
        </p:grpSp>
        <p:grpSp>
          <p:nvGrpSpPr>
            <p:cNvPr id="9" name="Group 21"/>
            <p:cNvGrpSpPr>
              <a:grpSpLocks/>
            </p:cNvGrpSpPr>
            <p:nvPr/>
          </p:nvGrpSpPr>
          <p:grpSpPr bwMode="auto">
            <a:xfrm>
              <a:off x="4661298" y="3224213"/>
              <a:ext cx="883444" cy="3649662"/>
              <a:chOff x="6214302" y="3224225"/>
              <a:chExt cx="1178088" cy="3649999"/>
            </a:xfrm>
          </p:grpSpPr>
          <p:grpSp>
            <p:nvGrpSpPr>
              <p:cNvPr id="16" name="Group 50"/>
              <p:cNvGrpSpPr>
                <a:grpSpLocks/>
              </p:cNvGrpSpPr>
              <p:nvPr/>
            </p:nvGrpSpPr>
            <p:grpSpPr bwMode="auto">
              <a:xfrm>
                <a:off x="6214302" y="3224225"/>
                <a:ext cx="1178088" cy="3649999"/>
                <a:chOff x="6214302" y="3208001"/>
                <a:chExt cx="1178088" cy="3649999"/>
              </a:xfrm>
            </p:grpSpPr>
            <p:sp>
              <p:nvSpPr>
                <p:cNvPr id="26" name="Freeform 13"/>
                <p:cNvSpPr>
                  <a:spLocks/>
                </p:cNvSpPr>
                <p:nvPr/>
              </p:nvSpPr>
              <p:spPr bwMode="auto">
                <a:xfrm rot="5400000">
                  <a:off x="4764858" y="5137445"/>
                  <a:ext cx="3169999" cy="271111"/>
                </a:xfrm>
                <a:custGeom>
                  <a:avLst/>
                  <a:gdLst>
                    <a:gd name="T0" fmla="*/ 0 w 959"/>
                    <a:gd name="T1" fmla="*/ 0 h 76"/>
                    <a:gd name="T2" fmla="*/ 0 w 959"/>
                    <a:gd name="T3" fmla="*/ 196199 h 76"/>
                    <a:gd name="T4" fmla="*/ 59499 w 959"/>
                    <a:gd name="T5" fmla="*/ 271111 h 76"/>
                    <a:gd name="T6" fmla="*/ 3169999 w 959"/>
                    <a:gd name="T7" fmla="*/ 271111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9" h="76">
                      <a:moveTo>
                        <a:pt x="0" y="0"/>
                      </a:moveTo>
                      <a:cubicBezTo>
                        <a:pt x="0" y="55"/>
                        <a:pt x="0" y="55"/>
                        <a:pt x="0" y="55"/>
                      </a:cubicBezTo>
                      <a:cubicBezTo>
                        <a:pt x="0" y="69"/>
                        <a:pt x="6" y="76"/>
                        <a:pt x="18" y="76"/>
                      </a:cubicBezTo>
                      <a:cubicBezTo>
                        <a:pt x="959" y="76"/>
                        <a:pt x="959" y="76"/>
                        <a:pt x="959" y="76"/>
                      </a:cubicBezTo>
                    </a:path>
                  </a:pathLst>
                </a:custGeom>
                <a:noFill/>
                <a:ln w="85725" cap="flat">
                  <a:solidFill>
                    <a:srgbClr val="F23B48"/>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121920" tIns="60960" rIns="121920" bIns="60960"/>
                <a:lstStyle/>
                <a:p>
                  <a:endParaRPr lang="ms-MY"/>
                </a:p>
              </p:txBody>
            </p:sp>
            <p:sp>
              <p:nvSpPr>
                <p:cNvPr id="27" name="Oval 7"/>
                <p:cNvSpPr>
                  <a:spLocks noChangeArrowheads="1"/>
                </p:cNvSpPr>
                <p:nvPr/>
              </p:nvSpPr>
              <p:spPr bwMode="auto">
                <a:xfrm rot="5400000">
                  <a:off x="6480853" y="3205896"/>
                  <a:ext cx="909432" cy="913642"/>
                </a:xfrm>
                <a:prstGeom prst="ellipse">
                  <a:avLst/>
                </a:prstGeom>
                <a:solidFill>
                  <a:srgbClr val="F23B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endParaRPr lang="ms-MY" altLang="ms-MY" sz="2400"/>
                </a:p>
              </p:txBody>
            </p:sp>
          </p:grpSp>
          <p:grpSp>
            <p:nvGrpSpPr>
              <p:cNvPr id="17" name="Group 23"/>
              <p:cNvGrpSpPr/>
              <p:nvPr/>
            </p:nvGrpSpPr>
            <p:grpSpPr>
              <a:xfrm>
                <a:off x="6710566" y="3429000"/>
                <a:ext cx="447462" cy="496920"/>
                <a:chOff x="7502526" y="2405063"/>
                <a:chExt cx="301625" cy="334964"/>
              </a:xfrm>
              <a:solidFill>
                <a:schemeClr val="bg1"/>
              </a:solidFill>
            </p:grpSpPr>
            <p:sp>
              <p:nvSpPr>
                <p:cNvPr id="18" name="Freeform 112"/>
                <p:cNvSpPr>
                  <a:spLocks/>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1001">
                  <a:schemeClr val="dk1"/>
                </a:fillRef>
                <a:effectRef idx="0">
                  <a:scrgbClr r="0" g="0" b="0"/>
                </a:effectRef>
                <a:fontRef idx="major"/>
              </p:style>
              <p:txBody>
                <a:bodyPr/>
                <a:lstStyle/>
                <a:p>
                  <a:pPr defTabSz="914377" eaLnBrk="1" fontAlgn="auto" hangingPunct="1">
                    <a:spcBef>
                      <a:spcPts val="0"/>
                    </a:spcBef>
                    <a:spcAft>
                      <a:spcPts val="0"/>
                    </a:spcAft>
                    <a:defRPr/>
                  </a:pPr>
                  <a:endParaRPr lang="en-US">
                    <a:latin typeface="+mn-lt"/>
                  </a:endParaRPr>
                </a:p>
              </p:txBody>
            </p:sp>
            <p:sp>
              <p:nvSpPr>
                <p:cNvPr id="19"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1001">
                  <a:schemeClr val="dk1"/>
                </a:fillRef>
                <a:effectRef idx="0">
                  <a:scrgbClr r="0" g="0" b="0"/>
                </a:effectRef>
                <a:fontRef idx="major"/>
              </p:style>
              <p:txBody>
                <a:bodyPr/>
                <a:lstStyle/>
                <a:p>
                  <a:pPr defTabSz="914377" eaLnBrk="1" fontAlgn="auto" hangingPunct="1">
                    <a:spcBef>
                      <a:spcPts val="0"/>
                    </a:spcBef>
                    <a:spcAft>
                      <a:spcPts val="0"/>
                    </a:spcAft>
                    <a:defRPr/>
                  </a:pPr>
                  <a:endParaRPr lang="en-US">
                    <a:latin typeface="+mn-lt"/>
                  </a:endParaRPr>
                </a:p>
              </p:txBody>
            </p:sp>
            <p:sp>
              <p:nvSpPr>
                <p:cNvPr id="20" name="Freeform 114"/>
                <p:cNvSpPr>
                  <a:spLocks/>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1001">
                  <a:schemeClr val="dk1"/>
                </a:fillRef>
                <a:effectRef idx="0">
                  <a:scrgbClr r="0" g="0" b="0"/>
                </a:effectRef>
                <a:fontRef idx="major"/>
              </p:style>
              <p:txBody>
                <a:bodyPr/>
                <a:lstStyle/>
                <a:p>
                  <a:pPr defTabSz="914377" eaLnBrk="1" fontAlgn="auto" hangingPunct="1">
                    <a:spcBef>
                      <a:spcPts val="0"/>
                    </a:spcBef>
                    <a:spcAft>
                      <a:spcPts val="0"/>
                    </a:spcAft>
                    <a:defRPr/>
                  </a:pPr>
                  <a:endParaRPr lang="en-US">
                    <a:latin typeface="+mn-lt"/>
                  </a:endParaRPr>
                </a:p>
              </p:txBody>
            </p:sp>
            <p:sp>
              <p:nvSpPr>
                <p:cNvPr id="21" name="Freeform 115"/>
                <p:cNvSpPr>
                  <a:spLocks/>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1001">
                  <a:schemeClr val="dk1"/>
                </a:fillRef>
                <a:effectRef idx="0">
                  <a:scrgbClr r="0" g="0" b="0"/>
                </a:effectRef>
                <a:fontRef idx="major"/>
              </p:style>
              <p:txBody>
                <a:bodyPr/>
                <a:lstStyle/>
                <a:p>
                  <a:pPr defTabSz="914377" eaLnBrk="1" fontAlgn="auto" hangingPunct="1">
                    <a:spcBef>
                      <a:spcPts val="0"/>
                    </a:spcBef>
                    <a:spcAft>
                      <a:spcPts val="0"/>
                    </a:spcAft>
                    <a:defRPr/>
                  </a:pPr>
                  <a:endParaRPr lang="en-US">
                    <a:latin typeface="+mn-lt"/>
                  </a:endParaRPr>
                </a:p>
              </p:txBody>
            </p:sp>
            <p:sp>
              <p:nvSpPr>
                <p:cNvPr id="22" name="Freeform 116"/>
                <p:cNvSpPr>
                  <a:spLocks/>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1001">
                  <a:schemeClr val="dk1"/>
                </a:fillRef>
                <a:effectRef idx="0">
                  <a:scrgbClr r="0" g="0" b="0"/>
                </a:effectRef>
                <a:fontRef idx="major"/>
              </p:style>
              <p:txBody>
                <a:bodyPr/>
                <a:lstStyle/>
                <a:p>
                  <a:pPr defTabSz="914377" eaLnBrk="1" fontAlgn="auto" hangingPunct="1">
                    <a:spcBef>
                      <a:spcPts val="0"/>
                    </a:spcBef>
                    <a:spcAft>
                      <a:spcPts val="0"/>
                    </a:spcAft>
                    <a:defRPr/>
                  </a:pPr>
                  <a:endParaRPr lang="en-US">
                    <a:latin typeface="+mn-lt"/>
                  </a:endParaRPr>
                </a:p>
              </p:txBody>
            </p:sp>
            <p:sp>
              <p:nvSpPr>
                <p:cNvPr id="23" name="Freeform 117"/>
                <p:cNvSpPr>
                  <a:spLocks/>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1001">
                  <a:schemeClr val="dk1"/>
                </a:fillRef>
                <a:effectRef idx="0">
                  <a:scrgbClr r="0" g="0" b="0"/>
                </a:effectRef>
                <a:fontRef idx="major"/>
              </p:style>
              <p:txBody>
                <a:bodyPr/>
                <a:lstStyle/>
                <a:p>
                  <a:pPr defTabSz="914377" eaLnBrk="1" fontAlgn="auto" hangingPunct="1">
                    <a:spcBef>
                      <a:spcPts val="0"/>
                    </a:spcBef>
                    <a:spcAft>
                      <a:spcPts val="0"/>
                    </a:spcAft>
                    <a:defRPr/>
                  </a:pPr>
                  <a:endParaRPr lang="en-US">
                    <a:latin typeface="+mn-lt"/>
                  </a:endParaRPr>
                </a:p>
              </p:txBody>
            </p:sp>
            <p:sp>
              <p:nvSpPr>
                <p:cNvPr id="24" name="Freeform 118"/>
                <p:cNvSpPr>
                  <a:spLocks/>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1001">
                  <a:schemeClr val="dk1"/>
                </a:fillRef>
                <a:effectRef idx="0">
                  <a:scrgbClr r="0" g="0" b="0"/>
                </a:effectRef>
                <a:fontRef idx="major"/>
              </p:style>
              <p:txBody>
                <a:bodyPr/>
                <a:lstStyle/>
                <a:p>
                  <a:pPr defTabSz="914377" eaLnBrk="1" fontAlgn="auto" hangingPunct="1">
                    <a:spcBef>
                      <a:spcPts val="0"/>
                    </a:spcBef>
                    <a:spcAft>
                      <a:spcPts val="0"/>
                    </a:spcAft>
                    <a:defRPr/>
                  </a:pPr>
                  <a:endParaRPr lang="en-US">
                    <a:latin typeface="+mn-lt"/>
                  </a:endParaRPr>
                </a:p>
              </p:txBody>
            </p:sp>
            <p:sp>
              <p:nvSpPr>
                <p:cNvPr id="25" name="Freeform 119"/>
                <p:cNvSpPr>
                  <a:spLocks/>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1001">
                  <a:schemeClr val="dk1"/>
                </a:fillRef>
                <a:effectRef idx="0">
                  <a:scrgbClr r="0" g="0" b="0"/>
                </a:effectRef>
                <a:fontRef idx="major"/>
              </p:style>
              <p:txBody>
                <a:bodyPr/>
                <a:lstStyle/>
                <a:p>
                  <a:pPr defTabSz="914377" eaLnBrk="1" fontAlgn="auto" hangingPunct="1">
                    <a:spcBef>
                      <a:spcPts val="0"/>
                    </a:spcBef>
                    <a:spcAft>
                      <a:spcPts val="0"/>
                    </a:spcAft>
                    <a:defRPr/>
                  </a:pPr>
                  <a:endParaRPr lang="en-US">
                    <a:latin typeface="+mn-lt"/>
                  </a:endParaRPr>
                </a:p>
              </p:txBody>
            </p:sp>
          </p:grpSp>
        </p:grpSp>
        <p:grpSp>
          <p:nvGrpSpPr>
            <p:cNvPr id="10" name="Group 45"/>
            <p:cNvGrpSpPr>
              <a:grpSpLocks/>
            </p:cNvGrpSpPr>
            <p:nvPr/>
          </p:nvGrpSpPr>
          <p:grpSpPr bwMode="auto">
            <a:xfrm>
              <a:off x="3564732" y="4911725"/>
              <a:ext cx="798910" cy="1962150"/>
              <a:chOff x="4752324" y="4894851"/>
              <a:chExt cx="1066423" cy="1963149"/>
            </a:xfrm>
          </p:grpSpPr>
          <p:sp>
            <p:nvSpPr>
              <p:cNvPr id="14" name="Freeform 16"/>
              <p:cNvSpPr>
                <a:spLocks/>
              </p:cNvSpPr>
              <p:nvPr/>
            </p:nvSpPr>
            <p:spPr bwMode="auto">
              <a:xfrm rot="5400000">
                <a:off x="4980116" y="6019369"/>
                <a:ext cx="1509485" cy="167777"/>
              </a:xfrm>
              <a:custGeom>
                <a:avLst/>
                <a:gdLst>
                  <a:gd name="T0" fmla="*/ 0 w 552"/>
                  <a:gd name="T1" fmla="*/ 167777 h 47"/>
                  <a:gd name="T2" fmla="*/ 0 w 552"/>
                  <a:gd name="T3" fmla="*/ 74964 h 47"/>
                  <a:gd name="T4" fmla="*/ 30080 w 552"/>
                  <a:gd name="T5" fmla="*/ 0 h 47"/>
                  <a:gd name="T6" fmla="*/ 1509485 w 552"/>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2" h="47">
                    <a:moveTo>
                      <a:pt x="0" y="47"/>
                    </a:moveTo>
                    <a:cubicBezTo>
                      <a:pt x="0" y="21"/>
                      <a:pt x="0" y="21"/>
                      <a:pt x="0" y="21"/>
                    </a:cubicBezTo>
                    <a:cubicBezTo>
                      <a:pt x="0" y="7"/>
                      <a:pt x="4" y="0"/>
                      <a:pt x="11" y="0"/>
                    </a:cubicBezTo>
                    <a:cubicBezTo>
                      <a:pt x="552" y="0"/>
                      <a:pt x="552" y="0"/>
                      <a:pt x="552" y="0"/>
                    </a:cubicBezTo>
                  </a:path>
                </a:pathLst>
              </a:custGeom>
              <a:solidFill>
                <a:srgbClr val="FFFFFF"/>
              </a:solidFill>
              <a:ln w="85725" cap="flat">
                <a:solidFill>
                  <a:srgbClr val="2F5597"/>
                </a:solidFill>
                <a:prstDash val="solid"/>
                <a:miter lim="800000"/>
                <a:headEnd/>
                <a:tailEnd/>
              </a:ln>
            </p:spPr>
            <p:txBody>
              <a:bodyPr lIns="121920" tIns="60960" rIns="121920" bIns="60960"/>
              <a:lstStyle/>
              <a:p>
                <a:endParaRPr lang="ms-MY"/>
              </a:p>
            </p:txBody>
          </p:sp>
          <p:sp>
            <p:nvSpPr>
              <p:cNvPr id="15" name="Oval 10"/>
              <p:cNvSpPr>
                <a:spLocks noChangeArrowheads="1"/>
              </p:cNvSpPr>
              <p:nvPr/>
            </p:nvSpPr>
            <p:spPr bwMode="auto">
              <a:xfrm rot="5400000">
                <a:off x="4751271" y="4895904"/>
                <a:ext cx="907325" cy="905220"/>
              </a:xfrm>
              <a:prstGeom prst="ellipse">
                <a:avLst/>
              </a:prstGeom>
              <a:solidFill>
                <a:srgbClr val="2F559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endParaRPr lang="ms-MY" altLang="ms-MY" sz="2400"/>
              </a:p>
            </p:txBody>
          </p:sp>
        </p:grpSp>
        <p:grpSp>
          <p:nvGrpSpPr>
            <p:cNvPr id="11" name="Group 26"/>
            <p:cNvGrpSpPr>
              <a:grpSpLocks/>
            </p:cNvGrpSpPr>
            <p:nvPr/>
          </p:nvGrpSpPr>
          <p:grpSpPr bwMode="auto">
            <a:xfrm>
              <a:off x="4736307" y="4911725"/>
              <a:ext cx="808435" cy="1962150"/>
              <a:chOff x="6314302" y="4894850"/>
              <a:chExt cx="1078089" cy="1963150"/>
            </a:xfrm>
          </p:grpSpPr>
          <p:sp>
            <p:nvSpPr>
              <p:cNvPr id="12" name="Freeform 15"/>
              <p:cNvSpPr>
                <a:spLocks/>
              </p:cNvSpPr>
              <p:nvPr/>
            </p:nvSpPr>
            <p:spPr bwMode="auto">
              <a:xfrm rot="5400000">
                <a:off x="5645115" y="6017701"/>
                <a:ext cx="1509486" cy="171111"/>
              </a:xfrm>
              <a:custGeom>
                <a:avLst/>
                <a:gdLst>
                  <a:gd name="T0" fmla="*/ 0 w 552"/>
                  <a:gd name="T1" fmla="*/ 0 h 48"/>
                  <a:gd name="T2" fmla="*/ 0 w 552"/>
                  <a:gd name="T3" fmla="*/ 96250 h 48"/>
                  <a:gd name="T4" fmla="*/ 30080 w 552"/>
                  <a:gd name="T5" fmla="*/ 167546 h 48"/>
                  <a:gd name="T6" fmla="*/ 1509486 w 552"/>
                  <a:gd name="T7" fmla="*/ 1675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2" h="48">
                    <a:moveTo>
                      <a:pt x="0" y="0"/>
                    </a:moveTo>
                    <a:cubicBezTo>
                      <a:pt x="0" y="27"/>
                      <a:pt x="0" y="27"/>
                      <a:pt x="0" y="27"/>
                    </a:cubicBezTo>
                    <a:cubicBezTo>
                      <a:pt x="0" y="40"/>
                      <a:pt x="4" y="48"/>
                      <a:pt x="11" y="47"/>
                    </a:cubicBezTo>
                    <a:cubicBezTo>
                      <a:pt x="552" y="47"/>
                      <a:pt x="552" y="47"/>
                      <a:pt x="552" y="47"/>
                    </a:cubicBezTo>
                  </a:path>
                </a:pathLst>
              </a:custGeom>
              <a:noFill/>
              <a:ln w="85725" cap="flat">
                <a:solidFill>
                  <a:srgbClr val="89588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121920" tIns="60960" rIns="121920" bIns="60960"/>
              <a:lstStyle/>
              <a:p>
                <a:endParaRPr lang="ms-MY"/>
              </a:p>
            </p:txBody>
          </p:sp>
          <p:sp>
            <p:nvSpPr>
              <p:cNvPr id="13" name="Oval 9"/>
              <p:cNvSpPr>
                <a:spLocks noChangeArrowheads="1"/>
              </p:cNvSpPr>
              <p:nvPr/>
            </p:nvSpPr>
            <p:spPr bwMode="auto">
              <a:xfrm rot="5400000">
                <a:off x="6481907" y="4891692"/>
                <a:ext cx="907325" cy="913642"/>
              </a:xfrm>
              <a:prstGeom prst="ellipse">
                <a:avLst/>
              </a:prstGeom>
              <a:solidFill>
                <a:srgbClr val="8958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endParaRPr lang="ms-MY" altLang="ms-MY" sz="2400"/>
              </a:p>
            </p:txBody>
          </p:sp>
        </p:grpSp>
      </p:grpSp>
      <p:sp>
        <p:nvSpPr>
          <p:cNvPr id="34" name="Rectangle 33"/>
          <p:cNvSpPr/>
          <p:nvPr/>
        </p:nvSpPr>
        <p:spPr>
          <a:xfrm>
            <a:off x="5781733" y="2115997"/>
            <a:ext cx="3596111" cy="830997"/>
          </a:xfrm>
          <a:prstGeom prst="rect">
            <a:avLst/>
          </a:prstGeom>
        </p:spPr>
        <p:txBody>
          <a:bodyPr wrap="square">
            <a:spAutoFit/>
          </a:bodyPr>
          <a:lstStyle/>
          <a:p>
            <a:r>
              <a:rPr lang="en-MY" sz="2400" dirty="0"/>
              <a:t>Near real-time monitoring of listing progress.</a:t>
            </a:r>
          </a:p>
        </p:txBody>
      </p:sp>
      <p:sp>
        <p:nvSpPr>
          <p:cNvPr id="35" name="Rectangle 34"/>
          <p:cNvSpPr/>
          <p:nvPr/>
        </p:nvSpPr>
        <p:spPr>
          <a:xfrm>
            <a:off x="74758" y="2125250"/>
            <a:ext cx="3432320" cy="830997"/>
          </a:xfrm>
          <a:prstGeom prst="rect">
            <a:avLst/>
          </a:prstGeom>
        </p:spPr>
        <p:txBody>
          <a:bodyPr wrap="square">
            <a:spAutoFit/>
          </a:bodyPr>
          <a:lstStyle/>
          <a:p>
            <a:r>
              <a:rPr lang="en-MY" sz="2400" dirty="0"/>
              <a:t>Transformation towards digitised map.</a:t>
            </a:r>
          </a:p>
        </p:txBody>
      </p:sp>
      <p:sp>
        <p:nvSpPr>
          <p:cNvPr id="36" name="Rectangle 35"/>
          <p:cNvSpPr/>
          <p:nvPr/>
        </p:nvSpPr>
        <p:spPr>
          <a:xfrm>
            <a:off x="5717824" y="3175768"/>
            <a:ext cx="3276600" cy="1200329"/>
          </a:xfrm>
          <a:prstGeom prst="rect">
            <a:avLst/>
          </a:prstGeom>
        </p:spPr>
        <p:txBody>
          <a:bodyPr wrap="square">
            <a:spAutoFit/>
          </a:bodyPr>
          <a:lstStyle/>
          <a:p>
            <a:r>
              <a:rPr lang="en-MY" sz="2400" dirty="0"/>
              <a:t>Technology on devices (paper form transforms to devices).</a:t>
            </a:r>
          </a:p>
        </p:txBody>
      </p:sp>
      <p:sp>
        <p:nvSpPr>
          <p:cNvPr id="37" name="Rectangle 36"/>
          <p:cNvSpPr/>
          <p:nvPr/>
        </p:nvSpPr>
        <p:spPr>
          <a:xfrm>
            <a:off x="189351" y="3275419"/>
            <a:ext cx="3134298" cy="1200329"/>
          </a:xfrm>
          <a:prstGeom prst="rect">
            <a:avLst/>
          </a:prstGeom>
        </p:spPr>
        <p:txBody>
          <a:bodyPr wrap="square">
            <a:spAutoFit/>
          </a:bodyPr>
          <a:lstStyle/>
          <a:p>
            <a:r>
              <a:rPr lang="en-MY" sz="2400" dirty="0"/>
              <a:t>Technology on Internet access and connectivity.</a:t>
            </a:r>
          </a:p>
        </p:txBody>
      </p:sp>
      <p:sp>
        <p:nvSpPr>
          <p:cNvPr id="38" name="Rectangle 37"/>
          <p:cNvSpPr/>
          <p:nvPr/>
        </p:nvSpPr>
        <p:spPr>
          <a:xfrm>
            <a:off x="5781733" y="543374"/>
            <a:ext cx="2750707" cy="2677656"/>
          </a:xfrm>
          <a:prstGeom prst="rect">
            <a:avLst/>
          </a:prstGeom>
        </p:spPr>
        <p:txBody>
          <a:bodyPr wrap="square">
            <a:spAutoFit/>
          </a:bodyPr>
          <a:lstStyle/>
          <a:p>
            <a:r>
              <a:rPr lang="ms-MY" sz="2400" dirty="0"/>
              <a:t>Technology on application – web responsive and mobile application.</a:t>
            </a:r>
          </a:p>
          <a:p>
            <a:endParaRPr lang="ms-MY" sz="2400" dirty="0"/>
          </a:p>
          <a:p>
            <a:endParaRPr lang="ms-MY" sz="2400" dirty="0"/>
          </a:p>
          <a:p>
            <a:endParaRPr lang="ms-MY" sz="2400" dirty="0"/>
          </a:p>
        </p:txBody>
      </p:sp>
      <p:pic>
        <p:nvPicPr>
          <p:cNvPr id="39"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1358" y="689198"/>
            <a:ext cx="685800" cy="26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2837"/>
          <p:cNvSpPr>
            <a:spLocks noChangeAspect="1" noEditPoints="1"/>
          </p:cNvSpPr>
          <p:nvPr/>
        </p:nvSpPr>
        <p:spPr bwMode="gray">
          <a:xfrm>
            <a:off x="5027758" y="3318098"/>
            <a:ext cx="381000" cy="400050"/>
          </a:xfrm>
          <a:custGeom>
            <a:avLst/>
            <a:gdLst>
              <a:gd name="T0" fmla="*/ 2147483647 w 141"/>
              <a:gd name="T1" fmla="*/ 0 h 192"/>
              <a:gd name="T2" fmla="*/ 2147483647 w 141"/>
              <a:gd name="T3" fmla="*/ 0 h 192"/>
              <a:gd name="T4" fmla="*/ 0 w 141"/>
              <a:gd name="T5" fmla="*/ 2147483647 h 192"/>
              <a:gd name="T6" fmla="*/ 0 w 141"/>
              <a:gd name="T7" fmla="*/ 2147483647 h 192"/>
              <a:gd name="T8" fmla="*/ 2147483647 w 141"/>
              <a:gd name="T9" fmla="*/ 2147483647 h 192"/>
              <a:gd name="T10" fmla="*/ 2147483647 w 141"/>
              <a:gd name="T11" fmla="*/ 2147483647 h 192"/>
              <a:gd name="T12" fmla="*/ 2147483647 w 141"/>
              <a:gd name="T13" fmla="*/ 2147483647 h 192"/>
              <a:gd name="T14" fmla="*/ 2147483647 w 141"/>
              <a:gd name="T15" fmla="*/ 2147483647 h 192"/>
              <a:gd name="T16" fmla="*/ 2147483647 w 141"/>
              <a:gd name="T17" fmla="*/ 0 h 192"/>
              <a:gd name="T18" fmla="*/ 2147483647 w 141"/>
              <a:gd name="T19" fmla="*/ 2147483647 h 192"/>
              <a:gd name="T20" fmla="*/ 2147483647 w 141"/>
              <a:gd name="T21" fmla="*/ 2147483647 h 192"/>
              <a:gd name="T22" fmla="*/ 2147483647 w 141"/>
              <a:gd name="T23" fmla="*/ 2147483647 h 192"/>
              <a:gd name="T24" fmla="*/ 2147483647 w 141"/>
              <a:gd name="T25" fmla="*/ 2147483647 h 192"/>
              <a:gd name="T26" fmla="*/ 2147483647 w 141"/>
              <a:gd name="T27" fmla="*/ 2147483647 h 192"/>
              <a:gd name="T28" fmla="*/ 2147483647 w 141"/>
              <a:gd name="T29" fmla="*/ 2147483647 h 192"/>
              <a:gd name="T30" fmla="*/ 2147483647 w 141"/>
              <a:gd name="T31" fmla="*/ 2147483647 h 192"/>
              <a:gd name="T32" fmla="*/ 2147483647 w 141"/>
              <a:gd name="T33" fmla="*/ 2147483647 h 192"/>
              <a:gd name="T34" fmla="*/ 2147483647 w 141"/>
              <a:gd name="T35" fmla="*/ 2147483647 h 192"/>
              <a:gd name="T36" fmla="*/ 2147483647 w 141"/>
              <a:gd name="T37" fmla="*/ 2147483647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
              <a:gd name="T58" fmla="*/ 0 h 192"/>
              <a:gd name="T59" fmla="*/ 141 w 141"/>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 h="192">
                <a:moveTo>
                  <a:pt x="107" y="0"/>
                </a:moveTo>
                <a:cubicBezTo>
                  <a:pt x="33" y="0"/>
                  <a:pt x="33" y="0"/>
                  <a:pt x="33" y="0"/>
                </a:cubicBezTo>
                <a:cubicBezTo>
                  <a:pt x="15" y="0"/>
                  <a:pt x="0" y="15"/>
                  <a:pt x="0" y="33"/>
                </a:cubicBezTo>
                <a:cubicBezTo>
                  <a:pt x="0" y="159"/>
                  <a:pt x="0" y="159"/>
                  <a:pt x="0" y="159"/>
                </a:cubicBezTo>
                <a:cubicBezTo>
                  <a:pt x="0" y="177"/>
                  <a:pt x="15" y="192"/>
                  <a:pt x="33" y="192"/>
                </a:cubicBezTo>
                <a:cubicBezTo>
                  <a:pt x="107" y="192"/>
                  <a:pt x="107" y="192"/>
                  <a:pt x="107" y="192"/>
                </a:cubicBezTo>
                <a:cubicBezTo>
                  <a:pt x="126" y="192"/>
                  <a:pt x="141" y="177"/>
                  <a:pt x="141" y="159"/>
                </a:cubicBezTo>
                <a:cubicBezTo>
                  <a:pt x="141" y="33"/>
                  <a:pt x="141" y="33"/>
                  <a:pt x="141" y="33"/>
                </a:cubicBezTo>
                <a:cubicBezTo>
                  <a:pt x="141" y="15"/>
                  <a:pt x="126" y="0"/>
                  <a:pt x="107" y="0"/>
                </a:cubicBezTo>
                <a:close/>
                <a:moveTo>
                  <a:pt x="70" y="183"/>
                </a:moveTo>
                <a:cubicBezTo>
                  <a:pt x="64" y="183"/>
                  <a:pt x="60" y="178"/>
                  <a:pt x="60" y="172"/>
                </a:cubicBezTo>
                <a:cubicBezTo>
                  <a:pt x="60" y="167"/>
                  <a:pt x="64" y="162"/>
                  <a:pt x="70" y="162"/>
                </a:cubicBezTo>
                <a:cubicBezTo>
                  <a:pt x="76" y="162"/>
                  <a:pt x="81" y="167"/>
                  <a:pt x="81" y="172"/>
                </a:cubicBezTo>
                <a:cubicBezTo>
                  <a:pt x="81" y="178"/>
                  <a:pt x="76" y="183"/>
                  <a:pt x="70" y="183"/>
                </a:cubicBezTo>
                <a:close/>
                <a:moveTo>
                  <a:pt x="115" y="154"/>
                </a:moveTo>
                <a:cubicBezTo>
                  <a:pt x="25" y="154"/>
                  <a:pt x="25" y="154"/>
                  <a:pt x="25" y="154"/>
                </a:cubicBezTo>
                <a:cubicBezTo>
                  <a:pt x="25" y="25"/>
                  <a:pt x="25" y="25"/>
                  <a:pt x="25" y="25"/>
                </a:cubicBezTo>
                <a:cubicBezTo>
                  <a:pt x="115" y="25"/>
                  <a:pt x="115" y="25"/>
                  <a:pt x="115" y="25"/>
                </a:cubicBezTo>
                <a:lnTo>
                  <a:pt x="115"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pic>
        <p:nvPicPr>
          <p:cNvPr id="41" name="Picture 8" descr="Image result for people and laptop clipart black and white "/>
          <p:cNvPicPr>
            <a:picLocks noChangeAspect="1" noChangeArrowheads="1"/>
          </p:cNvPicPr>
          <p:nvPr/>
        </p:nvPicPr>
        <p:blipFill>
          <a:blip r:embed="rId4" cstate="email">
            <a:clrChange>
              <a:clrFrom>
                <a:srgbClr val="D9DBDA"/>
              </a:clrFrom>
              <a:clrTo>
                <a:srgbClr val="D9DBDA">
                  <a:alpha val="0"/>
                </a:srgbClr>
              </a:clrTo>
            </a:clrChange>
            <a:extLst>
              <a:ext uri="{28A0092B-C50C-407E-A947-70E740481C1C}">
                <a14:useLocalDpi xmlns:a14="http://schemas.microsoft.com/office/drawing/2010/main" val="0"/>
              </a:ext>
            </a:extLst>
          </a:blip>
          <a:srcRect l="5598" t="68275" r="72562" b="7596"/>
          <a:stretch>
            <a:fillRect/>
          </a:stretch>
        </p:blipFill>
        <p:spPr bwMode="auto">
          <a:xfrm>
            <a:off x="4875358" y="689198"/>
            <a:ext cx="685800" cy="38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 descr="C:\Users\nurhidayah.chepee\Desktop\Wireless-Connection-Transparent-Icon.png"/>
          <p:cNvPicPr>
            <a:picLocks noChangeAspect="1" noChangeArrowheads="1"/>
          </p:cNvPicPr>
          <p:nvPr/>
        </p:nvPicPr>
        <p:blipFill>
          <a:blip r:embed="rId5" cstate="print"/>
          <a:srcRect/>
          <a:stretch>
            <a:fillRect/>
          </a:stretch>
        </p:blipFill>
        <p:spPr bwMode="auto">
          <a:xfrm>
            <a:off x="3427558" y="3260948"/>
            <a:ext cx="558800" cy="457200"/>
          </a:xfrm>
          <a:prstGeom prst="rect">
            <a:avLst/>
          </a:prstGeom>
          <a:noFill/>
        </p:spPr>
      </p:pic>
      <p:grpSp>
        <p:nvGrpSpPr>
          <p:cNvPr id="43" name="Gruppieren 33439"/>
          <p:cNvGrpSpPr>
            <a:grpSpLocks noChangeAspect="1"/>
          </p:cNvGrpSpPr>
          <p:nvPr/>
        </p:nvGrpSpPr>
        <p:grpSpPr bwMode="gray">
          <a:xfrm>
            <a:off x="3372934" y="1889348"/>
            <a:ext cx="588025" cy="400050"/>
            <a:chOff x="5294313" y="5209047"/>
            <a:chExt cx="885633" cy="934579"/>
          </a:xfrm>
        </p:grpSpPr>
        <p:sp>
          <p:nvSpPr>
            <p:cNvPr id="44" name="Freeform 1813"/>
            <p:cNvSpPr>
              <a:spLocks noEditPoints="1"/>
            </p:cNvSpPr>
            <p:nvPr/>
          </p:nvSpPr>
          <p:spPr bwMode="gray">
            <a:xfrm>
              <a:off x="5294313" y="5535613"/>
              <a:ext cx="781050" cy="608013"/>
            </a:xfrm>
            <a:custGeom>
              <a:avLst/>
              <a:gdLst>
                <a:gd name="T0" fmla="*/ 157 w 208"/>
                <a:gd name="T1" fmla="*/ 1 h 162"/>
                <a:gd name="T2" fmla="*/ 108 w 208"/>
                <a:gd name="T3" fmla="*/ 20 h 162"/>
                <a:gd name="T4" fmla="*/ 59 w 208"/>
                <a:gd name="T5" fmla="*/ 1 h 162"/>
                <a:gd name="T6" fmla="*/ 5 w 208"/>
                <a:gd name="T7" fmla="*/ 22 h 162"/>
                <a:gd name="T8" fmla="*/ 0 w 208"/>
                <a:gd name="T9" fmla="*/ 63 h 162"/>
                <a:gd name="T10" fmla="*/ 0 w 208"/>
                <a:gd name="T11" fmla="*/ 162 h 162"/>
                <a:gd name="T12" fmla="*/ 49 w 208"/>
                <a:gd name="T13" fmla="*/ 140 h 162"/>
                <a:gd name="T14" fmla="*/ 100 w 208"/>
                <a:gd name="T15" fmla="*/ 158 h 162"/>
                <a:gd name="T16" fmla="*/ 149 w 208"/>
                <a:gd name="T17" fmla="*/ 140 h 162"/>
                <a:gd name="T18" fmla="*/ 198 w 208"/>
                <a:gd name="T19" fmla="*/ 157 h 162"/>
                <a:gd name="T20" fmla="*/ 208 w 208"/>
                <a:gd name="T21" fmla="*/ 159 h 162"/>
                <a:gd name="T22" fmla="*/ 204 w 208"/>
                <a:gd name="T23" fmla="*/ 22 h 162"/>
                <a:gd name="T24" fmla="*/ 48 w 208"/>
                <a:gd name="T25" fmla="*/ 130 h 162"/>
                <a:gd name="T26" fmla="*/ 10 w 208"/>
                <a:gd name="T27" fmla="*/ 136 h 162"/>
                <a:gd name="T28" fmla="*/ 10 w 208"/>
                <a:gd name="T29" fmla="*/ 35 h 162"/>
                <a:gd name="T30" fmla="*/ 45 w 208"/>
                <a:gd name="T31" fmla="*/ 14 h 162"/>
                <a:gd name="T32" fmla="*/ 50 w 208"/>
                <a:gd name="T33" fmla="*/ 17 h 162"/>
                <a:gd name="T34" fmla="*/ 99 w 208"/>
                <a:gd name="T35" fmla="*/ 147 h 162"/>
                <a:gd name="T36" fmla="*/ 60 w 208"/>
                <a:gd name="T37" fmla="*/ 129 h 162"/>
                <a:gd name="T38" fmla="*/ 59 w 208"/>
                <a:gd name="T39" fmla="*/ 69 h 162"/>
                <a:gd name="T40" fmla="*/ 60 w 208"/>
                <a:gd name="T41" fmla="*/ 13 h 162"/>
                <a:gd name="T42" fmla="*/ 96 w 208"/>
                <a:gd name="T43" fmla="*/ 28 h 162"/>
                <a:gd name="T44" fmla="*/ 99 w 208"/>
                <a:gd name="T45" fmla="*/ 145 h 162"/>
                <a:gd name="T46" fmla="*/ 144 w 208"/>
                <a:gd name="T47" fmla="*/ 132 h 162"/>
                <a:gd name="T48" fmla="*/ 109 w 208"/>
                <a:gd name="T49" fmla="*/ 147 h 162"/>
                <a:gd name="T50" fmla="*/ 109 w 208"/>
                <a:gd name="T51" fmla="*/ 35 h 162"/>
                <a:gd name="T52" fmla="*/ 149 w 208"/>
                <a:gd name="T53" fmla="*/ 12 h 162"/>
                <a:gd name="T54" fmla="*/ 149 w 208"/>
                <a:gd name="T55" fmla="*/ 124 h 162"/>
                <a:gd name="T56" fmla="*/ 198 w 208"/>
                <a:gd name="T57" fmla="*/ 146 h 162"/>
                <a:gd name="T58" fmla="*/ 195 w 208"/>
                <a:gd name="T59" fmla="*/ 146 h 162"/>
                <a:gd name="T60" fmla="*/ 159 w 208"/>
                <a:gd name="T61" fmla="*/ 126 h 162"/>
                <a:gd name="T62" fmla="*/ 159 w 208"/>
                <a:gd name="T63" fmla="*/ 12 h 162"/>
                <a:gd name="T64" fmla="*/ 199 w 208"/>
                <a:gd name="T65" fmla="*/ 3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8" h="162">
                  <a:moveTo>
                    <a:pt x="204" y="22"/>
                  </a:moveTo>
                  <a:cubicBezTo>
                    <a:pt x="188" y="15"/>
                    <a:pt x="173" y="8"/>
                    <a:pt x="157" y="1"/>
                  </a:cubicBezTo>
                  <a:cubicBezTo>
                    <a:pt x="155" y="0"/>
                    <a:pt x="152" y="1"/>
                    <a:pt x="150" y="2"/>
                  </a:cubicBezTo>
                  <a:cubicBezTo>
                    <a:pt x="136" y="7"/>
                    <a:pt x="122" y="14"/>
                    <a:pt x="108" y="20"/>
                  </a:cubicBezTo>
                  <a:cubicBezTo>
                    <a:pt x="106" y="21"/>
                    <a:pt x="102" y="21"/>
                    <a:pt x="100" y="20"/>
                  </a:cubicBezTo>
                  <a:cubicBezTo>
                    <a:pt x="86" y="14"/>
                    <a:pt x="73" y="7"/>
                    <a:pt x="59" y="1"/>
                  </a:cubicBezTo>
                  <a:cubicBezTo>
                    <a:pt x="56" y="1"/>
                    <a:pt x="53" y="0"/>
                    <a:pt x="51" y="1"/>
                  </a:cubicBezTo>
                  <a:cubicBezTo>
                    <a:pt x="35" y="8"/>
                    <a:pt x="20" y="15"/>
                    <a:pt x="5" y="22"/>
                  </a:cubicBezTo>
                  <a:cubicBezTo>
                    <a:pt x="2" y="23"/>
                    <a:pt x="0" y="25"/>
                    <a:pt x="0" y="28"/>
                  </a:cubicBezTo>
                  <a:cubicBezTo>
                    <a:pt x="1" y="40"/>
                    <a:pt x="0" y="51"/>
                    <a:pt x="0" y="63"/>
                  </a:cubicBezTo>
                  <a:cubicBezTo>
                    <a:pt x="0" y="94"/>
                    <a:pt x="0" y="125"/>
                    <a:pt x="0" y="155"/>
                  </a:cubicBezTo>
                  <a:cubicBezTo>
                    <a:pt x="0" y="157"/>
                    <a:pt x="0" y="159"/>
                    <a:pt x="0" y="162"/>
                  </a:cubicBezTo>
                  <a:cubicBezTo>
                    <a:pt x="3" y="161"/>
                    <a:pt x="4" y="160"/>
                    <a:pt x="6" y="160"/>
                  </a:cubicBezTo>
                  <a:cubicBezTo>
                    <a:pt x="20" y="153"/>
                    <a:pt x="35" y="147"/>
                    <a:pt x="49" y="140"/>
                  </a:cubicBezTo>
                  <a:cubicBezTo>
                    <a:pt x="53" y="138"/>
                    <a:pt x="56" y="138"/>
                    <a:pt x="60" y="140"/>
                  </a:cubicBezTo>
                  <a:cubicBezTo>
                    <a:pt x="73" y="146"/>
                    <a:pt x="87" y="152"/>
                    <a:pt x="100" y="158"/>
                  </a:cubicBezTo>
                  <a:cubicBezTo>
                    <a:pt x="103" y="160"/>
                    <a:pt x="105" y="160"/>
                    <a:pt x="109" y="158"/>
                  </a:cubicBezTo>
                  <a:cubicBezTo>
                    <a:pt x="122" y="152"/>
                    <a:pt x="136" y="146"/>
                    <a:pt x="149" y="140"/>
                  </a:cubicBezTo>
                  <a:cubicBezTo>
                    <a:pt x="152" y="138"/>
                    <a:pt x="155" y="138"/>
                    <a:pt x="158" y="140"/>
                  </a:cubicBezTo>
                  <a:cubicBezTo>
                    <a:pt x="171" y="146"/>
                    <a:pt x="184" y="152"/>
                    <a:pt x="198" y="157"/>
                  </a:cubicBezTo>
                  <a:cubicBezTo>
                    <a:pt x="201" y="159"/>
                    <a:pt x="204" y="160"/>
                    <a:pt x="208" y="162"/>
                  </a:cubicBezTo>
                  <a:cubicBezTo>
                    <a:pt x="208" y="161"/>
                    <a:pt x="208" y="160"/>
                    <a:pt x="208" y="159"/>
                  </a:cubicBezTo>
                  <a:cubicBezTo>
                    <a:pt x="208" y="115"/>
                    <a:pt x="208" y="71"/>
                    <a:pt x="208" y="27"/>
                  </a:cubicBezTo>
                  <a:cubicBezTo>
                    <a:pt x="208" y="25"/>
                    <a:pt x="206" y="23"/>
                    <a:pt x="204" y="22"/>
                  </a:cubicBezTo>
                  <a:close/>
                  <a:moveTo>
                    <a:pt x="50" y="125"/>
                  </a:moveTo>
                  <a:cubicBezTo>
                    <a:pt x="50" y="127"/>
                    <a:pt x="49" y="130"/>
                    <a:pt x="48" y="130"/>
                  </a:cubicBezTo>
                  <a:cubicBezTo>
                    <a:pt x="36" y="136"/>
                    <a:pt x="23" y="142"/>
                    <a:pt x="10" y="148"/>
                  </a:cubicBezTo>
                  <a:cubicBezTo>
                    <a:pt x="10" y="143"/>
                    <a:pt x="10" y="140"/>
                    <a:pt x="10" y="136"/>
                  </a:cubicBezTo>
                  <a:cubicBezTo>
                    <a:pt x="10" y="117"/>
                    <a:pt x="10" y="97"/>
                    <a:pt x="10" y="78"/>
                  </a:cubicBezTo>
                  <a:cubicBezTo>
                    <a:pt x="10" y="63"/>
                    <a:pt x="10" y="49"/>
                    <a:pt x="10" y="35"/>
                  </a:cubicBezTo>
                  <a:cubicBezTo>
                    <a:pt x="10" y="31"/>
                    <a:pt x="11" y="29"/>
                    <a:pt x="14" y="28"/>
                  </a:cubicBezTo>
                  <a:cubicBezTo>
                    <a:pt x="24" y="23"/>
                    <a:pt x="35" y="19"/>
                    <a:pt x="45" y="14"/>
                  </a:cubicBezTo>
                  <a:cubicBezTo>
                    <a:pt x="46" y="14"/>
                    <a:pt x="48" y="13"/>
                    <a:pt x="50" y="12"/>
                  </a:cubicBezTo>
                  <a:cubicBezTo>
                    <a:pt x="50" y="14"/>
                    <a:pt x="50" y="15"/>
                    <a:pt x="50" y="17"/>
                  </a:cubicBezTo>
                  <a:cubicBezTo>
                    <a:pt x="50" y="53"/>
                    <a:pt x="50" y="89"/>
                    <a:pt x="50" y="125"/>
                  </a:cubicBezTo>
                  <a:close/>
                  <a:moveTo>
                    <a:pt x="99" y="147"/>
                  </a:moveTo>
                  <a:cubicBezTo>
                    <a:pt x="91" y="144"/>
                    <a:pt x="84" y="141"/>
                    <a:pt x="76" y="137"/>
                  </a:cubicBezTo>
                  <a:cubicBezTo>
                    <a:pt x="71" y="135"/>
                    <a:pt x="63" y="133"/>
                    <a:pt x="60" y="129"/>
                  </a:cubicBezTo>
                  <a:cubicBezTo>
                    <a:pt x="58" y="125"/>
                    <a:pt x="59" y="117"/>
                    <a:pt x="59" y="111"/>
                  </a:cubicBezTo>
                  <a:cubicBezTo>
                    <a:pt x="59" y="97"/>
                    <a:pt x="59" y="83"/>
                    <a:pt x="59" y="69"/>
                  </a:cubicBezTo>
                  <a:cubicBezTo>
                    <a:pt x="59" y="51"/>
                    <a:pt x="59" y="34"/>
                    <a:pt x="59" y="16"/>
                  </a:cubicBezTo>
                  <a:cubicBezTo>
                    <a:pt x="59" y="15"/>
                    <a:pt x="60" y="14"/>
                    <a:pt x="60" y="13"/>
                  </a:cubicBezTo>
                  <a:cubicBezTo>
                    <a:pt x="61" y="13"/>
                    <a:pt x="62" y="13"/>
                    <a:pt x="63" y="14"/>
                  </a:cubicBezTo>
                  <a:cubicBezTo>
                    <a:pt x="74" y="18"/>
                    <a:pt x="85" y="23"/>
                    <a:pt x="96" y="28"/>
                  </a:cubicBezTo>
                  <a:cubicBezTo>
                    <a:pt x="98" y="29"/>
                    <a:pt x="99" y="31"/>
                    <a:pt x="99" y="33"/>
                  </a:cubicBezTo>
                  <a:cubicBezTo>
                    <a:pt x="99" y="70"/>
                    <a:pt x="99" y="107"/>
                    <a:pt x="99" y="145"/>
                  </a:cubicBezTo>
                  <a:cubicBezTo>
                    <a:pt x="99" y="145"/>
                    <a:pt x="99" y="146"/>
                    <a:pt x="99" y="147"/>
                  </a:cubicBezTo>
                  <a:close/>
                  <a:moveTo>
                    <a:pt x="144" y="132"/>
                  </a:moveTo>
                  <a:cubicBezTo>
                    <a:pt x="134" y="136"/>
                    <a:pt x="124" y="141"/>
                    <a:pt x="114" y="145"/>
                  </a:cubicBezTo>
                  <a:cubicBezTo>
                    <a:pt x="112" y="146"/>
                    <a:pt x="111" y="146"/>
                    <a:pt x="109" y="147"/>
                  </a:cubicBezTo>
                  <a:cubicBezTo>
                    <a:pt x="109" y="145"/>
                    <a:pt x="109" y="143"/>
                    <a:pt x="109" y="141"/>
                  </a:cubicBezTo>
                  <a:cubicBezTo>
                    <a:pt x="109" y="106"/>
                    <a:pt x="109" y="71"/>
                    <a:pt x="109" y="35"/>
                  </a:cubicBezTo>
                  <a:cubicBezTo>
                    <a:pt x="109" y="31"/>
                    <a:pt x="110" y="29"/>
                    <a:pt x="114" y="28"/>
                  </a:cubicBezTo>
                  <a:cubicBezTo>
                    <a:pt x="125" y="23"/>
                    <a:pt x="137" y="18"/>
                    <a:pt x="149" y="12"/>
                  </a:cubicBezTo>
                  <a:cubicBezTo>
                    <a:pt x="149" y="15"/>
                    <a:pt x="149" y="17"/>
                    <a:pt x="149" y="18"/>
                  </a:cubicBezTo>
                  <a:cubicBezTo>
                    <a:pt x="149" y="54"/>
                    <a:pt x="149" y="89"/>
                    <a:pt x="149" y="124"/>
                  </a:cubicBezTo>
                  <a:cubicBezTo>
                    <a:pt x="149" y="128"/>
                    <a:pt x="148" y="130"/>
                    <a:pt x="144" y="132"/>
                  </a:cubicBezTo>
                  <a:close/>
                  <a:moveTo>
                    <a:pt x="198" y="146"/>
                  </a:moveTo>
                  <a:cubicBezTo>
                    <a:pt x="198" y="146"/>
                    <a:pt x="198" y="146"/>
                    <a:pt x="198" y="147"/>
                  </a:cubicBezTo>
                  <a:cubicBezTo>
                    <a:pt x="197" y="147"/>
                    <a:pt x="196" y="146"/>
                    <a:pt x="195" y="146"/>
                  </a:cubicBezTo>
                  <a:cubicBezTo>
                    <a:pt x="184" y="141"/>
                    <a:pt x="173" y="136"/>
                    <a:pt x="162" y="131"/>
                  </a:cubicBezTo>
                  <a:cubicBezTo>
                    <a:pt x="160" y="130"/>
                    <a:pt x="159" y="128"/>
                    <a:pt x="159" y="126"/>
                  </a:cubicBezTo>
                  <a:cubicBezTo>
                    <a:pt x="158" y="89"/>
                    <a:pt x="158" y="52"/>
                    <a:pt x="158" y="15"/>
                  </a:cubicBezTo>
                  <a:cubicBezTo>
                    <a:pt x="158" y="14"/>
                    <a:pt x="159" y="14"/>
                    <a:pt x="159" y="12"/>
                  </a:cubicBezTo>
                  <a:cubicBezTo>
                    <a:pt x="172" y="18"/>
                    <a:pt x="184" y="23"/>
                    <a:pt x="196" y="29"/>
                  </a:cubicBezTo>
                  <a:cubicBezTo>
                    <a:pt x="197" y="29"/>
                    <a:pt x="199" y="32"/>
                    <a:pt x="199" y="33"/>
                  </a:cubicBezTo>
                  <a:cubicBezTo>
                    <a:pt x="199" y="70"/>
                    <a:pt x="199" y="108"/>
                    <a:pt x="198" y="146"/>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808"/>
            <p:cNvSpPr>
              <a:spLocks noEditPoints="1"/>
            </p:cNvSpPr>
            <p:nvPr/>
          </p:nvSpPr>
          <p:spPr bwMode="gray">
            <a:xfrm>
              <a:off x="5752226" y="5209047"/>
              <a:ext cx="427720" cy="578072"/>
            </a:xfrm>
            <a:custGeom>
              <a:avLst/>
              <a:gdLst>
                <a:gd name="T0" fmla="*/ 46 w 70"/>
                <a:gd name="T1" fmla="*/ 3 h 94"/>
                <a:gd name="T2" fmla="*/ 10 w 70"/>
                <a:gd name="T3" fmla="*/ 15 h 94"/>
                <a:gd name="T4" fmla="*/ 8 w 70"/>
                <a:gd name="T5" fmla="*/ 52 h 94"/>
                <a:gd name="T6" fmla="*/ 37 w 70"/>
                <a:gd name="T7" fmla="*/ 94 h 94"/>
                <a:gd name="T8" fmla="*/ 50 w 70"/>
                <a:gd name="T9" fmla="*/ 75 h 94"/>
                <a:gd name="T10" fmla="*/ 64 w 70"/>
                <a:gd name="T11" fmla="*/ 55 h 94"/>
                <a:gd name="T12" fmla="*/ 70 w 70"/>
                <a:gd name="T13" fmla="*/ 32 h 94"/>
                <a:gd name="T14" fmla="*/ 46 w 70"/>
                <a:gd name="T15" fmla="*/ 3 h 94"/>
                <a:gd name="T16" fmla="*/ 37 w 70"/>
                <a:gd name="T17" fmla="*/ 53 h 94"/>
                <a:gd name="T18" fmla="*/ 19 w 70"/>
                <a:gd name="T19" fmla="*/ 35 h 94"/>
                <a:gd name="T20" fmla="*/ 37 w 70"/>
                <a:gd name="T21" fmla="*/ 19 h 94"/>
                <a:gd name="T22" fmla="*/ 54 w 70"/>
                <a:gd name="T23" fmla="*/ 35 h 94"/>
                <a:gd name="T24" fmla="*/ 37 w 70"/>
                <a:gd name="T2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94">
                  <a:moveTo>
                    <a:pt x="46" y="3"/>
                  </a:moveTo>
                  <a:cubicBezTo>
                    <a:pt x="32" y="0"/>
                    <a:pt x="20" y="4"/>
                    <a:pt x="10" y="15"/>
                  </a:cubicBezTo>
                  <a:cubicBezTo>
                    <a:pt x="2" y="25"/>
                    <a:pt x="0" y="41"/>
                    <a:pt x="8" y="52"/>
                  </a:cubicBezTo>
                  <a:cubicBezTo>
                    <a:pt x="17" y="67"/>
                    <a:pt x="27" y="80"/>
                    <a:pt x="37" y="94"/>
                  </a:cubicBezTo>
                  <a:cubicBezTo>
                    <a:pt x="41" y="88"/>
                    <a:pt x="45" y="81"/>
                    <a:pt x="50" y="75"/>
                  </a:cubicBezTo>
                  <a:cubicBezTo>
                    <a:pt x="54" y="68"/>
                    <a:pt x="60" y="62"/>
                    <a:pt x="64" y="55"/>
                  </a:cubicBezTo>
                  <a:cubicBezTo>
                    <a:pt x="67" y="48"/>
                    <a:pt x="70" y="40"/>
                    <a:pt x="70" y="32"/>
                  </a:cubicBezTo>
                  <a:cubicBezTo>
                    <a:pt x="69" y="18"/>
                    <a:pt x="59" y="7"/>
                    <a:pt x="46" y="3"/>
                  </a:cubicBezTo>
                  <a:close/>
                  <a:moveTo>
                    <a:pt x="37" y="53"/>
                  </a:moveTo>
                  <a:cubicBezTo>
                    <a:pt x="27" y="53"/>
                    <a:pt x="19" y="45"/>
                    <a:pt x="19" y="35"/>
                  </a:cubicBezTo>
                  <a:cubicBezTo>
                    <a:pt x="20" y="26"/>
                    <a:pt x="28" y="19"/>
                    <a:pt x="37" y="19"/>
                  </a:cubicBezTo>
                  <a:cubicBezTo>
                    <a:pt x="46" y="19"/>
                    <a:pt x="53" y="26"/>
                    <a:pt x="54" y="35"/>
                  </a:cubicBezTo>
                  <a:cubicBezTo>
                    <a:pt x="54" y="45"/>
                    <a:pt x="46" y="53"/>
                    <a:pt x="37" y="53"/>
                  </a:cubicBezTo>
                  <a:close/>
                </a:path>
              </a:pathLst>
            </a:custGeom>
            <a:solidFill>
              <a:srgbClr val="231F20"/>
            </a:solid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2010 Listing VS 2020 DSL </a:t>
            </a:r>
            <a:endParaRPr lang="en-MY" b="1"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18</a:t>
            </a:fld>
            <a:endParaRPr lang="en-GB" dirty="0"/>
          </a:p>
        </p:txBody>
      </p:sp>
      <p:graphicFrame>
        <p:nvGraphicFramePr>
          <p:cNvPr id="4" name="Table 1">
            <a:extLst>
              <a:ext uri="{FF2B5EF4-FFF2-40B4-BE49-F238E27FC236}">
                <a16:creationId xmlns:a16="http://schemas.microsoft.com/office/drawing/2014/main" id="{6FBA73D7-EC4C-4D27-B74E-448AD7E2465A}"/>
              </a:ext>
            </a:extLst>
          </p:cNvPr>
          <p:cNvGraphicFramePr>
            <a:graphicFrameLocks noGrp="1"/>
          </p:cNvGraphicFramePr>
          <p:nvPr>
            <p:extLst>
              <p:ext uri="{D42A27DB-BD31-4B8C-83A1-F6EECF244321}">
                <p14:modId xmlns:p14="http://schemas.microsoft.com/office/powerpoint/2010/main" val="2050751615"/>
              </p:ext>
            </p:extLst>
          </p:nvPr>
        </p:nvGraphicFramePr>
        <p:xfrm>
          <a:off x="323528" y="874042"/>
          <a:ext cx="8062664" cy="3733546"/>
        </p:xfrm>
        <a:graphic>
          <a:graphicData uri="http://schemas.openxmlformats.org/drawingml/2006/table">
            <a:tbl>
              <a:tblPr firstRow="1" bandRow="1">
                <a:tableStyleId>{F5AB1C69-6EDB-4FF4-983F-18BD219EF322}</a:tableStyleId>
              </a:tblPr>
              <a:tblGrid>
                <a:gridCol w="3384210">
                  <a:extLst>
                    <a:ext uri="{9D8B030D-6E8A-4147-A177-3AD203B41FA5}">
                      <a16:colId xmlns:a16="http://schemas.microsoft.com/office/drawing/2014/main" val="2836624788"/>
                    </a:ext>
                  </a:extLst>
                </a:gridCol>
                <a:gridCol w="2339227">
                  <a:extLst>
                    <a:ext uri="{9D8B030D-6E8A-4147-A177-3AD203B41FA5}">
                      <a16:colId xmlns:a16="http://schemas.microsoft.com/office/drawing/2014/main" val="1017760323"/>
                    </a:ext>
                  </a:extLst>
                </a:gridCol>
                <a:gridCol w="2339227">
                  <a:extLst>
                    <a:ext uri="{9D8B030D-6E8A-4147-A177-3AD203B41FA5}">
                      <a16:colId xmlns:a16="http://schemas.microsoft.com/office/drawing/2014/main" val="4066626039"/>
                    </a:ext>
                  </a:extLst>
                </a:gridCol>
              </a:tblGrid>
              <a:tr h="531359">
                <a:tc>
                  <a:txBody>
                    <a:bodyPr/>
                    <a:lstStyle/>
                    <a:p>
                      <a:pPr marL="0" algn="ctr" rtl="0" eaLnBrk="1" fontAlgn="base" latinLnBrk="0" hangingPunct="1">
                        <a:lnSpc>
                          <a:spcPct val="115000"/>
                        </a:lnSpc>
                        <a:spcBef>
                          <a:spcPts val="0"/>
                        </a:spcBef>
                        <a:spcAft>
                          <a:spcPts val="0"/>
                        </a:spcAft>
                      </a:pPr>
                      <a:r>
                        <a:rPr lang="en-US" sz="1600" kern="1200" dirty="0">
                          <a:effectLst/>
                        </a:rPr>
                        <a:t>Technology Transformation  </a:t>
                      </a:r>
                      <a:endParaRPr lang="en-US" sz="1600" dirty="0">
                        <a:effectLst/>
                      </a:endParaRPr>
                    </a:p>
                    <a:p>
                      <a:pPr marL="0" algn="ctr" rtl="0" eaLnBrk="1" fontAlgn="base" latinLnBrk="0" hangingPunct="1">
                        <a:lnSpc>
                          <a:spcPct val="115000"/>
                        </a:lnSpc>
                        <a:spcBef>
                          <a:spcPts val="0"/>
                        </a:spcBef>
                        <a:spcAft>
                          <a:spcPts val="0"/>
                        </a:spcAft>
                      </a:pPr>
                      <a:r>
                        <a:rPr lang="en-US" sz="1600" kern="1200" dirty="0">
                          <a:effectLst/>
                        </a:rPr>
                        <a:t>DOSM SMART LISTING (DSL)</a:t>
                      </a:r>
                      <a:endParaRPr lang="en-US" sz="1600" dirty="0">
                        <a:effectLst/>
                      </a:endParaRPr>
                    </a:p>
                  </a:txBody>
                  <a:tcPr marL="0" marR="0" marT="0" marB="0" anchor="ctr"/>
                </a:tc>
                <a:tc>
                  <a:txBody>
                    <a:bodyPr/>
                    <a:lstStyle/>
                    <a:p>
                      <a:pPr marL="0" algn="ctr" rtl="0" eaLnBrk="1" fontAlgn="base" latinLnBrk="0" hangingPunct="1">
                        <a:lnSpc>
                          <a:spcPct val="115000"/>
                        </a:lnSpc>
                        <a:spcBef>
                          <a:spcPts val="0"/>
                        </a:spcBef>
                        <a:spcAft>
                          <a:spcPts val="0"/>
                        </a:spcAft>
                      </a:pPr>
                      <a:r>
                        <a:rPr lang="en-US" sz="1600" kern="1200" dirty="0">
                          <a:effectLst/>
                        </a:rPr>
                        <a:t>CENSUS 2010 </a:t>
                      </a:r>
                      <a:endParaRPr lang="en-US" sz="1600" dirty="0">
                        <a:effectLst/>
                      </a:endParaRPr>
                    </a:p>
                  </a:txBody>
                  <a:tcPr marL="0" marR="0" marT="0" marB="0" anchor="ctr"/>
                </a:tc>
                <a:tc>
                  <a:txBody>
                    <a:bodyPr/>
                    <a:lstStyle/>
                    <a:p>
                      <a:pPr marL="0" algn="ctr" rtl="0" eaLnBrk="1" fontAlgn="base" latinLnBrk="0" hangingPunct="1">
                        <a:lnSpc>
                          <a:spcPct val="115000"/>
                        </a:lnSpc>
                        <a:spcBef>
                          <a:spcPts val="0"/>
                        </a:spcBef>
                        <a:spcAft>
                          <a:spcPts val="0"/>
                        </a:spcAft>
                      </a:pPr>
                      <a:r>
                        <a:rPr lang="en-US" sz="1600" kern="1200" dirty="0">
                          <a:effectLst/>
                        </a:rPr>
                        <a:t>CENSUS 2020 </a:t>
                      </a:r>
                      <a:endParaRPr lang="en-US" sz="1600" dirty="0">
                        <a:effectLst/>
                      </a:endParaRPr>
                    </a:p>
                  </a:txBody>
                  <a:tcPr marL="0" marR="0" marT="0" marB="0" anchor="ctr"/>
                </a:tc>
                <a:extLst>
                  <a:ext uri="{0D108BD9-81ED-4DB2-BD59-A6C34878D82A}">
                    <a16:rowId xmlns:a16="http://schemas.microsoft.com/office/drawing/2014/main" val="1394622656"/>
                  </a:ext>
                </a:extLst>
              </a:tr>
              <a:tr h="531359">
                <a:tc>
                  <a:txBody>
                    <a:bodyPr/>
                    <a:lstStyle/>
                    <a:p>
                      <a:pPr marL="0" marR="0" algn="just" rtl="0" eaLnBrk="1" latinLnBrk="0" hangingPunct="1">
                        <a:lnSpc>
                          <a:spcPct val="115000"/>
                        </a:lnSpc>
                        <a:spcBef>
                          <a:spcPts val="0"/>
                        </a:spcBef>
                        <a:spcAft>
                          <a:spcPts val="0"/>
                        </a:spcAft>
                      </a:pPr>
                      <a:r>
                        <a:rPr lang="en-US" sz="1600" kern="1200" dirty="0">
                          <a:effectLst/>
                        </a:rPr>
                        <a:t>Listing form can be filled in directly into the FL system by using tablet/mobile </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extLst>
                  <a:ext uri="{0D108BD9-81ED-4DB2-BD59-A6C34878D82A}">
                    <a16:rowId xmlns:a16="http://schemas.microsoft.com/office/drawing/2014/main" val="740913531"/>
                  </a:ext>
                </a:extLst>
              </a:tr>
              <a:tr h="805055">
                <a:tc>
                  <a:txBody>
                    <a:bodyPr/>
                    <a:lstStyle/>
                    <a:p>
                      <a:pPr marL="0" marR="0" algn="just" rtl="0" eaLnBrk="1" latinLnBrk="0" hangingPunct="1">
                        <a:lnSpc>
                          <a:spcPct val="115000"/>
                        </a:lnSpc>
                        <a:spcBef>
                          <a:spcPts val="0"/>
                        </a:spcBef>
                        <a:spcAft>
                          <a:spcPts val="0"/>
                        </a:spcAft>
                      </a:pPr>
                      <a:r>
                        <a:rPr lang="en-US" sz="1600" kern="1200" dirty="0">
                          <a:effectLst/>
                        </a:rPr>
                        <a:t>Implementation of OSL system for the public respondent to update their Address, HH and LQ information.</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extLst>
                  <a:ext uri="{0D108BD9-81ED-4DB2-BD59-A6C34878D82A}">
                    <a16:rowId xmlns:a16="http://schemas.microsoft.com/office/drawing/2014/main" val="3793591205"/>
                  </a:ext>
                </a:extLst>
              </a:tr>
              <a:tr h="311533">
                <a:tc>
                  <a:txBody>
                    <a:bodyPr/>
                    <a:lstStyle/>
                    <a:p>
                      <a:pPr marL="0" marR="0" algn="just" rtl="0" eaLnBrk="1" latinLnBrk="0" hangingPunct="1">
                        <a:lnSpc>
                          <a:spcPct val="115000"/>
                        </a:lnSpc>
                        <a:spcBef>
                          <a:spcPts val="0"/>
                        </a:spcBef>
                        <a:spcAft>
                          <a:spcPts val="0"/>
                        </a:spcAft>
                      </a:pPr>
                      <a:r>
                        <a:rPr lang="en-US" sz="1600" kern="1200" dirty="0">
                          <a:effectLst/>
                        </a:rPr>
                        <a:t>Improvement of LQ location using device GPS</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extLst>
                  <a:ext uri="{0D108BD9-81ED-4DB2-BD59-A6C34878D82A}">
                    <a16:rowId xmlns:a16="http://schemas.microsoft.com/office/drawing/2014/main" val="1934803728"/>
                  </a:ext>
                </a:extLst>
              </a:tr>
              <a:tr h="531359">
                <a:tc>
                  <a:txBody>
                    <a:bodyPr/>
                    <a:lstStyle/>
                    <a:p>
                      <a:pPr marL="0" marR="0" algn="just" rtl="0" eaLnBrk="1" latinLnBrk="0" hangingPunct="1">
                        <a:lnSpc>
                          <a:spcPct val="115000"/>
                        </a:lnSpc>
                        <a:spcBef>
                          <a:spcPts val="0"/>
                        </a:spcBef>
                        <a:spcAft>
                          <a:spcPts val="0"/>
                        </a:spcAft>
                      </a:pPr>
                      <a:r>
                        <a:rPr lang="en-US" sz="1600" kern="1200" dirty="0">
                          <a:effectLst/>
                        </a:rPr>
                        <a:t>Ability to submit Mark Up for map update during listing</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extLst>
                  <a:ext uri="{0D108BD9-81ED-4DB2-BD59-A6C34878D82A}">
                    <a16:rowId xmlns:a16="http://schemas.microsoft.com/office/drawing/2014/main" val="2174777505"/>
                  </a:ext>
                </a:extLst>
              </a:tr>
              <a:tr h="475992">
                <a:tc>
                  <a:txBody>
                    <a:bodyPr/>
                    <a:lstStyle/>
                    <a:p>
                      <a:pPr lvl="0" algn="just" eaLnBrk="1" latinLnBrk="0" hangingPunct="1">
                        <a:buNone/>
                      </a:pPr>
                      <a:r>
                        <a:rPr lang="en-US" sz="1600" b="0" i="0" u="none" strike="noStrike" kern="1200" noProof="0" dirty="0">
                          <a:solidFill>
                            <a:srgbClr val="000000"/>
                          </a:solidFill>
                          <a:effectLst/>
                          <a:latin typeface="Calibri"/>
                        </a:rPr>
                        <a:t>Base map with properties points and property lots for easier HH and LQ updating.</a:t>
                      </a:r>
                      <a:endParaRPr lang="en-US" sz="1600" dirty="0">
                        <a:effectLst/>
                      </a:endParaRPr>
                    </a:p>
                  </a:txBody>
                  <a:tcPr marL="0" marR="0" marT="0" marB="0" anchor="ctr"/>
                </a:tc>
                <a:tc>
                  <a:txBody>
                    <a:bodyPr/>
                    <a:lstStyle/>
                    <a:p>
                      <a:pPr lvl="0" algn="ctr" eaLnBrk="1" latinLnBrk="0" hangingPunct="1">
                        <a:buNone/>
                      </a:pPr>
                      <a:r>
                        <a:rPr lang="en-US" sz="1600" b="0" i="0" u="none" strike="noStrike" kern="1200" noProof="0" dirty="0">
                          <a:solidFill>
                            <a:srgbClr val="000000"/>
                          </a:solidFill>
                          <a:effectLst/>
                          <a:latin typeface="Calibri"/>
                        </a:rPr>
                        <a:t>✖️</a:t>
                      </a:r>
                      <a:endParaRPr lang="en-US" sz="1600" dirty="0">
                        <a:effectLst/>
                      </a:endParaRPr>
                    </a:p>
                  </a:txBody>
                  <a:tcPr marL="0" marR="0" marT="0" marB="0" anchor="ctr"/>
                </a:tc>
                <a:tc>
                  <a:txBody>
                    <a:bodyPr/>
                    <a:lstStyle/>
                    <a:p>
                      <a:pPr lvl="0" algn="ctr" eaLnBrk="1" latinLnBrk="0" hangingPunct="1">
                        <a:buNone/>
                      </a:pPr>
                      <a:r>
                        <a:rPr lang="en-US" sz="1600" kern="1200" dirty="0">
                          <a:effectLst/>
                        </a:rPr>
                        <a:t>TM Map</a:t>
                      </a:r>
                    </a:p>
                  </a:txBody>
                  <a:tcPr marL="0" marR="0" marT="0" marB="0" anchor="ctr"/>
                </a:tc>
                <a:extLst>
                  <a:ext uri="{0D108BD9-81ED-4DB2-BD59-A6C34878D82A}">
                    <a16:rowId xmlns:a16="http://schemas.microsoft.com/office/drawing/2014/main" val="32490652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EB1F4-D80C-440C-B8FF-B1808E27381A}" type="slidenum">
              <a:rPr lang="en-GB" smtClean="0"/>
              <a:pPr/>
              <a:t>19</a:t>
            </a:fld>
            <a:endParaRPr lang="en-GB" dirty="0"/>
          </a:p>
        </p:txBody>
      </p:sp>
      <p:graphicFrame>
        <p:nvGraphicFramePr>
          <p:cNvPr id="4" name="Table 1">
            <a:extLst>
              <a:ext uri="{FF2B5EF4-FFF2-40B4-BE49-F238E27FC236}">
                <a16:creationId xmlns:a16="http://schemas.microsoft.com/office/drawing/2014/main" id="{6FBA73D7-EC4C-4D27-B74E-448AD7E2465A}"/>
              </a:ext>
            </a:extLst>
          </p:cNvPr>
          <p:cNvGraphicFramePr>
            <a:graphicFrameLocks noGrp="1"/>
          </p:cNvGraphicFramePr>
          <p:nvPr>
            <p:extLst>
              <p:ext uri="{D42A27DB-BD31-4B8C-83A1-F6EECF244321}">
                <p14:modId xmlns:p14="http://schemas.microsoft.com/office/powerpoint/2010/main" val="2960552513"/>
              </p:ext>
            </p:extLst>
          </p:nvPr>
        </p:nvGraphicFramePr>
        <p:xfrm>
          <a:off x="467544" y="978420"/>
          <a:ext cx="8000999" cy="3186660"/>
        </p:xfrm>
        <a:graphic>
          <a:graphicData uri="http://schemas.openxmlformats.org/drawingml/2006/table">
            <a:tbl>
              <a:tblPr firstRow="1" bandRow="1">
                <a:tableStyleId>{F5AB1C69-6EDB-4FF4-983F-18BD219EF322}</a:tableStyleId>
              </a:tblPr>
              <a:tblGrid>
                <a:gridCol w="3358327">
                  <a:extLst>
                    <a:ext uri="{9D8B030D-6E8A-4147-A177-3AD203B41FA5}">
                      <a16:colId xmlns:a16="http://schemas.microsoft.com/office/drawing/2014/main" val="2836624788"/>
                    </a:ext>
                  </a:extLst>
                </a:gridCol>
                <a:gridCol w="2321336">
                  <a:extLst>
                    <a:ext uri="{9D8B030D-6E8A-4147-A177-3AD203B41FA5}">
                      <a16:colId xmlns:a16="http://schemas.microsoft.com/office/drawing/2014/main" val="1017760323"/>
                    </a:ext>
                  </a:extLst>
                </a:gridCol>
                <a:gridCol w="2321336">
                  <a:extLst>
                    <a:ext uri="{9D8B030D-6E8A-4147-A177-3AD203B41FA5}">
                      <a16:colId xmlns:a16="http://schemas.microsoft.com/office/drawing/2014/main" val="4066626039"/>
                    </a:ext>
                  </a:extLst>
                </a:gridCol>
              </a:tblGrid>
              <a:tr h="624880">
                <a:tc>
                  <a:txBody>
                    <a:bodyPr/>
                    <a:lstStyle/>
                    <a:p>
                      <a:pPr marL="0" algn="ctr" rtl="0" eaLnBrk="1" fontAlgn="base" latinLnBrk="0" hangingPunct="1">
                        <a:lnSpc>
                          <a:spcPct val="115000"/>
                        </a:lnSpc>
                        <a:spcBef>
                          <a:spcPts val="0"/>
                        </a:spcBef>
                        <a:spcAft>
                          <a:spcPts val="0"/>
                        </a:spcAft>
                      </a:pPr>
                      <a:r>
                        <a:rPr lang="en-US" sz="1600" kern="1200" dirty="0">
                          <a:effectLst/>
                        </a:rPr>
                        <a:t>Technology Transformation  </a:t>
                      </a:r>
                      <a:endParaRPr lang="en-US" sz="1600" dirty="0">
                        <a:effectLst/>
                      </a:endParaRPr>
                    </a:p>
                    <a:p>
                      <a:pPr marL="0" algn="ctr" rtl="0" eaLnBrk="1" fontAlgn="base" latinLnBrk="0" hangingPunct="1">
                        <a:lnSpc>
                          <a:spcPct val="115000"/>
                        </a:lnSpc>
                        <a:spcBef>
                          <a:spcPts val="0"/>
                        </a:spcBef>
                        <a:spcAft>
                          <a:spcPts val="0"/>
                        </a:spcAft>
                      </a:pPr>
                      <a:r>
                        <a:rPr lang="en-US" sz="1600" kern="1200" dirty="0">
                          <a:effectLst/>
                        </a:rPr>
                        <a:t>DOSM SMART MAP (DSM)</a:t>
                      </a:r>
                      <a:endParaRPr lang="en-US" sz="1600" dirty="0">
                        <a:effectLst/>
                      </a:endParaRPr>
                    </a:p>
                  </a:txBody>
                  <a:tcPr marL="0" marR="0" marT="0" marB="0" anchor="ctr"/>
                </a:tc>
                <a:tc>
                  <a:txBody>
                    <a:bodyPr/>
                    <a:lstStyle/>
                    <a:p>
                      <a:pPr marL="0" algn="ctr" rtl="0" eaLnBrk="1" fontAlgn="base" latinLnBrk="0" hangingPunct="1">
                        <a:lnSpc>
                          <a:spcPct val="115000"/>
                        </a:lnSpc>
                        <a:spcBef>
                          <a:spcPts val="0"/>
                        </a:spcBef>
                        <a:spcAft>
                          <a:spcPts val="0"/>
                        </a:spcAft>
                      </a:pPr>
                      <a:r>
                        <a:rPr lang="en-US" sz="1600" kern="1200" dirty="0">
                          <a:effectLst/>
                        </a:rPr>
                        <a:t>CENSUS 2010 </a:t>
                      </a:r>
                      <a:endParaRPr lang="en-US" sz="1600" dirty="0">
                        <a:effectLst/>
                      </a:endParaRPr>
                    </a:p>
                  </a:txBody>
                  <a:tcPr marL="0" marR="0" marT="0" marB="0" anchor="ctr"/>
                </a:tc>
                <a:tc>
                  <a:txBody>
                    <a:bodyPr/>
                    <a:lstStyle/>
                    <a:p>
                      <a:pPr marL="0" algn="ctr" rtl="0" eaLnBrk="1" fontAlgn="base" latinLnBrk="0" hangingPunct="1">
                        <a:lnSpc>
                          <a:spcPct val="115000"/>
                        </a:lnSpc>
                        <a:spcBef>
                          <a:spcPts val="0"/>
                        </a:spcBef>
                        <a:spcAft>
                          <a:spcPts val="0"/>
                        </a:spcAft>
                      </a:pPr>
                      <a:r>
                        <a:rPr lang="en-US" sz="1600" kern="1200" dirty="0">
                          <a:effectLst/>
                        </a:rPr>
                        <a:t>CENSUS 2020 </a:t>
                      </a:r>
                      <a:endParaRPr lang="en-US" sz="1600" dirty="0">
                        <a:effectLst/>
                      </a:endParaRPr>
                    </a:p>
                  </a:txBody>
                  <a:tcPr marL="0" marR="0" marT="0" marB="0" anchor="ctr"/>
                </a:tc>
                <a:extLst>
                  <a:ext uri="{0D108BD9-81ED-4DB2-BD59-A6C34878D82A}">
                    <a16:rowId xmlns:a16="http://schemas.microsoft.com/office/drawing/2014/main" val="1394622656"/>
                  </a:ext>
                </a:extLst>
              </a:tr>
              <a:tr h="559856">
                <a:tc>
                  <a:txBody>
                    <a:bodyPr/>
                    <a:lstStyle/>
                    <a:p>
                      <a:pPr marL="0" lvl="0" algn="just" eaLnBrk="1" latinLnBrk="0" hangingPunct="1">
                        <a:buNone/>
                      </a:pPr>
                      <a:r>
                        <a:rPr lang="en-US" sz="1600" dirty="0">
                          <a:effectLst/>
                        </a:rPr>
                        <a:t>Centralized system between Listing and GIS</a:t>
                      </a: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extLst>
                  <a:ext uri="{0D108BD9-81ED-4DB2-BD59-A6C34878D82A}">
                    <a16:rowId xmlns:a16="http://schemas.microsoft.com/office/drawing/2014/main" val="740913531"/>
                  </a:ext>
                </a:extLst>
              </a:tr>
              <a:tr h="559856">
                <a:tc>
                  <a:txBody>
                    <a:bodyPr/>
                    <a:lstStyle/>
                    <a:p>
                      <a:pPr lvl="0" algn="just" eaLnBrk="1" latinLnBrk="0" hangingPunct="1">
                        <a:buNone/>
                      </a:pPr>
                      <a:r>
                        <a:rPr lang="en-US" sz="1600" u="none" strike="noStrike" kern="1200" noProof="0" dirty="0">
                          <a:effectLst/>
                        </a:rPr>
                        <a:t>Centralized database between HQ DOSM and State DOSM</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extLst>
                  <a:ext uri="{0D108BD9-81ED-4DB2-BD59-A6C34878D82A}">
                    <a16:rowId xmlns:a16="http://schemas.microsoft.com/office/drawing/2014/main" val="3793591205"/>
                  </a:ext>
                </a:extLst>
              </a:tr>
              <a:tr h="301142">
                <a:tc>
                  <a:txBody>
                    <a:bodyPr/>
                    <a:lstStyle/>
                    <a:p>
                      <a:pPr lvl="0" algn="just" eaLnBrk="1" latinLnBrk="0" hangingPunct="1">
                        <a:buNone/>
                      </a:pPr>
                      <a:r>
                        <a:rPr lang="en-US" sz="1600" u="none" strike="noStrike" kern="1200" noProof="0" dirty="0">
                          <a:effectLst/>
                        </a:rPr>
                        <a:t>Ability to update the coordinate for LQ</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extLst>
                  <a:ext uri="{0D108BD9-81ED-4DB2-BD59-A6C34878D82A}">
                    <a16:rowId xmlns:a16="http://schemas.microsoft.com/office/drawing/2014/main" val="1934803728"/>
                  </a:ext>
                </a:extLst>
              </a:tr>
              <a:tr h="301142">
                <a:tc>
                  <a:txBody>
                    <a:bodyPr/>
                    <a:lstStyle/>
                    <a:p>
                      <a:pPr lvl="0" algn="just" eaLnBrk="1" latinLnBrk="0" hangingPunct="1">
                        <a:buNone/>
                      </a:pPr>
                      <a:r>
                        <a:rPr lang="en-US" sz="1600" u="none" strike="noStrike" kern="1200" noProof="0" dirty="0">
                          <a:effectLst/>
                        </a:rPr>
                        <a:t>Analysis EB burst using LQ count</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600" kern="1200" dirty="0">
                          <a:effectLst/>
                        </a:rPr>
                        <a:t>✔️</a:t>
                      </a:r>
                      <a:endParaRPr lang="en-US" sz="1600" dirty="0">
                        <a:effectLst/>
                      </a:endParaRPr>
                    </a:p>
                  </a:txBody>
                  <a:tcPr marL="0" marR="0" marT="0" marB="0" anchor="ctr"/>
                </a:tc>
                <a:extLst>
                  <a:ext uri="{0D108BD9-81ED-4DB2-BD59-A6C34878D82A}">
                    <a16:rowId xmlns:a16="http://schemas.microsoft.com/office/drawing/2014/main" val="2174777505"/>
                  </a:ext>
                </a:extLst>
              </a:tr>
              <a:tr h="559856">
                <a:tc>
                  <a:txBody>
                    <a:bodyPr/>
                    <a:lstStyle/>
                    <a:p>
                      <a:pPr lvl="0" algn="just" eaLnBrk="1" latinLnBrk="0" hangingPunct="1">
                        <a:buNone/>
                      </a:pPr>
                      <a:r>
                        <a:rPr lang="en-US" sz="1600" u="none" strike="noStrike" kern="1200" noProof="0" dirty="0">
                          <a:effectLst/>
                        </a:rPr>
                        <a:t>CAD-like GIS editing tools to reduce topology error during map updating</a:t>
                      </a:r>
                      <a:endParaRPr lang="en-US" sz="1600" dirty="0">
                        <a:effectLst/>
                      </a:endParaRPr>
                    </a:p>
                  </a:txBody>
                  <a:tcPr marL="0" marR="0" marT="0" marB="0" anchor="ctr"/>
                </a:tc>
                <a:tc>
                  <a:txBody>
                    <a:bodyPr/>
                    <a:lstStyle/>
                    <a:p>
                      <a:pPr lvl="0" algn="ctr" eaLnBrk="1" latinLnBrk="0" hangingPunct="1">
                        <a:buNone/>
                      </a:pPr>
                      <a:r>
                        <a:rPr lang="en-US" sz="1600" kern="1200" dirty="0">
                          <a:effectLst/>
                        </a:rPr>
                        <a:t>✖️</a:t>
                      </a:r>
                      <a:endParaRPr lang="en-US" sz="1600" dirty="0">
                        <a:effectLst/>
                      </a:endParaRPr>
                    </a:p>
                  </a:txBody>
                  <a:tcPr marL="0" marR="0" marT="0" marB="0" anchor="ctr"/>
                </a:tc>
                <a:tc>
                  <a:txBody>
                    <a:bodyPr/>
                    <a:lstStyle/>
                    <a:p>
                      <a:pPr lvl="0" algn="ctr" eaLnBrk="1" latinLnBrk="0" hangingPunct="1">
                        <a:buNone/>
                      </a:pPr>
                      <a:r>
                        <a:rPr lang="en-US" sz="1600" kern="1200" dirty="0">
                          <a:effectLst/>
                        </a:rPr>
                        <a:t>✔️</a:t>
                      </a:r>
                      <a:endParaRPr lang="en-US" sz="1600" dirty="0">
                        <a:effectLst/>
                      </a:endParaRPr>
                    </a:p>
                  </a:txBody>
                  <a:tcPr marL="0" marR="0" marT="0" marB="0" anchor="ctr"/>
                </a:tc>
                <a:extLst>
                  <a:ext uri="{0D108BD9-81ED-4DB2-BD59-A6C34878D82A}">
                    <a16:rowId xmlns:a16="http://schemas.microsoft.com/office/drawing/2014/main" val="2165122118"/>
                  </a:ext>
                </a:extLst>
              </a:tr>
              <a:tr h="279928">
                <a:tc>
                  <a:txBody>
                    <a:bodyPr/>
                    <a:lstStyle/>
                    <a:p>
                      <a:pPr marL="0" lvl="0" algn="just" eaLnBrk="1" latinLnBrk="0" hangingPunct="1">
                        <a:buNone/>
                      </a:pPr>
                      <a:r>
                        <a:rPr lang="en-US" sz="1600" u="none" strike="noStrike" kern="1200" noProof="0" dirty="0">
                          <a:effectLst/>
                        </a:rPr>
                        <a:t>Automated EB renumber suggestion</a:t>
                      </a:r>
                      <a:endParaRPr lang="en-US" sz="1600" dirty="0">
                        <a:effectLst/>
                      </a:endParaRPr>
                    </a:p>
                  </a:txBody>
                  <a:tcPr marL="0" marR="0" marT="0" marB="0" anchor="ctr"/>
                </a:tc>
                <a:tc>
                  <a:txBody>
                    <a:bodyPr/>
                    <a:lstStyle/>
                    <a:p>
                      <a:pPr lvl="0" algn="ctr" eaLnBrk="1" latinLnBrk="0" hangingPunct="1">
                        <a:buNone/>
                      </a:pPr>
                      <a:r>
                        <a:rPr lang="en-US" sz="1600" kern="1200" dirty="0">
                          <a:effectLst/>
                        </a:rPr>
                        <a:t>✖️</a:t>
                      </a:r>
                      <a:endParaRPr lang="en-US" sz="1600" dirty="0">
                        <a:effectLst/>
                      </a:endParaRPr>
                    </a:p>
                  </a:txBody>
                  <a:tcPr marL="0" marR="0" marT="0" marB="0" anchor="ctr"/>
                </a:tc>
                <a:tc>
                  <a:txBody>
                    <a:bodyPr/>
                    <a:lstStyle/>
                    <a:p>
                      <a:pPr lvl="0" algn="ctr" eaLnBrk="1" latinLnBrk="0" hangingPunct="1">
                        <a:buNone/>
                      </a:pPr>
                      <a:r>
                        <a:rPr lang="en-US" sz="1600" kern="1200" dirty="0">
                          <a:effectLst/>
                        </a:rPr>
                        <a:t>✔️</a:t>
                      </a:r>
                      <a:endParaRPr lang="en-US" sz="1600" dirty="0">
                        <a:effectLst/>
                      </a:endParaRPr>
                    </a:p>
                  </a:txBody>
                  <a:tcPr marL="0" marR="0" marT="0" marB="0" anchor="ctr"/>
                </a:tc>
                <a:extLst>
                  <a:ext uri="{0D108BD9-81ED-4DB2-BD59-A6C34878D82A}">
                    <a16:rowId xmlns:a16="http://schemas.microsoft.com/office/drawing/2014/main" val="614269376"/>
                  </a:ext>
                </a:extLst>
              </a:tr>
            </a:tbl>
          </a:graphicData>
        </a:graphic>
      </p:graphicFrame>
      <p:sp>
        <p:nvSpPr>
          <p:cNvPr id="6" name="Title 1">
            <a:extLst>
              <a:ext uri="{FF2B5EF4-FFF2-40B4-BE49-F238E27FC236}">
                <a16:creationId xmlns:a16="http://schemas.microsoft.com/office/drawing/2014/main" id="{099D21F5-0706-4EC1-B41A-960A70ED24DC}"/>
              </a:ext>
            </a:extLst>
          </p:cNvPr>
          <p:cNvSpPr>
            <a:spLocks noGrp="1"/>
          </p:cNvSpPr>
          <p:nvPr>
            <p:ph type="title"/>
          </p:nvPr>
        </p:nvSpPr>
        <p:spPr/>
        <p:txBody>
          <a:bodyPr>
            <a:normAutofit/>
          </a:bodyPr>
          <a:lstStyle/>
          <a:p>
            <a:r>
              <a:rPr lang="en-US" b="1" dirty="0"/>
              <a:t> 2010 GIS VS 2020 DSM</a:t>
            </a:r>
            <a:endParaRPr lang="en-MY"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2</a:t>
            </a:fld>
            <a:endParaRPr lang="en-GB" dirty="0"/>
          </a:p>
        </p:txBody>
      </p:sp>
      <p:grpSp>
        <p:nvGrpSpPr>
          <p:cNvPr id="4" name="Group 3"/>
          <p:cNvGrpSpPr/>
          <p:nvPr/>
        </p:nvGrpSpPr>
        <p:grpSpPr>
          <a:xfrm>
            <a:off x="381000" y="788640"/>
            <a:ext cx="7772400" cy="3943350"/>
            <a:chOff x="381000" y="788640"/>
            <a:chExt cx="7772400" cy="3943350"/>
          </a:xfrm>
        </p:grpSpPr>
        <p:graphicFrame>
          <p:nvGraphicFramePr>
            <p:cNvPr id="5" name="Diagram 4"/>
            <p:cNvGraphicFramePr/>
            <p:nvPr>
              <p:extLst>
                <p:ext uri="{D42A27DB-BD31-4B8C-83A1-F6EECF244321}">
                  <p14:modId xmlns:p14="http://schemas.microsoft.com/office/powerpoint/2010/main" val="918423520"/>
                </p:ext>
              </p:extLst>
            </p:nvPr>
          </p:nvGraphicFramePr>
          <p:xfrm>
            <a:off x="381000" y="788640"/>
            <a:ext cx="7772400"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 result for map icon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91628">
              <a:off x="556699" y="1095191"/>
              <a:ext cx="1601818" cy="739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F1E94F0-E082-4011-AEE0-2FA2522E27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364" y="3699124"/>
              <a:ext cx="1509525" cy="918566"/>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EB1F4-D80C-440C-B8FF-B1808E27381A}" type="slidenum">
              <a:rPr lang="en-GB" smtClean="0"/>
              <a:pPr/>
              <a:t>20</a:t>
            </a:fld>
            <a:endParaRPr lang="en-GB" dirty="0"/>
          </a:p>
        </p:txBody>
      </p:sp>
      <p:sp>
        <p:nvSpPr>
          <p:cNvPr id="4" name="Content Placeholder 4">
            <a:extLst>
              <a:ext uri="{FF2B5EF4-FFF2-40B4-BE49-F238E27FC236}">
                <a16:creationId xmlns:a16="http://schemas.microsoft.com/office/drawing/2014/main" id="{31146F8A-4008-4B2B-B169-0E03EB235676}"/>
              </a:ext>
            </a:extLst>
          </p:cNvPr>
          <p:cNvSpPr txBox="1">
            <a:spLocks/>
          </p:cNvSpPr>
          <p:nvPr/>
        </p:nvSpPr>
        <p:spPr>
          <a:xfrm>
            <a:off x="172132" y="555526"/>
            <a:ext cx="3816424" cy="3600400"/>
          </a:xfrm>
          <a:prstGeom prst="rect">
            <a:avLst/>
          </a:prstGeom>
        </p:spPr>
        <p:txBody>
          <a:bodyPr vert="horz" lIns="68580" tIns="34290" rIns="68580" bIns="34290" rtlCol="0" anchor="t">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latin typeface="Arial" panose="020B0604020202020204" pitchFamily="34" charset="0"/>
                <a:cs typeface="Arial" panose="020B0604020202020204" pitchFamily="34" charset="0"/>
              </a:rPr>
              <a:t>M</a:t>
            </a: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ain</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objectives of DSL:</a:t>
            </a:r>
            <a:endParaRPr kumimoji="0" lang="en-MY"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6858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provide a platform and features to facilitate Field Listing process and approval flow.</a:t>
            </a:r>
            <a:endParaRPr kumimoji="0" lang="en-MY"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6858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provide an online interface for respondents to self-update their information.</a:t>
            </a:r>
            <a:endParaRPr kumimoji="0" lang="en-MY"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6858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provide an integrated solution in managing, updating and viewing Listing’s digital data</a:t>
            </a:r>
            <a:endParaRPr kumimoji="0" lang="en-MY"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85763" marR="0" lvl="0" indent="-385763"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1600" b="0" i="0" u="none" strike="noStrike" kern="1200" cap="none" spc="0" normalizeH="0" baseline="0" noProof="0" dirty="0">
              <a:ln>
                <a:noFill/>
              </a:ln>
              <a:solidFill>
                <a:schemeClr val="tx1"/>
              </a:solidFill>
              <a:effectLst/>
              <a:uLnTx/>
              <a:uFillTx/>
              <a:latin typeface="+mn-lt"/>
              <a:ea typeface="+mn-ea"/>
              <a:cs typeface="Calibri"/>
            </a:endParaRPr>
          </a:p>
        </p:txBody>
      </p:sp>
      <p:grpSp>
        <p:nvGrpSpPr>
          <p:cNvPr id="5" name="Group 4">
            <a:extLst>
              <a:ext uri="{FF2B5EF4-FFF2-40B4-BE49-F238E27FC236}">
                <a16:creationId xmlns:a16="http://schemas.microsoft.com/office/drawing/2014/main" id="{9A98F238-CC92-4817-A2CA-3E5E06C17242}"/>
              </a:ext>
            </a:extLst>
          </p:cNvPr>
          <p:cNvGrpSpPr/>
          <p:nvPr/>
        </p:nvGrpSpPr>
        <p:grpSpPr>
          <a:xfrm>
            <a:off x="3995936" y="1012648"/>
            <a:ext cx="4824536" cy="2855246"/>
            <a:chOff x="504401" y="1203598"/>
            <a:chExt cx="7667999" cy="2144472"/>
          </a:xfrm>
        </p:grpSpPr>
        <p:grpSp>
          <p:nvGrpSpPr>
            <p:cNvPr id="6" name="Group 81">
              <a:extLst>
                <a:ext uri="{FF2B5EF4-FFF2-40B4-BE49-F238E27FC236}">
                  <a16:creationId xmlns:a16="http://schemas.microsoft.com/office/drawing/2014/main" id="{6B2D6E4C-DEA4-4A6A-8C72-398D47E86785}"/>
                </a:ext>
              </a:extLst>
            </p:cNvPr>
            <p:cNvGrpSpPr/>
            <p:nvPr/>
          </p:nvGrpSpPr>
          <p:grpSpPr>
            <a:xfrm>
              <a:off x="3649703" y="1203598"/>
              <a:ext cx="4522697" cy="2144472"/>
              <a:chOff x="3556044" y="836202"/>
              <a:chExt cx="4522697" cy="2144472"/>
            </a:xfrm>
          </p:grpSpPr>
          <p:grpSp>
            <p:nvGrpSpPr>
              <p:cNvPr id="13" name="Group 82">
                <a:extLst>
                  <a:ext uri="{FF2B5EF4-FFF2-40B4-BE49-F238E27FC236}">
                    <a16:creationId xmlns:a16="http://schemas.microsoft.com/office/drawing/2014/main" id="{0EF29BFC-8B6F-46E9-8CE3-54EBEC8ADF28}"/>
                  </a:ext>
                </a:extLst>
              </p:cNvPr>
              <p:cNvGrpSpPr/>
              <p:nvPr/>
            </p:nvGrpSpPr>
            <p:grpSpPr>
              <a:xfrm>
                <a:off x="3556044" y="836202"/>
                <a:ext cx="4522697" cy="2144472"/>
                <a:chOff x="3697759" y="794073"/>
                <a:chExt cx="3869948" cy="2145745"/>
              </a:xfrm>
            </p:grpSpPr>
            <p:sp>
              <p:nvSpPr>
                <p:cNvPr id="20" name="Arrow: Pentagon 28">
                  <a:extLst>
                    <a:ext uri="{FF2B5EF4-FFF2-40B4-BE49-F238E27FC236}">
                      <a16:creationId xmlns:a16="http://schemas.microsoft.com/office/drawing/2014/main" id="{36241378-3A46-41E4-95BB-1831848802A8}"/>
                    </a:ext>
                  </a:extLst>
                </p:cNvPr>
                <p:cNvSpPr/>
                <p:nvPr/>
              </p:nvSpPr>
              <p:spPr>
                <a:xfrm>
                  <a:off x="3697759" y="794073"/>
                  <a:ext cx="3869948" cy="2145745"/>
                </a:xfrm>
                <a:prstGeom prst="rect">
                  <a:avLst/>
                </a:prstGeom>
                <a:solidFill>
                  <a:srgbClr val="FBE07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1" name="TextBox 90">
                  <a:extLst>
                    <a:ext uri="{FF2B5EF4-FFF2-40B4-BE49-F238E27FC236}">
                      <a16:creationId xmlns:a16="http://schemas.microsoft.com/office/drawing/2014/main" id="{50CEB4AB-F8D2-4EFB-A21F-4669F2FC3CDA}"/>
                    </a:ext>
                  </a:extLst>
                </p:cNvPr>
                <p:cNvSpPr txBox="1"/>
                <p:nvPr/>
              </p:nvSpPr>
              <p:spPr>
                <a:xfrm>
                  <a:off x="4586727" y="878275"/>
                  <a:ext cx="2920342" cy="307960"/>
                </a:xfrm>
                <a:prstGeom prst="rect">
                  <a:avLst/>
                </a:prstGeom>
                <a:noFill/>
              </p:spPr>
              <p:txBody>
                <a:bodyPr wrap="square" rtlCol="0">
                  <a:spAutoFit/>
                </a:bodyPr>
                <a:lstStyle/>
                <a:p>
                  <a:r>
                    <a:rPr lang="en-US" sz="1400" dirty="0">
                      <a:solidFill>
                        <a:schemeClr val="accent4">
                          <a:lumMod val="50000"/>
                        </a:schemeClr>
                      </a:solidFill>
                      <a:latin typeface="Arial Black" panose="020B0A04020102020204" pitchFamily="34" charset="0"/>
                    </a:rPr>
                    <a:t>DOSM SMART MAP</a:t>
                  </a:r>
                </a:p>
              </p:txBody>
            </p:sp>
            <p:sp>
              <p:nvSpPr>
                <p:cNvPr id="22" name="TextBox 91">
                  <a:extLst>
                    <a:ext uri="{FF2B5EF4-FFF2-40B4-BE49-F238E27FC236}">
                      <a16:creationId xmlns:a16="http://schemas.microsoft.com/office/drawing/2014/main" id="{44D2BCEB-18C9-4657-AF87-4EECDBF1E675}"/>
                    </a:ext>
                  </a:extLst>
                </p:cNvPr>
                <p:cNvSpPr txBox="1"/>
                <p:nvPr/>
              </p:nvSpPr>
              <p:spPr>
                <a:xfrm>
                  <a:off x="4604103" y="1746127"/>
                  <a:ext cx="2785091" cy="338554"/>
                </a:xfrm>
                <a:prstGeom prst="rect">
                  <a:avLst/>
                </a:prstGeom>
                <a:noFill/>
              </p:spPr>
              <p:txBody>
                <a:bodyPr wrap="square" rtlCol="0">
                  <a:spAutoFit/>
                </a:bodyPr>
                <a:lstStyle/>
                <a:p>
                  <a:pPr marL="285607" indent="-285607">
                    <a:buFontTx/>
                    <a:buChar char="-"/>
                  </a:pP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pic>
            <p:nvPicPr>
              <p:cNvPr id="14" name="Picture 83">
                <a:extLst>
                  <a:ext uri="{FF2B5EF4-FFF2-40B4-BE49-F238E27FC236}">
                    <a16:creationId xmlns:a16="http://schemas.microsoft.com/office/drawing/2014/main" id="{DB533A57-D7B0-4BC1-942D-B2F4683254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226"/>
              <a:stretch/>
            </p:blipFill>
            <p:spPr>
              <a:xfrm>
                <a:off x="4786931" y="1361330"/>
                <a:ext cx="1160136" cy="711399"/>
              </a:xfrm>
              <a:prstGeom prst="rect">
                <a:avLst/>
              </a:prstGeom>
            </p:spPr>
          </p:pic>
          <p:sp>
            <p:nvSpPr>
              <p:cNvPr id="15" name="TextBox 84">
                <a:extLst>
                  <a:ext uri="{FF2B5EF4-FFF2-40B4-BE49-F238E27FC236}">
                    <a16:creationId xmlns:a16="http://schemas.microsoft.com/office/drawing/2014/main" id="{D558EBEF-882F-4ACB-8AB3-8A7F203AC64F}"/>
                  </a:ext>
                </a:extLst>
              </p:cNvPr>
              <p:cNvSpPr txBox="1"/>
              <p:nvPr/>
            </p:nvSpPr>
            <p:spPr>
              <a:xfrm>
                <a:off x="5043621" y="2289952"/>
                <a:ext cx="1116893" cy="33855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800" dirty="0">
                    <a:solidFill>
                      <a:schemeClr val="bg1"/>
                    </a:solidFill>
                    <a:latin typeface="Arial Black" panose="020B0A04020102020204" pitchFamily="34" charset="0"/>
                  </a:rPr>
                  <a:t>EB UPDATE</a:t>
                </a:r>
                <a:endParaRPr lang="en-MY" sz="800" dirty="0">
                  <a:solidFill>
                    <a:schemeClr val="bg1"/>
                  </a:solidFill>
                  <a:latin typeface="Arial Black" panose="020B0A04020102020204" pitchFamily="34" charset="0"/>
                </a:endParaRPr>
              </a:p>
            </p:txBody>
          </p:sp>
          <p:sp>
            <p:nvSpPr>
              <p:cNvPr id="16" name="TextBox 85">
                <a:extLst>
                  <a:ext uri="{FF2B5EF4-FFF2-40B4-BE49-F238E27FC236}">
                    <a16:creationId xmlns:a16="http://schemas.microsoft.com/office/drawing/2014/main" id="{0C7A60EF-44AB-4034-BBF4-ECF615554131}"/>
                  </a:ext>
                </a:extLst>
              </p:cNvPr>
              <p:cNvSpPr txBox="1"/>
              <p:nvPr/>
            </p:nvSpPr>
            <p:spPr>
              <a:xfrm>
                <a:off x="4118314" y="2285338"/>
                <a:ext cx="590943" cy="31749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900" dirty="0">
                    <a:solidFill>
                      <a:schemeClr val="bg1"/>
                    </a:solidFill>
                    <a:latin typeface="Arial Black" panose="020B0A04020102020204" pitchFamily="34" charset="0"/>
                  </a:rPr>
                  <a:t>LQ</a:t>
                </a:r>
                <a:endParaRPr lang="en-MY" sz="900" dirty="0">
                  <a:solidFill>
                    <a:schemeClr val="bg1"/>
                  </a:solidFill>
                  <a:latin typeface="Arial Black" panose="020B0A04020102020204" pitchFamily="34" charset="0"/>
                </a:endParaRPr>
              </a:p>
            </p:txBody>
          </p:sp>
          <p:sp>
            <p:nvSpPr>
              <p:cNvPr id="17" name="TextBox 86">
                <a:extLst>
                  <a:ext uri="{FF2B5EF4-FFF2-40B4-BE49-F238E27FC236}">
                    <a16:creationId xmlns:a16="http://schemas.microsoft.com/office/drawing/2014/main" id="{017BE0C2-28B6-493A-8BB8-8A321B9095D1}"/>
                  </a:ext>
                </a:extLst>
              </p:cNvPr>
              <p:cNvSpPr txBox="1"/>
              <p:nvPr/>
            </p:nvSpPr>
            <p:spPr>
              <a:xfrm>
                <a:off x="6459988" y="2274389"/>
                <a:ext cx="1547887" cy="33855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800" dirty="0">
                    <a:solidFill>
                      <a:schemeClr val="bg1"/>
                    </a:solidFill>
                    <a:latin typeface="Arial Black" panose="020B0A04020102020204" pitchFamily="34" charset="0"/>
                  </a:rPr>
                  <a:t>GIS PROCESSING</a:t>
                </a:r>
                <a:endParaRPr lang="en-MY" sz="800" dirty="0">
                  <a:solidFill>
                    <a:schemeClr val="bg1"/>
                  </a:solidFill>
                  <a:latin typeface="Arial Black" panose="020B0A04020102020204" pitchFamily="34" charset="0"/>
                </a:endParaRPr>
              </a:p>
            </p:txBody>
          </p:sp>
          <p:sp>
            <p:nvSpPr>
              <p:cNvPr id="18" name="Chevron 87">
                <a:extLst>
                  <a:ext uri="{FF2B5EF4-FFF2-40B4-BE49-F238E27FC236}">
                    <a16:creationId xmlns:a16="http://schemas.microsoft.com/office/drawing/2014/main" id="{F04E4D04-B5E8-41B9-8CD9-4BBEE6DD27E1}"/>
                  </a:ext>
                </a:extLst>
              </p:cNvPr>
              <p:cNvSpPr/>
              <p:nvPr/>
            </p:nvSpPr>
            <p:spPr>
              <a:xfrm>
                <a:off x="4768109" y="2258148"/>
                <a:ext cx="212530" cy="32018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9" name="Chevron 88">
                <a:extLst>
                  <a:ext uri="{FF2B5EF4-FFF2-40B4-BE49-F238E27FC236}">
                    <a16:creationId xmlns:a16="http://schemas.microsoft.com/office/drawing/2014/main" id="{B53F71F8-70E0-4285-9A01-8AD17767CBCD}"/>
                  </a:ext>
                </a:extLst>
              </p:cNvPr>
              <p:cNvSpPr/>
              <p:nvPr/>
            </p:nvSpPr>
            <p:spPr>
              <a:xfrm>
                <a:off x="6206093" y="2263296"/>
                <a:ext cx="212530" cy="32018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7" name="Arrow: Pentagon 6">
              <a:extLst>
                <a:ext uri="{FF2B5EF4-FFF2-40B4-BE49-F238E27FC236}">
                  <a16:creationId xmlns:a16="http://schemas.microsoft.com/office/drawing/2014/main" id="{96B5EB33-24C1-4BCE-BB88-7152E07263E2}"/>
                </a:ext>
              </a:extLst>
            </p:cNvPr>
            <p:cNvSpPr/>
            <p:nvPr/>
          </p:nvSpPr>
          <p:spPr>
            <a:xfrm>
              <a:off x="504401" y="1203598"/>
              <a:ext cx="3958091" cy="2144472"/>
            </a:xfrm>
            <a:prstGeom prst="homePlate">
              <a:avLst>
                <a:gd name="adj" fmla="val 27344"/>
              </a:avLst>
            </a:prstGeom>
            <a:solidFill>
              <a:srgbClr val="F9D22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endParaRPr lang="en-MY" dirty="0"/>
            </a:p>
          </p:txBody>
        </p:sp>
        <p:sp>
          <p:nvSpPr>
            <p:cNvPr id="8" name="TextBox 104">
              <a:extLst>
                <a:ext uri="{FF2B5EF4-FFF2-40B4-BE49-F238E27FC236}">
                  <a16:creationId xmlns:a16="http://schemas.microsoft.com/office/drawing/2014/main" id="{14E25C07-6056-4049-A0C7-A804B72D7B5A}"/>
                </a:ext>
              </a:extLst>
            </p:cNvPr>
            <p:cNvSpPr txBox="1"/>
            <p:nvPr/>
          </p:nvSpPr>
          <p:spPr>
            <a:xfrm>
              <a:off x="635155" y="1281664"/>
              <a:ext cx="3051417" cy="276999"/>
            </a:xfrm>
            <a:prstGeom prst="rect">
              <a:avLst/>
            </a:prstGeom>
            <a:noFill/>
          </p:spPr>
          <p:txBody>
            <a:bodyPr wrap="square" rtlCol="0">
              <a:spAutoFit/>
            </a:bodyPr>
            <a:lstStyle/>
            <a:p>
              <a:r>
                <a:rPr lang="en-US" sz="1200" dirty="0">
                  <a:solidFill>
                    <a:schemeClr val="accent4">
                      <a:lumMod val="50000"/>
                    </a:schemeClr>
                  </a:solidFill>
                  <a:latin typeface="Arial Black" panose="020B0A04020102020204" pitchFamily="34" charset="0"/>
                </a:rPr>
                <a:t>DOSM SMART LISTING</a:t>
              </a:r>
              <a:endParaRPr lang="en-MY" sz="1200" dirty="0">
                <a:solidFill>
                  <a:schemeClr val="accent4">
                    <a:lumMod val="50000"/>
                  </a:schemeClr>
                </a:solidFill>
                <a:latin typeface="Arial Black" panose="020B0A04020102020204" pitchFamily="34" charset="0"/>
              </a:endParaRPr>
            </a:p>
          </p:txBody>
        </p:sp>
        <p:sp>
          <p:nvSpPr>
            <p:cNvPr id="9" name="TextBox 105">
              <a:extLst>
                <a:ext uri="{FF2B5EF4-FFF2-40B4-BE49-F238E27FC236}">
                  <a16:creationId xmlns:a16="http://schemas.microsoft.com/office/drawing/2014/main" id="{7B34E3C1-65A9-42A8-8100-2FDEE8DAA40B}"/>
                </a:ext>
              </a:extLst>
            </p:cNvPr>
            <p:cNvSpPr txBox="1"/>
            <p:nvPr/>
          </p:nvSpPr>
          <p:spPr>
            <a:xfrm>
              <a:off x="912739" y="2408657"/>
              <a:ext cx="2783438" cy="888998"/>
            </a:xfrm>
            <a:prstGeom prst="rect">
              <a:avLst/>
            </a:prstGeom>
            <a:noFill/>
          </p:spPr>
          <p:txBody>
            <a:bodyPr wrap="square" rtlCol="0">
              <a:spAutoFit/>
            </a:bodyPr>
            <a:lstStyle/>
            <a:p>
              <a:pPr marL="285607" indent="-285607">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Field Listing</a:t>
              </a:r>
            </a:p>
            <a:p>
              <a:pPr marL="285607" indent="-285607">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Online Self Listing</a:t>
              </a:r>
              <a:endParaRPr lang="en-MY" sz="12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 name="Picture 106">
              <a:extLst>
                <a:ext uri="{FF2B5EF4-FFF2-40B4-BE49-F238E27FC236}">
                  <a16:creationId xmlns:a16="http://schemas.microsoft.com/office/drawing/2014/main" id="{115CF198-E90D-4D66-8B8B-BB3F8CB4CC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226"/>
            <a:stretch/>
          </p:blipFill>
          <p:spPr>
            <a:xfrm>
              <a:off x="1053418" y="1719191"/>
              <a:ext cx="1160136" cy="711400"/>
            </a:xfrm>
            <a:prstGeom prst="rect">
              <a:avLst/>
            </a:prstGeom>
          </p:spPr>
        </p:pic>
        <p:pic>
          <p:nvPicPr>
            <p:cNvPr id="11" name="Picture 107">
              <a:extLst>
                <a:ext uri="{FF2B5EF4-FFF2-40B4-BE49-F238E27FC236}">
                  <a16:creationId xmlns:a16="http://schemas.microsoft.com/office/drawing/2014/main" id="{33244420-E9A5-4081-8281-3B1393A84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89" t="15590" r="14061" b="15534"/>
            <a:stretch/>
          </p:blipFill>
          <p:spPr>
            <a:xfrm>
              <a:off x="2224756" y="1903419"/>
              <a:ext cx="909151" cy="516857"/>
            </a:xfrm>
            <a:prstGeom prst="rect">
              <a:avLst/>
            </a:prstGeom>
          </p:spPr>
        </p:pic>
        <p:sp>
          <p:nvSpPr>
            <p:cNvPr id="12" name="Rectangle 11">
              <a:extLst>
                <a:ext uri="{FF2B5EF4-FFF2-40B4-BE49-F238E27FC236}">
                  <a16:creationId xmlns:a16="http://schemas.microsoft.com/office/drawing/2014/main" id="{861FC779-E968-437C-AF3E-528C6D0F4136}"/>
                </a:ext>
              </a:extLst>
            </p:cNvPr>
            <p:cNvSpPr/>
            <p:nvPr/>
          </p:nvSpPr>
          <p:spPr>
            <a:xfrm>
              <a:off x="5750400" y="3011411"/>
              <a:ext cx="1084093" cy="303070"/>
            </a:xfrm>
            <a:prstGeom prst="rect">
              <a:avLst/>
            </a:prstGeom>
            <a:solidFill>
              <a:srgbClr val="FADF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EB1F4-D80C-440C-B8FF-B1808E27381A}" type="slidenum">
              <a:rPr lang="en-GB" smtClean="0"/>
              <a:pPr/>
              <a:t>21</a:t>
            </a:fld>
            <a:endParaRPr lang="en-GB" dirty="0"/>
          </a:p>
        </p:txBody>
      </p:sp>
      <p:sp>
        <p:nvSpPr>
          <p:cNvPr id="4" name="Content Placeholder 4">
            <a:extLst>
              <a:ext uri="{FF2B5EF4-FFF2-40B4-BE49-F238E27FC236}">
                <a16:creationId xmlns:a16="http://schemas.microsoft.com/office/drawing/2014/main" id="{31146F8A-4008-4B2B-B169-0E03EB235676}"/>
              </a:ext>
            </a:extLst>
          </p:cNvPr>
          <p:cNvSpPr txBox="1">
            <a:spLocks/>
          </p:cNvSpPr>
          <p:nvPr/>
        </p:nvSpPr>
        <p:spPr>
          <a:xfrm>
            <a:off x="251520" y="843558"/>
            <a:ext cx="8424936" cy="2376264"/>
          </a:xfrm>
          <a:prstGeom prst="rect">
            <a:avLst/>
          </a:prstGeom>
        </p:spPr>
        <p:txBody>
          <a:bodyPr vert="horz" lIns="68580" tIns="34290" rIns="68580" bIns="34290" rtlCol="0" anchor="t">
            <a:normAutofit fontScale="4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main objectives of DSM are as follows:</a:t>
            </a:r>
            <a:endParaRPr kumimoji="0" lang="en-MY"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6858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provide an integrated solution in managing, updating and viewing geospatial data for the process elaborated in this document.</a:t>
            </a:r>
            <a:endParaRPr kumimoji="0" lang="en-MY"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6858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establish a structured and centralized GIS database for;</a:t>
            </a:r>
          </a:p>
          <a:p>
            <a:pPr marL="1143000" marR="0" lvl="2" indent="-2286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Centralized data updates at states and HQ.</a:t>
            </a:r>
          </a:p>
          <a:p>
            <a:pPr marL="1143000" marR="0" lvl="2" indent="-2286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Accessing the latest </a:t>
            </a:r>
            <a:r>
              <a:rPr kumimoji="0" lang="en-US" sz="33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basemap</a:t>
            </a:r>
            <a:r>
              <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and operational map layers during the process elaborated in this document.</a:t>
            </a:r>
          </a:p>
          <a:p>
            <a:pPr marL="1143000" marR="0" lvl="2" indent="-2286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MY" sz="2400" b="0" i="0" u="none" strike="noStrike" kern="1200" cap="none" spc="0" normalizeH="0" baseline="0" noProof="0" dirty="0">
              <a:ln>
                <a:noFill/>
              </a:ln>
              <a:solidFill>
                <a:schemeClr val="tx1"/>
              </a:solidFill>
              <a:effectLst/>
              <a:uLnTx/>
              <a:uFillTx/>
              <a:latin typeface="+mn-lt"/>
              <a:ea typeface="+mn-ea"/>
              <a:cs typeface="Calibri"/>
            </a:endParaRPr>
          </a:p>
        </p:txBody>
      </p:sp>
      <p:pic>
        <p:nvPicPr>
          <p:cNvPr id="5" name="Picture 2">
            <a:extLst>
              <a:ext uri="{FF2B5EF4-FFF2-40B4-BE49-F238E27FC236}">
                <a16:creationId xmlns:a16="http://schemas.microsoft.com/office/drawing/2014/main" id="{FF6B03E7-ABEE-4D21-8FE5-D746C3CB4BCE}"/>
              </a:ext>
            </a:extLst>
          </p:cNvPr>
          <p:cNvPicPr>
            <a:picLocks noChangeAspect="1" noChangeArrowheads="1"/>
          </p:cNvPicPr>
          <p:nvPr/>
        </p:nvPicPr>
        <p:blipFill>
          <a:blip r:embed="rId2" cstate="print"/>
          <a:srcRect b="68718"/>
          <a:stretch>
            <a:fillRect/>
          </a:stretch>
        </p:blipFill>
        <p:spPr bwMode="auto">
          <a:xfrm>
            <a:off x="133350" y="3435846"/>
            <a:ext cx="8877300" cy="129614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Overall Conceptual Model : DSL/DSM</a:t>
            </a:r>
            <a:endParaRPr lang="en-MY" b="1"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22</a:t>
            </a:fld>
            <a:endParaRPr lang="en-GB" dirty="0"/>
          </a:p>
        </p:txBody>
      </p:sp>
      <p:pic>
        <p:nvPicPr>
          <p:cNvPr id="4" name="picture">
            <a:extLst>
              <a:ext uri="{FF2B5EF4-FFF2-40B4-BE49-F238E27FC236}">
                <a16:creationId xmlns:a16="http://schemas.microsoft.com/office/drawing/2014/main" id="{C5D1B49F-E4E1-4DD1-9DDB-3E5CB75D1164}"/>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74848" y="530450"/>
            <a:ext cx="8229600" cy="434555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DSL Information Architecture</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23</a:t>
            </a:fld>
            <a:endParaRPr lang="en-GB" dirty="0"/>
          </a:p>
        </p:txBody>
      </p:sp>
      <p:pic>
        <p:nvPicPr>
          <p:cNvPr id="4" name="picture">
            <a:extLst>
              <a:ext uri="{FF2B5EF4-FFF2-40B4-BE49-F238E27FC236}">
                <a16:creationId xmlns:a16="http://schemas.microsoft.com/office/drawing/2014/main" id="{C48C49DA-53DD-4825-8CDE-A255F4AB898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35633" y="483518"/>
            <a:ext cx="7924799" cy="425172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 Architecture</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24</a:t>
            </a:fld>
            <a:endParaRPr lang="en-GB" dirty="0"/>
          </a:p>
        </p:txBody>
      </p:sp>
      <p:grpSp>
        <p:nvGrpSpPr>
          <p:cNvPr id="4" name="Group 3"/>
          <p:cNvGrpSpPr/>
          <p:nvPr/>
        </p:nvGrpSpPr>
        <p:grpSpPr>
          <a:xfrm>
            <a:off x="299359" y="339502"/>
            <a:ext cx="8724900" cy="4464496"/>
            <a:chOff x="299359" y="498710"/>
            <a:chExt cx="8724900" cy="4464496"/>
          </a:xfrm>
        </p:grpSpPr>
        <p:sp>
          <p:nvSpPr>
            <p:cNvPr id="5" name="Rounded Rectangle 4"/>
            <p:cNvSpPr/>
            <p:nvPr/>
          </p:nvSpPr>
          <p:spPr>
            <a:xfrm>
              <a:off x="6966858" y="782682"/>
              <a:ext cx="1872342" cy="37312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6" name="Group 31"/>
            <p:cNvGrpSpPr/>
            <p:nvPr/>
          </p:nvGrpSpPr>
          <p:grpSpPr>
            <a:xfrm>
              <a:off x="299359" y="498710"/>
              <a:ext cx="8724900" cy="4464496"/>
              <a:chOff x="108858" y="417018"/>
              <a:chExt cx="9067793" cy="6120793"/>
            </a:xfrm>
          </p:grpSpPr>
          <p:sp>
            <p:nvSpPr>
              <p:cNvPr id="8" name="Rounded Rectangle 3"/>
              <p:cNvSpPr/>
              <p:nvPr/>
            </p:nvSpPr>
            <p:spPr>
              <a:xfrm>
                <a:off x="108858" y="870766"/>
                <a:ext cx="2057400" cy="5128307"/>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Rounded Rectangle 8"/>
              <p:cNvSpPr/>
              <p:nvPr/>
            </p:nvSpPr>
            <p:spPr>
              <a:xfrm>
                <a:off x="2394858" y="870766"/>
                <a:ext cx="2057400" cy="5128307"/>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ounded Rectangle 9"/>
              <p:cNvSpPr/>
              <p:nvPr/>
            </p:nvSpPr>
            <p:spPr>
              <a:xfrm>
                <a:off x="4680853" y="892536"/>
                <a:ext cx="2057400" cy="5128307"/>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718458" y="445552"/>
                <a:ext cx="746702" cy="464155"/>
              </a:xfrm>
              <a:prstGeom prst="rect">
                <a:avLst/>
              </a:prstGeom>
              <a:noFill/>
            </p:spPr>
            <p:txBody>
              <a:bodyPr wrap="none" rtlCol="0">
                <a:spAutoFit/>
              </a:bodyPr>
              <a:lstStyle/>
              <a:p>
                <a:r>
                  <a:rPr lang="en-US" sz="1600" b="1" dirty="0"/>
                  <a:t>INPUT</a:t>
                </a:r>
                <a:endParaRPr lang="en-US" b="1" dirty="0"/>
              </a:p>
            </p:txBody>
          </p:sp>
          <p:sp>
            <p:nvSpPr>
              <p:cNvPr id="12" name="TextBox 11"/>
              <p:cNvSpPr txBox="1"/>
              <p:nvPr/>
            </p:nvSpPr>
            <p:spPr>
              <a:xfrm>
                <a:off x="4985660" y="446346"/>
                <a:ext cx="1504733" cy="464155"/>
              </a:xfrm>
              <a:prstGeom prst="rect">
                <a:avLst/>
              </a:prstGeom>
              <a:noFill/>
            </p:spPr>
            <p:txBody>
              <a:bodyPr wrap="none" rtlCol="0">
                <a:spAutoFit/>
              </a:bodyPr>
              <a:lstStyle/>
              <a:p>
                <a:r>
                  <a:rPr lang="en-US" sz="1600" b="1" dirty="0"/>
                  <a:t>EB OPERATION</a:t>
                </a:r>
              </a:p>
            </p:txBody>
          </p:sp>
          <p:sp>
            <p:nvSpPr>
              <p:cNvPr id="13" name="TextBox 12"/>
              <p:cNvSpPr txBox="1"/>
              <p:nvPr/>
            </p:nvSpPr>
            <p:spPr>
              <a:xfrm>
                <a:off x="2699657" y="445552"/>
                <a:ext cx="1469748" cy="464155"/>
              </a:xfrm>
              <a:prstGeom prst="rect">
                <a:avLst/>
              </a:prstGeom>
              <a:noFill/>
            </p:spPr>
            <p:txBody>
              <a:bodyPr wrap="none" rtlCol="0">
                <a:spAutoFit/>
              </a:bodyPr>
              <a:lstStyle/>
              <a:p>
                <a:r>
                  <a:rPr lang="en-US" sz="1600" b="1" dirty="0"/>
                  <a:t>GIS UPDATING</a:t>
                </a:r>
              </a:p>
            </p:txBody>
          </p:sp>
          <p:sp>
            <p:nvSpPr>
              <p:cNvPr id="14" name="TextBox 13"/>
              <p:cNvSpPr txBox="1"/>
              <p:nvPr/>
            </p:nvSpPr>
            <p:spPr>
              <a:xfrm>
                <a:off x="7500258" y="417018"/>
                <a:ext cx="939959" cy="464155"/>
              </a:xfrm>
              <a:prstGeom prst="rect">
                <a:avLst/>
              </a:prstGeom>
              <a:noFill/>
            </p:spPr>
            <p:txBody>
              <a:bodyPr wrap="none" rtlCol="0">
                <a:spAutoFit/>
              </a:bodyPr>
              <a:lstStyle/>
              <a:p>
                <a:r>
                  <a:rPr lang="en-US" sz="1600" b="1" dirty="0"/>
                  <a:t>OUTPUT</a:t>
                </a:r>
                <a:endParaRPr lang="en-US" b="1" dirty="0"/>
              </a:p>
            </p:txBody>
          </p:sp>
          <p:sp>
            <p:nvSpPr>
              <p:cNvPr id="15" name="Rounded Rectangle 14"/>
              <p:cNvSpPr/>
              <p:nvPr/>
            </p:nvSpPr>
            <p:spPr>
              <a:xfrm>
                <a:off x="304800" y="1197412"/>
                <a:ext cx="1600199" cy="30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299358" y="4310736"/>
                <a:ext cx="1676400" cy="30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04800" y="2710536"/>
                <a:ext cx="1676400" cy="30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514600" y="2721415"/>
                <a:ext cx="1676400" cy="30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47560" y="2721415"/>
                <a:ext cx="1676400" cy="30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157358" y="4310736"/>
                <a:ext cx="1676400" cy="304800"/>
              </a:xfrm>
              <a:prstGeom prst="roundRect">
                <a:avLst/>
              </a:prstGeom>
              <a:solidFill>
                <a:srgbClr val="6A0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158347" y="2721415"/>
                <a:ext cx="1676400" cy="400272"/>
              </a:xfrm>
              <a:prstGeom prst="roundRect">
                <a:avLst/>
              </a:prstGeom>
              <a:solidFill>
                <a:srgbClr val="6A0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Census Data Mgt</a:t>
                </a:r>
              </a:p>
            </p:txBody>
          </p:sp>
          <p:sp>
            <p:nvSpPr>
              <p:cNvPr id="22" name="Rounded Rectangle 21"/>
              <p:cNvSpPr/>
              <p:nvPr/>
            </p:nvSpPr>
            <p:spPr>
              <a:xfrm>
                <a:off x="7157358" y="1197412"/>
                <a:ext cx="1676400" cy="304800"/>
              </a:xfrm>
              <a:prstGeom prst="roundRect">
                <a:avLst/>
              </a:prstGeom>
              <a:solidFill>
                <a:srgbClr val="6A0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913802" y="1197412"/>
                <a:ext cx="1676400" cy="30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514600" y="1197412"/>
                <a:ext cx="1676400" cy="30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04800" y="1197412"/>
                <a:ext cx="609762" cy="421960"/>
              </a:xfrm>
              <a:prstGeom prst="rect">
                <a:avLst/>
              </a:prstGeom>
              <a:noFill/>
            </p:spPr>
            <p:txBody>
              <a:bodyPr wrap="square" rtlCol="0">
                <a:spAutoFit/>
              </a:bodyPr>
              <a:lstStyle/>
              <a:p>
                <a:r>
                  <a:rPr lang="en-US" sz="1400" b="1" dirty="0">
                    <a:solidFill>
                      <a:schemeClr val="bg1"/>
                    </a:solidFill>
                  </a:rPr>
                  <a:t>GIS</a:t>
                </a:r>
                <a:endParaRPr lang="en-US" sz="1550" b="1" dirty="0">
                  <a:solidFill>
                    <a:schemeClr val="bg1"/>
                  </a:solidFill>
                </a:endParaRPr>
              </a:p>
            </p:txBody>
          </p:sp>
          <p:sp>
            <p:nvSpPr>
              <p:cNvPr id="26" name="TextBox 25"/>
              <p:cNvSpPr txBox="1"/>
              <p:nvPr/>
            </p:nvSpPr>
            <p:spPr>
              <a:xfrm>
                <a:off x="4953000" y="2699644"/>
                <a:ext cx="1333500" cy="453607"/>
              </a:xfrm>
              <a:prstGeom prst="rect">
                <a:avLst/>
              </a:prstGeom>
              <a:noFill/>
            </p:spPr>
            <p:txBody>
              <a:bodyPr wrap="square" rtlCol="0">
                <a:spAutoFit/>
              </a:bodyPr>
              <a:lstStyle/>
              <a:p>
                <a:r>
                  <a:rPr lang="en-US" sz="1550" b="1" dirty="0">
                    <a:solidFill>
                      <a:schemeClr val="bg1"/>
                    </a:solidFill>
                  </a:rPr>
                  <a:t>R</a:t>
                </a:r>
                <a:r>
                  <a:rPr lang="en-US" sz="1400" b="1" dirty="0">
                    <a:solidFill>
                      <a:schemeClr val="bg1"/>
                    </a:solidFill>
                  </a:rPr>
                  <a:t>e-Number</a:t>
                </a:r>
                <a:r>
                  <a:rPr lang="en-US" sz="1550" b="1" dirty="0">
                    <a:solidFill>
                      <a:schemeClr val="bg1"/>
                    </a:solidFill>
                  </a:rPr>
                  <a:t> </a:t>
                </a:r>
                <a:r>
                  <a:rPr lang="en-US" sz="1400" b="1" dirty="0">
                    <a:solidFill>
                      <a:schemeClr val="bg1"/>
                    </a:solidFill>
                  </a:rPr>
                  <a:t>EB</a:t>
                </a:r>
                <a:endParaRPr lang="en-US" sz="1550" b="1" dirty="0">
                  <a:solidFill>
                    <a:schemeClr val="bg1"/>
                  </a:solidFill>
                </a:endParaRPr>
              </a:p>
            </p:txBody>
          </p:sp>
          <p:sp>
            <p:nvSpPr>
              <p:cNvPr id="27" name="TextBox 26"/>
              <p:cNvSpPr txBox="1"/>
              <p:nvPr/>
            </p:nvSpPr>
            <p:spPr>
              <a:xfrm>
                <a:off x="7162638" y="4246368"/>
                <a:ext cx="609762" cy="421960"/>
              </a:xfrm>
              <a:prstGeom prst="rect">
                <a:avLst/>
              </a:prstGeom>
              <a:noFill/>
            </p:spPr>
            <p:txBody>
              <a:bodyPr wrap="square" rtlCol="0">
                <a:spAutoFit/>
              </a:bodyPr>
              <a:lstStyle/>
              <a:p>
                <a:r>
                  <a:rPr lang="en-US" sz="1400" b="1" dirty="0">
                    <a:solidFill>
                      <a:schemeClr val="bg1"/>
                    </a:solidFill>
                  </a:rPr>
                  <a:t>CO</a:t>
                </a:r>
              </a:p>
            </p:txBody>
          </p:sp>
          <p:sp>
            <p:nvSpPr>
              <p:cNvPr id="28" name="TextBox 27"/>
              <p:cNvSpPr txBox="1"/>
              <p:nvPr/>
            </p:nvSpPr>
            <p:spPr>
              <a:xfrm>
                <a:off x="7160740" y="1158899"/>
                <a:ext cx="1297460" cy="421960"/>
              </a:xfrm>
              <a:prstGeom prst="rect">
                <a:avLst/>
              </a:prstGeom>
              <a:noFill/>
            </p:spPr>
            <p:txBody>
              <a:bodyPr wrap="square" rtlCol="0">
                <a:spAutoFit/>
              </a:bodyPr>
              <a:lstStyle/>
              <a:p>
                <a:r>
                  <a:rPr lang="en-US" sz="1400" b="1" dirty="0">
                    <a:solidFill>
                      <a:schemeClr val="bg1"/>
                    </a:solidFill>
                  </a:rPr>
                  <a:t>H/C CO</a:t>
                </a:r>
              </a:p>
            </p:txBody>
          </p:sp>
          <p:sp>
            <p:nvSpPr>
              <p:cNvPr id="29" name="TextBox 28"/>
              <p:cNvSpPr txBox="1"/>
              <p:nvPr/>
            </p:nvSpPr>
            <p:spPr>
              <a:xfrm>
                <a:off x="4904018" y="1175651"/>
                <a:ext cx="1719942" cy="421960"/>
              </a:xfrm>
              <a:prstGeom prst="rect">
                <a:avLst/>
              </a:prstGeom>
              <a:noFill/>
            </p:spPr>
            <p:txBody>
              <a:bodyPr wrap="square" rtlCol="0">
                <a:spAutoFit/>
              </a:bodyPr>
              <a:lstStyle/>
              <a:p>
                <a:r>
                  <a:rPr lang="en-US" sz="1400" b="1" dirty="0">
                    <a:solidFill>
                      <a:schemeClr val="bg1"/>
                    </a:solidFill>
                  </a:rPr>
                  <a:t>EB Merge / Split</a:t>
                </a:r>
              </a:p>
            </p:txBody>
          </p:sp>
          <p:sp>
            <p:nvSpPr>
              <p:cNvPr id="30" name="TextBox 29"/>
              <p:cNvSpPr txBox="1"/>
              <p:nvPr/>
            </p:nvSpPr>
            <p:spPr>
              <a:xfrm>
                <a:off x="2514600" y="2699644"/>
                <a:ext cx="1447636" cy="421960"/>
              </a:xfrm>
              <a:prstGeom prst="rect">
                <a:avLst/>
              </a:prstGeom>
              <a:noFill/>
            </p:spPr>
            <p:txBody>
              <a:bodyPr wrap="square" rtlCol="0">
                <a:spAutoFit/>
              </a:bodyPr>
              <a:lstStyle/>
              <a:p>
                <a:r>
                  <a:rPr lang="en-US" sz="1400" b="1" dirty="0">
                    <a:solidFill>
                      <a:schemeClr val="bg1"/>
                    </a:solidFill>
                  </a:rPr>
                  <a:t>Update GIS</a:t>
                </a:r>
              </a:p>
            </p:txBody>
          </p:sp>
          <p:sp>
            <p:nvSpPr>
              <p:cNvPr id="31" name="TextBox 30"/>
              <p:cNvSpPr txBox="1"/>
              <p:nvPr/>
            </p:nvSpPr>
            <p:spPr>
              <a:xfrm>
                <a:off x="2514600" y="1197412"/>
                <a:ext cx="1453242" cy="421960"/>
              </a:xfrm>
              <a:prstGeom prst="rect">
                <a:avLst/>
              </a:prstGeom>
              <a:noFill/>
            </p:spPr>
            <p:txBody>
              <a:bodyPr wrap="square" rtlCol="0">
                <a:spAutoFit/>
              </a:bodyPr>
              <a:lstStyle/>
              <a:p>
                <a:r>
                  <a:rPr lang="en-US" sz="1400" b="1" dirty="0">
                    <a:solidFill>
                      <a:schemeClr val="bg1"/>
                    </a:solidFill>
                  </a:rPr>
                  <a:t>Verify GIS</a:t>
                </a:r>
              </a:p>
            </p:txBody>
          </p:sp>
          <p:sp>
            <p:nvSpPr>
              <p:cNvPr id="32" name="TextBox 31"/>
              <p:cNvSpPr txBox="1"/>
              <p:nvPr/>
            </p:nvSpPr>
            <p:spPr>
              <a:xfrm>
                <a:off x="304800" y="4278082"/>
                <a:ext cx="1556657" cy="421960"/>
              </a:xfrm>
              <a:prstGeom prst="rect">
                <a:avLst/>
              </a:prstGeom>
              <a:noFill/>
            </p:spPr>
            <p:txBody>
              <a:bodyPr wrap="square" rtlCol="0">
                <a:spAutoFit/>
              </a:bodyPr>
              <a:lstStyle/>
              <a:p>
                <a:r>
                  <a:rPr lang="en-US" sz="1400" b="1" dirty="0">
                    <a:solidFill>
                      <a:schemeClr val="bg1"/>
                    </a:solidFill>
                  </a:rPr>
                  <a:t>DSL Markup  </a:t>
                </a:r>
              </a:p>
            </p:txBody>
          </p:sp>
          <p:sp>
            <p:nvSpPr>
              <p:cNvPr id="33" name="TextBox 32"/>
              <p:cNvSpPr txBox="1"/>
              <p:nvPr/>
            </p:nvSpPr>
            <p:spPr>
              <a:xfrm>
                <a:off x="304800" y="2699644"/>
                <a:ext cx="609762" cy="421960"/>
              </a:xfrm>
              <a:prstGeom prst="rect">
                <a:avLst/>
              </a:prstGeom>
              <a:noFill/>
            </p:spPr>
            <p:txBody>
              <a:bodyPr wrap="square" rtlCol="0">
                <a:spAutoFit/>
              </a:bodyPr>
              <a:lstStyle/>
              <a:p>
                <a:r>
                  <a:rPr lang="en-US" sz="1400" b="1" dirty="0">
                    <a:solidFill>
                      <a:schemeClr val="bg1"/>
                    </a:solidFill>
                  </a:rPr>
                  <a:t>DSL</a:t>
                </a:r>
                <a:endParaRPr lang="en-US" sz="1550" b="1" dirty="0">
                  <a:solidFill>
                    <a:schemeClr val="bg1"/>
                  </a:solidFill>
                </a:endParaRPr>
              </a:p>
            </p:txBody>
          </p:sp>
          <p:sp>
            <p:nvSpPr>
              <p:cNvPr id="34" name="Rectangle 33"/>
              <p:cNvSpPr/>
              <p:nvPr/>
            </p:nvSpPr>
            <p:spPr>
              <a:xfrm>
                <a:off x="359228" y="1498196"/>
                <a:ext cx="150223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375560" y="4615536"/>
                <a:ext cx="1485900" cy="116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023756" y="3038197"/>
                <a:ext cx="1529445" cy="118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590801" y="3026214"/>
                <a:ext cx="1600197" cy="1197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579911" y="1498196"/>
                <a:ext cx="1533918" cy="102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239001" y="4615536"/>
                <a:ext cx="1545687" cy="1208316"/>
              </a:xfrm>
              <a:prstGeom prst="rect">
                <a:avLst/>
              </a:prstGeom>
              <a:solidFill>
                <a:srgbClr val="A1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28034" y="3120907"/>
                <a:ext cx="1556654" cy="1102745"/>
              </a:xfrm>
              <a:prstGeom prst="rect">
                <a:avLst/>
              </a:prstGeom>
              <a:solidFill>
                <a:srgbClr val="A1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23757" y="1498196"/>
                <a:ext cx="1529445" cy="102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239001" y="1502213"/>
                <a:ext cx="1543789" cy="1121240"/>
              </a:xfrm>
              <a:prstGeom prst="rect">
                <a:avLst/>
              </a:prstGeom>
              <a:solidFill>
                <a:srgbClr val="A1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59229" y="3026215"/>
                <a:ext cx="1502230" cy="1197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TextBox 43"/>
              <p:cNvSpPr txBox="1"/>
              <p:nvPr/>
            </p:nvSpPr>
            <p:spPr>
              <a:xfrm>
                <a:off x="304800" y="1531204"/>
                <a:ext cx="2013851" cy="1139292"/>
              </a:xfrm>
              <a:prstGeom prst="rect">
                <a:avLst/>
              </a:prstGeom>
              <a:noFill/>
            </p:spPr>
            <p:txBody>
              <a:bodyPr wrap="square" rtlCol="0">
                <a:spAutoFit/>
              </a:bodyPr>
              <a:lstStyle/>
              <a:p>
                <a:r>
                  <a:rPr lang="en-US" sz="1200" dirty="0"/>
                  <a:t>Data from GIS database</a:t>
                </a:r>
              </a:p>
              <a:p>
                <a:pPr marL="171450" indent="-171450">
                  <a:buFontTx/>
                  <a:buChar char="-"/>
                </a:pPr>
                <a:r>
                  <a:rPr lang="en-US" sz="1200" dirty="0"/>
                  <a:t>EB polygon</a:t>
                </a:r>
              </a:p>
              <a:p>
                <a:pPr marL="171450" indent="-171450">
                  <a:buFontTx/>
                  <a:buChar char="-"/>
                </a:pPr>
                <a:r>
                  <a:rPr lang="en-US" sz="1200" dirty="0"/>
                  <a:t>Base Map</a:t>
                </a:r>
              </a:p>
              <a:p>
                <a:endParaRPr lang="en-US" sz="1200" dirty="0"/>
              </a:p>
            </p:txBody>
          </p:sp>
          <p:sp>
            <p:nvSpPr>
              <p:cNvPr id="45" name="TextBox 44"/>
              <p:cNvSpPr txBox="1"/>
              <p:nvPr/>
            </p:nvSpPr>
            <p:spPr>
              <a:xfrm>
                <a:off x="2514600" y="1482137"/>
                <a:ext cx="2013851" cy="1392468"/>
              </a:xfrm>
              <a:prstGeom prst="rect">
                <a:avLst/>
              </a:prstGeom>
              <a:noFill/>
            </p:spPr>
            <p:txBody>
              <a:bodyPr wrap="square" rtlCol="0">
                <a:spAutoFit/>
              </a:bodyPr>
              <a:lstStyle/>
              <a:p>
                <a:r>
                  <a:rPr lang="en-US" sz="1000" dirty="0"/>
                  <a:t>Verify GIS data</a:t>
                </a:r>
              </a:p>
              <a:p>
                <a:pPr marL="171450" indent="-171450">
                  <a:buFontTx/>
                  <a:buChar char="-"/>
                </a:pPr>
                <a:r>
                  <a:rPr lang="en-US" sz="1000" dirty="0"/>
                  <a:t>LQ location</a:t>
                </a:r>
              </a:p>
              <a:p>
                <a:pPr marL="171450" indent="-171450">
                  <a:buFontTx/>
                  <a:buChar char="-"/>
                </a:pPr>
                <a:r>
                  <a:rPr lang="en-US" sz="1000" dirty="0"/>
                  <a:t>LQ address</a:t>
                </a:r>
              </a:p>
              <a:p>
                <a:pPr marL="171450" indent="-171450">
                  <a:buFontTx/>
                  <a:buChar char="-"/>
                </a:pPr>
                <a:r>
                  <a:rPr lang="en-US" sz="1000" dirty="0"/>
                  <a:t>EB alignment</a:t>
                </a:r>
              </a:p>
              <a:p>
                <a:pPr marL="171450" indent="-171450">
                  <a:buFontTx/>
                  <a:buChar char="-"/>
                </a:pPr>
                <a:endParaRPr lang="en-US" sz="1000" dirty="0"/>
              </a:p>
              <a:p>
                <a:endParaRPr lang="en-US" sz="1000" dirty="0"/>
              </a:p>
            </p:txBody>
          </p:sp>
          <p:sp>
            <p:nvSpPr>
              <p:cNvPr id="46" name="TextBox 45"/>
              <p:cNvSpPr txBox="1"/>
              <p:nvPr/>
            </p:nvSpPr>
            <p:spPr>
              <a:xfrm>
                <a:off x="4953000" y="1482137"/>
                <a:ext cx="2013851" cy="1392468"/>
              </a:xfrm>
              <a:prstGeom prst="rect">
                <a:avLst/>
              </a:prstGeom>
              <a:noFill/>
            </p:spPr>
            <p:txBody>
              <a:bodyPr wrap="square" rtlCol="0">
                <a:spAutoFit/>
              </a:bodyPr>
              <a:lstStyle/>
              <a:p>
                <a:r>
                  <a:rPr lang="en-US" sz="1000" dirty="0"/>
                  <a:t>Existing EB require </a:t>
                </a:r>
              </a:p>
              <a:p>
                <a:r>
                  <a:rPr lang="en-US" sz="1000" dirty="0"/>
                  <a:t>update</a:t>
                </a:r>
              </a:p>
              <a:p>
                <a:pPr marL="171450" indent="-171450">
                  <a:buFontTx/>
                  <a:buChar char="-"/>
                </a:pPr>
                <a:r>
                  <a:rPr lang="en-US" sz="1000" dirty="0"/>
                  <a:t>New EB polygon</a:t>
                </a:r>
              </a:p>
              <a:p>
                <a:pPr marL="171450" indent="-171450">
                  <a:buFontTx/>
                  <a:buChar char="-"/>
                </a:pPr>
                <a:r>
                  <a:rPr lang="en-US" sz="1000" dirty="0"/>
                  <a:t>Temporary EB number</a:t>
                </a:r>
              </a:p>
              <a:p>
                <a:pPr marL="171450" indent="-171450">
                  <a:buFontTx/>
                  <a:buChar char="-"/>
                </a:pPr>
                <a:endParaRPr lang="en-US" sz="1000" dirty="0"/>
              </a:p>
              <a:p>
                <a:endParaRPr lang="en-US" sz="1000" dirty="0"/>
              </a:p>
            </p:txBody>
          </p:sp>
          <p:sp>
            <p:nvSpPr>
              <p:cNvPr id="47" name="TextBox 46"/>
              <p:cNvSpPr txBox="1"/>
              <p:nvPr/>
            </p:nvSpPr>
            <p:spPr>
              <a:xfrm>
                <a:off x="4953000" y="3061698"/>
                <a:ext cx="1986643" cy="1603447"/>
              </a:xfrm>
              <a:prstGeom prst="rect">
                <a:avLst/>
              </a:prstGeom>
              <a:noFill/>
            </p:spPr>
            <p:txBody>
              <a:bodyPr wrap="square" rtlCol="0">
                <a:spAutoFit/>
              </a:bodyPr>
              <a:lstStyle/>
              <a:p>
                <a:r>
                  <a:rPr lang="en-US" sz="1000" dirty="0"/>
                  <a:t>EB ready to be </a:t>
                </a:r>
              </a:p>
              <a:p>
                <a:r>
                  <a:rPr lang="en-US" sz="1000" dirty="0"/>
                  <a:t>renumbered before</a:t>
                </a:r>
              </a:p>
              <a:p>
                <a:r>
                  <a:rPr lang="en-US" sz="1000" dirty="0"/>
                  <a:t>Census</a:t>
                </a:r>
              </a:p>
              <a:p>
                <a:pPr marL="171450" indent="-171450">
                  <a:buFontTx/>
                  <a:buChar char="-"/>
                </a:pPr>
                <a:r>
                  <a:rPr lang="en-US" sz="1000" dirty="0"/>
                  <a:t>New EB number</a:t>
                </a:r>
              </a:p>
              <a:p>
                <a:pPr marL="171450" indent="-171450">
                  <a:buFontTx/>
                  <a:buChar char="-"/>
                </a:pPr>
                <a:r>
                  <a:rPr lang="en-US" sz="1000" dirty="0"/>
                  <a:t>New CC, CD number</a:t>
                </a:r>
              </a:p>
              <a:p>
                <a:pPr marL="171450" indent="-171450">
                  <a:buFontTx/>
                  <a:buChar char="-"/>
                </a:pPr>
                <a:endParaRPr lang="en-US" sz="1000" dirty="0"/>
              </a:p>
              <a:p>
                <a:endParaRPr lang="en-US" sz="1000" dirty="0"/>
              </a:p>
            </p:txBody>
          </p:sp>
          <p:sp>
            <p:nvSpPr>
              <p:cNvPr id="48" name="TextBox 47"/>
              <p:cNvSpPr txBox="1"/>
              <p:nvPr/>
            </p:nvSpPr>
            <p:spPr>
              <a:xfrm>
                <a:off x="2514600" y="3099137"/>
                <a:ext cx="2013851" cy="1392468"/>
              </a:xfrm>
              <a:prstGeom prst="rect">
                <a:avLst/>
              </a:prstGeom>
              <a:noFill/>
            </p:spPr>
            <p:txBody>
              <a:bodyPr wrap="square" rtlCol="0">
                <a:spAutoFit/>
              </a:bodyPr>
              <a:lstStyle/>
              <a:p>
                <a:r>
                  <a:rPr lang="en-US" sz="1200" dirty="0"/>
                  <a:t>GIS data require update</a:t>
                </a:r>
              </a:p>
              <a:p>
                <a:pPr marL="171450" indent="-171450">
                  <a:buFontTx/>
                  <a:buChar char="-"/>
                </a:pPr>
                <a:r>
                  <a:rPr lang="en-US" sz="1200" dirty="0"/>
                  <a:t>New LQ from address</a:t>
                </a:r>
              </a:p>
              <a:p>
                <a:pPr marL="171450" indent="-171450">
                  <a:buFontTx/>
                  <a:buChar char="-"/>
                </a:pPr>
                <a:r>
                  <a:rPr lang="en-US" sz="1200" dirty="0"/>
                  <a:t>New EB polygon</a:t>
                </a:r>
              </a:p>
              <a:p>
                <a:pPr marL="171450" indent="-171450">
                  <a:buFontTx/>
                  <a:buChar char="-"/>
                </a:pPr>
                <a:endParaRPr lang="en-US" sz="1200" dirty="0"/>
              </a:p>
              <a:p>
                <a:endParaRPr lang="en-US" sz="1200" dirty="0"/>
              </a:p>
            </p:txBody>
          </p:sp>
          <p:sp>
            <p:nvSpPr>
              <p:cNvPr id="49" name="TextBox 48"/>
              <p:cNvSpPr txBox="1"/>
              <p:nvPr/>
            </p:nvSpPr>
            <p:spPr>
              <a:xfrm>
                <a:off x="304800" y="3061698"/>
                <a:ext cx="2013851" cy="1603447"/>
              </a:xfrm>
              <a:prstGeom prst="rect">
                <a:avLst/>
              </a:prstGeom>
              <a:noFill/>
            </p:spPr>
            <p:txBody>
              <a:bodyPr wrap="square" rtlCol="0">
                <a:spAutoFit/>
              </a:bodyPr>
              <a:lstStyle/>
              <a:p>
                <a:r>
                  <a:rPr lang="en-US" sz="1000" dirty="0"/>
                  <a:t>Data from listing </a:t>
                </a:r>
              </a:p>
              <a:p>
                <a:r>
                  <a:rPr lang="en-US" sz="1000" dirty="0"/>
                  <a:t>activities</a:t>
                </a:r>
              </a:p>
              <a:p>
                <a:pPr marL="171450" indent="-171450">
                  <a:buFontTx/>
                  <a:buChar char="-"/>
                </a:pPr>
                <a:r>
                  <a:rPr lang="en-US" sz="1000" dirty="0"/>
                  <a:t>LQ location</a:t>
                </a:r>
              </a:p>
              <a:p>
                <a:pPr marL="171450" indent="-171450">
                  <a:buFontTx/>
                  <a:buChar char="-"/>
                </a:pPr>
                <a:r>
                  <a:rPr lang="en-US" sz="1000" dirty="0"/>
                  <a:t>LQ address</a:t>
                </a:r>
              </a:p>
              <a:p>
                <a:pPr marL="171450" indent="-171450">
                  <a:buFontTx/>
                  <a:buChar char="-"/>
                </a:pPr>
                <a:r>
                  <a:rPr lang="en-US" sz="1000" dirty="0"/>
                  <a:t>HH info</a:t>
                </a:r>
              </a:p>
              <a:p>
                <a:endParaRPr lang="en-US" sz="1000" dirty="0"/>
              </a:p>
              <a:p>
                <a:endParaRPr lang="en-US" sz="1000" dirty="0"/>
              </a:p>
            </p:txBody>
          </p:sp>
          <p:sp>
            <p:nvSpPr>
              <p:cNvPr id="50" name="TextBox 49"/>
              <p:cNvSpPr txBox="1"/>
              <p:nvPr/>
            </p:nvSpPr>
            <p:spPr>
              <a:xfrm>
                <a:off x="304800" y="4626423"/>
                <a:ext cx="2013851" cy="1139292"/>
              </a:xfrm>
              <a:prstGeom prst="rect">
                <a:avLst/>
              </a:prstGeom>
              <a:noFill/>
            </p:spPr>
            <p:txBody>
              <a:bodyPr wrap="square" rtlCol="0">
                <a:spAutoFit/>
              </a:bodyPr>
              <a:lstStyle/>
              <a:p>
                <a:r>
                  <a:rPr lang="en-US" sz="1200" dirty="0"/>
                  <a:t>Mark-up for map</a:t>
                </a:r>
              </a:p>
              <a:p>
                <a:r>
                  <a:rPr lang="en-US" sz="1200" dirty="0"/>
                  <a:t>updates</a:t>
                </a:r>
              </a:p>
              <a:p>
                <a:pPr marL="171450" indent="-171450">
                  <a:buFontTx/>
                  <a:buChar char="-"/>
                </a:pPr>
                <a:r>
                  <a:rPr lang="en-US" sz="1200" dirty="0"/>
                  <a:t>Map mark-ups</a:t>
                </a:r>
              </a:p>
              <a:p>
                <a:endParaRPr lang="en-US" sz="1200" dirty="0"/>
              </a:p>
            </p:txBody>
          </p:sp>
          <p:sp>
            <p:nvSpPr>
              <p:cNvPr id="51" name="TextBox 50"/>
              <p:cNvSpPr txBox="1"/>
              <p:nvPr/>
            </p:nvSpPr>
            <p:spPr>
              <a:xfrm>
                <a:off x="7162800" y="1482137"/>
                <a:ext cx="2013851" cy="1392468"/>
              </a:xfrm>
              <a:prstGeom prst="rect">
                <a:avLst/>
              </a:prstGeom>
              <a:noFill/>
            </p:spPr>
            <p:txBody>
              <a:bodyPr wrap="square" rtlCol="0">
                <a:spAutoFit/>
              </a:bodyPr>
              <a:lstStyle/>
              <a:p>
                <a:r>
                  <a:rPr lang="en-US" sz="1000" dirty="0">
                    <a:solidFill>
                      <a:schemeClr val="bg1"/>
                    </a:solidFill>
                  </a:rPr>
                  <a:t>Data for hardcopy </a:t>
                </a:r>
              </a:p>
              <a:p>
                <a:r>
                  <a:rPr lang="en-US" sz="1000" dirty="0">
                    <a:solidFill>
                      <a:schemeClr val="bg1"/>
                    </a:solidFill>
                  </a:rPr>
                  <a:t>printing required by CO</a:t>
                </a:r>
              </a:p>
              <a:p>
                <a:pPr marL="171450" indent="-171450">
                  <a:buFontTx/>
                  <a:buChar char="-"/>
                </a:pPr>
                <a:r>
                  <a:rPr lang="en-US" sz="1000" dirty="0">
                    <a:solidFill>
                      <a:schemeClr val="bg1"/>
                    </a:solidFill>
                  </a:rPr>
                  <a:t>Layout Map</a:t>
                </a:r>
              </a:p>
              <a:p>
                <a:pPr marL="171450" indent="-171450">
                  <a:buFontTx/>
                  <a:buChar char="-"/>
                </a:pPr>
                <a:r>
                  <a:rPr lang="en-US" sz="1000" dirty="0">
                    <a:solidFill>
                      <a:schemeClr val="bg1"/>
                    </a:solidFill>
                  </a:rPr>
                  <a:t>M3</a:t>
                </a:r>
              </a:p>
              <a:p>
                <a:pPr marL="171450" indent="-171450">
                  <a:buFontTx/>
                  <a:buChar char="-"/>
                </a:pPr>
                <a:r>
                  <a:rPr lang="en-US" sz="1000" dirty="0">
                    <a:solidFill>
                      <a:schemeClr val="bg1"/>
                    </a:solidFill>
                  </a:rPr>
                  <a:t>M8</a:t>
                </a:r>
              </a:p>
              <a:p>
                <a:endParaRPr lang="en-US" sz="1000" dirty="0"/>
              </a:p>
            </p:txBody>
          </p:sp>
          <p:sp>
            <p:nvSpPr>
              <p:cNvPr id="52" name="TextBox 51"/>
              <p:cNvSpPr txBox="1"/>
              <p:nvPr/>
            </p:nvSpPr>
            <p:spPr>
              <a:xfrm>
                <a:off x="7162800" y="3061698"/>
                <a:ext cx="2013851" cy="1392468"/>
              </a:xfrm>
              <a:prstGeom prst="rect">
                <a:avLst/>
              </a:prstGeom>
              <a:noFill/>
            </p:spPr>
            <p:txBody>
              <a:bodyPr wrap="square" rtlCol="0">
                <a:spAutoFit/>
              </a:bodyPr>
              <a:lstStyle/>
              <a:p>
                <a:r>
                  <a:rPr lang="en-US" sz="1000" dirty="0">
                    <a:solidFill>
                      <a:schemeClr val="bg1"/>
                    </a:solidFill>
                  </a:rPr>
                  <a:t>Data to be pushed  into</a:t>
                </a:r>
              </a:p>
              <a:p>
                <a:r>
                  <a:rPr lang="en-US" sz="1000" dirty="0">
                    <a:solidFill>
                      <a:schemeClr val="bg1"/>
                    </a:solidFill>
                  </a:rPr>
                  <a:t>MSAR</a:t>
                </a:r>
              </a:p>
              <a:p>
                <a:pPr marL="171450" indent="-171450">
                  <a:buFontTx/>
                  <a:buChar char="-"/>
                </a:pPr>
                <a:r>
                  <a:rPr lang="en-US" sz="1000" dirty="0">
                    <a:solidFill>
                      <a:schemeClr val="bg1"/>
                    </a:solidFill>
                  </a:rPr>
                  <a:t>LQ info</a:t>
                </a:r>
              </a:p>
              <a:p>
                <a:pPr marL="171450" indent="-171450">
                  <a:buFontTx/>
                  <a:buChar char="-"/>
                </a:pPr>
                <a:r>
                  <a:rPr lang="en-US" sz="1000" dirty="0">
                    <a:solidFill>
                      <a:schemeClr val="bg1"/>
                    </a:solidFill>
                  </a:rPr>
                  <a:t>HH info</a:t>
                </a:r>
              </a:p>
              <a:p>
                <a:pPr marL="171450" indent="-171450">
                  <a:buFontTx/>
                  <a:buChar char="-"/>
                </a:pPr>
                <a:r>
                  <a:rPr lang="en-US" sz="1000" dirty="0">
                    <a:solidFill>
                      <a:schemeClr val="bg1"/>
                    </a:solidFill>
                  </a:rPr>
                  <a:t>EB info</a:t>
                </a:r>
              </a:p>
              <a:p>
                <a:endParaRPr lang="en-US" sz="1000" dirty="0"/>
              </a:p>
            </p:txBody>
          </p:sp>
          <p:sp>
            <p:nvSpPr>
              <p:cNvPr id="53" name="TextBox 52"/>
              <p:cNvSpPr txBox="1"/>
              <p:nvPr/>
            </p:nvSpPr>
            <p:spPr>
              <a:xfrm>
                <a:off x="7162800" y="4542535"/>
                <a:ext cx="2013851" cy="1603447"/>
              </a:xfrm>
              <a:prstGeom prst="rect">
                <a:avLst/>
              </a:prstGeom>
              <a:noFill/>
            </p:spPr>
            <p:txBody>
              <a:bodyPr wrap="square" rtlCol="0">
                <a:spAutoFit/>
              </a:bodyPr>
              <a:lstStyle/>
              <a:p>
                <a:r>
                  <a:rPr lang="en-US" sz="1000" dirty="0">
                    <a:solidFill>
                      <a:schemeClr val="bg1"/>
                    </a:solidFill>
                  </a:rPr>
                  <a:t>New  information for</a:t>
                </a:r>
              </a:p>
              <a:p>
                <a:r>
                  <a:rPr lang="en-US" sz="1000" dirty="0">
                    <a:solidFill>
                      <a:schemeClr val="bg1"/>
                    </a:solidFill>
                  </a:rPr>
                  <a:t> Census</a:t>
                </a:r>
              </a:p>
              <a:p>
                <a:pPr marL="171450" indent="-171450">
                  <a:buFontTx/>
                  <a:buChar char="-"/>
                </a:pPr>
                <a:r>
                  <a:rPr lang="en-US" sz="1000" dirty="0">
                    <a:solidFill>
                      <a:schemeClr val="bg1"/>
                    </a:solidFill>
                  </a:rPr>
                  <a:t>EB polygon</a:t>
                </a:r>
              </a:p>
              <a:p>
                <a:pPr marL="171450" indent="-171450">
                  <a:buFontTx/>
                  <a:buChar char="-"/>
                </a:pPr>
                <a:r>
                  <a:rPr lang="en-US" sz="1000" dirty="0">
                    <a:solidFill>
                      <a:schemeClr val="bg1"/>
                    </a:solidFill>
                  </a:rPr>
                  <a:t>EB number</a:t>
                </a:r>
              </a:p>
              <a:p>
                <a:pPr marL="171450" indent="-171450">
                  <a:buFontTx/>
                  <a:buChar char="-"/>
                </a:pPr>
                <a:r>
                  <a:rPr lang="en-US" sz="1000" dirty="0">
                    <a:solidFill>
                      <a:schemeClr val="bg1"/>
                    </a:solidFill>
                  </a:rPr>
                  <a:t>CC, CD polygon</a:t>
                </a:r>
              </a:p>
              <a:p>
                <a:pPr marL="171450" indent="-171450">
                  <a:buFontTx/>
                  <a:buChar char="-"/>
                </a:pPr>
                <a:r>
                  <a:rPr lang="en-US" sz="1000" dirty="0">
                    <a:solidFill>
                      <a:schemeClr val="bg1"/>
                    </a:solidFill>
                  </a:rPr>
                  <a:t>LQ &amp; HH info</a:t>
                </a:r>
              </a:p>
              <a:p>
                <a:endParaRPr lang="en-US" sz="1000" dirty="0"/>
              </a:p>
            </p:txBody>
          </p:sp>
          <p:cxnSp>
            <p:nvCxnSpPr>
              <p:cNvPr id="54" name="Straight Arrow Connector 53"/>
              <p:cNvCxnSpPr/>
              <p:nvPr/>
            </p:nvCxnSpPr>
            <p:spPr>
              <a:xfrm>
                <a:off x="2166258" y="3705324"/>
                <a:ext cx="22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738258" y="3672279"/>
                <a:ext cx="300135" cy="288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452258" y="3701140"/>
                <a:ext cx="22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6714897" y="6290773"/>
                <a:ext cx="500668" cy="151304"/>
              </a:xfrm>
              <a:prstGeom prst="roundRect">
                <a:avLst/>
              </a:prstGeom>
              <a:solidFill>
                <a:srgbClr val="6A0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248296" y="6115851"/>
                <a:ext cx="1351461" cy="421960"/>
              </a:xfrm>
              <a:prstGeom prst="rect">
                <a:avLst/>
              </a:prstGeom>
              <a:noFill/>
            </p:spPr>
            <p:txBody>
              <a:bodyPr wrap="none" rtlCol="0">
                <a:spAutoFit/>
              </a:bodyPr>
              <a:lstStyle/>
              <a:p>
                <a:r>
                  <a:rPr lang="en-US" sz="1400" b="1" dirty="0"/>
                  <a:t>Other modules</a:t>
                </a:r>
              </a:p>
            </p:txBody>
          </p:sp>
          <p:sp>
            <p:nvSpPr>
              <p:cNvPr id="59" name="TextBox 58"/>
              <p:cNvSpPr txBox="1"/>
              <p:nvPr/>
            </p:nvSpPr>
            <p:spPr>
              <a:xfrm>
                <a:off x="6575384" y="5931544"/>
                <a:ext cx="743036" cy="421960"/>
              </a:xfrm>
              <a:prstGeom prst="rect">
                <a:avLst/>
              </a:prstGeom>
              <a:noFill/>
            </p:spPr>
            <p:txBody>
              <a:bodyPr wrap="none" rtlCol="0">
                <a:spAutoFit/>
              </a:bodyPr>
              <a:lstStyle/>
              <a:p>
                <a:r>
                  <a:rPr lang="en-US" sz="1400" b="1" dirty="0"/>
                  <a:t>Legend</a:t>
                </a:r>
                <a:endParaRPr lang="en-US" sz="1550" b="1" dirty="0"/>
              </a:p>
            </p:txBody>
          </p:sp>
        </p:grpSp>
      </p:grpSp>
    </p:spTree>
    <p:extLst>
      <p:ext uri="{BB962C8B-B14F-4D97-AF65-F5344CB8AC3E}">
        <p14:creationId xmlns:p14="http://schemas.microsoft.com/office/powerpoint/2010/main" val="1894711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43608" y="1131590"/>
            <a:ext cx="6336704" cy="19292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ms-MY"/>
          </a:p>
        </p:txBody>
      </p:sp>
      <p:sp>
        <p:nvSpPr>
          <p:cNvPr id="2" name="Title 1"/>
          <p:cNvSpPr>
            <a:spLocks noGrp="1"/>
          </p:cNvSpPr>
          <p:nvPr>
            <p:ph type="title"/>
          </p:nvPr>
        </p:nvSpPr>
        <p:spPr>
          <a:xfrm>
            <a:off x="71406" y="-18"/>
            <a:ext cx="4788626" cy="663462"/>
          </a:xfrm>
        </p:spPr>
        <p:txBody>
          <a:bodyPr>
            <a:normAutofit fontScale="90000"/>
          </a:bodyPr>
          <a:lstStyle/>
          <a:p>
            <a:r>
              <a:rPr lang="en-US" b="1" dirty="0">
                <a:effectLst>
                  <a:outerShdw blurRad="38100" dist="38100" dir="2700000" algn="tl">
                    <a:srgbClr val="000000">
                      <a:alpha val="43137"/>
                    </a:srgbClr>
                  </a:outerShdw>
                </a:effectLst>
              </a:rPr>
              <a:t>ESTIMATE COST FOR DSL &amp; DSM</a:t>
            </a:r>
            <a:endParaRPr lang="ms-MY"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8FEB1F4-D80C-440C-B8FF-B1808E27381A}" type="slidenum">
              <a:rPr lang="en-GB" smtClean="0"/>
              <a:pPr/>
              <a:t>25</a:t>
            </a:fld>
            <a:endParaRPr lang="en-GB"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930" y="3342270"/>
            <a:ext cx="631421" cy="51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4322465" y="3291467"/>
            <a:ext cx="3566178" cy="6634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kern="1200">
                <a:solidFill>
                  <a:schemeClr val="bg1"/>
                </a:solidFill>
                <a:latin typeface="Verdana" pitchFamily="34" charset="0"/>
                <a:ea typeface="Verdana" pitchFamily="34" charset="0"/>
                <a:cs typeface="Verdana" pitchFamily="34" charset="0"/>
              </a:defRPr>
            </a:lvl1pPr>
          </a:lstStyle>
          <a:p>
            <a:r>
              <a:rPr lang="en-US" sz="1200" dirty="0">
                <a:solidFill>
                  <a:schemeClr val="tx1"/>
                </a:solidFill>
              </a:rPr>
              <a:t>6.9 million</a:t>
            </a:r>
          </a:p>
          <a:p>
            <a:endParaRPr lang="ms-MY" sz="1200" dirty="0">
              <a:solidFill>
                <a:schemeClr val="tx1"/>
              </a:solidFill>
            </a:endParaRPr>
          </a:p>
        </p:txBody>
      </p:sp>
      <p:grpSp>
        <p:nvGrpSpPr>
          <p:cNvPr id="6" name="Group 5"/>
          <p:cNvGrpSpPr/>
          <p:nvPr/>
        </p:nvGrpSpPr>
        <p:grpSpPr>
          <a:xfrm>
            <a:off x="1619671" y="1530842"/>
            <a:ext cx="5150598" cy="1345951"/>
            <a:chOff x="683567" y="1995686"/>
            <a:chExt cx="5150598" cy="1345951"/>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93"/>
            <a:stretch/>
          </p:blipFill>
          <p:spPr bwMode="auto">
            <a:xfrm>
              <a:off x="2178571" y="1995686"/>
              <a:ext cx="650279" cy="794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995686"/>
              <a:ext cx="792088" cy="794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us 4"/>
            <p:cNvSpPr/>
            <p:nvPr/>
          </p:nvSpPr>
          <p:spPr>
            <a:xfrm>
              <a:off x="3174529" y="2384262"/>
              <a:ext cx="144016" cy="1874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Plus 9"/>
            <p:cNvSpPr/>
            <p:nvPr/>
          </p:nvSpPr>
          <p:spPr>
            <a:xfrm>
              <a:off x="4499992" y="2349174"/>
              <a:ext cx="144016" cy="1874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Title 1"/>
            <p:cNvSpPr txBox="1">
              <a:spLocks/>
            </p:cNvSpPr>
            <p:nvPr/>
          </p:nvSpPr>
          <p:spPr>
            <a:xfrm>
              <a:off x="2002830" y="2816083"/>
              <a:ext cx="1349251" cy="51944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kern="1200">
                  <a:solidFill>
                    <a:schemeClr val="bg1"/>
                  </a:solidFill>
                  <a:latin typeface="Verdana" pitchFamily="34" charset="0"/>
                  <a:ea typeface="Verdana" pitchFamily="34" charset="0"/>
                  <a:cs typeface="Verdana" pitchFamily="34" charset="0"/>
                </a:defRPr>
              </a:lvl1pPr>
            </a:lstStyle>
            <a:p>
              <a:r>
                <a:rPr lang="en-US" sz="800" dirty="0">
                  <a:solidFill>
                    <a:schemeClr val="tx1"/>
                  </a:solidFill>
                  <a:latin typeface="Tahoma" pitchFamily="34" charset="0"/>
                  <a:ea typeface="Tahoma" pitchFamily="34" charset="0"/>
                  <a:cs typeface="Tahoma" pitchFamily="34" charset="0"/>
                </a:rPr>
                <a:t>Workstation &amp; Server</a:t>
              </a:r>
              <a:endParaRPr lang="en-MY" sz="800" dirty="0">
                <a:solidFill>
                  <a:schemeClr val="tx1"/>
                </a:solidFill>
                <a:latin typeface="Tahoma" pitchFamily="34" charset="0"/>
                <a:ea typeface="Tahoma" pitchFamily="34" charset="0"/>
                <a:cs typeface="Tahoma" pitchFamily="34" charset="0"/>
              </a:endParaRPr>
            </a:p>
          </p:txBody>
        </p:sp>
        <p:sp>
          <p:nvSpPr>
            <p:cNvPr id="13" name="Title 1"/>
            <p:cNvSpPr txBox="1">
              <a:spLocks/>
            </p:cNvSpPr>
            <p:nvPr/>
          </p:nvSpPr>
          <p:spPr>
            <a:xfrm>
              <a:off x="3659782" y="2816083"/>
              <a:ext cx="1349251" cy="51944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kern="1200">
                  <a:solidFill>
                    <a:schemeClr val="bg1"/>
                  </a:solidFill>
                  <a:latin typeface="Verdana" pitchFamily="34" charset="0"/>
                  <a:ea typeface="Verdana" pitchFamily="34" charset="0"/>
                  <a:cs typeface="Verdana" pitchFamily="34" charset="0"/>
                </a:defRPr>
              </a:lvl1pPr>
            </a:lstStyle>
            <a:p>
              <a:r>
                <a:rPr lang="en-US" sz="800" dirty="0">
                  <a:solidFill>
                    <a:schemeClr val="tx1"/>
                  </a:solidFill>
                  <a:latin typeface="Tahoma" pitchFamily="34" charset="0"/>
                  <a:ea typeface="Tahoma" pitchFamily="34" charset="0"/>
                  <a:cs typeface="Tahoma" pitchFamily="34" charset="0"/>
                </a:rPr>
                <a:t>Tablet</a:t>
              </a:r>
              <a:endParaRPr lang="en-MY" sz="800" dirty="0">
                <a:solidFill>
                  <a:schemeClr val="tx1"/>
                </a:solidFill>
                <a:latin typeface="Tahoma" pitchFamily="34" charset="0"/>
                <a:ea typeface="Tahoma" pitchFamily="34" charset="0"/>
                <a:cs typeface="Tahoma" pitchFamily="34" charset="0"/>
              </a:endParaRPr>
            </a:p>
          </p:txBody>
        </p:sp>
        <p:sp>
          <p:nvSpPr>
            <p:cNvPr id="14" name="Title 1"/>
            <p:cNvSpPr txBox="1">
              <a:spLocks/>
            </p:cNvSpPr>
            <p:nvPr/>
          </p:nvSpPr>
          <p:spPr>
            <a:xfrm>
              <a:off x="4935766" y="2891143"/>
              <a:ext cx="898399" cy="3693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kern="1200">
                  <a:solidFill>
                    <a:schemeClr val="bg1"/>
                  </a:solidFill>
                  <a:latin typeface="Verdana" pitchFamily="34" charset="0"/>
                  <a:ea typeface="Verdana" pitchFamily="34" charset="0"/>
                  <a:cs typeface="Verdana" pitchFamily="34" charset="0"/>
                </a:defRPr>
              </a:lvl1pPr>
            </a:lstStyle>
            <a:p>
              <a:pPr algn="ctr"/>
              <a:r>
                <a:rPr lang="en-US" sz="800" dirty="0">
                  <a:solidFill>
                    <a:schemeClr val="tx1"/>
                  </a:solidFill>
                  <a:latin typeface="Tahoma" pitchFamily="34" charset="0"/>
                  <a:ea typeface="Tahoma" pitchFamily="34" charset="0"/>
                  <a:cs typeface="Tahoma" pitchFamily="34" charset="0"/>
                </a:rPr>
                <a:t>Application Development</a:t>
              </a:r>
              <a:endParaRPr lang="en-MY" sz="800" dirty="0">
                <a:solidFill>
                  <a:schemeClr val="tx1"/>
                </a:solidFill>
                <a:latin typeface="Tahoma" pitchFamily="34" charset="0"/>
                <a:ea typeface="Tahoma" pitchFamily="34" charset="0"/>
                <a:cs typeface="Tahoma" pitchFamily="34" charset="0"/>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5767" y="1995686"/>
              <a:ext cx="788362" cy="794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7" y="1995686"/>
              <a:ext cx="835275" cy="794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683568" y="2822191"/>
              <a:ext cx="1349251" cy="51944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kern="1200">
                  <a:solidFill>
                    <a:schemeClr val="bg1"/>
                  </a:solidFill>
                  <a:latin typeface="Verdana" pitchFamily="34" charset="0"/>
                  <a:ea typeface="Verdana" pitchFamily="34" charset="0"/>
                  <a:cs typeface="Verdana" pitchFamily="34" charset="0"/>
                </a:defRPr>
              </a:lvl1pPr>
            </a:lstStyle>
            <a:p>
              <a:r>
                <a:rPr lang="en-US" sz="800" dirty="0">
                  <a:solidFill>
                    <a:schemeClr val="tx1"/>
                  </a:solidFill>
                  <a:latin typeface="Tahoma" pitchFamily="34" charset="0"/>
                  <a:ea typeface="Tahoma" pitchFamily="34" charset="0"/>
                  <a:cs typeface="Tahoma" pitchFamily="34" charset="0"/>
                </a:rPr>
                <a:t>Database</a:t>
              </a:r>
              <a:endParaRPr lang="en-MY" sz="800" dirty="0">
                <a:solidFill>
                  <a:schemeClr val="tx1"/>
                </a:solidFill>
                <a:latin typeface="Tahoma" pitchFamily="34" charset="0"/>
                <a:ea typeface="Tahoma" pitchFamily="34" charset="0"/>
                <a:cs typeface="Tahoma" pitchFamily="34" charset="0"/>
              </a:endParaRPr>
            </a:p>
          </p:txBody>
        </p:sp>
        <p:sp>
          <p:nvSpPr>
            <p:cNvPr id="19" name="Plus 18"/>
            <p:cNvSpPr/>
            <p:nvPr/>
          </p:nvSpPr>
          <p:spPr>
            <a:xfrm>
              <a:off x="1763688" y="2346303"/>
              <a:ext cx="144016" cy="1874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Tree>
    <p:extLst>
      <p:ext uri="{BB962C8B-B14F-4D97-AF65-F5344CB8AC3E}">
        <p14:creationId xmlns:p14="http://schemas.microsoft.com/office/powerpoint/2010/main" val="3618015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DSL/DSM</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26</a:t>
            </a:fld>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85936" y="943869"/>
            <a:ext cx="3810000" cy="2599432"/>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id="{61CB3E63-0D4C-4D11-B89F-FE6A5DD8F674}"/>
              </a:ext>
            </a:extLst>
          </p:cNvPr>
          <p:cNvPicPr>
            <a:picLocks noChangeAspect="1" noChangeArrowheads="1"/>
          </p:cNvPicPr>
          <p:nvPr/>
        </p:nvPicPr>
        <p:blipFill>
          <a:blip r:embed="rId3" cstate="print"/>
          <a:srcRect/>
          <a:stretch>
            <a:fillRect/>
          </a:stretch>
        </p:blipFill>
        <p:spPr bwMode="auto">
          <a:xfrm>
            <a:off x="4139952" y="339502"/>
            <a:ext cx="3849959" cy="2310528"/>
          </a:xfrm>
          <a:prstGeom prst="rect">
            <a:avLst/>
          </a:prstGeom>
          <a:noFill/>
          <a:ln w="9525">
            <a:noFill/>
            <a:miter lim="800000"/>
            <a:headEnd/>
            <a:tailEnd/>
          </a:ln>
          <a:effectLst/>
        </p:spPr>
      </p:pic>
      <p:pic>
        <p:nvPicPr>
          <p:cNvPr id="6" name="Picture 2">
            <a:extLst>
              <a:ext uri="{FF2B5EF4-FFF2-40B4-BE49-F238E27FC236}">
                <a16:creationId xmlns:a16="http://schemas.microsoft.com/office/drawing/2014/main" id="{AAA4821E-4335-4056-BAED-61CD04F92342}"/>
              </a:ext>
            </a:extLst>
          </p:cNvPr>
          <p:cNvPicPr>
            <a:picLocks noChangeAspect="1" noChangeArrowheads="1"/>
          </p:cNvPicPr>
          <p:nvPr/>
        </p:nvPicPr>
        <p:blipFill>
          <a:blip r:embed="rId4" cstate="print"/>
          <a:srcRect/>
          <a:stretch>
            <a:fillRect/>
          </a:stretch>
        </p:blipFill>
        <p:spPr bwMode="auto">
          <a:xfrm>
            <a:off x="611560" y="3314701"/>
            <a:ext cx="3427041" cy="1417290"/>
          </a:xfrm>
          <a:prstGeom prst="rect">
            <a:avLst/>
          </a:prstGeom>
          <a:noFill/>
          <a:ln w="9525">
            <a:noFill/>
            <a:miter lim="800000"/>
            <a:headEnd/>
            <a:tailEnd/>
          </a:ln>
          <a:effectLst/>
        </p:spPr>
      </p:pic>
      <p:pic>
        <p:nvPicPr>
          <p:cNvPr id="7" name="Picture 3">
            <a:extLst>
              <a:ext uri="{FF2B5EF4-FFF2-40B4-BE49-F238E27FC236}">
                <a16:creationId xmlns:a16="http://schemas.microsoft.com/office/drawing/2014/main" id="{63495547-EDB3-458F-84DC-9C6C06F8CE7B}"/>
              </a:ext>
            </a:extLst>
          </p:cNvPr>
          <p:cNvPicPr>
            <a:picLocks noChangeAspect="1" noChangeArrowheads="1"/>
          </p:cNvPicPr>
          <p:nvPr/>
        </p:nvPicPr>
        <p:blipFill>
          <a:blip r:embed="rId5" cstate="print"/>
          <a:srcRect/>
          <a:stretch>
            <a:fillRect/>
          </a:stretch>
        </p:blipFill>
        <p:spPr bwMode="auto">
          <a:xfrm>
            <a:off x="4323788" y="2716550"/>
            <a:ext cx="3982011" cy="201544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E15CEC-F3A0-41B4-A197-3A73FA4C88F9}"/>
              </a:ext>
            </a:extLst>
          </p:cNvPr>
          <p:cNvSpPr>
            <a:spLocks noGrp="1"/>
          </p:cNvSpPr>
          <p:nvPr>
            <p:ph type="sldNum" sz="quarter" idx="12"/>
          </p:nvPr>
        </p:nvSpPr>
        <p:spPr/>
        <p:txBody>
          <a:bodyPr/>
          <a:lstStyle/>
          <a:p>
            <a:fld id="{68FEB1F4-D80C-440C-B8FF-B1808E27381A}" type="slidenum">
              <a:rPr lang="en-GB" smtClean="0"/>
              <a:pPr/>
              <a:t>27</a:t>
            </a:fld>
            <a:endParaRPr lang="en-GB" dirty="0"/>
          </a:p>
        </p:txBody>
      </p:sp>
      <p:pic>
        <p:nvPicPr>
          <p:cNvPr id="4" name="Picture 3">
            <a:extLst>
              <a:ext uri="{FF2B5EF4-FFF2-40B4-BE49-F238E27FC236}">
                <a16:creationId xmlns:a16="http://schemas.microsoft.com/office/drawing/2014/main" id="{8A48DBCB-DA01-4512-B8DA-3A35ADE6145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24510" y="699542"/>
            <a:ext cx="8094980" cy="3986530"/>
          </a:xfrm>
          <a:prstGeom prst="rect">
            <a:avLst/>
          </a:prstGeom>
          <a:ln>
            <a:solidFill>
              <a:schemeClr val="tx1"/>
            </a:solidFill>
          </a:ln>
          <a:extLst>
            <a:ext uri="{53640926-AAD7-44D8-BBD7-CCE9431645EC}">
              <a14:shadowObscured xmlns:a14="http://schemas.microsoft.com/office/drawing/2010/main"/>
            </a:ext>
          </a:extLst>
        </p:spPr>
      </p:pic>
      <p:sp>
        <p:nvSpPr>
          <p:cNvPr id="7" name="Rectangle: Rounded Corners 6">
            <a:extLst>
              <a:ext uri="{FF2B5EF4-FFF2-40B4-BE49-F238E27FC236}">
                <a16:creationId xmlns:a16="http://schemas.microsoft.com/office/drawing/2014/main" id="{75E9D6BD-39C6-45E5-8DB7-D284D1D02852}"/>
              </a:ext>
            </a:extLst>
          </p:cNvPr>
          <p:cNvSpPr/>
          <p:nvPr/>
        </p:nvSpPr>
        <p:spPr>
          <a:xfrm>
            <a:off x="395536" y="2643758"/>
            <a:ext cx="1656184" cy="108012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544BF812-FA14-4459-A39E-DCAA0B924A33}"/>
              </a:ext>
            </a:extLst>
          </p:cNvPr>
          <p:cNvSpPr/>
          <p:nvPr/>
        </p:nvSpPr>
        <p:spPr>
          <a:xfrm>
            <a:off x="889000" y="261035"/>
            <a:ext cx="6836310" cy="369332"/>
          </a:xfrm>
          <a:prstGeom prst="rect">
            <a:avLst/>
          </a:prstGeom>
        </p:spPr>
        <p:txBody>
          <a:bodyPr wrap="square">
            <a:spAutoFit/>
          </a:bodyPr>
          <a:lstStyle/>
          <a:p>
            <a:r>
              <a:rPr lang="en-GB" b="1" dirty="0">
                <a:latin typeface="Arial" panose="020B0604020202020204" pitchFamily="34" charset="0"/>
                <a:ea typeface="Calibri" panose="020F0502020204030204" pitchFamily="34" charset="0"/>
              </a:rPr>
              <a:t>Conceptual Model for Census Data Management Module</a:t>
            </a:r>
            <a:endParaRPr lang="en-MY" b="1" dirty="0"/>
          </a:p>
        </p:txBody>
      </p:sp>
    </p:spTree>
    <p:extLst>
      <p:ext uri="{BB962C8B-B14F-4D97-AF65-F5344CB8AC3E}">
        <p14:creationId xmlns:p14="http://schemas.microsoft.com/office/powerpoint/2010/main" val="216564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MALAYSIA STATISTICAL ADDRESS REGISTER (MSAR)</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28</a:t>
            </a:fld>
            <a:endParaRPr lang="en-GB" dirty="0"/>
          </a:p>
        </p:txBody>
      </p:sp>
      <p:graphicFrame>
        <p:nvGraphicFramePr>
          <p:cNvPr id="4" name="Diagram 3">
            <a:extLst>
              <a:ext uri="{FF2B5EF4-FFF2-40B4-BE49-F238E27FC236}">
                <a16:creationId xmlns:a16="http://schemas.microsoft.com/office/drawing/2014/main" id="{8E846F44-B97D-4F9F-AC8E-30E99213DC91}"/>
              </a:ext>
            </a:extLst>
          </p:cNvPr>
          <p:cNvGraphicFramePr/>
          <p:nvPr>
            <p:extLst>
              <p:ext uri="{D42A27DB-BD31-4B8C-83A1-F6EECF244321}">
                <p14:modId xmlns:p14="http://schemas.microsoft.com/office/powerpoint/2010/main" val="3148084259"/>
              </p:ext>
            </p:extLst>
          </p:nvPr>
        </p:nvGraphicFramePr>
        <p:xfrm>
          <a:off x="506237" y="661765"/>
          <a:ext cx="8242227" cy="4286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 Status Process</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29</a:t>
            </a:fld>
            <a:endParaRPr lang="en-GB" dirty="0"/>
          </a:p>
        </p:txBody>
      </p:sp>
      <p:sp>
        <p:nvSpPr>
          <p:cNvPr id="4" name="Rectangle 3"/>
          <p:cNvSpPr/>
          <p:nvPr/>
        </p:nvSpPr>
        <p:spPr>
          <a:xfrm>
            <a:off x="333350" y="699542"/>
            <a:ext cx="6038850" cy="369331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marL="457200" indent="-457200" fontAlgn="auto">
              <a:spcBef>
                <a:spcPts val="0"/>
              </a:spcBef>
              <a:spcAft>
                <a:spcPts val="0"/>
              </a:spcAft>
              <a:buFont typeface="+mj-lt"/>
              <a:buAutoNum type="arabicPeriod"/>
              <a:defRPr/>
            </a:pPr>
            <a:r>
              <a:rPr lang="en-US" altLang="en-US"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rPr>
              <a:t>Providing the most efficient platform for data dissemination through GIS Portal and </a:t>
            </a:r>
            <a:r>
              <a:rPr lang="en-US" altLang="en-US" dirty="0" err="1">
                <a:solidFill>
                  <a:schemeClr val="tx2">
                    <a:lumMod val="50000"/>
                  </a:schemeClr>
                </a:solidFill>
                <a:effectLst>
                  <a:outerShdw blurRad="38100" dist="38100" dir="2700000" algn="tl">
                    <a:srgbClr val="000000">
                      <a:alpha val="43137"/>
                    </a:srgbClr>
                  </a:outerShdw>
                </a:effectLst>
                <a:latin typeface="Arial Narrow" panose="020B0606020202030204" pitchFamily="34" charset="0"/>
              </a:rPr>
              <a:t>MyIPCS</a:t>
            </a:r>
            <a:endParaRPr lang="en-US" altLang="en-US"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endParaRPr>
          </a:p>
          <a:p>
            <a:pPr marL="457200" indent="-457200" fontAlgn="auto">
              <a:spcBef>
                <a:spcPts val="0"/>
              </a:spcBef>
              <a:spcAft>
                <a:spcPts val="0"/>
              </a:spcAft>
              <a:buFont typeface="+mj-lt"/>
              <a:buAutoNum type="arabicPeriod"/>
              <a:defRPr/>
            </a:pPr>
            <a:endParaRPr lang="en-US" altLang="en-US"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457200" indent="-457200" fontAlgn="auto">
              <a:spcBef>
                <a:spcPts val="0"/>
              </a:spcBef>
              <a:spcAft>
                <a:spcPts val="0"/>
              </a:spcAft>
              <a:buFont typeface="+mj-lt"/>
              <a:buAutoNum type="arabicPeriod"/>
              <a:defRPr/>
            </a:pPr>
            <a:r>
              <a:rPr lang="en-US" altLang="en-US"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rPr>
              <a:t>Use of mobile application during census mapping activities</a:t>
            </a:r>
          </a:p>
          <a:p>
            <a:pPr marL="457200" indent="-457200" fontAlgn="auto">
              <a:spcBef>
                <a:spcPts val="0"/>
              </a:spcBef>
              <a:spcAft>
                <a:spcPts val="0"/>
              </a:spcAft>
              <a:buFont typeface="+mj-lt"/>
              <a:buAutoNum type="arabicPeriod"/>
              <a:defRPr/>
            </a:pPr>
            <a:endParaRPr lang="en-US" altLang="en-US"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endParaRPr>
          </a:p>
          <a:p>
            <a:pPr marL="457200" indent="-457200" fontAlgn="auto">
              <a:spcBef>
                <a:spcPts val="0"/>
              </a:spcBef>
              <a:spcAft>
                <a:spcPts val="0"/>
              </a:spcAft>
              <a:buFont typeface="+mj-lt"/>
              <a:buAutoNum type="arabicPeriod"/>
              <a:defRPr/>
            </a:pPr>
            <a:r>
              <a:rPr lang="en-US" altLang="en-US"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rPr>
              <a:t>Develop address geocode and integrate with multiple data sources.</a:t>
            </a:r>
          </a:p>
          <a:p>
            <a:pPr marL="457200" indent="-457200" fontAlgn="auto">
              <a:spcBef>
                <a:spcPts val="0"/>
              </a:spcBef>
              <a:spcAft>
                <a:spcPts val="0"/>
              </a:spcAft>
              <a:buFont typeface="+mj-lt"/>
              <a:buAutoNum type="arabicPeriod"/>
              <a:defRPr/>
            </a:pPr>
            <a:endParaRPr lang="en-US" altLang="en-US"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endParaRPr>
          </a:p>
          <a:p>
            <a:pPr marL="457200" indent="-457200" fontAlgn="auto">
              <a:spcBef>
                <a:spcPts val="0"/>
              </a:spcBef>
              <a:spcAft>
                <a:spcPts val="0"/>
              </a:spcAft>
              <a:buFont typeface="+mj-lt"/>
              <a:buAutoNum type="arabicPeriod"/>
              <a:defRPr/>
            </a:pPr>
            <a:r>
              <a:rPr lang="en-US"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rPr>
              <a:t>Enhancing web map for monitoring and data quality checking during enumeration</a:t>
            </a:r>
          </a:p>
          <a:p>
            <a:pPr marL="457200" indent="-457200" fontAlgn="auto">
              <a:spcBef>
                <a:spcPts val="0"/>
              </a:spcBef>
              <a:spcAft>
                <a:spcPts val="0"/>
              </a:spcAft>
              <a:buFont typeface="+mj-lt"/>
              <a:buAutoNum type="arabicPeriod"/>
              <a:defRPr/>
            </a:pPr>
            <a:endParaRPr lang="en-US"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endParaRPr>
          </a:p>
          <a:p>
            <a:pPr marL="457200" indent="-457200" fontAlgn="auto">
              <a:spcBef>
                <a:spcPts val="0"/>
              </a:spcBef>
              <a:spcAft>
                <a:spcPts val="0"/>
              </a:spcAft>
              <a:buFont typeface="+mj-lt"/>
              <a:buAutoNum type="arabicPeriod"/>
              <a:defRPr/>
            </a:pPr>
            <a:r>
              <a:rPr lang="en-US"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rPr>
              <a:t>Strategic partnership with OGA’s for the use of high resolution of raster data  and UAV (drone) for  spatial data collection/quality</a:t>
            </a:r>
            <a:endParaRPr lang="en-MY"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endParaRPr>
          </a:p>
        </p:txBody>
      </p:sp>
      <p:grpSp>
        <p:nvGrpSpPr>
          <p:cNvPr id="5" name="Group 5"/>
          <p:cNvGrpSpPr>
            <a:grpSpLocks/>
          </p:cNvGrpSpPr>
          <p:nvPr/>
        </p:nvGrpSpPr>
        <p:grpSpPr bwMode="auto">
          <a:xfrm>
            <a:off x="7112594" y="2803922"/>
            <a:ext cx="2076450" cy="942975"/>
            <a:chOff x="7277024" y="5066957"/>
            <a:chExt cx="2591174" cy="1608188"/>
          </a:xfrm>
        </p:grpSpPr>
        <p:pic>
          <p:nvPicPr>
            <p:cNvPr id="6"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7024" y="5066957"/>
              <a:ext cx="2591174" cy="144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3" cstate="print"/>
            <a:srcRect l="38060" r="36269" b="7502"/>
            <a:stretch/>
          </p:blipFill>
          <p:spPr>
            <a:xfrm>
              <a:off x="8111033" y="5765463"/>
              <a:ext cx="655718" cy="909682"/>
            </a:xfrm>
            <a:prstGeom prst="rect">
              <a:avLst/>
            </a:prstGeom>
            <a:ln>
              <a:noFill/>
            </a:ln>
            <a:effectLst>
              <a:outerShdw blurRad="292100" dist="139700" dir="2700000" algn="tl" rotWithShape="0">
                <a:srgbClr val="333333">
                  <a:alpha val="65000"/>
                </a:srgbClr>
              </a:outerShdw>
            </a:effectLst>
          </p:spPr>
        </p:pic>
      </p:grpSp>
      <p:pic>
        <p:nvPicPr>
          <p:cNvPr id="8" name="Picture 7"/>
          <p:cNvPicPr>
            <a:picLocks noChangeAspect="1"/>
          </p:cNvPicPr>
          <p:nvPr/>
        </p:nvPicPr>
        <p:blipFill>
          <a:blip r:embed="rId4" cstate="print"/>
          <a:stretch>
            <a:fillRect/>
          </a:stretch>
        </p:blipFill>
        <p:spPr>
          <a:xfrm>
            <a:off x="7112595" y="2084784"/>
            <a:ext cx="1308100" cy="719138"/>
          </a:xfrm>
          <a:prstGeom prst="rect">
            <a:avLst/>
          </a:prstGeom>
          <a:ln>
            <a:noFill/>
          </a:ln>
          <a:effectLst>
            <a:outerShdw blurRad="292100" dist="139700" dir="2700000" algn="tl" rotWithShape="0">
              <a:srgbClr val="333333">
                <a:alpha val="65000"/>
              </a:srgbClr>
            </a:outerShdw>
          </a:effectLst>
        </p:spPr>
      </p:pic>
      <p:grpSp>
        <p:nvGrpSpPr>
          <p:cNvPr id="9" name="Group 6"/>
          <p:cNvGrpSpPr>
            <a:grpSpLocks/>
          </p:cNvGrpSpPr>
          <p:nvPr/>
        </p:nvGrpSpPr>
        <p:grpSpPr bwMode="auto">
          <a:xfrm>
            <a:off x="7027863" y="528640"/>
            <a:ext cx="1725612" cy="813197"/>
            <a:chOff x="6691211" y="704133"/>
            <a:chExt cx="1807869" cy="1601851"/>
          </a:xfrm>
        </p:grpSpPr>
        <p:pic>
          <p:nvPicPr>
            <p:cNvPr id="10" name="Picture 3"/>
            <p:cNvPicPr>
              <a:picLocks noChangeAspect="1" noChangeArrowheads="1"/>
            </p:cNvPicPr>
            <p:nvPr/>
          </p:nvPicPr>
          <p:blipFill>
            <a:blip r:embed="rId5" cstate="print"/>
            <a:srcRect/>
            <a:stretch>
              <a:fillRect/>
            </a:stretch>
          </p:blipFill>
          <p:spPr bwMode="auto">
            <a:xfrm>
              <a:off x="6691211" y="704133"/>
              <a:ext cx="1725332" cy="1001752"/>
            </a:xfrm>
            <a:prstGeom prst="rect">
              <a:avLst/>
            </a:prstGeom>
            <a:ln>
              <a:noFill/>
            </a:ln>
            <a:effectLst>
              <a:outerShdw blurRad="292100" dist="139700" dir="2700000" algn="tl" rotWithShape="0">
                <a:srgbClr val="333333">
                  <a:alpha val="65000"/>
                </a:srgbClr>
              </a:outerShdw>
            </a:effectLst>
            <a:extLst/>
          </p:spPr>
        </p:pic>
        <p:pic>
          <p:nvPicPr>
            <p:cNvPr id="11" name="Picture 2"/>
            <p:cNvPicPr>
              <a:picLocks noChangeAspect="1" noChangeArrowheads="1"/>
            </p:cNvPicPr>
            <p:nvPr/>
          </p:nvPicPr>
          <p:blipFill>
            <a:blip r:embed="rId6" cstate="print"/>
            <a:srcRect/>
            <a:stretch>
              <a:fillRect/>
            </a:stretch>
          </p:blipFill>
          <p:spPr bwMode="auto">
            <a:xfrm>
              <a:off x="7027706" y="1270893"/>
              <a:ext cx="1471374" cy="1035091"/>
            </a:xfrm>
            <a:prstGeom prst="rect">
              <a:avLst/>
            </a:prstGeom>
            <a:ln>
              <a:noFill/>
            </a:ln>
            <a:effectLst>
              <a:outerShdw blurRad="292100" dist="139700" dir="2700000" algn="tl" rotWithShape="0">
                <a:srgbClr val="333333">
                  <a:alpha val="65000"/>
                </a:srgbClr>
              </a:outerShdw>
            </a:effectLst>
            <a:extLst/>
          </p:spPr>
        </p:pic>
      </p:grpSp>
      <p:pic>
        <p:nvPicPr>
          <p:cNvPr id="12"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6220" y="1288255"/>
            <a:ext cx="1768475" cy="7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28"/>
          <p:cNvGrpSpPr>
            <a:grpSpLocks/>
          </p:cNvGrpSpPr>
          <p:nvPr/>
        </p:nvGrpSpPr>
        <p:grpSpPr bwMode="auto">
          <a:xfrm>
            <a:off x="6285831" y="775097"/>
            <a:ext cx="806450" cy="285750"/>
            <a:chOff x="152400" y="1752601"/>
            <a:chExt cx="805688" cy="381000"/>
          </a:xfrm>
        </p:grpSpPr>
        <p:sp>
          <p:nvSpPr>
            <p:cNvPr id="14" name="Isosceles Triangle 13"/>
            <p:cNvSpPr/>
            <p:nvPr/>
          </p:nvSpPr>
          <p:spPr>
            <a:xfrm rot="5400000">
              <a:off x="525723" y="1701236"/>
              <a:ext cx="381000" cy="4837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nvGrpSpPr>
            <p:cNvPr id="15" name="Group 29"/>
            <p:cNvGrpSpPr>
              <a:grpSpLocks/>
            </p:cNvGrpSpPr>
            <p:nvPr/>
          </p:nvGrpSpPr>
          <p:grpSpPr bwMode="auto">
            <a:xfrm>
              <a:off x="152400" y="1752601"/>
              <a:ext cx="643915" cy="381000"/>
              <a:chOff x="152400" y="1752601"/>
              <a:chExt cx="643915" cy="381000"/>
            </a:xfrm>
          </p:grpSpPr>
          <p:sp>
            <p:nvSpPr>
              <p:cNvPr id="16" name="Isosceles Triangle 15"/>
              <p:cNvSpPr/>
              <p:nvPr/>
            </p:nvSpPr>
            <p:spPr>
              <a:xfrm rot="5400000">
                <a:off x="363951" y="1701236"/>
                <a:ext cx="381000" cy="4837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17" name="Isosceles Triangle 16"/>
              <p:cNvSpPr/>
              <p:nvPr/>
            </p:nvSpPr>
            <p:spPr>
              <a:xfrm rot="5400000">
                <a:off x="203765" y="1701236"/>
                <a:ext cx="381000" cy="483729"/>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grpSp>
      <p:grpSp>
        <p:nvGrpSpPr>
          <p:cNvPr id="18" name="Group 28"/>
          <p:cNvGrpSpPr>
            <a:grpSpLocks/>
          </p:cNvGrpSpPr>
          <p:nvPr/>
        </p:nvGrpSpPr>
        <p:grpSpPr bwMode="auto">
          <a:xfrm>
            <a:off x="6306143" y="1591865"/>
            <a:ext cx="806450" cy="285750"/>
            <a:chOff x="152400" y="1752601"/>
            <a:chExt cx="805688" cy="381000"/>
          </a:xfrm>
        </p:grpSpPr>
        <p:sp>
          <p:nvSpPr>
            <p:cNvPr id="19" name="Isosceles Triangle 18"/>
            <p:cNvSpPr/>
            <p:nvPr/>
          </p:nvSpPr>
          <p:spPr>
            <a:xfrm rot="5400000">
              <a:off x="525724" y="1701236"/>
              <a:ext cx="381000" cy="4837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nvGrpSpPr>
            <p:cNvPr id="20" name="Group 29"/>
            <p:cNvGrpSpPr>
              <a:grpSpLocks/>
            </p:cNvGrpSpPr>
            <p:nvPr/>
          </p:nvGrpSpPr>
          <p:grpSpPr bwMode="auto">
            <a:xfrm>
              <a:off x="152400" y="1752601"/>
              <a:ext cx="643915" cy="381000"/>
              <a:chOff x="152400" y="1752601"/>
              <a:chExt cx="643915" cy="381000"/>
            </a:xfrm>
          </p:grpSpPr>
          <p:sp>
            <p:nvSpPr>
              <p:cNvPr id="21" name="Isosceles Triangle 20"/>
              <p:cNvSpPr/>
              <p:nvPr/>
            </p:nvSpPr>
            <p:spPr>
              <a:xfrm rot="5400000">
                <a:off x="363952" y="1701236"/>
                <a:ext cx="381000" cy="48372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22" name="Isosceles Triangle 21"/>
              <p:cNvSpPr/>
              <p:nvPr/>
            </p:nvSpPr>
            <p:spPr>
              <a:xfrm rot="5400000">
                <a:off x="203765" y="1701236"/>
                <a:ext cx="381000" cy="48373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grpSp>
      <p:grpSp>
        <p:nvGrpSpPr>
          <p:cNvPr id="23" name="Group 28"/>
          <p:cNvGrpSpPr>
            <a:grpSpLocks/>
          </p:cNvGrpSpPr>
          <p:nvPr/>
        </p:nvGrpSpPr>
        <p:grpSpPr bwMode="auto">
          <a:xfrm>
            <a:off x="6299795" y="2301478"/>
            <a:ext cx="806450" cy="285750"/>
            <a:chOff x="152400" y="1752601"/>
            <a:chExt cx="805688" cy="381000"/>
          </a:xfrm>
        </p:grpSpPr>
        <p:sp>
          <p:nvSpPr>
            <p:cNvPr id="24" name="Isosceles Triangle 23"/>
            <p:cNvSpPr/>
            <p:nvPr/>
          </p:nvSpPr>
          <p:spPr>
            <a:xfrm rot="5400000">
              <a:off x="525723" y="1701236"/>
              <a:ext cx="381000" cy="4837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nvGrpSpPr>
            <p:cNvPr id="25" name="Group 29"/>
            <p:cNvGrpSpPr>
              <a:grpSpLocks/>
            </p:cNvGrpSpPr>
            <p:nvPr/>
          </p:nvGrpSpPr>
          <p:grpSpPr bwMode="auto">
            <a:xfrm>
              <a:off x="152400" y="1752601"/>
              <a:ext cx="643915" cy="381000"/>
              <a:chOff x="152400" y="1752601"/>
              <a:chExt cx="643915" cy="381000"/>
            </a:xfrm>
          </p:grpSpPr>
          <p:sp>
            <p:nvSpPr>
              <p:cNvPr id="26" name="Isosceles Triangle 25"/>
              <p:cNvSpPr/>
              <p:nvPr/>
            </p:nvSpPr>
            <p:spPr>
              <a:xfrm rot="5400000">
                <a:off x="363951" y="1701236"/>
                <a:ext cx="381000" cy="4837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27" name="Isosceles Triangle 26"/>
              <p:cNvSpPr/>
              <p:nvPr/>
            </p:nvSpPr>
            <p:spPr>
              <a:xfrm rot="5400000">
                <a:off x="203765" y="1701236"/>
                <a:ext cx="381000" cy="483729"/>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grpSp>
      <p:grpSp>
        <p:nvGrpSpPr>
          <p:cNvPr id="28" name="Group 28"/>
          <p:cNvGrpSpPr>
            <a:grpSpLocks/>
          </p:cNvGrpSpPr>
          <p:nvPr/>
        </p:nvGrpSpPr>
        <p:grpSpPr bwMode="auto">
          <a:xfrm>
            <a:off x="6326781" y="3032522"/>
            <a:ext cx="806450" cy="285750"/>
            <a:chOff x="152400" y="1752601"/>
            <a:chExt cx="805688" cy="381000"/>
          </a:xfrm>
        </p:grpSpPr>
        <p:sp>
          <p:nvSpPr>
            <p:cNvPr id="29" name="Isosceles Triangle 28"/>
            <p:cNvSpPr/>
            <p:nvPr/>
          </p:nvSpPr>
          <p:spPr>
            <a:xfrm rot="5400000">
              <a:off x="525724" y="1701236"/>
              <a:ext cx="381000" cy="4837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nvGrpSpPr>
            <p:cNvPr id="30" name="Group 29"/>
            <p:cNvGrpSpPr>
              <a:grpSpLocks/>
            </p:cNvGrpSpPr>
            <p:nvPr/>
          </p:nvGrpSpPr>
          <p:grpSpPr bwMode="auto">
            <a:xfrm>
              <a:off x="152400" y="1752601"/>
              <a:ext cx="643915" cy="381000"/>
              <a:chOff x="152400" y="1752601"/>
              <a:chExt cx="643915" cy="381000"/>
            </a:xfrm>
          </p:grpSpPr>
          <p:sp>
            <p:nvSpPr>
              <p:cNvPr id="31" name="Isosceles Triangle 30"/>
              <p:cNvSpPr/>
              <p:nvPr/>
            </p:nvSpPr>
            <p:spPr>
              <a:xfrm rot="5400000">
                <a:off x="363952" y="1701236"/>
                <a:ext cx="381000" cy="48372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32" name="Isosceles Triangle 31"/>
              <p:cNvSpPr/>
              <p:nvPr/>
            </p:nvSpPr>
            <p:spPr>
              <a:xfrm rot="5400000">
                <a:off x="203765" y="1701236"/>
                <a:ext cx="381000" cy="48373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grpSp>
      <p:grpSp>
        <p:nvGrpSpPr>
          <p:cNvPr id="33" name="Group 28"/>
          <p:cNvGrpSpPr>
            <a:grpSpLocks/>
          </p:cNvGrpSpPr>
          <p:nvPr/>
        </p:nvGrpSpPr>
        <p:grpSpPr bwMode="auto">
          <a:xfrm>
            <a:off x="6407745" y="4029912"/>
            <a:ext cx="806450" cy="285750"/>
            <a:chOff x="152400" y="1752601"/>
            <a:chExt cx="805688" cy="381000"/>
          </a:xfrm>
        </p:grpSpPr>
        <p:sp>
          <p:nvSpPr>
            <p:cNvPr id="34" name="Isosceles Triangle 33"/>
            <p:cNvSpPr/>
            <p:nvPr/>
          </p:nvSpPr>
          <p:spPr>
            <a:xfrm rot="5400000">
              <a:off x="525724" y="1701236"/>
              <a:ext cx="381000" cy="4837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nvGrpSpPr>
            <p:cNvPr id="35" name="Group 29"/>
            <p:cNvGrpSpPr>
              <a:grpSpLocks/>
            </p:cNvGrpSpPr>
            <p:nvPr/>
          </p:nvGrpSpPr>
          <p:grpSpPr bwMode="auto">
            <a:xfrm>
              <a:off x="152400" y="1752601"/>
              <a:ext cx="643915" cy="381000"/>
              <a:chOff x="152400" y="1752601"/>
              <a:chExt cx="643915" cy="381000"/>
            </a:xfrm>
          </p:grpSpPr>
          <p:sp>
            <p:nvSpPr>
              <p:cNvPr id="36" name="Isosceles Triangle 35"/>
              <p:cNvSpPr/>
              <p:nvPr/>
            </p:nvSpPr>
            <p:spPr>
              <a:xfrm rot="5400000">
                <a:off x="363952" y="1701236"/>
                <a:ext cx="381000" cy="48372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37" name="Isosceles Triangle 36"/>
              <p:cNvSpPr/>
              <p:nvPr/>
            </p:nvSpPr>
            <p:spPr>
              <a:xfrm rot="5400000">
                <a:off x="203765" y="1701236"/>
                <a:ext cx="381000" cy="48373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grpSp>
      <p:pic>
        <p:nvPicPr>
          <p:cNvPr id="3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171025"/>
            <a:ext cx="1653386" cy="720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7" descr="C:\Users\fadzil\Documents\fw uav.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3724" y="3927518"/>
            <a:ext cx="1303986" cy="490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3</a:t>
            </a:fld>
            <a:endParaRPr lang="en-GB" dirty="0"/>
          </a:p>
        </p:txBody>
      </p:sp>
      <p:sp>
        <p:nvSpPr>
          <p:cNvPr id="4" name="Rectangle 3"/>
          <p:cNvSpPr/>
          <p:nvPr/>
        </p:nvSpPr>
        <p:spPr>
          <a:xfrm>
            <a:off x="71406" y="564379"/>
            <a:ext cx="8949578" cy="738664"/>
          </a:xfrm>
          <a:prstGeom prst="rect">
            <a:avLst/>
          </a:prstGeom>
        </p:spPr>
        <p:txBody>
          <a:bodyPr wrap="square">
            <a:spAutoFit/>
          </a:bodyPr>
          <a:lstStyle/>
          <a:p>
            <a:pPr algn="just">
              <a:defRPr/>
            </a:pPr>
            <a:r>
              <a:rPr lang="en-US" sz="1400" b="1" dirty="0">
                <a:latin typeface="Arial" charset="0"/>
                <a:cs typeface="+mn-cs"/>
              </a:rPr>
              <a:t>Malaysian Centre for Geospatial Data Infrastructure (</a:t>
            </a:r>
            <a:r>
              <a:rPr lang="en-US" sz="1400" b="1" dirty="0" err="1">
                <a:latin typeface="Arial" charset="0"/>
                <a:cs typeface="+mn-cs"/>
              </a:rPr>
              <a:t>MaCGDI</a:t>
            </a:r>
            <a:r>
              <a:rPr lang="en-US" sz="1400" b="1" dirty="0">
                <a:latin typeface="Arial" charset="0"/>
                <a:cs typeface="+mn-cs"/>
              </a:rPr>
              <a:t>) </a:t>
            </a:r>
            <a:r>
              <a:rPr lang="en-US" sz="1400" dirty="0">
                <a:latin typeface="Arial" charset="0"/>
                <a:cs typeface="+mn-cs"/>
              </a:rPr>
              <a:t>is a </a:t>
            </a:r>
            <a:r>
              <a:rPr lang="en-US" sz="1400" dirty="0" err="1">
                <a:latin typeface="Arial" charset="0"/>
                <a:cs typeface="+mn-cs"/>
              </a:rPr>
              <a:t>centre</a:t>
            </a:r>
            <a:r>
              <a:rPr lang="en-US" sz="1400" dirty="0">
                <a:latin typeface="Arial" charset="0"/>
                <a:cs typeface="+mn-cs"/>
              </a:rPr>
              <a:t> established by the government to manage and promote the development of geospatial data infrastructure for Malaysia (</a:t>
            </a:r>
            <a:r>
              <a:rPr lang="en-US" sz="1400" dirty="0" err="1">
                <a:latin typeface="Arial" charset="0"/>
                <a:cs typeface="+mn-cs"/>
              </a:rPr>
              <a:t>MyGDI</a:t>
            </a:r>
            <a:r>
              <a:rPr lang="en-US" sz="1400" dirty="0">
                <a:latin typeface="Arial" charset="0"/>
                <a:cs typeface="+mn-cs"/>
              </a:rPr>
              <a:t>). </a:t>
            </a:r>
            <a:r>
              <a:rPr lang="en-US" sz="1400" dirty="0" err="1">
                <a:latin typeface="Arial" charset="0"/>
                <a:cs typeface="+mn-cs"/>
              </a:rPr>
              <a:t>MaCGDI</a:t>
            </a:r>
            <a:r>
              <a:rPr lang="en-US" sz="1400" dirty="0">
                <a:latin typeface="Arial" charset="0"/>
                <a:cs typeface="+mn-cs"/>
              </a:rPr>
              <a:t> is also responsible for coordinating access and delivery of the geospatial information held by all government agencies.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26" y="1419622"/>
            <a:ext cx="4707128" cy="3024335"/>
          </a:xfrm>
          <a:prstGeom prst="rect">
            <a:avLst/>
          </a:prstGeom>
          <a:ln>
            <a:noFill/>
          </a:ln>
          <a:effectLst>
            <a:softEdge rad="112500"/>
          </a:effectLst>
        </p:spPr>
      </p:pic>
      <p:sp>
        <p:nvSpPr>
          <p:cNvPr id="7" name="Rectangle 6">
            <a:extLst>
              <a:ext uri="{FF2B5EF4-FFF2-40B4-BE49-F238E27FC236}">
                <a16:creationId xmlns:a16="http://schemas.microsoft.com/office/drawing/2014/main" id="{F37EF3CA-AA6E-434C-8452-EB13D5BBE593}"/>
              </a:ext>
            </a:extLst>
          </p:cNvPr>
          <p:cNvSpPr/>
          <p:nvPr/>
        </p:nvSpPr>
        <p:spPr>
          <a:xfrm>
            <a:off x="81132" y="1336858"/>
            <a:ext cx="4158208" cy="3539430"/>
          </a:xfrm>
          <a:prstGeom prst="rect">
            <a:avLst/>
          </a:prstGeom>
        </p:spPr>
        <p:txBody>
          <a:bodyPr wrap="square">
            <a:spAutoFit/>
          </a:bodyPr>
          <a:lstStyle/>
          <a:p>
            <a:pPr algn="just">
              <a:defRPr/>
            </a:pPr>
            <a:r>
              <a:rPr lang="en-US" sz="1400" dirty="0">
                <a:latin typeface="Arial" charset="0"/>
              </a:rPr>
              <a:t>The main role of </a:t>
            </a:r>
            <a:r>
              <a:rPr lang="en-US" sz="1400" dirty="0" err="1">
                <a:latin typeface="Arial" charset="0"/>
              </a:rPr>
              <a:t>MaCGDI</a:t>
            </a:r>
            <a:r>
              <a:rPr lang="en-US" sz="1400" dirty="0">
                <a:latin typeface="Arial" charset="0"/>
              </a:rPr>
              <a:t> is to </a:t>
            </a:r>
            <a:r>
              <a:rPr lang="en-US" sz="1400" dirty="0" err="1">
                <a:latin typeface="Arial" charset="0"/>
              </a:rPr>
              <a:t>continously</a:t>
            </a:r>
            <a:r>
              <a:rPr lang="en-US" sz="1400" dirty="0">
                <a:latin typeface="Arial" charset="0"/>
              </a:rPr>
              <a:t> make available and accessible current and accurate geospatial data that promotes a sustainable living environment, economic growth and social progress for public. </a:t>
            </a:r>
          </a:p>
          <a:p>
            <a:pPr algn="just">
              <a:defRPr/>
            </a:pPr>
            <a:endParaRPr lang="en-US" sz="1400" dirty="0">
              <a:latin typeface="Arial" charset="0"/>
            </a:endParaRPr>
          </a:p>
          <a:p>
            <a:pPr>
              <a:defRPr/>
            </a:pPr>
            <a:r>
              <a:rPr lang="en-US" sz="1400" b="1" dirty="0">
                <a:latin typeface="Arial" charset="0"/>
              </a:rPr>
              <a:t>Objectives:</a:t>
            </a:r>
          </a:p>
          <a:p>
            <a:pPr marL="285750" indent="-285750" algn="just">
              <a:buFont typeface="Arial" panose="020B0604020202020204" pitchFamily="34" charset="0"/>
              <a:buChar char="•"/>
              <a:defRPr/>
            </a:pPr>
            <a:r>
              <a:rPr lang="en-US" sz="1400" dirty="0">
                <a:latin typeface="Arial" charset="0"/>
              </a:rPr>
              <a:t>To provide mechanism/infrastructure in supporting the usage and sharing of current, accurate and reliable geospatial information among agencies by employing the latest geospatial </a:t>
            </a:r>
            <a:r>
              <a:rPr lang="en-US" sz="1400" dirty="0" err="1">
                <a:latin typeface="Arial" charset="0"/>
              </a:rPr>
              <a:t>techologies</a:t>
            </a:r>
            <a:r>
              <a:rPr lang="en-US" sz="1400" dirty="0">
                <a:latin typeface="Arial" charset="0"/>
              </a:rPr>
              <a:t>; and</a:t>
            </a:r>
          </a:p>
          <a:p>
            <a:pPr marL="285750" indent="-285750">
              <a:buFont typeface="Arial" panose="020B0604020202020204" pitchFamily="34" charset="0"/>
              <a:buChar char="•"/>
              <a:defRPr/>
            </a:pPr>
            <a:r>
              <a:rPr lang="en-US" sz="1400" dirty="0">
                <a:latin typeface="Arial" charset="0"/>
              </a:rPr>
              <a:t>To avoid redundancy of duplicating effort in collecting, </a:t>
            </a:r>
            <a:r>
              <a:rPr lang="en-US" sz="1400" dirty="0" err="1">
                <a:latin typeface="Arial" charset="0"/>
              </a:rPr>
              <a:t>processing,maintaining</a:t>
            </a:r>
            <a:r>
              <a:rPr lang="en-US" sz="1400" dirty="0">
                <a:latin typeface="Arial" charset="0"/>
              </a:rPr>
              <a:t>, providing and dissemination of required geospatial information.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&amp; Challenges</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30</a:t>
            </a:fld>
            <a:endParaRPr lang="en-GB" dirty="0"/>
          </a:p>
        </p:txBody>
      </p:sp>
      <p:sp>
        <p:nvSpPr>
          <p:cNvPr id="4" name="Freeform 106"/>
          <p:cNvSpPr>
            <a:spLocks noChangeArrowheads="1"/>
          </p:cNvSpPr>
          <p:nvPr/>
        </p:nvSpPr>
        <p:spPr bwMode="auto">
          <a:xfrm>
            <a:off x="4578457" y="948343"/>
            <a:ext cx="377444" cy="3840300"/>
          </a:xfrm>
          <a:custGeom>
            <a:avLst/>
            <a:gdLst>
              <a:gd name="T0" fmla="*/ 1657 w 1658"/>
              <a:gd name="T1" fmla="*/ 0 h 16794"/>
              <a:gd name="T2" fmla="*/ 1657 w 1658"/>
              <a:gd name="T3" fmla="*/ 16793 h 16794"/>
              <a:gd name="T4" fmla="*/ 0 w 1658"/>
              <a:gd name="T5" fmla="*/ 16793 h 16794"/>
              <a:gd name="T6" fmla="*/ 0 w 1658"/>
              <a:gd name="T7" fmla="*/ 1652 h 16794"/>
              <a:gd name="T8" fmla="*/ 1657 w 1658"/>
              <a:gd name="T9" fmla="*/ 0 h 16794"/>
            </a:gdLst>
            <a:ahLst/>
            <a:cxnLst>
              <a:cxn ang="0">
                <a:pos x="T0" y="T1"/>
              </a:cxn>
              <a:cxn ang="0">
                <a:pos x="T2" y="T3"/>
              </a:cxn>
              <a:cxn ang="0">
                <a:pos x="T4" y="T5"/>
              </a:cxn>
              <a:cxn ang="0">
                <a:pos x="T6" y="T7"/>
              </a:cxn>
              <a:cxn ang="0">
                <a:pos x="T8" y="T9"/>
              </a:cxn>
            </a:cxnLst>
            <a:rect l="0" t="0" r="r" b="b"/>
            <a:pathLst>
              <a:path w="1658" h="16794">
                <a:moveTo>
                  <a:pt x="1657" y="0"/>
                </a:moveTo>
                <a:lnTo>
                  <a:pt x="1657" y="16793"/>
                </a:lnTo>
                <a:lnTo>
                  <a:pt x="0" y="16793"/>
                </a:lnTo>
                <a:lnTo>
                  <a:pt x="0" y="1652"/>
                </a:lnTo>
                <a:lnTo>
                  <a:pt x="1657" y="0"/>
                </a:lnTo>
              </a:path>
            </a:pathLst>
          </a:custGeom>
          <a:solidFill>
            <a:schemeClr val="accent3">
              <a:lumMod val="75000"/>
            </a:schemeClr>
          </a:solidFill>
          <a:ln>
            <a:noFill/>
          </a:ln>
          <a:effectLst/>
        </p:spPr>
        <p:txBody>
          <a:bodyPr wrap="none" lIns="38405" tIns="19202" rIns="38405" bIns="19202" anchor="ctr"/>
          <a:lstStyle/>
          <a:p>
            <a:endParaRPr lang="en-US"/>
          </a:p>
        </p:txBody>
      </p:sp>
      <p:grpSp>
        <p:nvGrpSpPr>
          <p:cNvPr id="5" name="Group 5"/>
          <p:cNvGrpSpPr/>
          <p:nvPr/>
        </p:nvGrpSpPr>
        <p:grpSpPr>
          <a:xfrm>
            <a:off x="4578457" y="765712"/>
            <a:ext cx="1326100" cy="744651"/>
            <a:chOff x="12206038" y="2985493"/>
            <a:chExt cx="3535347" cy="1985736"/>
          </a:xfrm>
          <a:solidFill>
            <a:schemeClr val="accent3"/>
          </a:solidFill>
        </p:grpSpPr>
        <p:sp>
          <p:nvSpPr>
            <p:cNvPr id="6" name="Freeform 107"/>
            <p:cNvSpPr>
              <a:spLocks noChangeArrowheads="1"/>
            </p:cNvSpPr>
            <p:nvPr/>
          </p:nvSpPr>
          <p:spPr bwMode="auto">
            <a:xfrm>
              <a:off x="12206038" y="3472509"/>
              <a:ext cx="2566760" cy="1003631"/>
            </a:xfrm>
            <a:custGeom>
              <a:avLst/>
              <a:gdLst>
                <a:gd name="T0" fmla="*/ 4213 w 4214"/>
                <a:gd name="T1" fmla="*/ 1652 h 1653"/>
                <a:gd name="T2" fmla="*/ 0 w 4214"/>
                <a:gd name="T3" fmla="*/ 1652 h 1653"/>
                <a:gd name="T4" fmla="*/ 1657 w 4214"/>
                <a:gd name="T5" fmla="*/ 0 h 1653"/>
                <a:gd name="T6" fmla="*/ 4213 w 4214"/>
                <a:gd name="T7" fmla="*/ 0 h 1653"/>
                <a:gd name="T8" fmla="*/ 4213 w 4214"/>
                <a:gd name="T9" fmla="*/ 1652 h 1653"/>
              </a:gdLst>
              <a:ahLst/>
              <a:cxnLst>
                <a:cxn ang="0">
                  <a:pos x="T0" y="T1"/>
                </a:cxn>
                <a:cxn ang="0">
                  <a:pos x="T2" y="T3"/>
                </a:cxn>
                <a:cxn ang="0">
                  <a:pos x="T4" y="T5"/>
                </a:cxn>
                <a:cxn ang="0">
                  <a:pos x="T6" y="T7"/>
                </a:cxn>
                <a:cxn ang="0">
                  <a:pos x="T8" y="T9"/>
                </a:cxn>
              </a:cxnLst>
              <a:rect l="0" t="0" r="r" b="b"/>
              <a:pathLst>
                <a:path w="4214" h="1653">
                  <a:moveTo>
                    <a:pt x="4213" y="1652"/>
                  </a:moveTo>
                  <a:lnTo>
                    <a:pt x="0" y="1652"/>
                  </a:lnTo>
                  <a:lnTo>
                    <a:pt x="1657" y="0"/>
                  </a:lnTo>
                  <a:lnTo>
                    <a:pt x="4213" y="0"/>
                  </a:lnTo>
                  <a:lnTo>
                    <a:pt x="4213" y="165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Freeform 108"/>
            <p:cNvSpPr>
              <a:spLocks noChangeArrowheads="1"/>
            </p:cNvSpPr>
            <p:nvPr/>
          </p:nvSpPr>
          <p:spPr bwMode="auto">
            <a:xfrm>
              <a:off x="14665176" y="2985493"/>
              <a:ext cx="1076209" cy="1985736"/>
            </a:xfrm>
            <a:custGeom>
              <a:avLst/>
              <a:gdLst>
                <a:gd name="T0" fmla="*/ 1771 w 1772"/>
                <a:gd name="T1" fmla="*/ 1627 h 3262"/>
                <a:gd name="T2" fmla="*/ 0 w 1772"/>
                <a:gd name="T3" fmla="*/ 0 h 3262"/>
                <a:gd name="T4" fmla="*/ 0 w 1772"/>
                <a:gd name="T5" fmla="*/ 1627 h 3262"/>
                <a:gd name="T6" fmla="*/ 0 w 1772"/>
                <a:gd name="T7" fmla="*/ 3261 h 3262"/>
                <a:gd name="T8" fmla="*/ 1771 w 1772"/>
                <a:gd name="T9" fmla="*/ 1627 h 3262"/>
              </a:gdLst>
              <a:ahLst/>
              <a:cxnLst>
                <a:cxn ang="0">
                  <a:pos x="T0" y="T1"/>
                </a:cxn>
                <a:cxn ang="0">
                  <a:pos x="T2" y="T3"/>
                </a:cxn>
                <a:cxn ang="0">
                  <a:pos x="T4" y="T5"/>
                </a:cxn>
                <a:cxn ang="0">
                  <a:pos x="T6" y="T7"/>
                </a:cxn>
                <a:cxn ang="0">
                  <a:pos x="T8" y="T9"/>
                </a:cxn>
              </a:cxnLst>
              <a:rect l="0" t="0" r="r" b="b"/>
              <a:pathLst>
                <a:path w="1772" h="3262">
                  <a:moveTo>
                    <a:pt x="1771" y="1627"/>
                  </a:moveTo>
                  <a:lnTo>
                    <a:pt x="0" y="0"/>
                  </a:lnTo>
                  <a:lnTo>
                    <a:pt x="0" y="1627"/>
                  </a:lnTo>
                  <a:lnTo>
                    <a:pt x="0" y="3261"/>
                  </a:lnTo>
                  <a:lnTo>
                    <a:pt x="1771" y="162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8" name="Freeform 109"/>
          <p:cNvSpPr>
            <a:spLocks noChangeArrowheads="1"/>
          </p:cNvSpPr>
          <p:nvPr/>
        </p:nvSpPr>
        <p:spPr bwMode="auto">
          <a:xfrm>
            <a:off x="4118259" y="1756564"/>
            <a:ext cx="376435" cy="3032081"/>
          </a:xfrm>
          <a:custGeom>
            <a:avLst/>
            <a:gdLst>
              <a:gd name="T0" fmla="*/ 0 w 1652"/>
              <a:gd name="T1" fmla="*/ 0 h 13262"/>
              <a:gd name="T2" fmla="*/ 0 w 1652"/>
              <a:gd name="T3" fmla="*/ 13261 h 13262"/>
              <a:gd name="T4" fmla="*/ 1651 w 1652"/>
              <a:gd name="T5" fmla="*/ 13261 h 13262"/>
              <a:gd name="T6" fmla="*/ 1651 w 1652"/>
              <a:gd name="T7" fmla="*/ 1652 h 13262"/>
              <a:gd name="T8" fmla="*/ 0 w 1652"/>
              <a:gd name="T9" fmla="*/ 0 h 13262"/>
            </a:gdLst>
            <a:ahLst/>
            <a:cxnLst>
              <a:cxn ang="0">
                <a:pos x="T0" y="T1"/>
              </a:cxn>
              <a:cxn ang="0">
                <a:pos x="T2" y="T3"/>
              </a:cxn>
              <a:cxn ang="0">
                <a:pos x="T4" y="T5"/>
              </a:cxn>
              <a:cxn ang="0">
                <a:pos x="T6" y="T7"/>
              </a:cxn>
              <a:cxn ang="0">
                <a:pos x="T8" y="T9"/>
              </a:cxn>
            </a:cxnLst>
            <a:rect l="0" t="0" r="r" b="b"/>
            <a:pathLst>
              <a:path w="1652" h="13262">
                <a:moveTo>
                  <a:pt x="0" y="0"/>
                </a:moveTo>
                <a:lnTo>
                  <a:pt x="0" y="13261"/>
                </a:lnTo>
                <a:lnTo>
                  <a:pt x="1651" y="13261"/>
                </a:lnTo>
                <a:lnTo>
                  <a:pt x="1651" y="1652"/>
                </a:lnTo>
                <a:lnTo>
                  <a:pt x="0" y="0"/>
                </a:lnTo>
              </a:path>
            </a:pathLst>
          </a:custGeom>
          <a:solidFill>
            <a:schemeClr val="accent2">
              <a:lumMod val="75000"/>
            </a:schemeClr>
          </a:solidFill>
          <a:ln>
            <a:noFill/>
          </a:ln>
          <a:effectLst/>
        </p:spPr>
        <p:txBody>
          <a:bodyPr wrap="none" lIns="38405" tIns="19202" rIns="38405" bIns="19202" anchor="ctr"/>
          <a:lstStyle/>
          <a:p>
            <a:endParaRPr lang="en-US"/>
          </a:p>
        </p:txBody>
      </p:sp>
      <p:grpSp>
        <p:nvGrpSpPr>
          <p:cNvPr id="9" name="Group 6"/>
          <p:cNvGrpSpPr/>
          <p:nvPr/>
        </p:nvGrpSpPr>
        <p:grpSpPr>
          <a:xfrm>
            <a:off x="3205933" y="1573933"/>
            <a:ext cx="1287751" cy="742633"/>
            <a:chOff x="8546925" y="5140743"/>
            <a:chExt cx="3433108" cy="1980354"/>
          </a:xfrm>
        </p:grpSpPr>
        <p:sp>
          <p:nvSpPr>
            <p:cNvPr id="10" name="Freeform 110"/>
            <p:cNvSpPr>
              <a:spLocks noChangeArrowheads="1"/>
            </p:cNvSpPr>
            <p:nvPr/>
          </p:nvSpPr>
          <p:spPr bwMode="auto">
            <a:xfrm>
              <a:off x="9518204" y="5627759"/>
              <a:ext cx="2461829" cy="1003631"/>
            </a:xfrm>
            <a:custGeom>
              <a:avLst/>
              <a:gdLst>
                <a:gd name="T0" fmla="*/ 0 w 4045"/>
                <a:gd name="T1" fmla="*/ 1652 h 1653"/>
                <a:gd name="T2" fmla="*/ 4044 w 4045"/>
                <a:gd name="T3" fmla="*/ 1652 h 1653"/>
                <a:gd name="T4" fmla="*/ 2393 w 4045"/>
                <a:gd name="T5" fmla="*/ 0 h 1653"/>
                <a:gd name="T6" fmla="*/ 0 w 4045"/>
                <a:gd name="T7" fmla="*/ 0 h 1653"/>
                <a:gd name="T8" fmla="*/ 0 w 4045"/>
                <a:gd name="T9" fmla="*/ 1652 h 1653"/>
              </a:gdLst>
              <a:ahLst/>
              <a:cxnLst>
                <a:cxn ang="0">
                  <a:pos x="T0" y="T1"/>
                </a:cxn>
                <a:cxn ang="0">
                  <a:pos x="T2" y="T3"/>
                </a:cxn>
                <a:cxn ang="0">
                  <a:pos x="T4" y="T5"/>
                </a:cxn>
                <a:cxn ang="0">
                  <a:pos x="T6" y="T7"/>
                </a:cxn>
                <a:cxn ang="0">
                  <a:pos x="T8" y="T9"/>
                </a:cxn>
              </a:cxnLst>
              <a:rect l="0" t="0" r="r" b="b"/>
              <a:pathLst>
                <a:path w="4045" h="1653">
                  <a:moveTo>
                    <a:pt x="0" y="1652"/>
                  </a:moveTo>
                  <a:lnTo>
                    <a:pt x="4044" y="1652"/>
                  </a:lnTo>
                  <a:lnTo>
                    <a:pt x="2393" y="0"/>
                  </a:lnTo>
                  <a:lnTo>
                    <a:pt x="0" y="0"/>
                  </a:lnTo>
                  <a:lnTo>
                    <a:pt x="0" y="1652"/>
                  </a:lnTo>
                </a:path>
              </a:pathLst>
            </a:custGeom>
            <a:solidFill>
              <a:schemeClr val="accent2"/>
            </a:solidFill>
            <a:ln>
              <a:noFill/>
            </a:ln>
            <a:effectLst/>
          </p:spPr>
          <p:txBody>
            <a:bodyPr wrap="none" anchor="ctr"/>
            <a:lstStyle/>
            <a:p>
              <a:endParaRPr lang="en-US"/>
            </a:p>
          </p:txBody>
        </p:sp>
        <p:sp>
          <p:nvSpPr>
            <p:cNvPr id="11" name="Freeform 111"/>
            <p:cNvSpPr>
              <a:spLocks noChangeArrowheads="1"/>
            </p:cNvSpPr>
            <p:nvPr/>
          </p:nvSpPr>
          <p:spPr bwMode="auto">
            <a:xfrm>
              <a:off x="8546925" y="5140743"/>
              <a:ext cx="1081591" cy="1980354"/>
            </a:xfrm>
            <a:custGeom>
              <a:avLst/>
              <a:gdLst>
                <a:gd name="T0" fmla="*/ 0 w 1780"/>
                <a:gd name="T1" fmla="*/ 1627 h 3256"/>
                <a:gd name="T2" fmla="*/ 1779 w 1780"/>
                <a:gd name="T3" fmla="*/ 0 h 3256"/>
                <a:gd name="T4" fmla="*/ 1779 w 1780"/>
                <a:gd name="T5" fmla="*/ 1627 h 3256"/>
                <a:gd name="T6" fmla="*/ 1779 w 1780"/>
                <a:gd name="T7" fmla="*/ 3255 h 3256"/>
                <a:gd name="T8" fmla="*/ 0 w 1780"/>
                <a:gd name="T9" fmla="*/ 1627 h 3256"/>
              </a:gdLst>
              <a:ahLst/>
              <a:cxnLst>
                <a:cxn ang="0">
                  <a:pos x="T0" y="T1"/>
                </a:cxn>
                <a:cxn ang="0">
                  <a:pos x="T2" y="T3"/>
                </a:cxn>
                <a:cxn ang="0">
                  <a:pos x="T4" y="T5"/>
                </a:cxn>
                <a:cxn ang="0">
                  <a:pos x="T6" y="T7"/>
                </a:cxn>
                <a:cxn ang="0">
                  <a:pos x="T8" y="T9"/>
                </a:cxn>
              </a:cxnLst>
              <a:rect l="0" t="0" r="r" b="b"/>
              <a:pathLst>
                <a:path w="1780" h="3256">
                  <a:moveTo>
                    <a:pt x="0" y="1627"/>
                  </a:moveTo>
                  <a:lnTo>
                    <a:pt x="1779" y="0"/>
                  </a:lnTo>
                  <a:lnTo>
                    <a:pt x="1779" y="1627"/>
                  </a:lnTo>
                  <a:lnTo>
                    <a:pt x="1779" y="3255"/>
                  </a:lnTo>
                  <a:lnTo>
                    <a:pt x="0" y="1627"/>
                  </a:lnTo>
                </a:path>
              </a:pathLst>
            </a:custGeom>
            <a:solidFill>
              <a:schemeClr val="accent2"/>
            </a:solidFill>
            <a:ln>
              <a:noFill/>
            </a:ln>
            <a:effectLst/>
          </p:spPr>
          <p:txBody>
            <a:bodyPr wrap="none" anchor="ctr"/>
            <a:lstStyle/>
            <a:p>
              <a:endParaRPr lang="en-US"/>
            </a:p>
          </p:txBody>
        </p:sp>
      </p:grpSp>
      <p:sp>
        <p:nvSpPr>
          <p:cNvPr id="12" name="Freeform 112"/>
          <p:cNvSpPr>
            <a:spLocks noChangeArrowheads="1"/>
          </p:cNvSpPr>
          <p:nvPr/>
        </p:nvSpPr>
        <p:spPr bwMode="auto">
          <a:xfrm>
            <a:off x="5040674" y="2173284"/>
            <a:ext cx="377444" cy="2615360"/>
          </a:xfrm>
          <a:custGeom>
            <a:avLst/>
            <a:gdLst>
              <a:gd name="T0" fmla="*/ 1658 w 1659"/>
              <a:gd name="T1" fmla="*/ 0 h 11441"/>
              <a:gd name="T2" fmla="*/ 1658 w 1659"/>
              <a:gd name="T3" fmla="*/ 11440 h 11441"/>
              <a:gd name="T4" fmla="*/ 0 w 1659"/>
              <a:gd name="T5" fmla="*/ 11440 h 11441"/>
              <a:gd name="T6" fmla="*/ 0 w 1659"/>
              <a:gd name="T7" fmla="*/ 1657 h 11441"/>
              <a:gd name="T8" fmla="*/ 1658 w 1659"/>
              <a:gd name="T9" fmla="*/ 0 h 11441"/>
            </a:gdLst>
            <a:ahLst/>
            <a:cxnLst>
              <a:cxn ang="0">
                <a:pos x="T0" y="T1"/>
              </a:cxn>
              <a:cxn ang="0">
                <a:pos x="T2" y="T3"/>
              </a:cxn>
              <a:cxn ang="0">
                <a:pos x="T4" y="T5"/>
              </a:cxn>
              <a:cxn ang="0">
                <a:pos x="T6" y="T7"/>
              </a:cxn>
              <a:cxn ang="0">
                <a:pos x="T8" y="T9"/>
              </a:cxn>
            </a:cxnLst>
            <a:rect l="0" t="0" r="r" b="b"/>
            <a:pathLst>
              <a:path w="1659" h="11441">
                <a:moveTo>
                  <a:pt x="1658" y="0"/>
                </a:moveTo>
                <a:lnTo>
                  <a:pt x="1658" y="11440"/>
                </a:lnTo>
                <a:lnTo>
                  <a:pt x="0" y="11440"/>
                </a:lnTo>
                <a:lnTo>
                  <a:pt x="0" y="1657"/>
                </a:lnTo>
                <a:lnTo>
                  <a:pt x="1658" y="0"/>
                </a:lnTo>
              </a:path>
            </a:pathLst>
          </a:custGeom>
          <a:solidFill>
            <a:schemeClr val="accent4">
              <a:lumMod val="75000"/>
            </a:schemeClr>
          </a:solidFill>
          <a:ln>
            <a:noFill/>
          </a:ln>
          <a:effectLst/>
        </p:spPr>
        <p:txBody>
          <a:bodyPr wrap="none" lIns="38405" tIns="19202" rIns="38405" bIns="19202" anchor="ctr"/>
          <a:lstStyle/>
          <a:p>
            <a:endParaRPr lang="en-US"/>
          </a:p>
        </p:txBody>
      </p:sp>
      <p:grpSp>
        <p:nvGrpSpPr>
          <p:cNvPr id="13" name="Group 1"/>
          <p:cNvGrpSpPr/>
          <p:nvPr/>
        </p:nvGrpSpPr>
        <p:grpSpPr>
          <a:xfrm>
            <a:off x="5040674" y="1989643"/>
            <a:ext cx="1213070" cy="744651"/>
            <a:chOff x="13438297" y="6249311"/>
            <a:chExt cx="3234010" cy="1985736"/>
          </a:xfrm>
          <a:solidFill>
            <a:schemeClr val="accent4"/>
          </a:solidFill>
        </p:grpSpPr>
        <p:sp>
          <p:nvSpPr>
            <p:cNvPr id="14" name="Freeform 113"/>
            <p:cNvSpPr>
              <a:spLocks noChangeArrowheads="1"/>
            </p:cNvSpPr>
            <p:nvPr/>
          </p:nvSpPr>
          <p:spPr bwMode="auto">
            <a:xfrm>
              <a:off x="13438297" y="6739018"/>
              <a:ext cx="2265421" cy="1006321"/>
            </a:xfrm>
            <a:custGeom>
              <a:avLst/>
              <a:gdLst>
                <a:gd name="T0" fmla="*/ 3719 w 3720"/>
                <a:gd name="T1" fmla="*/ 1657 h 1658"/>
                <a:gd name="T2" fmla="*/ 0 w 3720"/>
                <a:gd name="T3" fmla="*/ 1657 h 1658"/>
                <a:gd name="T4" fmla="*/ 1658 w 3720"/>
                <a:gd name="T5" fmla="*/ 0 h 1658"/>
                <a:gd name="T6" fmla="*/ 3719 w 3720"/>
                <a:gd name="T7" fmla="*/ 0 h 1658"/>
                <a:gd name="T8" fmla="*/ 3719 w 3720"/>
                <a:gd name="T9" fmla="*/ 1657 h 1658"/>
              </a:gdLst>
              <a:ahLst/>
              <a:cxnLst>
                <a:cxn ang="0">
                  <a:pos x="T0" y="T1"/>
                </a:cxn>
                <a:cxn ang="0">
                  <a:pos x="T2" y="T3"/>
                </a:cxn>
                <a:cxn ang="0">
                  <a:pos x="T4" y="T5"/>
                </a:cxn>
                <a:cxn ang="0">
                  <a:pos x="T6" y="T7"/>
                </a:cxn>
                <a:cxn ang="0">
                  <a:pos x="T8" y="T9"/>
                </a:cxn>
              </a:cxnLst>
              <a:rect l="0" t="0" r="r" b="b"/>
              <a:pathLst>
                <a:path w="3720" h="1658">
                  <a:moveTo>
                    <a:pt x="3719" y="1657"/>
                  </a:moveTo>
                  <a:lnTo>
                    <a:pt x="0" y="1657"/>
                  </a:lnTo>
                  <a:lnTo>
                    <a:pt x="1658" y="0"/>
                  </a:lnTo>
                  <a:lnTo>
                    <a:pt x="3719" y="0"/>
                  </a:lnTo>
                  <a:lnTo>
                    <a:pt x="3719" y="165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114"/>
            <p:cNvSpPr>
              <a:spLocks noChangeArrowheads="1"/>
            </p:cNvSpPr>
            <p:nvPr/>
          </p:nvSpPr>
          <p:spPr bwMode="auto">
            <a:xfrm>
              <a:off x="15593407" y="6249311"/>
              <a:ext cx="1078900" cy="1985736"/>
            </a:xfrm>
            <a:custGeom>
              <a:avLst/>
              <a:gdLst>
                <a:gd name="T0" fmla="*/ 1777 w 1778"/>
                <a:gd name="T1" fmla="*/ 1633 h 3262"/>
                <a:gd name="T2" fmla="*/ 0 w 1778"/>
                <a:gd name="T3" fmla="*/ 0 h 3262"/>
                <a:gd name="T4" fmla="*/ 0 w 1778"/>
                <a:gd name="T5" fmla="*/ 1633 h 3262"/>
                <a:gd name="T6" fmla="*/ 0 w 1778"/>
                <a:gd name="T7" fmla="*/ 3261 h 3262"/>
                <a:gd name="T8" fmla="*/ 1777 w 1778"/>
                <a:gd name="T9" fmla="*/ 1633 h 3262"/>
              </a:gdLst>
              <a:ahLst/>
              <a:cxnLst>
                <a:cxn ang="0">
                  <a:pos x="T0" y="T1"/>
                </a:cxn>
                <a:cxn ang="0">
                  <a:pos x="T2" y="T3"/>
                </a:cxn>
                <a:cxn ang="0">
                  <a:pos x="T4" y="T5"/>
                </a:cxn>
                <a:cxn ang="0">
                  <a:pos x="T6" y="T7"/>
                </a:cxn>
                <a:cxn ang="0">
                  <a:pos x="T8" y="T9"/>
                </a:cxn>
              </a:cxnLst>
              <a:rect l="0" t="0" r="r" b="b"/>
              <a:pathLst>
                <a:path w="1778" h="3262">
                  <a:moveTo>
                    <a:pt x="1777" y="1633"/>
                  </a:moveTo>
                  <a:lnTo>
                    <a:pt x="0" y="0"/>
                  </a:lnTo>
                  <a:lnTo>
                    <a:pt x="0" y="1633"/>
                  </a:lnTo>
                  <a:lnTo>
                    <a:pt x="0" y="3261"/>
                  </a:lnTo>
                  <a:lnTo>
                    <a:pt x="1777" y="163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6" name="Freeform 115"/>
          <p:cNvSpPr>
            <a:spLocks noChangeArrowheads="1"/>
          </p:cNvSpPr>
          <p:nvPr/>
        </p:nvSpPr>
        <p:spPr bwMode="auto">
          <a:xfrm>
            <a:off x="3656039" y="2919955"/>
            <a:ext cx="377444" cy="1869700"/>
          </a:xfrm>
          <a:custGeom>
            <a:avLst/>
            <a:gdLst>
              <a:gd name="T0" fmla="*/ 0 w 1659"/>
              <a:gd name="T1" fmla="*/ 0 h 8180"/>
              <a:gd name="T2" fmla="*/ 0 w 1659"/>
              <a:gd name="T3" fmla="*/ 8179 h 8180"/>
              <a:gd name="T4" fmla="*/ 1658 w 1659"/>
              <a:gd name="T5" fmla="*/ 8179 h 8180"/>
              <a:gd name="T6" fmla="*/ 1658 w 1659"/>
              <a:gd name="T7" fmla="*/ 1657 h 8180"/>
              <a:gd name="T8" fmla="*/ 0 w 1659"/>
              <a:gd name="T9" fmla="*/ 0 h 8180"/>
            </a:gdLst>
            <a:ahLst/>
            <a:cxnLst>
              <a:cxn ang="0">
                <a:pos x="T0" y="T1"/>
              </a:cxn>
              <a:cxn ang="0">
                <a:pos x="T2" y="T3"/>
              </a:cxn>
              <a:cxn ang="0">
                <a:pos x="T4" y="T5"/>
              </a:cxn>
              <a:cxn ang="0">
                <a:pos x="T6" y="T7"/>
              </a:cxn>
              <a:cxn ang="0">
                <a:pos x="T8" y="T9"/>
              </a:cxn>
            </a:cxnLst>
            <a:rect l="0" t="0" r="r" b="b"/>
            <a:pathLst>
              <a:path w="1659" h="8180">
                <a:moveTo>
                  <a:pt x="0" y="0"/>
                </a:moveTo>
                <a:lnTo>
                  <a:pt x="0" y="8179"/>
                </a:lnTo>
                <a:lnTo>
                  <a:pt x="1658" y="8179"/>
                </a:lnTo>
                <a:lnTo>
                  <a:pt x="1658" y="1657"/>
                </a:lnTo>
                <a:lnTo>
                  <a:pt x="0" y="0"/>
                </a:lnTo>
              </a:path>
            </a:pathLst>
          </a:custGeom>
          <a:solidFill>
            <a:schemeClr val="accent1">
              <a:lumMod val="75000"/>
            </a:schemeClr>
          </a:solidFill>
          <a:ln>
            <a:noFill/>
          </a:ln>
          <a:effectLst/>
        </p:spPr>
        <p:txBody>
          <a:bodyPr wrap="none" lIns="38405" tIns="19202" rIns="38405" bIns="19202" anchor="ctr"/>
          <a:lstStyle/>
          <a:p>
            <a:endParaRPr lang="en-US"/>
          </a:p>
        </p:txBody>
      </p:sp>
      <p:grpSp>
        <p:nvGrpSpPr>
          <p:cNvPr id="17" name="Group 64"/>
          <p:cNvGrpSpPr/>
          <p:nvPr/>
        </p:nvGrpSpPr>
        <p:grpSpPr>
          <a:xfrm>
            <a:off x="3108564" y="2953373"/>
            <a:ext cx="296863" cy="296864"/>
            <a:chOff x="6207125" y="2541588"/>
            <a:chExt cx="296863" cy="296863"/>
          </a:xfrm>
          <a:solidFill>
            <a:srgbClr val="FFFFFF"/>
          </a:solidFill>
        </p:grpSpPr>
        <p:sp>
          <p:nvSpPr>
            <p:cNvPr id="18" name="Freeform 95"/>
            <p:cNvSpPr>
              <a:spLocks noEditPoints="1"/>
            </p:cNvSpPr>
            <p:nvPr/>
          </p:nvSpPr>
          <p:spPr bwMode="auto">
            <a:xfrm>
              <a:off x="6207125" y="2541588"/>
              <a:ext cx="296863" cy="296863"/>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a:defRPr/>
              </a:pPr>
              <a:endParaRPr lang="en-US">
                <a:latin typeface="+mn-lt"/>
                <a:ea typeface="+mn-ea"/>
                <a:cs typeface="+mn-cs"/>
              </a:endParaRPr>
            </a:p>
          </p:txBody>
        </p:sp>
        <p:sp>
          <p:nvSpPr>
            <p:cNvPr id="19" name="Freeform 96"/>
            <p:cNvSpPr>
              <a:spLocks/>
            </p:cNvSpPr>
            <p:nvPr/>
          </p:nvSpPr>
          <p:spPr bwMode="auto">
            <a:xfrm>
              <a:off x="6262688" y="2708275"/>
              <a:ext cx="184150" cy="55563"/>
            </a:xfrm>
            <a:custGeom>
              <a:avLst/>
              <a:gdLst/>
              <a:ahLst/>
              <a:cxnLst>
                <a:cxn ang="0">
                  <a:pos x="71" y="0"/>
                </a:cxn>
                <a:cxn ang="0">
                  <a:pos x="36" y="15"/>
                </a:cxn>
                <a:cxn ang="0">
                  <a:pos x="0" y="0"/>
                </a:cxn>
                <a:cxn ang="0">
                  <a:pos x="0" y="0"/>
                </a:cxn>
                <a:cxn ang="0">
                  <a:pos x="36" y="22"/>
                </a:cxn>
                <a:cxn ang="0">
                  <a:pos x="72" y="0"/>
                </a:cxn>
                <a:cxn ang="0">
                  <a:pos x="71" y="0"/>
                </a:cxn>
              </a:cxnLst>
              <a:rect l="0" t="0" r="r" b="b"/>
              <a:pathLst>
                <a:path w="72" h="22">
                  <a:moveTo>
                    <a:pt x="71" y="0"/>
                  </a:moveTo>
                  <a:cubicBezTo>
                    <a:pt x="62" y="9"/>
                    <a:pt x="50" y="15"/>
                    <a:pt x="36" y="15"/>
                  </a:cubicBezTo>
                  <a:cubicBezTo>
                    <a:pt x="22" y="15"/>
                    <a:pt x="10" y="9"/>
                    <a:pt x="0" y="0"/>
                  </a:cubicBezTo>
                  <a:cubicBezTo>
                    <a:pt x="0" y="0"/>
                    <a:pt x="0" y="0"/>
                    <a:pt x="0" y="0"/>
                  </a:cubicBezTo>
                  <a:cubicBezTo>
                    <a:pt x="10" y="13"/>
                    <a:pt x="18" y="22"/>
                    <a:pt x="36" y="22"/>
                  </a:cubicBezTo>
                  <a:cubicBezTo>
                    <a:pt x="54" y="22"/>
                    <a:pt x="62" y="13"/>
                    <a:pt x="72" y="0"/>
                  </a:cubicBezTo>
                  <a:lnTo>
                    <a:pt x="71" y="0"/>
                  </a:lnTo>
                  <a:close/>
                </a:path>
              </a:pathLst>
            </a:custGeom>
            <a:grpFill/>
            <a:ln w="9525">
              <a:noFill/>
              <a:round/>
              <a:headEnd/>
              <a:tailEnd/>
            </a:ln>
          </p:spPr>
          <p:txBody>
            <a:bodyPr/>
            <a:lstStyle/>
            <a:p>
              <a:pPr>
                <a:defRPr/>
              </a:pPr>
              <a:endParaRPr lang="en-US">
                <a:latin typeface="+mn-lt"/>
                <a:ea typeface="+mn-ea"/>
                <a:cs typeface="+mn-cs"/>
              </a:endParaRPr>
            </a:p>
          </p:txBody>
        </p:sp>
        <p:sp>
          <p:nvSpPr>
            <p:cNvPr id="20" name="Oval 97"/>
            <p:cNvSpPr>
              <a:spLocks noChangeArrowheads="1"/>
            </p:cNvSpPr>
            <p:nvPr/>
          </p:nvSpPr>
          <p:spPr bwMode="auto">
            <a:xfrm>
              <a:off x="6299200" y="2616200"/>
              <a:ext cx="38100" cy="55563"/>
            </a:xfrm>
            <a:prstGeom prst="ellipse">
              <a:avLst/>
            </a:prstGeom>
            <a:grpFill/>
            <a:ln w="9525">
              <a:noFill/>
              <a:round/>
              <a:headEnd/>
              <a:tailEnd/>
            </a:ln>
          </p:spPr>
          <p:txBody>
            <a:bodyPr/>
            <a:lstStyle/>
            <a:p>
              <a:pPr>
                <a:defRPr/>
              </a:pPr>
              <a:endParaRPr lang="en-US">
                <a:latin typeface="+mn-lt"/>
                <a:ea typeface="+mn-ea"/>
                <a:cs typeface="+mn-cs"/>
              </a:endParaRPr>
            </a:p>
          </p:txBody>
        </p:sp>
        <p:sp>
          <p:nvSpPr>
            <p:cNvPr id="21" name="Oval 98"/>
            <p:cNvSpPr>
              <a:spLocks noChangeArrowheads="1"/>
            </p:cNvSpPr>
            <p:nvPr/>
          </p:nvSpPr>
          <p:spPr bwMode="auto">
            <a:xfrm>
              <a:off x="6372225" y="2616200"/>
              <a:ext cx="39688" cy="55563"/>
            </a:xfrm>
            <a:prstGeom prst="ellipse">
              <a:avLst/>
            </a:prstGeom>
            <a:grpFill/>
            <a:ln w="9525">
              <a:noFill/>
              <a:round/>
              <a:headEnd/>
              <a:tailEnd/>
            </a:ln>
          </p:spPr>
          <p:txBody>
            <a:bodyPr/>
            <a:lstStyle/>
            <a:p>
              <a:pPr>
                <a:defRPr/>
              </a:pPr>
              <a:endParaRPr lang="en-US">
                <a:latin typeface="+mn-lt"/>
                <a:ea typeface="+mn-ea"/>
                <a:cs typeface="+mn-cs"/>
              </a:endParaRPr>
            </a:p>
          </p:txBody>
        </p:sp>
      </p:grpSp>
      <p:sp>
        <p:nvSpPr>
          <p:cNvPr id="22" name="TextBox 21"/>
          <p:cNvSpPr txBox="1"/>
          <p:nvPr/>
        </p:nvSpPr>
        <p:spPr>
          <a:xfrm>
            <a:off x="6228184" y="2197047"/>
            <a:ext cx="2403222" cy="2462935"/>
          </a:xfrm>
          <a:prstGeom prst="rect">
            <a:avLst/>
          </a:prstGeom>
          <a:noFill/>
        </p:spPr>
        <p:txBody>
          <a:bodyPr wrap="square" lIns="92156" tIns="46078" rIns="92156" bIns="46078" rtlCol="0">
            <a:spAutoFit/>
          </a:bodyPr>
          <a:lstStyle/>
          <a:p>
            <a:pPr>
              <a:lnSpc>
                <a:spcPct val="110000"/>
              </a:lnSpc>
            </a:pPr>
            <a:r>
              <a:rPr lang="en-US" altLang="en-US" sz="2000" b="1" dirty="0">
                <a:latin typeface="Calibri" pitchFamily="34" charset="0"/>
              </a:rPr>
              <a:t>Lack of expertise and technical capabilities to enhanced the use and development of GIS with the most updated technology.</a:t>
            </a:r>
            <a:endParaRPr lang="en-US" sz="2000" dirty="0">
              <a:latin typeface="Lato Light"/>
              <a:cs typeface="Lato Light"/>
            </a:endParaRPr>
          </a:p>
        </p:txBody>
      </p:sp>
      <p:sp>
        <p:nvSpPr>
          <p:cNvPr id="23" name="TextBox 22"/>
          <p:cNvSpPr txBox="1"/>
          <p:nvPr/>
        </p:nvSpPr>
        <p:spPr>
          <a:xfrm>
            <a:off x="5945343" y="195486"/>
            <a:ext cx="2509256" cy="1785827"/>
          </a:xfrm>
          <a:prstGeom prst="rect">
            <a:avLst/>
          </a:prstGeom>
          <a:noFill/>
        </p:spPr>
        <p:txBody>
          <a:bodyPr wrap="square" lIns="92156" tIns="46078" rIns="92156" bIns="46078" rtlCol="0">
            <a:spAutoFit/>
          </a:bodyPr>
          <a:lstStyle/>
          <a:p>
            <a:pPr>
              <a:lnSpc>
                <a:spcPct val="110000"/>
              </a:lnSpc>
            </a:pPr>
            <a:r>
              <a:rPr lang="en-US" altLang="en-US" sz="2000" b="1" dirty="0">
                <a:latin typeface="Calibri" pitchFamily="34" charset="0"/>
              </a:rPr>
              <a:t>Integrating the variety of spatial data from OGA in order to create updated statistical maps.</a:t>
            </a:r>
            <a:endParaRPr lang="en-US" sz="2000" dirty="0">
              <a:latin typeface="Lato Light"/>
              <a:cs typeface="Lato Light"/>
            </a:endParaRPr>
          </a:p>
        </p:txBody>
      </p:sp>
      <p:sp>
        <p:nvSpPr>
          <p:cNvPr id="24" name="TextBox 23"/>
          <p:cNvSpPr txBox="1"/>
          <p:nvPr/>
        </p:nvSpPr>
        <p:spPr>
          <a:xfrm>
            <a:off x="714961" y="771550"/>
            <a:ext cx="3064951" cy="2124381"/>
          </a:xfrm>
          <a:prstGeom prst="rect">
            <a:avLst/>
          </a:prstGeom>
          <a:noFill/>
        </p:spPr>
        <p:txBody>
          <a:bodyPr wrap="square" lIns="92156" tIns="46078" rIns="92156" bIns="46078" rtlCol="0">
            <a:spAutoFit/>
          </a:bodyPr>
          <a:lstStyle/>
          <a:p>
            <a:pPr>
              <a:lnSpc>
                <a:spcPct val="110000"/>
              </a:lnSpc>
            </a:pPr>
            <a:r>
              <a:rPr lang="en-US" altLang="en-US" sz="2000" b="1" dirty="0">
                <a:latin typeface="Calibri" pitchFamily="34" charset="0"/>
              </a:rPr>
              <a:t>Time constrain-the system should be completed and can use before Census 2020.</a:t>
            </a:r>
            <a:br>
              <a:rPr lang="en-US" altLang="en-US" sz="2000" b="1" dirty="0">
                <a:latin typeface="Calibri" pitchFamily="34" charset="0"/>
              </a:rPr>
            </a:br>
            <a:br>
              <a:rPr lang="en-US" altLang="en-US" sz="2000" b="1" dirty="0">
                <a:latin typeface="Calibri" pitchFamily="34" charset="0"/>
              </a:rPr>
            </a:br>
            <a:endParaRPr lang="en-US" sz="2000" dirty="0">
              <a:latin typeface="Lato Light"/>
              <a:cs typeface="Lato Light"/>
            </a:endParaRPr>
          </a:p>
        </p:txBody>
      </p:sp>
      <p:grpSp>
        <p:nvGrpSpPr>
          <p:cNvPr id="25" name="Group 40"/>
          <p:cNvGrpSpPr/>
          <p:nvPr/>
        </p:nvGrpSpPr>
        <p:grpSpPr>
          <a:xfrm>
            <a:off x="2750851" y="2748746"/>
            <a:ext cx="1287751" cy="742633"/>
            <a:chOff x="8546925" y="5140743"/>
            <a:chExt cx="3433108" cy="1980354"/>
          </a:xfrm>
          <a:solidFill>
            <a:schemeClr val="accent1"/>
          </a:solidFill>
        </p:grpSpPr>
        <p:sp>
          <p:nvSpPr>
            <p:cNvPr id="26" name="Freeform 110"/>
            <p:cNvSpPr>
              <a:spLocks noChangeArrowheads="1"/>
            </p:cNvSpPr>
            <p:nvPr/>
          </p:nvSpPr>
          <p:spPr bwMode="auto">
            <a:xfrm>
              <a:off x="9518204" y="5627759"/>
              <a:ext cx="2461829" cy="1003631"/>
            </a:xfrm>
            <a:custGeom>
              <a:avLst/>
              <a:gdLst>
                <a:gd name="T0" fmla="*/ 0 w 4045"/>
                <a:gd name="T1" fmla="*/ 1652 h 1653"/>
                <a:gd name="T2" fmla="*/ 4044 w 4045"/>
                <a:gd name="T3" fmla="*/ 1652 h 1653"/>
                <a:gd name="T4" fmla="*/ 2393 w 4045"/>
                <a:gd name="T5" fmla="*/ 0 h 1653"/>
                <a:gd name="T6" fmla="*/ 0 w 4045"/>
                <a:gd name="T7" fmla="*/ 0 h 1653"/>
                <a:gd name="T8" fmla="*/ 0 w 4045"/>
                <a:gd name="T9" fmla="*/ 1652 h 1653"/>
              </a:gdLst>
              <a:ahLst/>
              <a:cxnLst>
                <a:cxn ang="0">
                  <a:pos x="T0" y="T1"/>
                </a:cxn>
                <a:cxn ang="0">
                  <a:pos x="T2" y="T3"/>
                </a:cxn>
                <a:cxn ang="0">
                  <a:pos x="T4" y="T5"/>
                </a:cxn>
                <a:cxn ang="0">
                  <a:pos x="T6" y="T7"/>
                </a:cxn>
                <a:cxn ang="0">
                  <a:pos x="T8" y="T9"/>
                </a:cxn>
              </a:cxnLst>
              <a:rect l="0" t="0" r="r" b="b"/>
              <a:pathLst>
                <a:path w="4045" h="1653">
                  <a:moveTo>
                    <a:pt x="0" y="1652"/>
                  </a:moveTo>
                  <a:lnTo>
                    <a:pt x="4044" y="1652"/>
                  </a:lnTo>
                  <a:lnTo>
                    <a:pt x="2393" y="0"/>
                  </a:lnTo>
                  <a:lnTo>
                    <a:pt x="0" y="0"/>
                  </a:lnTo>
                  <a:lnTo>
                    <a:pt x="0" y="1652"/>
                  </a:lnTo>
                </a:path>
              </a:pathLst>
            </a:custGeom>
            <a:grpFill/>
            <a:ln>
              <a:solidFill>
                <a:schemeClr val="accent1"/>
              </a:solidFill>
            </a:ln>
            <a:effectLst/>
          </p:spPr>
          <p:txBody>
            <a:bodyPr wrap="none" anchor="ctr"/>
            <a:lstStyle/>
            <a:p>
              <a:endParaRPr lang="en-US"/>
            </a:p>
          </p:txBody>
        </p:sp>
        <p:sp>
          <p:nvSpPr>
            <p:cNvPr id="27" name="Freeform 111"/>
            <p:cNvSpPr>
              <a:spLocks noChangeArrowheads="1"/>
            </p:cNvSpPr>
            <p:nvPr/>
          </p:nvSpPr>
          <p:spPr bwMode="auto">
            <a:xfrm>
              <a:off x="8546925" y="5140743"/>
              <a:ext cx="1081591" cy="1980354"/>
            </a:xfrm>
            <a:custGeom>
              <a:avLst/>
              <a:gdLst>
                <a:gd name="T0" fmla="*/ 0 w 1780"/>
                <a:gd name="T1" fmla="*/ 1627 h 3256"/>
                <a:gd name="T2" fmla="*/ 1779 w 1780"/>
                <a:gd name="T3" fmla="*/ 0 h 3256"/>
                <a:gd name="T4" fmla="*/ 1779 w 1780"/>
                <a:gd name="T5" fmla="*/ 1627 h 3256"/>
                <a:gd name="T6" fmla="*/ 1779 w 1780"/>
                <a:gd name="T7" fmla="*/ 3255 h 3256"/>
                <a:gd name="T8" fmla="*/ 0 w 1780"/>
                <a:gd name="T9" fmla="*/ 1627 h 3256"/>
              </a:gdLst>
              <a:ahLst/>
              <a:cxnLst>
                <a:cxn ang="0">
                  <a:pos x="T0" y="T1"/>
                </a:cxn>
                <a:cxn ang="0">
                  <a:pos x="T2" y="T3"/>
                </a:cxn>
                <a:cxn ang="0">
                  <a:pos x="T4" y="T5"/>
                </a:cxn>
                <a:cxn ang="0">
                  <a:pos x="T6" y="T7"/>
                </a:cxn>
                <a:cxn ang="0">
                  <a:pos x="T8" y="T9"/>
                </a:cxn>
              </a:cxnLst>
              <a:rect l="0" t="0" r="r" b="b"/>
              <a:pathLst>
                <a:path w="1780" h="3256">
                  <a:moveTo>
                    <a:pt x="0" y="1627"/>
                  </a:moveTo>
                  <a:lnTo>
                    <a:pt x="1779" y="0"/>
                  </a:lnTo>
                  <a:lnTo>
                    <a:pt x="1779" y="1627"/>
                  </a:lnTo>
                  <a:lnTo>
                    <a:pt x="1779" y="3255"/>
                  </a:lnTo>
                  <a:lnTo>
                    <a:pt x="0" y="1627"/>
                  </a:lnTo>
                </a:path>
              </a:pathLst>
            </a:custGeom>
            <a:grpFill/>
            <a:ln>
              <a:solidFill>
                <a:schemeClr val="accent1"/>
              </a:solidFill>
            </a:ln>
            <a:effectLst/>
          </p:spPr>
          <p:txBody>
            <a:bodyPr wrap="none" anchor="ctr"/>
            <a:lstStyle/>
            <a:p>
              <a:endParaRPr lang="en-US"/>
            </a:p>
          </p:txBody>
        </p:sp>
      </p:grpSp>
      <p:sp>
        <p:nvSpPr>
          <p:cNvPr id="28" name="Rectangle 27">
            <a:extLst>
              <a:ext uri="{FF2B5EF4-FFF2-40B4-BE49-F238E27FC236}">
                <a16:creationId xmlns:a16="http://schemas.microsoft.com/office/drawing/2014/main" id="{9F0A0EF3-5808-4EDC-BC5D-00E70C916C78}"/>
              </a:ext>
            </a:extLst>
          </p:cNvPr>
          <p:cNvSpPr/>
          <p:nvPr/>
        </p:nvSpPr>
        <p:spPr>
          <a:xfrm>
            <a:off x="152400" y="2495674"/>
            <a:ext cx="3627512" cy="1477328"/>
          </a:xfrm>
          <a:prstGeom prst="rect">
            <a:avLst/>
          </a:prstGeom>
        </p:spPr>
        <p:txBody>
          <a:bodyPr wrap="square">
            <a:spAutoFit/>
          </a:bodyPr>
          <a:lstStyle/>
          <a:p>
            <a:r>
              <a:rPr lang="en-US" b="1" dirty="0">
                <a:latin typeface="+mn-lt"/>
              </a:rPr>
              <a:t>Implementation Problems: </a:t>
            </a:r>
          </a:p>
          <a:p>
            <a:pPr marL="285750" indent="-285750">
              <a:buFont typeface="Arial" panose="020B0604020202020204" pitchFamily="34" charset="0"/>
              <a:buChar char="•"/>
            </a:pPr>
            <a:r>
              <a:rPr lang="en-US" b="1" dirty="0">
                <a:latin typeface="+mn-lt"/>
              </a:rPr>
              <a:t>Data Formats</a:t>
            </a:r>
          </a:p>
          <a:p>
            <a:pPr marL="285750" indent="-285750">
              <a:buFont typeface="Arial" panose="020B0604020202020204" pitchFamily="34" charset="0"/>
              <a:buChar char="•"/>
            </a:pPr>
            <a:r>
              <a:rPr lang="en-US" b="1" dirty="0">
                <a:latin typeface="+mn-lt"/>
              </a:rPr>
              <a:t>Coherence in Geocoding</a:t>
            </a:r>
          </a:p>
          <a:p>
            <a:pPr marL="285750" indent="-285750">
              <a:buFont typeface="Arial" panose="020B0604020202020204" pitchFamily="34" charset="0"/>
              <a:buChar char="•"/>
            </a:pPr>
            <a:r>
              <a:rPr lang="en-US" b="1" dirty="0">
                <a:latin typeface="+mn-lt"/>
              </a:rPr>
              <a:t>Address ID generate </a:t>
            </a:r>
          </a:p>
          <a:p>
            <a:pPr marL="285750" indent="-285750">
              <a:buFont typeface="Arial" panose="020B0604020202020204" pitchFamily="34" charset="0"/>
              <a:buChar char="•"/>
            </a:pPr>
            <a:r>
              <a:rPr lang="en-GB" b="1" dirty="0"/>
              <a:t>Dictionary Creation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animBg="1"/>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EB1F4-D80C-440C-B8FF-B1808E27381A}" type="slidenum">
              <a:rPr lang="en-GB" smtClean="0">
                <a:solidFill>
                  <a:prstClr val="black"/>
                </a:solidFill>
              </a:rPr>
              <a:pPr/>
              <a:t>31</a:t>
            </a:fld>
            <a:endParaRPr lang="en-GB" dirty="0">
              <a:solidFill>
                <a:prstClr val="black"/>
              </a:solidFill>
            </a:endParaRPr>
          </a:p>
        </p:txBody>
      </p:sp>
      <p:pic>
        <p:nvPicPr>
          <p:cNvPr id="6" name="Picture 2" descr="D:\1. ILSM\26. INFORMATION\0. POSTER\ISI Congress 2019 - Web Flash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27" y="1131590"/>
            <a:ext cx="8744401"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71800" y="3723878"/>
            <a:ext cx="3744416" cy="1015663"/>
          </a:xfrm>
          <a:prstGeom prst="rect">
            <a:avLst/>
          </a:prstGeom>
          <a:noFill/>
        </p:spPr>
        <p:txBody>
          <a:bodyPr wrap="square" lIns="91440" tIns="45720" rIns="91440" bIns="45720">
            <a:spAutoFit/>
          </a:bodyPr>
          <a:lstStyle/>
          <a:p>
            <a:pPr algn="ctr" defTabSz="914310"/>
            <a:r>
              <a:rPr lang="en-US" sz="60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Brush Script MT" pitchFamily="66" charset="0"/>
              </a:rPr>
              <a:t>Thank You</a:t>
            </a:r>
          </a:p>
        </p:txBody>
      </p:sp>
    </p:spTree>
    <p:extLst>
      <p:ext uri="{BB962C8B-B14F-4D97-AF65-F5344CB8AC3E}">
        <p14:creationId xmlns:p14="http://schemas.microsoft.com/office/powerpoint/2010/main" val="66284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GIS in DOSM</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4</a:t>
            </a:fld>
            <a:endParaRPr lang="en-GB" dirty="0"/>
          </a:p>
        </p:txBody>
      </p:sp>
      <p:graphicFrame>
        <p:nvGraphicFramePr>
          <p:cNvPr id="4" name="Group 39"/>
          <p:cNvGraphicFramePr>
            <a:graphicFrameLocks/>
          </p:cNvGraphicFramePr>
          <p:nvPr>
            <p:extLst>
              <p:ext uri="{D42A27DB-BD31-4B8C-83A1-F6EECF244321}">
                <p14:modId xmlns:p14="http://schemas.microsoft.com/office/powerpoint/2010/main" val="703298570"/>
              </p:ext>
            </p:extLst>
          </p:nvPr>
        </p:nvGraphicFramePr>
        <p:xfrm>
          <a:off x="1447800" y="1314450"/>
          <a:ext cx="5562600" cy="1080160"/>
        </p:xfrm>
        <a:graphic>
          <a:graphicData uri="http://schemas.openxmlformats.org/drawingml/2006/table">
            <a:tbl>
              <a:tblPr/>
              <a:tblGrid>
                <a:gridCol w="5562600">
                  <a:extLst>
                    <a:ext uri="{9D8B030D-6E8A-4147-A177-3AD203B41FA5}">
                      <a16:colId xmlns:a16="http://schemas.microsoft.com/office/drawing/2014/main" val="20000"/>
                    </a:ext>
                  </a:extLst>
                </a:gridCol>
              </a:tblGrid>
              <a:tr h="38859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100" b="1" i="0" u="none" strike="noStrike" cap="none" normalizeH="0" baseline="0" dirty="0">
                          <a:ln>
                            <a:noFill/>
                          </a:ln>
                          <a:solidFill>
                            <a:srgbClr val="000000"/>
                          </a:solidFill>
                          <a:effectLst/>
                          <a:latin typeface="Tahoma" pitchFamily="34" charset="0"/>
                        </a:rPr>
                        <a:t>1989-1991</a:t>
                      </a:r>
                    </a:p>
                  </a:txBody>
                  <a:tcPr marT="34275" marB="3427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87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a:ln>
                            <a:noFill/>
                          </a:ln>
                          <a:solidFill>
                            <a:srgbClr val="FFFFFF"/>
                          </a:solidFill>
                          <a:effectLst/>
                          <a:latin typeface="Tahoma" pitchFamily="34" charset="0"/>
                        </a:rPr>
                        <a:t>Preparatory  Stage</a:t>
                      </a:r>
                    </a:p>
                  </a:txBody>
                  <a:tcPr marT="34275" marB="3427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76002F"/>
                        </a:gs>
                        <a:gs pos="50000">
                          <a:srgbClr val="FF0066"/>
                        </a:gs>
                        <a:gs pos="100000">
                          <a:srgbClr val="76002F"/>
                        </a:gs>
                      </a:gsLst>
                      <a:lin ang="5400000" scaled="1"/>
                    </a:gradFill>
                  </a:tcPr>
                </a:tc>
                <a:extLst>
                  <a:ext uri="{0D108BD9-81ED-4DB2-BD59-A6C34878D82A}">
                    <a16:rowId xmlns:a16="http://schemas.microsoft.com/office/drawing/2014/main" val="10001"/>
                  </a:ext>
                </a:extLst>
              </a:tr>
              <a:tr h="3487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500" b="0" i="0" u="none" strike="noStrike" cap="none" normalizeH="0" baseline="0" dirty="0">
                        <a:ln>
                          <a:noFill/>
                        </a:ln>
                        <a:solidFill>
                          <a:srgbClr val="0D0D0D"/>
                        </a:solidFill>
                        <a:effectLst/>
                        <a:latin typeface="Tahoma" pitchFamily="34" charset="0"/>
                      </a:endParaRPr>
                    </a:p>
                  </a:txBody>
                  <a:tcPr marT="34275" marB="3427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C73957"/>
                        </a:gs>
                        <a:gs pos="100000">
                          <a:schemeClr val="bg1"/>
                        </a:gs>
                      </a:gsLst>
                      <a:lin ang="5400000" scaled="1"/>
                    </a:gradFill>
                  </a:tcPr>
                </a:tc>
                <a:extLst>
                  <a:ext uri="{0D108BD9-81ED-4DB2-BD59-A6C34878D82A}">
                    <a16:rowId xmlns:a16="http://schemas.microsoft.com/office/drawing/2014/main" val="10002"/>
                  </a:ext>
                </a:extLst>
              </a:tr>
            </a:tbl>
          </a:graphicData>
        </a:graphic>
      </p:graphicFrame>
      <p:graphicFrame>
        <p:nvGraphicFramePr>
          <p:cNvPr id="5" name="Group 42"/>
          <p:cNvGraphicFramePr>
            <a:graphicFrameLocks noGrp="1"/>
          </p:cNvGraphicFramePr>
          <p:nvPr>
            <p:extLst>
              <p:ext uri="{D42A27DB-BD31-4B8C-83A1-F6EECF244321}">
                <p14:modId xmlns:p14="http://schemas.microsoft.com/office/powerpoint/2010/main" val="2630285026"/>
              </p:ext>
            </p:extLst>
          </p:nvPr>
        </p:nvGraphicFramePr>
        <p:xfrm>
          <a:off x="609600" y="3257551"/>
          <a:ext cx="7543800" cy="1294337"/>
        </p:xfrm>
        <a:graphic>
          <a:graphicData uri="http://schemas.openxmlformats.org/drawingml/2006/table">
            <a:tbl>
              <a:tblPr/>
              <a:tblGrid>
                <a:gridCol w="7543800">
                  <a:extLst>
                    <a:ext uri="{9D8B030D-6E8A-4147-A177-3AD203B41FA5}">
                      <a16:colId xmlns:a16="http://schemas.microsoft.com/office/drawing/2014/main" val="20000"/>
                    </a:ext>
                  </a:extLst>
                </a:gridCol>
              </a:tblGrid>
              <a:tr h="388608">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100" b="1" i="0" u="none" strike="noStrike" cap="none" normalizeH="0" baseline="0" dirty="0">
                          <a:ln>
                            <a:noFill/>
                          </a:ln>
                          <a:solidFill>
                            <a:srgbClr val="0D0D0D"/>
                          </a:solidFill>
                          <a:effectLst/>
                          <a:latin typeface="Tahoma" pitchFamily="34" charset="0"/>
                        </a:rPr>
                        <a:t>After 1991 Census</a:t>
                      </a:r>
                    </a:p>
                  </a:txBody>
                  <a:tcPr marT="34284" marB="3428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34328">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a:ln>
                            <a:noFill/>
                          </a:ln>
                          <a:solidFill>
                            <a:schemeClr val="bg1"/>
                          </a:solidFill>
                          <a:effectLst/>
                          <a:latin typeface="Tahoma" pitchFamily="34" charset="0"/>
                        </a:rPr>
                        <a:t>Create a census cartographic database</a:t>
                      </a:r>
                    </a:p>
                  </a:txBody>
                  <a:tcPr marT="34284" marB="3428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76002F"/>
                        </a:gs>
                        <a:gs pos="50000">
                          <a:srgbClr val="FF0066"/>
                        </a:gs>
                        <a:gs pos="100000">
                          <a:srgbClr val="76002F"/>
                        </a:gs>
                      </a:gsLst>
                      <a:lin ang="5400000" scaled="1"/>
                    </a:gradFill>
                  </a:tcPr>
                </a:tc>
                <a:extLst>
                  <a:ext uri="{0D108BD9-81ED-4DB2-BD59-A6C34878D82A}">
                    <a16:rowId xmlns:a16="http://schemas.microsoft.com/office/drawing/2014/main" val="10001"/>
                  </a:ext>
                </a:extLst>
              </a:tr>
              <a:tr h="47140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Char char="•"/>
                        <a:tabLst/>
                      </a:pPr>
                      <a:endParaRPr kumimoji="0" lang="en-US" sz="1500" b="0" i="0" u="none" strike="noStrike" cap="none" normalizeH="0" baseline="0" dirty="0">
                        <a:ln>
                          <a:noFill/>
                        </a:ln>
                        <a:solidFill>
                          <a:srgbClr val="0D0D0D"/>
                        </a:solidFill>
                        <a:effectLst/>
                        <a:latin typeface="Tahoma" pitchFamily="34" charset="0"/>
                      </a:endParaRPr>
                    </a:p>
                  </a:txBody>
                  <a:tcPr marT="34284" marB="3428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C73957"/>
                        </a:gs>
                        <a:gs pos="100000">
                          <a:schemeClr val="bg1"/>
                        </a:gs>
                      </a:gsLst>
                      <a:lin ang="5400000" scaled="1"/>
                    </a:gradFill>
                  </a:tcPr>
                </a:tc>
                <a:extLst>
                  <a:ext uri="{0D108BD9-81ED-4DB2-BD59-A6C34878D82A}">
                    <a16:rowId xmlns:a16="http://schemas.microsoft.com/office/drawing/2014/main" val="10002"/>
                  </a:ext>
                </a:extLst>
              </a:tr>
            </a:tbl>
          </a:graphicData>
        </a:graphic>
      </p:graphicFrame>
      <p:sp>
        <p:nvSpPr>
          <p:cNvPr id="6" name="AutoShape 86"/>
          <p:cNvSpPr>
            <a:spLocks noChangeArrowheads="1"/>
          </p:cNvSpPr>
          <p:nvPr/>
        </p:nvSpPr>
        <p:spPr bwMode="auto">
          <a:xfrm rot="5400000">
            <a:off x="3933825" y="2524125"/>
            <a:ext cx="514350" cy="609600"/>
          </a:xfrm>
          <a:prstGeom prst="notchedRightArrow">
            <a:avLst>
              <a:gd name="adj1" fmla="val 50000"/>
              <a:gd name="adj2" fmla="val 37500"/>
            </a:avLst>
          </a:prstGeom>
          <a:solidFill>
            <a:schemeClr val="accent1"/>
          </a:solidFill>
          <a:ln w="9525">
            <a:solidFill>
              <a:schemeClr val="tx1"/>
            </a:solidFill>
            <a:miter lim="800000"/>
            <a:headEnd/>
            <a:tailEnd/>
          </a:ln>
        </p:spPr>
        <p:txBody>
          <a:bodyPr rot="10800000"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5</a:t>
            </a:fld>
            <a:endParaRPr lang="en-GB" dirty="0"/>
          </a:p>
        </p:txBody>
      </p:sp>
      <p:graphicFrame>
        <p:nvGraphicFramePr>
          <p:cNvPr id="4" name="Group 71"/>
          <p:cNvGraphicFramePr>
            <a:graphicFrameLocks noGrp="1"/>
          </p:cNvGraphicFramePr>
          <p:nvPr>
            <p:extLst>
              <p:ext uri="{D42A27DB-BD31-4B8C-83A1-F6EECF244321}">
                <p14:modId xmlns:p14="http://schemas.microsoft.com/office/powerpoint/2010/main" val="2873405213"/>
              </p:ext>
            </p:extLst>
          </p:nvPr>
        </p:nvGraphicFramePr>
        <p:xfrm>
          <a:off x="35496" y="828699"/>
          <a:ext cx="3429000" cy="1181133"/>
        </p:xfrm>
        <a:graphic>
          <a:graphicData uri="http://schemas.openxmlformats.org/drawingml/2006/table">
            <a:tbl>
              <a:tblPr/>
              <a:tblGrid>
                <a:gridCol w="3429000">
                  <a:extLst>
                    <a:ext uri="{9D8B030D-6E8A-4147-A177-3AD203B41FA5}">
                      <a16:colId xmlns:a16="http://schemas.microsoft.com/office/drawing/2014/main" val="20000"/>
                    </a:ext>
                  </a:extLst>
                </a:gridCol>
              </a:tblGrid>
              <a:tr h="514289">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100" b="1" i="0" u="none" strike="noStrike" cap="none" normalizeH="0" baseline="0" dirty="0">
                          <a:ln>
                            <a:noFill/>
                          </a:ln>
                          <a:solidFill>
                            <a:schemeClr val="tx1">
                              <a:lumMod val="95000"/>
                              <a:lumOff val="5000"/>
                            </a:schemeClr>
                          </a:solidFill>
                          <a:effectLst/>
                          <a:latin typeface="Tahoma" pitchFamily="34" charset="0"/>
                        </a:rPr>
                        <a:t>2000-2007</a:t>
                      </a:r>
                    </a:p>
                  </a:txBody>
                  <a:tcPr marT="34286" marB="3428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0"/>
                  </a:ext>
                </a:extLst>
              </a:tr>
              <a:tr h="34289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a:ln>
                            <a:noFill/>
                          </a:ln>
                          <a:solidFill>
                            <a:schemeClr val="tx1">
                              <a:lumMod val="95000"/>
                              <a:lumOff val="5000"/>
                            </a:schemeClr>
                          </a:solidFill>
                          <a:effectLst/>
                          <a:latin typeface="Tahoma" pitchFamily="34" charset="0"/>
                        </a:rPr>
                        <a:t>Data Dissemination </a:t>
                      </a:r>
                    </a:p>
                  </a:txBody>
                  <a:tcPr marT="34286" marB="3428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3D4A8"/>
                        </a:gs>
                        <a:gs pos="25000">
                          <a:srgbClr val="21D6E0"/>
                        </a:gs>
                        <a:gs pos="75000">
                          <a:srgbClr val="0087E6"/>
                        </a:gs>
                        <a:gs pos="100000">
                          <a:srgbClr val="005CBF"/>
                        </a:gs>
                      </a:gsLst>
                      <a:lin ang="5400000" scaled="0"/>
                    </a:gradFill>
                  </a:tcPr>
                </a:tc>
                <a:extLst>
                  <a:ext uri="{0D108BD9-81ED-4DB2-BD59-A6C34878D82A}">
                    <a16:rowId xmlns:a16="http://schemas.microsoft.com/office/drawing/2014/main" val="10001"/>
                  </a:ext>
                </a:extLst>
              </a:tr>
              <a:tr h="32395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Char char="§"/>
                        <a:tabLst/>
                      </a:pPr>
                      <a:r>
                        <a:rPr lang="en-US" sz="1500" b="0" dirty="0">
                          <a:solidFill>
                            <a:schemeClr val="tx1"/>
                          </a:solidFill>
                          <a:latin typeface="Tahoma" pitchFamily="34" charset="0"/>
                        </a:rPr>
                        <a:t> Statistical boundaries</a:t>
                      </a:r>
                    </a:p>
                  </a:txBody>
                  <a:tcPr marT="34286" marB="3428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C73957"/>
                        </a:gs>
                        <a:gs pos="100000">
                          <a:schemeClr val="bg1"/>
                        </a:gs>
                      </a:gsLst>
                      <a:lin ang="5400000" scaled="1"/>
                    </a:gradFill>
                  </a:tcPr>
                </a:tc>
                <a:extLst>
                  <a:ext uri="{0D108BD9-81ED-4DB2-BD59-A6C34878D82A}">
                    <a16:rowId xmlns:a16="http://schemas.microsoft.com/office/drawing/2014/main" val="10002"/>
                  </a:ext>
                </a:extLst>
              </a:tr>
            </a:tbl>
          </a:graphicData>
        </a:graphic>
      </p:graphicFrame>
      <p:graphicFrame>
        <p:nvGraphicFramePr>
          <p:cNvPr id="5" name="Group 90"/>
          <p:cNvGraphicFramePr>
            <a:graphicFrameLocks noGrp="1"/>
          </p:cNvGraphicFramePr>
          <p:nvPr/>
        </p:nvGraphicFramePr>
        <p:xfrm>
          <a:off x="187896" y="3000399"/>
          <a:ext cx="2895600" cy="1596628"/>
        </p:xfrm>
        <a:graphic>
          <a:graphicData uri="http://schemas.openxmlformats.org/drawingml/2006/table">
            <a:tbl>
              <a:tblPr/>
              <a:tblGrid>
                <a:gridCol w="2895600">
                  <a:extLst>
                    <a:ext uri="{9D8B030D-6E8A-4147-A177-3AD203B41FA5}">
                      <a16:colId xmlns:a16="http://schemas.microsoft.com/office/drawing/2014/main" val="20000"/>
                    </a:ext>
                  </a:extLst>
                </a:gridCol>
              </a:tblGrid>
              <a:tr h="42257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100" b="1" i="0" u="none" strike="noStrike" cap="none" normalizeH="0" baseline="0" dirty="0">
                          <a:ln>
                            <a:noFill/>
                          </a:ln>
                          <a:solidFill>
                            <a:schemeClr val="tx1">
                              <a:lumMod val="95000"/>
                              <a:lumOff val="5000"/>
                            </a:schemeClr>
                          </a:solidFill>
                          <a:effectLst/>
                          <a:latin typeface="Tahoma" pitchFamily="34" charset="0"/>
                        </a:rPr>
                        <a:t>2007-2009</a:t>
                      </a: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0"/>
                  </a:ext>
                </a:extLst>
              </a:tr>
              <a:tr h="38358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a:ln>
                            <a:noFill/>
                          </a:ln>
                          <a:solidFill>
                            <a:schemeClr val="tx1">
                              <a:lumMod val="95000"/>
                              <a:lumOff val="5000"/>
                            </a:schemeClr>
                          </a:solidFill>
                          <a:effectLst/>
                          <a:latin typeface="Tahoma" pitchFamily="34" charset="0"/>
                        </a:rPr>
                        <a:t>Development</a:t>
                      </a: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76002F"/>
                        </a:gs>
                        <a:gs pos="50000">
                          <a:srgbClr val="FF0066"/>
                        </a:gs>
                        <a:gs pos="100000">
                          <a:srgbClr val="76002F"/>
                        </a:gs>
                      </a:gsLst>
                      <a:lin ang="5400000" scaled="1"/>
                    </a:gradFill>
                  </a:tcPr>
                </a:tc>
                <a:extLst>
                  <a:ext uri="{0D108BD9-81ED-4DB2-BD59-A6C34878D82A}">
                    <a16:rowId xmlns:a16="http://schemas.microsoft.com/office/drawing/2014/main" val="10001"/>
                  </a:ext>
                </a:extLst>
              </a:tr>
              <a:tr h="79046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Char char="§"/>
                        <a:tabLst/>
                      </a:pPr>
                      <a:r>
                        <a:rPr kumimoji="0" lang="en-US" sz="1400" b="0" i="0" u="none" strike="noStrike" cap="none" normalizeH="0" baseline="0" dirty="0">
                          <a:ln>
                            <a:noFill/>
                          </a:ln>
                          <a:solidFill>
                            <a:schemeClr val="tx1">
                              <a:lumMod val="95000"/>
                              <a:lumOff val="5000"/>
                            </a:schemeClr>
                          </a:solidFill>
                          <a:effectLst/>
                          <a:latin typeface="Tahoma" pitchFamily="34" charset="0"/>
                        </a:rPr>
                        <a:t> Statistical boundaries</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
                        <a:tabLst/>
                      </a:pPr>
                      <a:r>
                        <a:rPr kumimoji="0" lang="en-US" sz="1400" b="0" i="0" u="none" strike="noStrike" cap="none" normalizeH="0" baseline="0" dirty="0">
                          <a:ln>
                            <a:noFill/>
                          </a:ln>
                          <a:solidFill>
                            <a:schemeClr val="tx1">
                              <a:lumMod val="95000"/>
                              <a:lumOff val="5000"/>
                            </a:schemeClr>
                          </a:solidFill>
                          <a:effectLst/>
                          <a:latin typeface="Tahoma" pitchFamily="34" charset="0"/>
                        </a:rPr>
                        <a:t> Vector data (topographic digital map)</a:t>
                      </a: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2"/>
                  </a:ext>
                </a:extLst>
              </a:tr>
            </a:tbl>
          </a:graphicData>
        </a:graphic>
      </p:graphicFrame>
      <p:graphicFrame>
        <p:nvGraphicFramePr>
          <p:cNvPr id="6" name="Group 92"/>
          <p:cNvGraphicFramePr>
            <a:graphicFrameLocks noGrp="1"/>
          </p:cNvGraphicFramePr>
          <p:nvPr/>
        </p:nvGraphicFramePr>
        <p:xfrm>
          <a:off x="6436296" y="3000399"/>
          <a:ext cx="2590800" cy="1753791"/>
        </p:xfrm>
        <a:graphic>
          <a:graphicData uri="http://schemas.openxmlformats.org/drawingml/2006/table">
            <a:tbl>
              <a:tblPr/>
              <a:tblGrid>
                <a:gridCol w="2590800">
                  <a:extLst>
                    <a:ext uri="{9D8B030D-6E8A-4147-A177-3AD203B41FA5}">
                      <a16:colId xmlns:a16="http://schemas.microsoft.com/office/drawing/2014/main" val="20000"/>
                    </a:ext>
                  </a:extLst>
                </a:gridCol>
              </a:tblGrid>
              <a:tr h="38864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100" b="1" i="0" u="none" strike="noStrike" cap="none" normalizeH="0" baseline="0" dirty="0">
                          <a:ln>
                            <a:noFill/>
                          </a:ln>
                          <a:solidFill>
                            <a:schemeClr val="tx1">
                              <a:lumMod val="95000"/>
                              <a:lumOff val="5000"/>
                            </a:schemeClr>
                          </a:solidFill>
                          <a:effectLst/>
                          <a:latin typeface="Tahoma" pitchFamily="34" charset="0"/>
                        </a:rPr>
                        <a:t>2010</a:t>
                      </a:r>
                    </a:p>
                  </a:txBody>
                  <a:tcPr marT="34292" marB="342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0"/>
                  </a:ext>
                </a:extLst>
              </a:tr>
              <a:tr h="983031">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500" b="1" i="0" u="none" strike="noStrike" cap="none" normalizeH="0" baseline="0" dirty="0">
                          <a:ln>
                            <a:noFill/>
                          </a:ln>
                          <a:solidFill>
                            <a:schemeClr val="tx1">
                              <a:lumMod val="95000"/>
                              <a:lumOff val="5000"/>
                            </a:schemeClr>
                          </a:solidFill>
                          <a:effectLst/>
                          <a:latin typeface="Tahoma" pitchFamily="34" charset="0"/>
                        </a:rPr>
                        <a:t>National Enterprise wide Statistical System (NEWSS)</a:t>
                      </a:r>
                    </a:p>
                  </a:txBody>
                  <a:tcPr marT="34292" marB="342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76002F"/>
                        </a:gs>
                        <a:gs pos="50000">
                          <a:srgbClr val="FF0066"/>
                        </a:gs>
                        <a:gs pos="100000">
                          <a:srgbClr val="76002F"/>
                        </a:gs>
                      </a:gsLst>
                      <a:lin ang="5400000" scaled="1"/>
                    </a:gradFill>
                  </a:tcPr>
                </a:tc>
                <a:extLst>
                  <a:ext uri="{0D108BD9-81ED-4DB2-BD59-A6C34878D82A}">
                    <a16:rowId xmlns:a16="http://schemas.microsoft.com/office/drawing/2014/main" val="10001"/>
                  </a:ext>
                </a:extLst>
              </a:tr>
              <a:tr h="38212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500" b="0" i="0" u="none" strike="noStrike" cap="none" normalizeH="0" baseline="0" dirty="0">
                          <a:ln>
                            <a:noFill/>
                          </a:ln>
                          <a:solidFill>
                            <a:schemeClr val="tx1">
                              <a:lumMod val="95000"/>
                              <a:lumOff val="5000"/>
                            </a:schemeClr>
                          </a:solidFill>
                          <a:effectLst/>
                          <a:latin typeface="Tahoma" pitchFamily="34" charset="0"/>
                        </a:rPr>
                        <a:t>Internal GIS Portal</a:t>
                      </a:r>
                    </a:p>
                  </a:txBody>
                  <a:tcPr marT="34292" marB="342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C73957"/>
                        </a:gs>
                        <a:gs pos="100000">
                          <a:schemeClr val="bg1"/>
                        </a:gs>
                      </a:gsLst>
                      <a:lin ang="5400000" scaled="1"/>
                    </a:gradFill>
                  </a:tcPr>
                </a:tc>
                <a:extLst>
                  <a:ext uri="{0D108BD9-81ED-4DB2-BD59-A6C34878D82A}">
                    <a16:rowId xmlns:a16="http://schemas.microsoft.com/office/drawing/2014/main" val="10002"/>
                  </a:ext>
                </a:extLst>
              </a:tr>
            </a:tbl>
          </a:graphicData>
        </a:graphic>
      </p:graphicFrame>
      <p:sp>
        <p:nvSpPr>
          <p:cNvPr id="7" name="AutoShape 86"/>
          <p:cNvSpPr>
            <a:spLocks noChangeArrowheads="1"/>
          </p:cNvSpPr>
          <p:nvPr/>
        </p:nvSpPr>
        <p:spPr bwMode="auto">
          <a:xfrm rot="5400000">
            <a:off x="1545010" y="2252885"/>
            <a:ext cx="398860" cy="522288"/>
          </a:xfrm>
          <a:prstGeom prst="notchedRightArrow">
            <a:avLst>
              <a:gd name="adj1" fmla="val 50000"/>
              <a:gd name="adj2" fmla="val 3751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AutoShape 86"/>
          <p:cNvSpPr>
            <a:spLocks noChangeArrowheads="1"/>
          </p:cNvSpPr>
          <p:nvPr/>
        </p:nvSpPr>
        <p:spPr bwMode="auto">
          <a:xfrm rot="-5579516">
            <a:off x="7409999" y="2319986"/>
            <a:ext cx="398859" cy="522288"/>
          </a:xfrm>
          <a:prstGeom prst="notchedRightArrow">
            <a:avLst>
              <a:gd name="adj1" fmla="val 50000"/>
              <a:gd name="adj2" fmla="val 3751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AutoShape 86"/>
          <p:cNvSpPr>
            <a:spLocks noChangeArrowheads="1"/>
          </p:cNvSpPr>
          <p:nvPr/>
        </p:nvSpPr>
        <p:spPr bwMode="auto">
          <a:xfrm>
            <a:off x="2858072" y="3571899"/>
            <a:ext cx="530225" cy="391716"/>
          </a:xfrm>
          <a:prstGeom prst="notchedRightArrow">
            <a:avLst>
              <a:gd name="adj1" fmla="val 50000"/>
              <a:gd name="adj2" fmla="val 3740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 name="Oval 9"/>
          <p:cNvSpPr/>
          <p:nvPr/>
        </p:nvSpPr>
        <p:spPr>
          <a:xfrm>
            <a:off x="3540696" y="1421452"/>
            <a:ext cx="1905000" cy="1430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2"/>
                </a:solidFill>
              </a:rPr>
              <a:t> Census  Mapping</a:t>
            </a:r>
          </a:p>
          <a:p>
            <a:pPr algn="ctr">
              <a:defRPr/>
            </a:pPr>
            <a:r>
              <a:rPr lang="en-US" sz="2000" b="1" dirty="0">
                <a:solidFill>
                  <a:schemeClr val="tx2"/>
                </a:solidFill>
              </a:rPr>
              <a:t>&amp;</a:t>
            </a:r>
          </a:p>
          <a:p>
            <a:pPr algn="ctr">
              <a:defRPr/>
            </a:pPr>
            <a:r>
              <a:rPr lang="en-US" sz="2000" b="1" dirty="0">
                <a:solidFill>
                  <a:schemeClr val="tx2"/>
                </a:solidFill>
              </a:rPr>
              <a:t>Digital Maps</a:t>
            </a:r>
            <a:endParaRPr lang="en-MY" sz="2000" b="1" dirty="0">
              <a:solidFill>
                <a:schemeClr val="tx2"/>
              </a:solidFill>
            </a:endParaRPr>
          </a:p>
        </p:txBody>
      </p:sp>
      <p:graphicFrame>
        <p:nvGraphicFramePr>
          <p:cNvPr id="11" name="Group 90"/>
          <p:cNvGraphicFramePr>
            <a:graphicFrameLocks noGrp="1"/>
          </p:cNvGraphicFramePr>
          <p:nvPr/>
        </p:nvGraphicFramePr>
        <p:xfrm>
          <a:off x="5521896" y="771550"/>
          <a:ext cx="3352800" cy="1430122"/>
        </p:xfrm>
        <a:graphic>
          <a:graphicData uri="http://schemas.openxmlformats.org/drawingml/2006/table">
            <a:tbl>
              <a:tblPr/>
              <a:tblGrid>
                <a:gridCol w="3352800">
                  <a:extLst>
                    <a:ext uri="{9D8B030D-6E8A-4147-A177-3AD203B41FA5}">
                      <a16:colId xmlns:a16="http://schemas.microsoft.com/office/drawing/2014/main" val="20000"/>
                    </a:ext>
                  </a:extLst>
                </a:gridCol>
              </a:tblGrid>
              <a:tr h="388599">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100" b="1" i="0" u="none" strike="noStrike" cap="none" normalizeH="0" baseline="0" dirty="0">
                          <a:ln>
                            <a:noFill/>
                          </a:ln>
                          <a:solidFill>
                            <a:schemeClr val="tx1">
                              <a:lumMod val="95000"/>
                              <a:lumOff val="5000"/>
                            </a:schemeClr>
                          </a:solidFill>
                          <a:effectLst/>
                          <a:latin typeface="Tahoma" pitchFamily="34" charset="0"/>
                        </a:rPr>
                        <a:t>2015</a:t>
                      </a:r>
                    </a:p>
                  </a:txBody>
                  <a:tcPr marT="34280" marB="3428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0"/>
                  </a:ext>
                </a:extLst>
              </a:tr>
              <a:tr h="342879">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err="1">
                          <a:ln>
                            <a:noFill/>
                          </a:ln>
                          <a:solidFill>
                            <a:schemeClr val="tx1">
                              <a:lumMod val="95000"/>
                              <a:lumOff val="5000"/>
                            </a:schemeClr>
                          </a:solidFill>
                          <a:effectLst/>
                          <a:latin typeface="Tahoma" pitchFamily="34" charset="0"/>
                        </a:rPr>
                        <a:t>StatsDW</a:t>
                      </a:r>
                      <a:endParaRPr kumimoji="0" lang="en-US" sz="1800" b="1" i="0" u="none" strike="noStrike" cap="none" normalizeH="0" baseline="0" dirty="0">
                        <a:ln>
                          <a:noFill/>
                        </a:ln>
                        <a:solidFill>
                          <a:schemeClr val="tx1">
                            <a:lumMod val="95000"/>
                            <a:lumOff val="5000"/>
                          </a:schemeClr>
                        </a:solidFill>
                        <a:effectLst/>
                        <a:latin typeface="Tahoma" pitchFamily="34" charset="0"/>
                      </a:endParaRPr>
                    </a:p>
                  </a:txBody>
                  <a:tcPr marT="34280" marB="3428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76002F"/>
                        </a:gs>
                        <a:gs pos="50000">
                          <a:srgbClr val="FF0066"/>
                        </a:gs>
                        <a:gs pos="100000">
                          <a:srgbClr val="76002F"/>
                        </a:gs>
                      </a:gsLst>
                      <a:lin ang="5400000" scaled="1"/>
                    </a:gradFill>
                  </a:tcPr>
                </a:tc>
                <a:extLst>
                  <a:ext uri="{0D108BD9-81ED-4DB2-BD59-A6C34878D82A}">
                    <a16:rowId xmlns:a16="http://schemas.microsoft.com/office/drawing/2014/main" val="10001"/>
                  </a:ext>
                </a:extLst>
              </a:tr>
              <a:tr h="698642">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Char char="§"/>
                        <a:tabLst/>
                      </a:pPr>
                      <a:r>
                        <a:rPr kumimoji="0" lang="en-US" sz="1400" b="0" i="0" u="none" strike="noStrike" cap="none" normalizeH="0" baseline="0" dirty="0">
                          <a:ln>
                            <a:noFill/>
                          </a:ln>
                          <a:solidFill>
                            <a:schemeClr val="tx1">
                              <a:lumMod val="95000"/>
                              <a:lumOff val="5000"/>
                            </a:schemeClr>
                          </a:solidFill>
                          <a:effectLst/>
                          <a:latin typeface="Tahoma" pitchFamily="34" charset="0"/>
                        </a:rPr>
                        <a:t> Location intelligent</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
                        <a:tabLst/>
                      </a:pPr>
                      <a:r>
                        <a:rPr kumimoji="0" lang="en-US" sz="1400" b="0" i="0" u="none" strike="noStrike" cap="none" normalizeH="0" baseline="0" dirty="0">
                          <a:ln>
                            <a:noFill/>
                          </a:ln>
                          <a:solidFill>
                            <a:schemeClr val="tx1">
                              <a:lumMod val="95000"/>
                              <a:lumOff val="5000"/>
                            </a:schemeClr>
                          </a:solidFill>
                          <a:effectLst/>
                          <a:latin typeface="Tahoma" pitchFamily="34" charset="0"/>
                        </a:rPr>
                        <a:t> Integration BI and GIS</a:t>
                      </a:r>
                    </a:p>
                  </a:txBody>
                  <a:tcPr marT="34280" marB="3428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2"/>
                  </a:ext>
                </a:extLst>
              </a:tr>
            </a:tbl>
          </a:graphicData>
        </a:graphic>
      </p:graphicFrame>
      <p:graphicFrame>
        <p:nvGraphicFramePr>
          <p:cNvPr id="12" name="Group 90"/>
          <p:cNvGraphicFramePr>
            <a:graphicFrameLocks noGrp="1"/>
          </p:cNvGraphicFramePr>
          <p:nvPr/>
        </p:nvGraphicFramePr>
        <p:xfrm>
          <a:off x="3388296" y="3002780"/>
          <a:ext cx="2895600" cy="1633537"/>
        </p:xfrm>
        <a:graphic>
          <a:graphicData uri="http://schemas.openxmlformats.org/drawingml/2006/table">
            <a:tbl>
              <a:tblPr/>
              <a:tblGrid>
                <a:gridCol w="2895600">
                  <a:extLst>
                    <a:ext uri="{9D8B030D-6E8A-4147-A177-3AD203B41FA5}">
                      <a16:colId xmlns:a16="http://schemas.microsoft.com/office/drawing/2014/main" val="20000"/>
                    </a:ext>
                  </a:extLst>
                </a:gridCol>
              </a:tblGrid>
              <a:tr h="388659">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100" b="1" i="0" u="none" strike="noStrike" kern="1200" cap="none" normalizeH="0" baseline="0" dirty="0">
                          <a:ln>
                            <a:noFill/>
                          </a:ln>
                          <a:solidFill>
                            <a:schemeClr val="tx1">
                              <a:lumMod val="95000"/>
                              <a:lumOff val="5000"/>
                            </a:schemeClr>
                          </a:solidFill>
                          <a:effectLst/>
                          <a:latin typeface="Tahoma" pitchFamily="34" charset="0"/>
                          <a:ea typeface="+mn-ea"/>
                          <a:cs typeface="+mn-cs"/>
                        </a:rPr>
                        <a:t>2011-2012</a:t>
                      </a:r>
                    </a:p>
                  </a:txBody>
                  <a:tcPr marT="34294" marB="342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0"/>
                  </a:ext>
                </a:extLst>
              </a:tr>
              <a:tr h="617282">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a:ln>
                            <a:noFill/>
                          </a:ln>
                          <a:solidFill>
                            <a:schemeClr val="tx1">
                              <a:lumMod val="95000"/>
                              <a:lumOff val="5000"/>
                            </a:schemeClr>
                          </a:solidFill>
                          <a:effectLst/>
                          <a:latin typeface="Tahoma" pitchFamily="34" charset="0"/>
                        </a:rPr>
                        <a:t>Census Geodatabase</a:t>
                      </a:r>
                    </a:p>
                  </a:txBody>
                  <a:tcPr marT="34294" marB="342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76002F"/>
                        </a:gs>
                        <a:gs pos="50000">
                          <a:srgbClr val="FF0066"/>
                        </a:gs>
                        <a:gs pos="100000">
                          <a:srgbClr val="76002F"/>
                        </a:gs>
                      </a:gsLst>
                      <a:lin ang="5400000" scaled="1"/>
                    </a:gradFill>
                  </a:tcPr>
                </a:tc>
                <a:extLst>
                  <a:ext uri="{0D108BD9-81ED-4DB2-BD59-A6C34878D82A}">
                    <a16:rowId xmlns:a16="http://schemas.microsoft.com/office/drawing/2014/main" val="10001"/>
                  </a:ext>
                </a:extLst>
              </a:tr>
              <a:tr h="62759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dirty="0">
                          <a:ln>
                            <a:noFill/>
                          </a:ln>
                          <a:solidFill>
                            <a:schemeClr val="tx1">
                              <a:lumMod val="95000"/>
                              <a:lumOff val="5000"/>
                            </a:schemeClr>
                          </a:solidFill>
                          <a:effectLst/>
                          <a:latin typeface="Tahoma" pitchFamily="34" charset="0"/>
                        </a:rPr>
                        <a:t> Integrating census with Statistical boundaries</a:t>
                      </a:r>
                    </a:p>
                  </a:txBody>
                  <a:tcPr marT="34294" marB="342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2"/>
                  </a:ext>
                </a:extLst>
              </a:tr>
            </a:tbl>
          </a:graphicData>
        </a:graphic>
      </p:graphicFrame>
      <p:sp>
        <p:nvSpPr>
          <p:cNvPr id="13" name="AutoShape 86"/>
          <p:cNvSpPr>
            <a:spLocks noChangeArrowheads="1"/>
          </p:cNvSpPr>
          <p:nvPr/>
        </p:nvSpPr>
        <p:spPr bwMode="auto">
          <a:xfrm rot="10800000">
            <a:off x="6156175" y="3523083"/>
            <a:ext cx="356321" cy="391715"/>
          </a:xfrm>
          <a:prstGeom prst="notchedRightArrow">
            <a:avLst>
              <a:gd name="adj1" fmla="val 50000"/>
              <a:gd name="adj2" fmla="val 37515"/>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Use</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6</a:t>
            </a:fld>
            <a:endParaRPr lang="en-GB" dirty="0"/>
          </a:p>
        </p:txBody>
      </p:sp>
      <p:sp>
        <p:nvSpPr>
          <p:cNvPr id="4" name="Subtitle 2"/>
          <p:cNvSpPr txBox="1">
            <a:spLocks/>
          </p:cNvSpPr>
          <p:nvPr/>
        </p:nvSpPr>
        <p:spPr>
          <a:xfrm>
            <a:off x="0" y="1049486"/>
            <a:ext cx="8964488" cy="3394472"/>
          </a:xfrm>
          <a:prstGeom prst="rect">
            <a:avLst/>
          </a:prstGeom>
        </p:spPr>
        <p:txBody>
          <a:bodyPr>
            <a:noAutofit/>
          </a:bodyPr>
          <a:lstStyle/>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altLang="en-US" sz="2400" b="1" i="0" u="none" strike="noStrike" kern="1200" cap="none" spc="0" normalizeH="0" baseline="0" noProof="0">
                <a:ln>
                  <a:noFill/>
                </a:ln>
                <a:solidFill>
                  <a:schemeClr val="tx1"/>
                </a:solidFill>
                <a:effectLst/>
                <a:uLnTx/>
                <a:uFillTx/>
                <a:latin typeface="+mn-lt"/>
                <a:ea typeface="+mn-ea"/>
                <a:cs typeface="+mn-cs"/>
              </a:rPr>
              <a:t>Delineation and digitizing of Enumeration Block (EB) boundaries for 2010 Census by using base maps from OGA.</a:t>
            </a: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endParaRPr kumimoji="0" lang="en-US" altLang="en-US" sz="2400" b="1"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altLang="en-US" sz="2400" b="1" i="0" u="none" strike="noStrike" kern="1200" cap="none" spc="0" normalizeH="0" baseline="0" noProof="0">
                <a:ln>
                  <a:noFill/>
                </a:ln>
                <a:solidFill>
                  <a:schemeClr val="tx1"/>
                </a:solidFill>
                <a:effectLst/>
                <a:uLnTx/>
                <a:uFillTx/>
                <a:latin typeface="+mn-lt"/>
                <a:ea typeface="+mn-ea"/>
                <a:cs typeface="+mn-cs"/>
              </a:rPr>
              <a:t>Establish the centralised geodatabase and internal GIS Portal for updating maps by State Office.</a:t>
            </a: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endParaRPr kumimoji="0" lang="en-US" altLang="en-US" sz="2400" b="1"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altLang="en-US" sz="2400" b="1" i="0" u="none" strike="noStrike" kern="1200" cap="none" spc="0" normalizeH="0" baseline="0" noProof="0">
                <a:ln>
                  <a:noFill/>
                </a:ln>
                <a:solidFill>
                  <a:schemeClr val="tx1"/>
                </a:solidFill>
                <a:effectLst/>
                <a:uLnTx/>
                <a:uFillTx/>
                <a:latin typeface="+mn-lt"/>
                <a:ea typeface="+mn-ea"/>
                <a:cs typeface="+mn-cs"/>
              </a:rPr>
              <a:t>Generating census data at small area statistics or specific area for the users.</a:t>
            </a: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endParaRPr kumimoji="0" lang="en-US" altLang="en-US" sz="2400" b="1"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altLang="en-US" sz="2400" b="1" i="0" u="none" strike="noStrike" kern="1200" cap="none" spc="0" normalizeH="0" baseline="0" noProof="0">
                <a:ln>
                  <a:noFill/>
                </a:ln>
                <a:solidFill>
                  <a:schemeClr val="tx1"/>
                </a:solidFill>
                <a:effectLst/>
                <a:uLnTx/>
                <a:uFillTx/>
                <a:latin typeface="+mn-lt"/>
                <a:ea typeface="+mn-ea"/>
                <a:cs typeface="+mn-cs"/>
              </a:rPr>
              <a:t>Producing thematic maps from various sources especially on Census and other  data.</a:t>
            </a: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endParaRPr kumimoji="0" lang="en-US" altLang="en-US" sz="2400" b="1"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endParaRPr kumimoji="0" lang="en-US" altLang="en-US" sz="2400" b="1"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endParaRPr kumimoji="0" lang="en-US" altLang="en-US" sz="2400" b="1"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endParaRPr kumimoji="0" lang="en-US" altLang="en-US" sz="2400" b="1"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endParaRPr kumimoji="0" lang="en-US"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Products</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7</a:t>
            </a:fld>
            <a:endParaRPr lang="en-GB" dirty="0"/>
          </a:p>
        </p:txBody>
      </p:sp>
      <p:sp>
        <p:nvSpPr>
          <p:cNvPr id="4" name="Rectangle 1"/>
          <p:cNvSpPr>
            <a:spLocks noChangeArrowheads="1"/>
          </p:cNvSpPr>
          <p:nvPr/>
        </p:nvSpPr>
        <p:spPr bwMode="auto">
          <a:xfrm>
            <a:off x="251520" y="555526"/>
            <a:ext cx="87129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
            </a:pPr>
            <a:r>
              <a:rPr lang="en-US" altLang="en-US" sz="2400" dirty="0"/>
              <a:t>About 70% of statistical </a:t>
            </a:r>
            <a:r>
              <a:rPr lang="ms-MY" altLang="en-US" sz="2400" dirty="0"/>
              <a:t>digital </a:t>
            </a:r>
            <a:r>
              <a:rPr lang="en-US" altLang="en-US" sz="2400" dirty="0"/>
              <a:t>map</a:t>
            </a:r>
            <a:r>
              <a:rPr lang="ms-MY" altLang="en-US" sz="2400" dirty="0"/>
              <a:t> were used for the 2010 census</a:t>
            </a:r>
            <a:r>
              <a:rPr lang="en-US" altLang="en-US" sz="2400" dirty="0"/>
              <a:t>.</a:t>
            </a:r>
          </a:p>
          <a:p>
            <a:pPr eaLnBrk="1" hangingPunct="1">
              <a:buFont typeface="Wingdings" pitchFamily="2" charset="2"/>
              <a:buChar char="§"/>
            </a:pPr>
            <a:r>
              <a:rPr lang="ms-MY" altLang="en-US" sz="2400" dirty="0"/>
              <a:t>All the map was produced using GIS software.</a:t>
            </a:r>
          </a:p>
          <a:p>
            <a:pPr eaLnBrk="1" hangingPunct="1">
              <a:buFont typeface="Wingdings" pitchFamily="2" charset="2"/>
              <a:buChar char="§"/>
            </a:pPr>
            <a:r>
              <a:rPr lang="ms-MY" altLang="en-US" sz="2400" dirty="0"/>
              <a:t>EB’s map -A3 sized maps up-dated based on base map from various resources</a:t>
            </a:r>
            <a:endParaRPr lang="en-US" altLang="en-US" sz="2400" dirty="0"/>
          </a:p>
        </p:txBody>
      </p:sp>
      <p:pic>
        <p:nvPicPr>
          <p:cNvPr id="5" name="Picture 2" descr="C:\Documents and Settings\fadzil\My Documents\Jupem_simposium amend.jpg"/>
          <p:cNvPicPr>
            <a:picLocks noChangeAspect="1" noChangeArrowheads="1"/>
          </p:cNvPicPr>
          <p:nvPr/>
        </p:nvPicPr>
        <p:blipFill>
          <a:blip r:embed="rId2" cstate="print"/>
          <a:srcRect/>
          <a:stretch>
            <a:fillRect/>
          </a:stretch>
        </p:blipFill>
        <p:spPr bwMode="auto">
          <a:xfrm>
            <a:off x="1350933" y="2741593"/>
            <a:ext cx="2768326" cy="1929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3"/>
          <p:cNvGrpSpPr>
            <a:grpSpLocks/>
          </p:cNvGrpSpPr>
          <p:nvPr/>
        </p:nvGrpSpPr>
        <p:grpSpPr bwMode="auto">
          <a:xfrm>
            <a:off x="4619149" y="2726735"/>
            <a:ext cx="3625259" cy="1946479"/>
            <a:chOff x="4267200" y="3352800"/>
            <a:chExt cx="4816475" cy="3429000"/>
          </a:xfrm>
        </p:grpSpPr>
        <p:pic>
          <p:nvPicPr>
            <p:cNvPr id="7" name="Picture 6" descr="Feb_2009_L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352800"/>
              <a:ext cx="4816475" cy="34290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495800" y="3505200"/>
              <a:ext cx="457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Rectangle 24"/>
          <p:cNvSpPr>
            <a:spLocks noChangeArrowheads="1"/>
          </p:cNvSpPr>
          <p:nvPr/>
        </p:nvSpPr>
        <p:spPr bwMode="auto">
          <a:xfrm>
            <a:off x="1306781" y="2355726"/>
            <a:ext cx="3124200" cy="369332"/>
          </a:xfrm>
          <a:prstGeom prst="rect">
            <a:avLst/>
          </a:prstGeom>
          <a:noFill/>
          <a:ln w="9525">
            <a:noFill/>
            <a:miter lim="800000"/>
            <a:headEnd/>
            <a:tailEnd/>
          </a:ln>
          <a:effectLst/>
        </p:spPr>
        <p:txBody>
          <a:bodyPr anchor="ctr">
            <a:spAutoFit/>
          </a:bodyPr>
          <a:lstStyle/>
          <a:p>
            <a:pP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Times New Roman" pitchFamily="18" charset="0"/>
              </a:rPr>
              <a:t>Enumeration Block(EB) Map</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10" name="Rectangle 24"/>
          <p:cNvSpPr>
            <a:spLocks noChangeArrowheads="1"/>
          </p:cNvSpPr>
          <p:nvPr/>
        </p:nvSpPr>
        <p:spPr bwMode="auto">
          <a:xfrm>
            <a:off x="5230981" y="2357403"/>
            <a:ext cx="1980456" cy="369332"/>
          </a:xfrm>
          <a:prstGeom prst="rect">
            <a:avLst/>
          </a:prstGeom>
          <a:noFill/>
          <a:ln w="9525">
            <a:noFill/>
            <a:miter lim="800000"/>
            <a:headEnd/>
            <a:tailEnd/>
          </a:ln>
          <a:effectLst/>
        </p:spPr>
        <p:txBody>
          <a:bodyPr wrap="square" anchor="ctr">
            <a:spAutoFit/>
          </a:bodyPr>
          <a:lstStyle/>
          <a:p>
            <a:pP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Times New Roman" pitchFamily="18" charset="0"/>
              </a:rPr>
              <a:t>Census Circle Map</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GIS Platform</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8</a:t>
            </a:fld>
            <a:endParaRPr lang="en-GB" dirty="0"/>
          </a:p>
        </p:txBody>
      </p:sp>
      <p:grpSp>
        <p:nvGrpSpPr>
          <p:cNvPr id="4" name="Group 2"/>
          <p:cNvGrpSpPr/>
          <p:nvPr/>
        </p:nvGrpSpPr>
        <p:grpSpPr>
          <a:xfrm>
            <a:off x="-24015" y="158910"/>
            <a:ext cx="9013270" cy="4573080"/>
            <a:chOff x="-24015" y="7938"/>
            <a:chExt cx="9013270" cy="6097440"/>
          </a:xfrm>
        </p:grpSpPr>
        <p:sp>
          <p:nvSpPr>
            <p:cNvPr id="5" name="Rectangle 4"/>
            <p:cNvSpPr/>
            <p:nvPr/>
          </p:nvSpPr>
          <p:spPr>
            <a:xfrm>
              <a:off x="5683348" y="678416"/>
              <a:ext cx="3305907" cy="5426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MY"/>
            </a:p>
          </p:txBody>
        </p:sp>
        <p:sp>
          <p:nvSpPr>
            <p:cNvPr id="6" name="Rectangle 5"/>
            <p:cNvSpPr/>
            <p:nvPr/>
          </p:nvSpPr>
          <p:spPr>
            <a:xfrm>
              <a:off x="307975" y="678417"/>
              <a:ext cx="3996739" cy="5426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MY"/>
            </a:p>
          </p:txBody>
        </p:sp>
        <p:pic>
          <p:nvPicPr>
            <p:cNvPr id="7" name="Picture 8" descr="C:\Users\fadzil\Downloads\or.jpg"/>
            <p:cNvPicPr>
              <a:picLocks noChangeAspect="1" noChangeArrowheads="1"/>
            </p:cNvPicPr>
            <p:nvPr/>
          </p:nvPicPr>
          <p:blipFill>
            <a:blip r:embed="rId3" cstate="print">
              <a:extLst/>
            </a:blip>
            <a:srcRect/>
            <a:stretch>
              <a:fillRect/>
            </a:stretch>
          </p:blipFill>
          <p:spPr bwMode="auto">
            <a:xfrm>
              <a:off x="2667062" y="1038563"/>
              <a:ext cx="1136594" cy="1193606"/>
            </a:xfrm>
            <a:prstGeom prst="rect">
              <a:avLst/>
            </a:prstGeom>
            <a:ln>
              <a:noFill/>
            </a:ln>
            <a:effectLst>
              <a:outerShdw blurRad="190500" algn="tl" rotWithShape="0">
                <a:srgbClr val="000000">
                  <a:alpha val="70000"/>
                </a:srgbClr>
              </a:outerShdw>
            </a:effectLst>
            <a:extLst/>
          </p:spPr>
        </p:pic>
        <p:pic>
          <p:nvPicPr>
            <p:cNvPr id="8" name="Picture 10" descr="https://encrypted-tbn3.gstatic.com/images?q=tbn:ANd9GcSJk8OEIuwywltb5DbCzwijJOrxnN3fom4ss2ULyZMWWTLxa8E8Yw"/>
            <p:cNvPicPr>
              <a:picLocks noChangeAspect="1" noChangeArrowheads="1"/>
            </p:cNvPicPr>
            <p:nvPr/>
          </p:nvPicPr>
          <p:blipFill>
            <a:blip r:embed="rId4" cstate="print"/>
            <a:srcRect/>
            <a:stretch>
              <a:fillRect/>
            </a:stretch>
          </p:blipFill>
          <p:spPr bwMode="auto">
            <a:xfrm>
              <a:off x="2667061" y="4781550"/>
              <a:ext cx="1178343" cy="1077629"/>
            </a:xfrm>
            <a:prstGeom prst="rect">
              <a:avLst/>
            </a:prstGeom>
            <a:ln>
              <a:noFill/>
            </a:ln>
            <a:effectLst>
              <a:outerShdw blurRad="292100" dist="139700" dir="2700000" algn="tl" rotWithShape="0">
                <a:srgbClr val="333333">
                  <a:alpha val="65000"/>
                </a:srgbClr>
              </a:outerShdw>
            </a:effectLst>
            <a:extLst/>
          </p:spPr>
        </p:pic>
        <p:sp>
          <p:nvSpPr>
            <p:cNvPr id="9" name="AutoShape 14" descr="data:image/jpeg;base64,/9j/4AAQSkZJRgABAQAAAQABAAD/2wCEAAkGBxQTEhUQExQWFhMXFxoaGBUYFxoeFxoeGBoaHSAeGhsYHSggGBolHRcYIzEhJSorLi4vFx8zODMsNygtLisBCgoKDg0OGhAQGzUiICUtLSsrLSstLS0vLS0tLS0tLS8wLSstLS0tLS0tLS0tLS0tLTUtLS0tLS0tLS0tLS0tLf/AABEIAK4BIgMBIgACEQEDEQH/xAAbAAEAAQUBAAAAAAAAAAAAAAAABAIDBQYHAf/EAE0QAAECAwMGCAsFBwMCBwAAAAEAAgMEERIhMQUGE0FRYRQiMlJxgZHTBzRUdJOho7PB0fAjQmJysSQzQ4KD4fEVc5IWsgglU2Siw+L/xAAZAQEAAwEBAAAAAAAAAAAAAAAAAQIDBQT/xAAuEQEAAgEEAQICCQUAAAAAAAAAAQIRAwQSITETQSKhBTIzQlGRscHwFBUjUmH/2gAMAwEAAhEDEQA/AOhxcoCHCdMR5mOxpmI8MBjWECxGitaKaMmgbDxOxY1+ekmK/tk3caEiECB0kQVHzxmLGTrVKnh0wAN5jzNPWtIkYVkAA1JvNdZOK309KLRlzt1u7aN+MOhjO2ULbQnJot2iG0j1QlGfn5Ii4zs2DsMED/6Vpb5dlbQBhv5zLgenUetRorwCWRWCIOcwAHrabj1K/oQx/uNvfDfxnzJeWzfoh3KvQs75R2E7NH+m3ublzUZFgxBahPFxBIFz8RUEG/C7s2XwxJlpNq2MaOADhtAOBF11fmo9Kq07zU9sOtuzmlgK8LmvRt7pUf8AVUrSvDJrqhtr2aFczlY8WnELIrRsNDduNFVEyjD/AIjHQzrNPiE9Kqv9dqZxh0zJ+dEtGitgQ5ybMR5oBo2jVU4wbgACVsXAj5TMez7pah4K8nNfbnbnfw4bqdBcf0HUV0WysLRET06Oha9qZuxPAneUzHs+6TgTvKZj2fdLLWUsqrZieBO8pmPZ90nAneUzHs+6WWspZQYngTvKZj2fdJwJ3lMx7PullrKWUGJ4E7ymY9n3ScCd5TMez7pZayllBieBO8pmPZ90nAneUzHs+6WWspZQYngTvKZj2fdJwJ3lMx7PullrKWUGJ4E7ymY9n3ScCd5TMez7pZayllBieBO8pmPZ90nAneUzHs+6WWspZQYngTvKZj2fdJwJ3lMx7PullrKWUGJ4E7ymY9n3ScCd5TMez7pZayllBieBO8pmPZ90nAneUzHs+6WWspZQYngTvKZj2fdJwJ3lMx7PullrKWUGJ4EfKZj2fdr1kkSaCZmK/wBPullbKstHH6viEEXN2M6JKS8R5tPfBhuc668uY0k3XXk6kVvNTxKV83g+7aiDRM/Wk5OZZIDhlCORX/dm1okvN0NIoLNjvunrW+Z9y5fk5oFajKEwRTH99NfNaJk3KI/dRmjeDQ9e9evRnFXF39M6uWXaSGgmjm7frUokWAb3VG2lKKLNSRY4mXcbFxMM8k9CuSE2IjrDuJE5hu7K4ras4lz9SmYxHaPMtDsReNeBHXivGTj2GjjVmq0aE7gdevGmCys3KilaYLBRJk2iQeLqBvF3xurXekznwjTjjPfhLhiG59rkPrcDdWnqdQ7FJmB90g1PrqoEGFpAaVFKVB4zD1OwN/r7M1mNJOjTkGGahrXWnsPGbRgtAtJvAJs3FY2nD16dOcxiXYs28ltlpaFAaALLRWmtxvcetxKyi8C9Xkd+IxGBEREiLn3hozrfIyIEF5ZMRnhrHClWhtHPIruAb/Ote8DWd81EmpjJ8/Ee6MAHMESloFlz23a6FppuKDsSKzNzTITTEiPaxgxc4gNFbrybsSocTL8s0Qy6YggRTSETEbSIa0oy/jGt1yDJIoWU8rwJdodHjQ4TTcDEe1oP/IqMM5JV0CJMsjwokGE0ue+G9rw0NFTWyTfQYIMsi4PLZ15Yy1HezJ7hKyzDe+4UBwtxKFxeacln91npXM7L0CJDe3KgisDm6Rj3OqW1FQ3SNcCaV2IOtIuWeHfOCZk4Es6WjPhF0R4cW0vAaCK1CleEDPeLIZLlo0MgzMdkMB7hWlYYc59NZ2aqu6kHSUXEsj5tZfmYDJ0ZTsPiND2QnOdSjhUWg1tlppqoV03KUrNGUhMa86cBmlc0gOdRtHFpBaBx6OuLagEXVQbAix+QoUVsFjY5rFANTWpxNATrIFBXd1rIICIiAiIgIiICIiArI5fV8Qrysjl9XxCCBmp4lK+bwfdtRM1PEpXzeD7tqINRznNJFp18Pj03/bzNy0uelmRCOJxhiNV1P7LcM73UkGn/AN/H99NLTZY1xupeTrXp0vquPvbY1sf8VMhE1s46wVVMyLIzWtI4wvLxc5u4b6quG41BvtHkkUGvWqpmcPJNAa3kLSe3jjFYyw09MRobHMf9pDF2lGIGx3zWNF94WXmIxedG0/Zilrfrpf1etQJ+Ua2jmVa4mhbTi/8A5TlhS0RbH4rUKZLLhgdX19XLovgiaIkaPGpexjWdFsk3f8FzCI4g2XCy7YV17wKwKSsaJTlRiOprG/ElZas9PXsaz6sRLoa9RF53cERY/Ls0+FLxYkJjokVsNxZDaKlzqcUUG+iDhefmWoM5nBBgx4rWScq8Me5xFirDbiA43lwEP+XpKjZ+Zwy0DLUDKslGZFabDooYa3t4jwa86HTrBWw+C3wZCI2YmMqyzjEfE4jIlQ7nOfxSOUXU/lKy3hC8FcqZKIZGWDZlha5gaXEvAPGbQk1qCT0gIMt4Zo7YmQ5iI01a4QHNIwIdGhkHsK03wS5hQ5yXgZSmokRzobwIDGkBrWwH1Fai+r7Rp81NEhPRs2YkjElowmYbocNjC3jPY2LDc0tGsNbUfyLcPBDk2LL5LgwI8N0OK10SrHChFYjiKjeCEHK80MlDL2VZqYnHOdBh3iGHEGhcRDYOa0AEmlDXpK3fwhZsQMnZEnWSTHQ2xHQy8WnOu0kNpvcSaU37Vrcxm9lHIuUos5JS5mZWKXVY2p4rjasuDb2uacHUIp0kLfs2p+YypAmoM/JOlYTmhjWuLrTw8OtEFwF4o2hprQYvwEBn+kVhU0mli2/z3Ur/AC2FqGc+fOX8ntY6aZAhiJUNo2G6tmhPIeaYhe5OzeyzkOO8ykPhcq83tbeHUwJYDaZEprFRfr1Q8+HZWyzoWf6ZEhaIuobwCXUF5iWQBcgzn/iIeXSci44l5J62BbXnLma3KeSpaBb0cVkKE+G+lQDowCHDGyQdWFxvpQ4Tw3ZvzMzKScOXgvivY42wwVs8QC+m9bFnFPT8rk+UMlL6aM0QmxYZaSQwQuNcCCDaAF1ehBzKHlvLWQAyFMMEaUBssqbUOg1MiN40O7AO2XC5dxzYy3DnZWFNwqhkVtQDiCCQ5p3hwI6lxvOrKuWcrwhIjJroMMuBeSCKlpBHHiUDWgius3dvWcw83+ASMGTLrTmAl7hgXPcXOpuBcQNwCDPoiICIiAiIgIiICIiArI5fV8Qrysjl9XxCCBmp4lK+bwfdtRM1PEpXzeD7tqINMzxbWQbs4fMe+mlqfB6AVwpxXAVqdQK3TOJpMk2zSonpg0Ov7aZuWpxozWijcHVrDIwNMRsXo05+FyN7WPVmZUkEGn3zieaFiZ6JU6NjgDjXdrNaY9ikRY33Qa13XlQYMENqG31N+3HCp1LTtz5vWP2SJaWDQABQDZt2kYLIsk2ltH8k/exHWrUvAcXWRc7f9b1kIZDAaXECjobsD0bVS0+y+nWZnlPlruVcnWBZLbcMCgArVoxtNPaaa69C6t4JYIbk6GWutBz4hr/ORfvFmnUuazr61Aw2Vr1Ddv8Akuq+Dgf+Xwf6nvXrK/h0tnMTeWzoiLN0hW4r6aiehXEQWBG/A7sHzTTfgf2D5qDkbOGDMmM2E4kwYhY+oIFRrbXlMqHAOFxslZDhDaE2hQYmooOnYgp034Hdg+aab8D+wfNY6RzkgRZqNJMJ00ENLgRxSHAHinB1A5tfzBMj5yQJl0dsIn9niGHEc4UbUV5JPKbcb0GR0/4H9g+aab8D+wfNVGYbStoUOuop2qFlTLUKA0PiWrJ+81pcNXN/N6iglRJmgLi11AKm4aute6b8DuwfNUTMS1Bc4YFhN+9qkE0QWtN+B3YPmmm/A/sHzVsZShltsOq21ZuBNTsAAvV+DFD2hzTUHAoKNN+B/YPmmn/A/sHzV9EFjTnmP7B80055j+wfNX0QWNOeY/sHzTTnmP7B81fRBY055j+wfNNOeY/sHzV9EFjTnmP7B80055j+wfNX0QWNOeY/sHzTTnmP7B81fRBY055j+wfNUQ4lX8lwu1jeN6lKyOX1fEIIGaniUr5vB921EzU8SlfN4Pu2og07O11JBpGPD5j300tJixCak4nE/X18Nuz5l3Pyc2w6y8ZQjuB36aau9a0OTymK6OINHEFxB5LujYttOenH39ZnU6STBv3qTLS4raNS3XTEK7AlwQKcrb9fWKkm7a2JgQMHA+r+60mzw001QLRVp419WvBv7dvR2K1EjEnj1JAuFBfXo6PrBUOeQKtxwcNlNm766LLtordfaPQqNpsTbP8AmcAMAN66h4On1kmC7iueLvzk/Fcqi4XXbSV0XwUzTXSsSG3+HFII6WtPxWdns2VvjbsiIqOoLF5yRIzZeLwZtqOW2YYuoHPIaHGpHFbW0dzSsoiDn8nm1NSkSEQ6HGhmWMq8Q4bmEBrXOhxHl8V1sh9pt1D9sTfqjyWbRgy+TS+U0sOFCPCZdrWOdpnQ2ARXtJpFLS17dZGkBGC6QiDm07kebhxZielYFIwjjRQzZFqFFlIMJwNDQBkVjHEV/gmiqGQI8tCmIMKDpYZdJstOYyIXshsaIkQMeQIkQOBdQ676HBdHRByNmTHwjJQ48q+Izh009sAthVsOhFzSIbTo7ia2BvuqFvOZEg+FAeHQzBa6PFfCgGlYUN7qtbRpIbrdZBo21TUs7FlWOc17mtLmVLHEAlpIoaHVUXK8gsT37t/5HfoVdIrcvIrA4FpwII7VUAgwwk3t4wbWzHc8NBF7SKXX014KdkqAWQw12N5I2VJNPWpiICIiAiIgIiICIiAiIgIiICsjl9XxCvKyOX1fEIIGaniUr5vB921EzU8SlfN4Pu2og1HOjxFvn8x76ZWpR8lsjCy9oO/WOgrY8+HOGT2luIyhHPtppa7ITLntBqQdhFxHUtaz04+8+3Y05FmIN8CIHtGDH3EdB/wvRlx7D+0QojXAUBABb2/WrYs7FmgMSB1qDHm4ZrWI00xAIP6Ixm3Xhhjl6Fdxi0ja03qn/W4RPFtO10Ddg1XrLy8KCeNd0kVHbS5XXx4DKm1DApqIrjsCiZVjHmYa3Mz0SK2yyE8A4VBrtNwuFa7dq3jwJxHw4szLvsguayI1opUWSQa0/M3sC1qPlN8QWYLLv/UcLuoLJZgPECehOcSTFqx7nfjwpq5Qbcqy32+pFbxEdO3L1UqpVdkREQEREBERAREQEREBERAREQEREBERAREQEREBERAVkcvq+IV5WRy+r4hBAzU8SlfN4Pu2omaniUr5vB921EGn52xwzJ9XUpw2YF+H76Z+W5aI6ce4AMa4jbyWX+vXvW9Z3Q7Ug0Ur+3zB9tNLXJRoaLeLcHNOIrsqr1npyd5mdXDXZuUe02ooJBHEDDRrjsJ2/rqWTl8myzoYiNY01HOJpuxxU+fisawjiuhOabjq/t8lrce1DAcw1YeMDgDWnLIx1AFRMvPjHSnKZhQ3hsM6N2stcR8fqqiXOdVz7biNZqVQITojrg0ureCLWsHVuH6FXoMm+reQehvbQ16VOXmvPtM9svkyXe5pILt2vrocRqu2FVRbTSHAVINQRiCLxcejVVSyAxrWa9Z13/XqVbhVoJFoVoAce1ZzLbTiI693Y8jzwjwYcZuD2g9BIvB3g1HUpq0PwZZWDmxJSvGhm0ASKgOxHUb/AOZb4pd7TtyrEiIiLiIiAiIgIiICIiAiIgIiICIiAiIgIiICIiAiIgKyOX1fEK8rI5fV8QggZqeJSvm8H3bUTNTxKV83g+7aiDUc6PEW30/b5ih/rTS1WJMAGrmi2Nd9OlbZnK4CRFRUcOmLv68ytFmpN0SzadSERQ7btRI1FS5W7j/KittR3WnD7MGtBiT+LcDXrWTYy+lLQAvFMRvGyo9S9i2YVLd2wtN/ZT63q9KRRZdGDxdfxsC3afUomXniMo0GVZKxRMtqYRFDQ3trqI1tr1joV2I9lp0QMbafg3V00261BfF0jtIRZZWrYe/nEbdgVyCwkWv8/W/eoVtbM4VCFffWm6v19BSItwsnEXtcMCo75poIh1x1X1N1err2Lxr644dO1VlXqHuSJky05DmGtcCDx6YPabiHDWdfSF3KXih7Q9pq0gEHaCuKRIQIFo8X7rxq3Fbn4OMt8XgUS5zRWGTrbiW9IrWmzoUxLo7TUx8Mt9ReBeqzoCIiAiIgIipLwCBrOCCpFQYgGteviAYoKkVNpe1QeoqDFFQ2t5wGu5VVQeoqBEFaVv8A8H4helwxQVIqQ5e1QeoiICIiAiIgKyOX1fEK8rI5fV8QggZqeJSvm8H3bUTNTxKV83g+7aiDVM5H0kQaA/t0xcf96Z9a12LBoLTRiOMzb0b1sWcTayTaXUnpg12fbTK0KdynQEjjO1OrRooQKfmvrRJczd/aL01AqbbXkNpQigNPzA7KC9Qm1fe51qG08W4C1TXd9wetR2yz4lo2jxgK1xd005Ld29XIEUtOiiChFwP1+qh4LakZxDIwBadSt9aiv9lenItgVa06TAs1Gus7q6xtVMGDQX4anDV8lVJSLnExIj7T6ENdQYVuoNQwuVZlppx1mUWSkHUc9wDnk1dTGmoDcFkoUoCLTDf9etXcTqbFGvU5WZidbDIdeIhIBh42q66bBjX9VC/HM5QZObdABZEBpUC81Lq1NaYgilTqovY029sVsVhLXMdVp2EfXYshNwmxwbQAAFKfe6SdW5YE2oTrLquYTQOphudrOq/rUJmfwdwzcy02agtitoHYPbzXfLWNyyq4xkHKz5OJpW1MM3RIeunzGpddyfPMjQ2xYZtMcKg/A7CNi0icunoavOvflKREUtxERAUScgF1KGnXTZsUtQsq5VhS8MxYrrLR2k7GjWUFh8k+tQRcTS83Xu3bHDsTgbyXXgA4cY7TfhsO9YiHn/Jl7mOc5lk3lzajtZWg3nfsWyys0yIwRIbg9jhUOaQQRuIREWifEoJlHm1gCa3hxwsuA1Y1INfkqZmC4XAE1PFvdxeMDWoGzaRgsrVKolCiyzi+3awIoNVBjW6tTad6lFhS77LKt5tW2namuqXGl15F24LL1WCzzy6+TlnTMOXfMOBaNG2teMaVNGuIA6DqQS+CP21wreRWgh43fgdfvXkeTe7YBSnKJ+6RS8Xip9SlZMmTEhQ4rmOYXsa4sdymlwBsneK06lchPqXDY6n/AMWn4oIbJV4peMeceKLRN119RQX7FelILmDUbhrOIxxCl1SqDxh2qpeVSqD1F5VKoPUXlV6gKyOX1fEK8rI5fV8QggZqeJSvm8H3bUTNTxKV83g+7aiDRc/YlnJovcK5Qj8k0/jzRvOy5aDLyrCOUCcatNwrrHzK6FnrLh+T2g4DKEc02/bTXzWmzEoWNEZl41sBAB24mgO8KJlyd7E21OOV/JUYBwhxLnfddqd0bDuWUn8nsjN2OGDtnTtCwUw9roJdiDSzuJwO6mKjNyjGAYXGrLwaU4247HbBrVXkpx+pLJ5NhPDXNcatBHFBvoNm0fXROY+zeL2Htb/a9WJKKIlmhpqa6lOo/WvephaQTdR/3m/dcNoVZlpWuIwgzUdsOtq9zr2EG8/L/Kpkper9JEc62WgAupq1bOz4mt10NpIeBxWmuqoreaawLh2dlE7MhjbNoFt1DQkiuqgxUZWz109yjO2eNQCJybsHHq1bdiogioFaB2LjqFNiiwJUtdbeSXG7cKam3XfXSp0OFaIbyai5ETMT1CmI21eaC7E1AdQ9iyubOWXyr6t40Fx+0hbPxM3+o/pg8tQ4hFCLm4tGzbvH6LHumXQmAA/aO5Ddjdp3bAmcIrrzTUw7/JTbIrBEY4OacCPq4qQuF5pZdiyLqgl7HmsRpNzjtHNdv3LsWRssQplgiQnV2t+807CFpFsupobmmrHXlkkRFZ6XhXFvCPPOi5RfAe8tgsYGNaNZstc43Co/eD/g3Yu0rl/hPzXiuicNl2ku4tqgJc0tFmpAFSwtABpgWgm4khhjr1m1JiGhZUkmQxDjshAilIgc5rq4NdeC7B1999Cblu3gknTCjR5W8QtGYobWrWljmAlv5hEAN2MOt5K561+ldZoXk3Frzxg6mpg26qAVoF1zwX5rul2OmYrLESIxrQw4hrb6lp5JcaXbGtrQ3CbV75Z8/q8u3i3POMfn/PLQf+uTNGNGj5UjSTg46CXgwnFgaMDEc1pt1137ehSJzPudjZPlIpiPhM00SFNzMGHVwsWC0i4BtWvrqqQehbc3MeelTFZk2eZBlori7RRIdowi7HRkaqU7B0rMZVyNlEwpdsvPtEaEPtXRIQLY5pSrgMOgdKh0GiT2ccSFkiZjy+VIky5kaEGvLLMaE1zgCH2hVxN95uuuUvOFuUpPJkfKEWfc+NEbL2WtbRsG1EbWzeQatdQmgwUiN4KosSWnGxJmHwmbfDc5zYdmE0Q32qBovJJJvuW3Z5ZsunMnGQbEaxxELjkEj7NzTgL77PrQZjITnGBCe5znOfDY4k7SxtaU339ZUiDyon5h/wBjF5k2X0cKHCJqWMa0nbZaBX1L2Byon5h/2NQWY0F9SWkX0oSSCMKilCKa6qwIUbC1Stq+67Ghwu+7dfdVXZmQc5xdbuIpSl11/TWte1UxZF1oxGuvOr+QNoD07dt1NYUul4pdZtGzUm1Uc6oGFa0rfvVwSzyAC68OJN5vqbuzZgrcKRfQEvIdWpFo42QMQdV/Trqqo2T3EhwfRwaG16LVbzffa+rqBVFlnl5IIAq377tWulKV3YKkyj+NR2LXAXm6pdT9RfjxV7wKJUfaup6zhiafpSi9fJRK1EV1Km7ccAerXjrQWXyDzrAuGut4Bwo0UH1csjLNIbQ6tf8AleSsItaGk1oryArI5fV8Qrysjl9XxCCBmp4lK+bwfdtRM1PEpXzeD7tqINRzocRIAjy6Yu2/bzK095a5vEddrbd+m1dYlsnR2BzGvglhiRYgtwnEjSxHxKGkShpbpXcrnApjbLehf3iiYeXV23qW5ZcbixYbILmh1oWMTStq1UdF5wUXIrmEPL3AtoAW6jXWdlNq7aZGPtlvQO7xBIx9sr6B3eKMMJ+j83i2XFY7TLG00h0F22l9cA414rtj+3YZT8tMeLNoENPK14bdYvxXYeBTGFZb0L+8VPAI+2V9A7vE4tJ2mYxlyCHPCtQQHeoq08wy8RcHi7G8dC7LwGPtlfQP7xOAx9st6F/eKOCsbKf9nHP9TFb6U2V+O1TZWdhhwq+rReOnf0Lq3AY+2V9A7vF7wKPtlvQu7xOCK7Ga/e+TlecOWITGC8F55ABvrt6FrEOMCS97g57sT8BsC70ZGOdct6F3eJwGPtlfQO7xOCNXYzf73ycQhxm3iovG3Zf9dKqk8qvgPESFELHjYbjuIwIXbeAx9sr6B3eLzgEfbK+gd3icFK/R018Wa1mz4SYMWkKZLYUXAOr9m7rPJO49q3dsw0ioIWO4BH2yvoHd4rjYEyBQPl6f7T+8V3Q063rGLTlP0w2rzStULQzXPl/RP7xNDNc+X9E/vEaJlpla3V261VpWqDoZrny/on94mhmufL+if3iCdpmppmqDoZrny/on94mhmufL+if3iCdphtTTDaoOhmufL+if3iaGa58v6J/eIJ2mG1NMNqg6Ga58v6J/eJoZrny/on94gnaYbU0w2qDoZrny/on94mhmufL+if3iCdphtTTDaoOhmufL+if3iaGa58v6J/eIJ2mG1NMNqg6Ga58v6J/eJoZrny/on94gnaYbU0w2qDoZrny/on94mhmufL+if3iCdpxtVuHEBfds+IUXQzXPl/RP7xNFNc+X9E/vUFOaniUr5vB921FeyTA0MCFAJtGFDYy1SlbDQ2tKmlaYL1B//9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eaLnBrk="1" hangingPunct="1">
                <a:spcBef>
                  <a:spcPct val="0"/>
                </a:spcBef>
                <a:buClrTx/>
                <a:buSzTx/>
                <a:buFontTx/>
                <a:buNone/>
              </a:pPr>
              <a:endParaRPr lang="en-MY" altLang="en-US" sz="1800">
                <a:latin typeface="Arial" charset="0"/>
              </a:endParaRPr>
            </a:p>
          </p:txBody>
        </p:sp>
        <p:pic>
          <p:nvPicPr>
            <p:cNvPr id="10" name="Picture 18" descr="C:\Users\fadzil\Downloads\de2.jpg"/>
            <p:cNvPicPr>
              <a:picLocks noChangeAspect="1" noChangeArrowheads="1"/>
            </p:cNvPicPr>
            <p:nvPr/>
          </p:nvPicPr>
          <p:blipFill>
            <a:blip r:embed="rId5" cstate="print"/>
            <a:srcRect/>
            <a:stretch>
              <a:fillRect/>
            </a:stretch>
          </p:blipFill>
          <p:spPr bwMode="auto">
            <a:xfrm>
              <a:off x="2625313" y="2845589"/>
              <a:ext cx="1220092" cy="1143608"/>
            </a:xfrm>
            <a:prstGeom prst="rect">
              <a:avLst/>
            </a:prstGeom>
            <a:ln>
              <a:noFill/>
            </a:ln>
            <a:effectLst>
              <a:outerShdw blurRad="292100" dist="139700" dir="2700000" algn="tl" rotWithShape="0">
                <a:srgbClr val="333333">
                  <a:alpha val="65000"/>
                </a:srgbClr>
              </a:outerShdw>
            </a:effectLst>
            <a:extLst/>
          </p:spPr>
        </p:pic>
        <p:sp>
          <p:nvSpPr>
            <p:cNvPr id="11" name="Rectangle 10"/>
            <p:cNvSpPr>
              <a:spLocks noChangeArrowheads="1"/>
            </p:cNvSpPr>
            <p:nvPr/>
          </p:nvSpPr>
          <p:spPr bwMode="auto">
            <a:xfrm>
              <a:off x="385156" y="3021618"/>
              <a:ext cx="1450539"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marL="0" lvl="1" eaLnBrk="1" hangingPunct="1">
                <a:spcBef>
                  <a:spcPct val="0"/>
                </a:spcBef>
                <a:buClrTx/>
                <a:buSzTx/>
                <a:buFontTx/>
                <a:buNone/>
              </a:pPr>
              <a:r>
                <a:rPr lang="en-US" altLang="en-US" sz="1600" b="1" dirty="0">
                  <a:latin typeface="Arial" charset="0"/>
                </a:rPr>
                <a:t>Desktop 10.3.1 </a:t>
              </a:r>
            </a:p>
          </p:txBody>
        </p:sp>
        <p:sp>
          <p:nvSpPr>
            <p:cNvPr id="12" name="Rectangle 19"/>
            <p:cNvSpPr>
              <a:spLocks noChangeArrowheads="1"/>
            </p:cNvSpPr>
            <p:nvPr/>
          </p:nvSpPr>
          <p:spPr bwMode="auto">
            <a:xfrm>
              <a:off x="381143" y="3691301"/>
              <a:ext cx="1556836" cy="94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marL="285750" indent="-285750"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lvl="1" eaLnBrk="1" hangingPunct="1">
                <a:spcBef>
                  <a:spcPct val="0"/>
                </a:spcBef>
                <a:buClrTx/>
                <a:buSzTx/>
                <a:buFontTx/>
                <a:buChar char="-"/>
              </a:pPr>
              <a:r>
                <a:rPr lang="en-US" altLang="en-US" sz="1000" i="1" dirty="0">
                  <a:latin typeface="Arial" charset="0"/>
                </a:rPr>
                <a:t>Design spatial data</a:t>
              </a:r>
            </a:p>
            <a:p>
              <a:pPr lvl="1" eaLnBrk="1" hangingPunct="1">
                <a:spcBef>
                  <a:spcPct val="0"/>
                </a:spcBef>
                <a:buClrTx/>
                <a:buSzTx/>
                <a:buFontTx/>
                <a:buChar char="-"/>
              </a:pPr>
              <a:r>
                <a:rPr lang="en-US" altLang="en-US" sz="1000" i="1" dirty="0">
                  <a:latin typeface="Arial" charset="0"/>
                </a:rPr>
                <a:t>Share to </a:t>
              </a:r>
              <a:r>
                <a:rPr lang="en-US" altLang="en-US" sz="1000" i="1" dirty="0" err="1">
                  <a:latin typeface="Arial" charset="0"/>
                </a:rPr>
                <a:t>webmap</a:t>
              </a:r>
              <a:endParaRPr lang="en-US" altLang="en-US" sz="1000" i="1" dirty="0">
                <a:latin typeface="Arial" charset="0"/>
              </a:endParaRPr>
            </a:p>
            <a:p>
              <a:pPr lvl="1" eaLnBrk="1" hangingPunct="1">
                <a:spcBef>
                  <a:spcPct val="0"/>
                </a:spcBef>
                <a:buClrTx/>
                <a:buSzTx/>
                <a:buFontTx/>
                <a:buChar char="-"/>
              </a:pPr>
              <a:r>
                <a:rPr lang="en-US" altLang="en-US" sz="1000" i="1" dirty="0">
                  <a:latin typeface="Arial" charset="0"/>
                </a:rPr>
                <a:t>Connect to DB</a:t>
              </a:r>
            </a:p>
            <a:p>
              <a:pPr lvl="1" eaLnBrk="1" hangingPunct="1">
                <a:spcBef>
                  <a:spcPct val="0"/>
                </a:spcBef>
                <a:buClrTx/>
                <a:buSzTx/>
                <a:buFontTx/>
                <a:buChar char="-"/>
              </a:pPr>
              <a:r>
                <a:rPr lang="en-US" altLang="en-US" sz="1000" i="1" dirty="0">
                  <a:latin typeface="Arial" charset="0"/>
                </a:rPr>
                <a:t>Spatial editing</a:t>
              </a:r>
            </a:p>
          </p:txBody>
        </p:sp>
        <p:pic>
          <p:nvPicPr>
            <p:cNvPr id="13" name="Picture 21"/>
            <p:cNvPicPr>
              <a:picLocks noChangeAspect="1" noChangeArrowheads="1"/>
            </p:cNvPicPr>
            <p:nvPr/>
          </p:nvPicPr>
          <p:blipFill rotWithShape="1">
            <a:blip r:embed="rId6" cstate="print"/>
            <a:srcRect r="19579" b="7914"/>
            <a:stretch/>
          </p:blipFill>
          <p:spPr bwMode="auto">
            <a:xfrm>
              <a:off x="6009587" y="3895121"/>
              <a:ext cx="2084387" cy="1527175"/>
            </a:xfrm>
            <a:prstGeom prst="rect">
              <a:avLst/>
            </a:prstGeom>
            <a:ln>
              <a:noFill/>
            </a:ln>
            <a:effectLst>
              <a:outerShdw blurRad="292100" dist="139700" dir="2700000" algn="tl" rotWithShape="0">
                <a:srgbClr val="333333">
                  <a:alpha val="65000"/>
                </a:srgbClr>
              </a:outerShdw>
            </a:effectLst>
            <a:extLst/>
          </p:spPr>
        </p:pic>
        <p:sp>
          <p:nvSpPr>
            <p:cNvPr id="14" name="Rectangle 22"/>
            <p:cNvSpPr>
              <a:spLocks noChangeArrowheads="1"/>
            </p:cNvSpPr>
            <p:nvPr/>
          </p:nvSpPr>
          <p:spPr bwMode="auto">
            <a:xfrm>
              <a:off x="5972453" y="2648147"/>
              <a:ext cx="13949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marL="0" lvl="1" eaLnBrk="1" hangingPunct="1">
                <a:spcBef>
                  <a:spcPct val="0"/>
                </a:spcBef>
                <a:buClrTx/>
                <a:buSzTx/>
                <a:buFontTx/>
                <a:buNone/>
              </a:pPr>
              <a:r>
                <a:rPr lang="en-US" altLang="en-US" sz="1000" i="1" dirty="0">
                  <a:latin typeface="Arial" charset="0"/>
                </a:rPr>
                <a:t>Design web map</a:t>
              </a:r>
            </a:p>
            <a:p>
              <a:pPr marL="0" lvl="1" eaLnBrk="1" hangingPunct="1">
                <a:spcBef>
                  <a:spcPct val="0"/>
                </a:spcBef>
                <a:buClrTx/>
                <a:buSzTx/>
                <a:buFontTx/>
                <a:buNone/>
              </a:pPr>
              <a:r>
                <a:rPr lang="en-US" altLang="en-US" sz="1000" i="1" dirty="0">
                  <a:latin typeface="Arial" charset="0"/>
                </a:rPr>
                <a:t>Configure attribute</a:t>
              </a:r>
            </a:p>
            <a:p>
              <a:pPr marL="0" lvl="1" eaLnBrk="1" hangingPunct="1">
                <a:spcBef>
                  <a:spcPct val="0"/>
                </a:spcBef>
                <a:buClrTx/>
                <a:buSzTx/>
                <a:buFontTx/>
                <a:buNone/>
              </a:pPr>
              <a:r>
                <a:rPr lang="en-US" altLang="en-US" sz="1000" i="1" dirty="0">
                  <a:latin typeface="Arial" charset="0"/>
                </a:rPr>
                <a:t>Share to public/group</a:t>
              </a:r>
            </a:p>
          </p:txBody>
        </p:sp>
        <p:pic>
          <p:nvPicPr>
            <p:cNvPr id="15" name="Picture 20" descr="C:\Users\fadzil\Downloads\arcgis_online_home_page-0.png"/>
            <p:cNvPicPr>
              <a:picLocks noChangeAspect="1" noChangeArrowheads="1"/>
            </p:cNvPicPr>
            <p:nvPr/>
          </p:nvPicPr>
          <p:blipFill>
            <a:blip r:embed="rId7" cstate="print"/>
            <a:srcRect/>
            <a:stretch>
              <a:fillRect/>
            </a:stretch>
          </p:blipFill>
          <p:spPr bwMode="auto">
            <a:xfrm>
              <a:off x="5914337" y="1091993"/>
              <a:ext cx="2084387" cy="1527175"/>
            </a:xfrm>
            <a:prstGeom prst="rect">
              <a:avLst/>
            </a:prstGeom>
            <a:ln>
              <a:noFill/>
            </a:ln>
            <a:effectLst>
              <a:outerShdw blurRad="292100" dist="139700" dir="2700000" algn="tl" rotWithShape="0">
                <a:srgbClr val="333333">
                  <a:alpha val="65000"/>
                </a:srgbClr>
              </a:outerShdw>
            </a:effectLst>
            <a:extLst/>
          </p:spPr>
        </p:pic>
        <p:sp>
          <p:nvSpPr>
            <p:cNvPr id="16" name="Rectangle 23"/>
            <p:cNvSpPr>
              <a:spLocks noChangeArrowheads="1"/>
            </p:cNvSpPr>
            <p:nvPr/>
          </p:nvSpPr>
          <p:spPr bwMode="auto">
            <a:xfrm>
              <a:off x="5914337" y="5512533"/>
              <a:ext cx="225425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marL="0" lvl="1" eaLnBrk="1" hangingPunct="1">
                <a:spcBef>
                  <a:spcPct val="0"/>
                </a:spcBef>
                <a:buClrTx/>
                <a:buSzTx/>
                <a:buFontTx/>
                <a:buNone/>
              </a:pPr>
              <a:r>
                <a:rPr lang="en-US" altLang="en-US" sz="1000" i="1" dirty="0">
                  <a:latin typeface="Arial" charset="0"/>
                </a:rPr>
                <a:t>Configure  widget</a:t>
              </a:r>
            </a:p>
          </p:txBody>
        </p:sp>
        <p:pic>
          <p:nvPicPr>
            <p:cNvPr id="17" name="Picture 38" descr="hj.pn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2138" y="1442331"/>
              <a:ext cx="531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triped Right Arrow 17"/>
            <p:cNvSpPr/>
            <p:nvPr/>
          </p:nvSpPr>
          <p:spPr>
            <a:xfrm>
              <a:off x="4578223" y="3161824"/>
              <a:ext cx="663408" cy="683960"/>
            </a:xfrm>
            <a:prstGeom prst="stripedRightArrow">
              <a:avLst/>
            </a:prstGeom>
            <a:solidFill>
              <a:srgbClr val="00B05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MY"/>
            </a:p>
          </p:txBody>
        </p:sp>
        <p:sp>
          <p:nvSpPr>
            <p:cNvPr id="19" name="Rectangle 18"/>
            <p:cNvSpPr/>
            <p:nvPr/>
          </p:nvSpPr>
          <p:spPr>
            <a:xfrm>
              <a:off x="-24015" y="7938"/>
              <a:ext cx="184731" cy="697627"/>
            </a:xfrm>
            <a:prstGeom prst="rect">
              <a:avLst/>
            </a:prstGeom>
          </p:spPr>
          <p:txBody>
            <a:bodyPr wrap="none">
              <a:spAutoFit/>
            </a:bodyPr>
            <a:lstStyle/>
            <a:p>
              <a:pPr>
                <a:defRPr/>
              </a:pPr>
              <a:endParaRPr lang="en-US" sz="2800" b="1" kern="0" dirty="0">
                <a:effectLst>
                  <a:outerShdw blurRad="38100" dist="38100" dir="2700000" algn="tl">
                    <a:srgbClr val="000000">
                      <a:alpha val="43137"/>
                    </a:srgbClr>
                  </a:outerShdw>
                </a:effectLst>
              </a:endParaRPr>
            </a:p>
          </p:txBody>
        </p:sp>
        <p:sp>
          <p:nvSpPr>
            <p:cNvPr id="20" name="Rectangle 19"/>
            <p:cNvSpPr/>
            <p:nvPr/>
          </p:nvSpPr>
          <p:spPr>
            <a:xfrm>
              <a:off x="381143" y="1391785"/>
              <a:ext cx="1120820" cy="533480"/>
            </a:xfrm>
            <a:prstGeom prst="rect">
              <a:avLst/>
            </a:prstGeom>
          </p:spPr>
          <p:txBody>
            <a:bodyPr wrap="none">
              <a:spAutoFit/>
            </a:bodyPr>
            <a:lstStyle/>
            <a:p>
              <a:pPr fontAlgn="auto">
                <a:spcBef>
                  <a:spcPts val="0"/>
                </a:spcBef>
                <a:spcAft>
                  <a:spcPts val="0"/>
                </a:spcAft>
                <a:defRPr/>
              </a:pPr>
              <a:r>
                <a:rPr lang="ms-MY" sz="2000" b="1" dirty="0">
                  <a:ln w="1905"/>
                  <a:effectLst>
                    <a:innerShdw blurRad="69850" dist="43180" dir="5400000">
                      <a:srgbClr val="000000">
                        <a:alpha val="65000"/>
                      </a:srgbClr>
                    </a:innerShdw>
                  </a:effectLst>
                  <a:latin typeface="Arial Narrow" pitchFamily="34" charset="0"/>
                  <a:ea typeface="+mj-ea"/>
                  <a:cs typeface="+mj-cs"/>
                </a:rPr>
                <a:t>Database</a:t>
              </a:r>
              <a:endParaRPr lang="en-MY" sz="2000" b="1" dirty="0">
                <a:ln w="1905"/>
                <a:effectLst>
                  <a:innerShdw blurRad="69850" dist="43180" dir="5400000">
                    <a:srgbClr val="000000">
                      <a:alpha val="65000"/>
                    </a:srgbClr>
                  </a:innerShdw>
                </a:effectLst>
                <a:latin typeface="Arial Narrow" pitchFamily="34" charset="0"/>
                <a:cs typeface="+mn-cs"/>
              </a:endParaRPr>
            </a:p>
          </p:txBody>
        </p:sp>
        <p:pic>
          <p:nvPicPr>
            <p:cNvPr id="21" name="Picture 38" descr="hj.pn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0286" y="3058390"/>
              <a:ext cx="531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9"/>
            <p:cNvSpPr>
              <a:spLocks noChangeArrowheads="1"/>
            </p:cNvSpPr>
            <p:nvPr/>
          </p:nvSpPr>
          <p:spPr bwMode="auto">
            <a:xfrm>
              <a:off x="481214" y="5146013"/>
              <a:ext cx="982961"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marL="0" lvl="1" eaLnBrk="1" hangingPunct="1">
                <a:spcBef>
                  <a:spcPct val="0"/>
                </a:spcBef>
                <a:buClrTx/>
                <a:buSzTx/>
                <a:buFontTx/>
                <a:buNone/>
              </a:pPr>
              <a:r>
                <a:rPr lang="en-US" altLang="en-US" sz="2000" b="1" dirty="0">
                  <a:latin typeface="Arial" charset="0"/>
                </a:rPr>
                <a:t>Server</a:t>
              </a:r>
            </a:p>
          </p:txBody>
        </p:sp>
        <p:pic>
          <p:nvPicPr>
            <p:cNvPr id="23" name="Picture 38" descr="hj.pn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0942" y="5121926"/>
              <a:ext cx="531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5900269" y="643702"/>
              <a:ext cx="1608133" cy="533480"/>
            </a:xfrm>
            <a:prstGeom prst="rect">
              <a:avLst/>
            </a:prstGeom>
          </p:spPr>
          <p:txBody>
            <a:bodyPr wrap="none">
              <a:spAutoFit/>
            </a:bodyPr>
            <a:lstStyle/>
            <a:p>
              <a:pPr fontAlgn="auto">
                <a:spcBef>
                  <a:spcPts val="0"/>
                </a:spcBef>
                <a:spcAft>
                  <a:spcPts val="0"/>
                </a:spcAft>
                <a:defRPr/>
              </a:pPr>
              <a:r>
                <a:rPr lang="ms-MY" sz="2000" b="1" dirty="0">
                  <a:ln w="1905"/>
                  <a:effectLst>
                    <a:innerShdw blurRad="69850" dist="43180" dir="5400000">
                      <a:srgbClr val="000000">
                        <a:alpha val="65000"/>
                      </a:srgbClr>
                    </a:innerShdw>
                  </a:effectLst>
                  <a:latin typeface="Arial Narrow" pitchFamily="34" charset="0"/>
                  <a:ea typeface="+mj-ea"/>
                  <a:cs typeface="+mj-cs"/>
                </a:rPr>
                <a:t>ArcGIS Online</a:t>
              </a:r>
              <a:endParaRPr lang="en-MY" sz="2000" b="1" dirty="0">
                <a:ln w="1905"/>
                <a:effectLst>
                  <a:innerShdw blurRad="69850" dist="43180" dir="5400000">
                    <a:srgbClr val="000000">
                      <a:alpha val="65000"/>
                    </a:srgbClr>
                  </a:innerShdw>
                </a:effectLst>
                <a:latin typeface="Arial Narrow" pitchFamily="34" charset="0"/>
                <a:cs typeface="+mn-cs"/>
              </a:endParaRPr>
            </a:p>
          </p:txBody>
        </p:sp>
        <p:sp>
          <p:nvSpPr>
            <p:cNvPr id="25" name="Rectangle 24"/>
            <p:cNvSpPr/>
            <p:nvPr/>
          </p:nvSpPr>
          <p:spPr>
            <a:xfrm>
              <a:off x="5892249" y="3375561"/>
              <a:ext cx="2507418" cy="533480"/>
            </a:xfrm>
            <a:prstGeom prst="rect">
              <a:avLst/>
            </a:prstGeom>
          </p:spPr>
          <p:txBody>
            <a:bodyPr wrap="none">
              <a:spAutoFit/>
            </a:bodyPr>
            <a:lstStyle/>
            <a:p>
              <a:pPr fontAlgn="auto">
                <a:spcBef>
                  <a:spcPts val="0"/>
                </a:spcBef>
                <a:spcAft>
                  <a:spcPts val="0"/>
                </a:spcAft>
                <a:defRPr/>
              </a:pPr>
              <a:r>
                <a:rPr lang="ms-MY" sz="2000" b="1" dirty="0">
                  <a:ln w="1905"/>
                  <a:effectLst>
                    <a:innerShdw blurRad="69850" dist="43180" dir="5400000">
                      <a:srgbClr val="000000">
                        <a:alpha val="65000"/>
                      </a:srgbClr>
                    </a:innerShdw>
                  </a:effectLst>
                  <a:latin typeface="Arial Narrow" pitchFamily="34" charset="0"/>
                  <a:ea typeface="+mj-ea"/>
                  <a:cs typeface="+mj-cs"/>
                </a:rPr>
                <a:t>Operational Dashboard</a:t>
              </a:r>
              <a:endParaRPr lang="en-MY" sz="2000" b="1" dirty="0">
                <a:ln w="1905"/>
                <a:effectLst>
                  <a:innerShdw blurRad="69850" dist="43180" dir="5400000">
                    <a:srgbClr val="000000">
                      <a:alpha val="65000"/>
                    </a:srgbClr>
                  </a:innerShdw>
                </a:effectLst>
                <a:latin typeface="Arial Narrow" pitchFamily="34" charset="0"/>
                <a:cs typeface="+mn-c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 Map</a:t>
            </a:r>
            <a:endParaRPr lang="en-MY" dirty="0"/>
          </a:p>
        </p:txBody>
      </p:sp>
      <p:sp>
        <p:nvSpPr>
          <p:cNvPr id="3" name="Slide Number Placeholder 2"/>
          <p:cNvSpPr>
            <a:spLocks noGrp="1"/>
          </p:cNvSpPr>
          <p:nvPr>
            <p:ph type="sldNum" sz="quarter" idx="12"/>
          </p:nvPr>
        </p:nvSpPr>
        <p:spPr/>
        <p:txBody>
          <a:bodyPr/>
          <a:lstStyle/>
          <a:p>
            <a:fld id="{68FEB1F4-D80C-440C-B8FF-B1808E27381A}" type="slidenum">
              <a:rPr lang="en-GB" smtClean="0"/>
              <a:pPr/>
              <a:t>9</a:t>
            </a:fld>
            <a:endParaRPr lang="en-GB" dirty="0"/>
          </a:p>
        </p:txBody>
      </p:sp>
      <p:grpSp>
        <p:nvGrpSpPr>
          <p:cNvPr id="4" name="Group 3"/>
          <p:cNvGrpSpPr/>
          <p:nvPr/>
        </p:nvGrpSpPr>
        <p:grpSpPr>
          <a:xfrm>
            <a:off x="395536" y="411510"/>
            <a:ext cx="7769998" cy="4202297"/>
            <a:chOff x="449703" y="1089547"/>
            <a:chExt cx="7769998" cy="5164900"/>
          </a:xfrm>
        </p:grpSpPr>
        <p:pic>
          <p:nvPicPr>
            <p:cNvPr id="5" name="Picture 4" descr="08003080'.jpg"/>
            <p:cNvPicPr>
              <a:picLocks noChangeAspect="1"/>
            </p:cNvPicPr>
            <p:nvPr/>
          </p:nvPicPr>
          <p:blipFill>
            <a:blip r:embed="rId2" cstate="print"/>
            <a:stretch>
              <a:fillRect/>
            </a:stretch>
          </p:blipFill>
          <p:spPr>
            <a:xfrm>
              <a:off x="4390589" y="3889613"/>
              <a:ext cx="3829112" cy="2364834"/>
            </a:xfrm>
            <a:prstGeom prst="rect">
              <a:avLst/>
            </a:prstGeom>
            <a:ln>
              <a:noFill/>
            </a:ln>
            <a:effectLst>
              <a:outerShdw blurRad="292100" dist="139700" dir="2700000" algn="tl" rotWithShape="0">
                <a:srgbClr val="333333">
                  <a:alpha val="65000"/>
                </a:srgbClr>
              </a:outerShdw>
            </a:effectLst>
          </p:spPr>
        </p:pic>
        <p:pic>
          <p:nvPicPr>
            <p:cNvPr id="6" name="Picture 5" descr="PETABP0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551"/>
            <a:stretch/>
          </p:blipFill>
          <p:spPr bwMode="auto">
            <a:xfrm>
              <a:off x="4255958" y="1089547"/>
              <a:ext cx="3941689" cy="2067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49703" y="1753850"/>
              <a:ext cx="1903726" cy="643072"/>
            </a:xfrm>
            <a:prstGeom prst="rect">
              <a:avLst/>
            </a:prstGeom>
          </p:spPr>
          <p:txBody>
            <a:bodyPr wrap="none">
              <a:spAutoFit/>
            </a:bodyPr>
            <a:lstStyle/>
            <a:p>
              <a:pPr fontAlgn="auto">
                <a:spcBef>
                  <a:spcPts val="0"/>
                </a:spcBef>
                <a:spcAft>
                  <a:spcPts val="0"/>
                </a:spcAft>
                <a:defRPr/>
              </a:pPr>
              <a:r>
                <a:rPr lang="en-US" sz="2800" b="1" dirty="0">
                  <a:solidFill>
                    <a:schemeClr val="tx1">
                      <a:lumMod val="95000"/>
                      <a:lumOff val="5000"/>
                    </a:schemeClr>
                  </a:solidFill>
                  <a:effectLst>
                    <a:outerShdw blurRad="38100" dist="38100" dir="2700000" algn="tl">
                      <a:srgbClr val="000000">
                        <a:alpha val="43137"/>
                      </a:srgbClr>
                    </a:outerShdw>
                  </a:effectLst>
                </a:rPr>
                <a:t>Sketch map</a:t>
              </a:r>
              <a:endParaRPr lang="en-MY" sz="2800" b="1" dirty="0">
                <a:solidFill>
                  <a:schemeClr val="tx1">
                    <a:lumMod val="95000"/>
                    <a:lumOff val="5000"/>
                  </a:schemeClr>
                </a:solidFill>
                <a:effectLst>
                  <a:outerShdw blurRad="38100" dist="38100" dir="2700000" algn="tl">
                    <a:srgbClr val="000000">
                      <a:alpha val="43137"/>
                    </a:srgbClr>
                  </a:outerShdw>
                </a:effectLst>
              </a:endParaRPr>
            </a:p>
          </p:txBody>
        </p:sp>
        <p:grpSp>
          <p:nvGrpSpPr>
            <p:cNvPr id="8" name="Group 28"/>
            <p:cNvGrpSpPr>
              <a:grpSpLocks/>
            </p:cNvGrpSpPr>
            <p:nvPr/>
          </p:nvGrpSpPr>
          <p:grpSpPr bwMode="auto">
            <a:xfrm>
              <a:off x="2932993" y="1874826"/>
              <a:ext cx="806450" cy="411174"/>
              <a:chOff x="152400" y="2009030"/>
              <a:chExt cx="805688" cy="411174"/>
            </a:xfrm>
          </p:grpSpPr>
          <p:sp>
            <p:nvSpPr>
              <p:cNvPr id="17" name="Isosceles Triangle 16"/>
              <p:cNvSpPr/>
              <p:nvPr/>
            </p:nvSpPr>
            <p:spPr>
              <a:xfrm rot="5400000">
                <a:off x="525723" y="1987839"/>
                <a:ext cx="381000" cy="4837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nvGrpSpPr>
              <p:cNvPr id="18" name="Group 29"/>
              <p:cNvGrpSpPr>
                <a:grpSpLocks/>
              </p:cNvGrpSpPr>
              <p:nvPr/>
            </p:nvGrpSpPr>
            <p:grpSpPr bwMode="auto">
              <a:xfrm>
                <a:off x="152400" y="2009030"/>
                <a:ext cx="643916" cy="411174"/>
                <a:chOff x="152400" y="2009030"/>
                <a:chExt cx="643916" cy="411174"/>
              </a:xfrm>
            </p:grpSpPr>
            <p:sp>
              <p:nvSpPr>
                <p:cNvPr id="19" name="Isosceles Triangle 18"/>
                <p:cNvSpPr/>
                <p:nvPr/>
              </p:nvSpPr>
              <p:spPr>
                <a:xfrm rot="5400000">
                  <a:off x="363951" y="1987839"/>
                  <a:ext cx="381000" cy="4837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20" name="Isosceles Triangle 19"/>
                <p:cNvSpPr/>
                <p:nvPr/>
              </p:nvSpPr>
              <p:spPr>
                <a:xfrm rot="5400000">
                  <a:off x="203765" y="1957665"/>
                  <a:ext cx="381000" cy="483729"/>
                </a:xfrm>
                <a:prstGeom prst="triangle">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MY"/>
                </a:p>
              </p:txBody>
            </p:sp>
          </p:grpSp>
        </p:grpSp>
        <p:grpSp>
          <p:nvGrpSpPr>
            <p:cNvPr id="9" name="Group 28"/>
            <p:cNvGrpSpPr>
              <a:grpSpLocks/>
            </p:cNvGrpSpPr>
            <p:nvPr/>
          </p:nvGrpSpPr>
          <p:grpSpPr bwMode="auto">
            <a:xfrm>
              <a:off x="2951438" y="5020069"/>
              <a:ext cx="806450" cy="381000"/>
              <a:chOff x="152400" y="1752601"/>
              <a:chExt cx="805688" cy="381000"/>
            </a:xfrm>
          </p:grpSpPr>
          <p:sp>
            <p:nvSpPr>
              <p:cNvPr id="13" name="Isosceles Triangle 12"/>
              <p:cNvSpPr/>
              <p:nvPr/>
            </p:nvSpPr>
            <p:spPr>
              <a:xfrm rot="5400000">
                <a:off x="525723" y="1701236"/>
                <a:ext cx="381000" cy="4837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grpSp>
            <p:nvGrpSpPr>
              <p:cNvPr id="14" name="Group 29"/>
              <p:cNvGrpSpPr>
                <a:grpSpLocks/>
              </p:cNvGrpSpPr>
              <p:nvPr/>
            </p:nvGrpSpPr>
            <p:grpSpPr bwMode="auto">
              <a:xfrm>
                <a:off x="152400" y="1752601"/>
                <a:ext cx="643915" cy="381000"/>
                <a:chOff x="152400" y="1752601"/>
                <a:chExt cx="643915" cy="381000"/>
              </a:xfrm>
            </p:grpSpPr>
            <p:sp>
              <p:nvSpPr>
                <p:cNvPr id="15" name="Isosceles Triangle 14"/>
                <p:cNvSpPr/>
                <p:nvPr/>
              </p:nvSpPr>
              <p:spPr>
                <a:xfrm rot="5400000">
                  <a:off x="363951" y="1701236"/>
                  <a:ext cx="381000" cy="4837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16" name="Isosceles Triangle 15"/>
                <p:cNvSpPr/>
                <p:nvPr/>
              </p:nvSpPr>
              <p:spPr>
                <a:xfrm rot="5400000">
                  <a:off x="203765" y="1701236"/>
                  <a:ext cx="381000" cy="483729"/>
                </a:xfrm>
                <a:prstGeom prst="triangle">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MY"/>
                </a:p>
              </p:txBody>
            </p:sp>
          </p:grpSp>
        </p:grpSp>
        <p:sp>
          <p:nvSpPr>
            <p:cNvPr id="10" name="Rectangle 9"/>
            <p:cNvSpPr/>
            <p:nvPr/>
          </p:nvSpPr>
          <p:spPr>
            <a:xfrm>
              <a:off x="492919" y="4948959"/>
              <a:ext cx="1888337" cy="643072"/>
            </a:xfrm>
            <a:prstGeom prst="rect">
              <a:avLst/>
            </a:prstGeom>
          </p:spPr>
          <p:txBody>
            <a:bodyPr wrap="none">
              <a:spAutoFit/>
            </a:bodyPr>
            <a:lstStyle/>
            <a:p>
              <a:pPr fontAlgn="auto">
                <a:spcBef>
                  <a:spcPts val="0"/>
                </a:spcBef>
                <a:spcAft>
                  <a:spcPts val="0"/>
                </a:spcAft>
                <a:defRPr/>
              </a:pPr>
              <a:r>
                <a:rPr lang="en-US" sz="2800" b="1" dirty="0">
                  <a:solidFill>
                    <a:schemeClr val="tx1">
                      <a:lumMod val="95000"/>
                      <a:lumOff val="5000"/>
                    </a:schemeClr>
                  </a:solidFill>
                  <a:effectLst>
                    <a:outerShdw blurRad="38100" dist="38100" dir="2700000" algn="tl">
                      <a:srgbClr val="000000">
                        <a:alpha val="43137"/>
                      </a:srgbClr>
                    </a:outerShdw>
                  </a:effectLst>
                </a:rPr>
                <a:t>Digital map</a:t>
              </a:r>
              <a:endParaRPr lang="en-MY" sz="2800" b="1" dirty="0">
                <a:solidFill>
                  <a:schemeClr val="tx1">
                    <a:lumMod val="95000"/>
                    <a:lumOff val="5000"/>
                  </a:schemeClr>
                </a:solidFill>
                <a:effectLst>
                  <a:outerShdw blurRad="38100" dist="38100" dir="2700000" algn="tl">
                    <a:srgbClr val="000000">
                      <a:alpha val="43137"/>
                    </a:srgbClr>
                  </a:outerShdw>
                </a:effectLst>
              </a:endParaRPr>
            </a:p>
          </p:txBody>
        </p:sp>
        <p:sp>
          <p:nvSpPr>
            <p:cNvPr id="11" name="Rectangle 10"/>
            <p:cNvSpPr/>
            <p:nvPr/>
          </p:nvSpPr>
          <p:spPr>
            <a:xfrm>
              <a:off x="582676" y="5472178"/>
              <a:ext cx="2069874" cy="624158"/>
            </a:xfrm>
            <a:prstGeom prst="rect">
              <a:avLst/>
            </a:prstGeom>
            <a:solidFill>
              <a:srgbClr val="FFFF00"/>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auto" hangingPunct="0">
                <a:spcBef>
                  <a:spcPts val="0"/>
                </a:spcBef>
                <a:spcAft>
                  <a:spcPts val="0"/>
                </a:spcAft>
                <a:defRPr/>
              </a:pPr>
              <a:r>
                <a:rPr lang="en-US" sz="2700" b="1" dirty="0">
                  <a:ln w="11430"/>
                  <a:solidFill>
                    <a:schemeClr val="tx1">
                      <a:lumMod val="95000"/>
                      <a:lumOff val="5000"/>
                    </a:schemeClr>
                  </a:solidFill>
                  <a:effectLst>
                    <a:outerShdw blurRad="50800" dist="39000" dir="5460000" algn="tl">
                      <a:srgbClr val="000000">
                        <a:alpha val="38000"/>
                      </a:srgbClr>
                    </a:outerShdw>
                  </a:effectLst>
                  <a:latin typeface="+mn-lt"/>
                  <a:cs typeface="+mn-cs"/>
                </a:rPr>
                <a:t>Census 2010</a:t>
              </a:r>
              <a:endParaRPr lang="en-US" b="1" dirty="0">
                <a:ln w="11430"/>
                <a:solidFill>
                  <a:schemeClr val="tx1">
                    <a:lumMod val="95000"/>
                    <a:lumOff val="5000"/>
                  </a:schemeClr>
                </a:solidFill>
                <a:effectLst>
                  <a:outerShdw blurRad="50800" dist="39000" dir="5460000" algn="tl">
                    <a:srgbClr val="000000">
                      <a:alpha val="38000"/>
                    </a:srgbClr>
                  </a:outerShdw>
                </a:effectLst>
                <a:latin typeface="+mn-lt"/>
                <a:cs typeface="+mn-cs"/>
              </a:endParaRPr>
            </a:p>
          </p:txBody>
        </p:sp>
        <p:sp>
          <p:nvSpPr>
            <p:cNvPr id="12" name="Rectangle 11"/>
            <p:cNvSpPr/>
            <p:nvPr/>
          </p:nvSpPr>
          <p:spPr>
            <a:xfrm>
              <a:off x="492919" y="2277069"/>
              <a:ext cx="2618856" cy="1134833"/>
            </a:xfrm>
            <a:prstGeom prst="rect">
              <a:avLst/>
            </a:prstGeom>
            <a:solidFill>
              <a:srgbClr val="FFFF00"/>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auto" hangingPunct="0">
                <a:spcBef>
                  <a:spcPts val="0"/>
                </a:spcBef>
                <a:spcAft>
                  <a:spcPts val="0"/>
                </a:spcAft>
                <a:defRPr/>
              </a:pPr>
              <a:r>
                <a:rPr lang="en-US" sz="2700" b="1" dirty="0">
                  <a:ln w="11430"/>
                  <a:solidFill>
                    <a:schemeClr val="tx1">
                      <a:lumMod val="95000"/>
                      <a:lumOff val="5000"/>
                    </a:schemeClr>
                  </a:solidFill>
                  <a:effectLst>
                    <a:outerShdw blurRad="50800" dist="39000" dir="5460000" algn="tl">
                      <a:srgbClr val="000000">
                        <a:alpha val="38000"/>
                      </a:srgbClr>
                    </a:outerShdw>
                  </a:effectLst>
                  <a:latin typeface="+mn-lt"/>
                  <a:cs typeface="+mn-cs"/>
                </a:rPr>
                <a:t>Before Census 2010</a:t>
              </a:r>
              <a:endParaRPr lang="en-US" b="1" dirty="0">
                <a:ln w="11430"/>
                <a:solidFill>
                  <a:schemeClr val="tx1">
                    <a:lumMod val="95000"/>
                    <a:lumOff val="5000"/>
                  </a:schemeClr>
                </a:solidFill>
                <a:effectLst>
                  <a:outerShdw blurRad="50800" dist="39000" dir="5460000" algn="tl">
                    <a:srgbClr val="000000">
                      <a:alpha val="38000"/>
                    </a:srgbClr>
                  </a:outerShdw>
                </a:effectLst>
                <a:latin typeface="+mn-lt"/>
                <a:cs typeface="+mn-cs"/>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TotalTime>
  <Words>1944</Words>
  <Application>Microsoft Office PowerPoint</Application>
  <PresentationFormat>On-screen Show (16:9)</PresentationFormat>
  <Paragraphs>386</Paragraphs>
  <Slides>31</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Lato Light</vt:lpstr>
      <vt:lpstr>Aharoni</vt:lpstr>
      <vt:lpstr>Arial</vt:lpstr>
      <vt:lpstr>Arial Black</vt:lpstr>
      <vt:lpstr>Arial Narrow</vt:lpstr>
      <vt:lpstr>Bernard MT Condensed</vt:lpstr>
      <vt:lpstr>Brush Script MT</vt:lpstr>
      <vt:lpstr>Calibri</vt:lpstr>
      <vt:lpstr>Symbol</vt:lpstr>
      <vt:lpstr>Tahoma</vt:lpstr>
      <vt:lpstr>Times New Roman</vt:lpstr>
      <vt:lpstr>Verdana</vt:lpstr>
      <vt:lpstr>Wingdings</vt:lpstr>
      <vt:lpstr>Office Theme</vt:lpstr>
      <vt:lpstr>1_Office Theme</vt:lpstr>
      <vt:lpstr>United Nations Regional Workshop on  The 2020 World Programme on Population and Housing Censuses:  International Standards and Contemporary Technologies </vt:lpstr>
      <vt:lpstr>Presentation Outline</vt:lpstr>
      <vt:lpstr>Introduction</vt:lpstr>
      <vt:lpstr>History of GIS in DOSM</vt:lpstr>
      <vt:lpstr>Development</vt:lpstr>
      <vt:lpstr>Current Use</vt:lpstr>
      <vt:lpstr>Products</vt:lpstr>
      <vt:lpstr>GIS Platform</vt:lpstr>
      <vt:lpstr>Statistic Map</vt:lpstr>
      <vt:lpstr>2010 Census : Issues</vt:lpstr>
      <vt:lpstr>2010 Census : Lesson Learnt</vt:lpstr>
      <vt:lpstr>PowerPoint Presentation</vt:lpstr>
      <vt:lpstr>Fundamental</vt:lpstr>
      <vt:lpstr>Malaysia Census Transformation Programme (MyCTP) – Innovation element</vt:lpstr>
      <vt:lpstr>GIS Plan For 2020 ………………</vt:lpstr>
      <vt:lpstr>Geospatial Technology For Census 2020</vt:lpstr>
      <vt:lpstr>Modernization of DSL and DSM</vt:lpstr>
      <vt:lpstr> 2010 Listing VS 2020 DSL </vt:lpstr>
      <vt:lpstr> 2010 GIS VS 2020 DSM</vt:lpstr>
      <vt:lpstr>PowerPoint Presentation</vt:lpstr>
      <vt:lpstr>PowerPoint Presentation</vt:lpstr>
      <vt:lpstr>Overall Conceptual Model : DSL/DSM</vt:lpstr>
      <vt:lpstr>DSL Information Architecture</vt:lpstr>
      <vt:lpstr>DSM Architecture</vt:lpstr>
      <vt:lpstr>ESTIMATE COST FOR DSL &amp; DSM</vt:lpstr>
      <vt:lpstr>Interface DSL/DSM</vt:lpstr>
      <vt:lpstr>PowerPoint Presentation</vt:lpstr>
      <vt:lpstr>MALAYSIA STATISTICAL ADDRESS REGISTER (MSAR)</vt:lpstr>
      <vt:lpstr>Ongoing / Status Process</vt:lpstr>
      <vt:lpstr>Issues &amp; Challenges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aini.wahab</dc:creator>
  <cp:lastModifiedBy>Andrea De Luka</cp:lastModifiedBy>
  <cp:revision>303</cp:revision>
  <cp:lastPrinted>2018-04-10T11:30:00Z</cp:lastPrinted>
  <dcterms:created xsi:type="dcterms:W3CDTF">2017-12-07T07:21:56Z</dcterms:created>
  <dcterms:modified xsi:type="dcterms:W3CDTF">2018-07-11T14:31:17Z</dcterms:modified>
</cp:coreProperties>
</file>