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1"/>
  </p:notesMasterIdLst>
  <p:handoutMasterIdLst>
    <p:handoutMasterId r:id="rId22"/>
  </p:handoutMasterIdLst>
  <p:sldIdLst>
    <p:sldId id="257" r:id="rId2"/>
    <p:sldId id="283" r:id="rId3"/>
    <p:sldId id="320" r:id="rId4"/>
    <p:sldId id="321" r:id="rId5"/>
    <p:sldId id="286" r:id="rId6"/>
    <p:sldId id="288" r:id="rId7"/>
    <p:sldId id="289" r:id="rId8"/>
    <p:sldId id="305" r:id="rId9"/>
    <p:sldId id="302" r:id="rId10"/>
    <p:sldId id="311" r:id="rId11"/>
    <p:sldId id="310" r:id="rId12"/>
    <p:sldId id="319" r:id="rId13"/>
    <p:sldId id="304" r:id="rId14"/>
    <p:sldId id="294" r:id="rId15"/>
    <p:sldId id="318" r:id="rId16"/>
    <p:sldId id="317" r:id="rId17"/>
    <p:sldId id="316" r:id="rId18"/>
    <p:sldId id="267" r:id="rId19"/>
    <p:sldId id="266"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1968"/>
    <a:srgbClr val="D3005D"/>
    <a:srgbClr val="0217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96163" autoAdjust="0"/>
  </p:normalViewPr>
  <p:slideViewPr>
    <p:cSldViewPr snapToGrid="0">
      <p:cViewPr varScale="1">
        <p:scale>
          <a:sx n="80" d="100"/>
          <a:sy n="80" d="100"/>
        </p:scale>
        <p:origin x="108" y="7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4E4B8-725F-421B-9F55-35BFC0D275C9}" type="doc">
      <dgm:prSet loTypeId="urn:microsoft.com/office/officeart/2005/8/layout/hierarchy3" loCatId="list" qsTypeId="urn:microsoft.com/office/officeart/2005/8/quickstyle/3d3" qsCatId="3D" csTypeId="urn:microsoft.com/office/officeart/2005/8/colors/accent1_1" csCatId="accent1" phldr="1"/>
      <dgm:spPr/>
      <dgm:t>
        <a:bodyPr/>
        <a:lstStyle/>
        <a:p>
          <a:endParaRPr lang="en-US"/>
        </a:p>
      </dgm:t>
    </dgm:pt>
    <dgm:pt modelId="{74A2EF39-B9C7-493C-B122-DCB72DF42DE6}">
      <dgm:prSet phldrT="[Text]"/>
      <dgm:spPr>
        <a:solidFill>
          <a:schemeClr val="accent5">
            <a:lumMod val="40000"/>
            <a:lumOff val="60000"/>
          </a:schemeClr>
        </a:solidFill>
      </dgm:spPr>
      <dgm:t>
        <a:bodyPr/>
        <a:lstStyle/>
        <a:p>
          <a:endParaRPr lang="en-U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endParaRPr lang="en-U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endParaRPr lang="en-U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endParaRPr lang="en-U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endParaRPr lang="en-U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endParaRPr lang="en-U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endParaRPr lang="en-U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endParaRPr lang="en-U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r>
            <a:rPr lang="en-U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Contents of Presentation</a:t>
          </a:r>
        </a:p>
      </dgm:t>
    </dgm:pt>
    <dgm:pt modelId="{E8C04FD3-868B-4757-9C78-E9BE576790B2}" type="parTrans" cxnId="{21064181-2C33-40BF-8B1B-6B8970922ACB}">
      <dgm:prSet/>
      <dgm:spPr/>
      <dgm:t>
        <a:bodyPr/>
        <a:lstStyle/>
        <a:p>
          <a:endParaRPr lang="en-US"/>
        </a:p>
      </dgm:t>
    </dgm:pt>
    <dgm:pt modelId="{2CBC58C4-D2C4-44A8-840C-11D86A99381D}" type="sibTrans" cxnId="{21064181-2C33-40BF-8B1B-6B8970922ACB}">
      <dgm:prSet/>
      <dgm:spPr/>
      <dgm:t>
        <a:bodyPr/>
        <a:lstStyle/>
        <a:p>
          <a:endParaRPr lang="en-US"/>
        </a:p>
      </dgm:t>
    </dgm:pt>
    <dgm:pt modelId="{40E5A7E0-C0A6-44F3-92C0-58AB15176492}">
      <dgm:prSet phldrT="[Text]" custT="1"/>
      <dgm:spPr/>
      <dgm:t>
        <a:bodyPr/>
        <a:lstStyle/>
        <a:p>
          <a:pPr algn="l"/>
          <a:r>
            <a:rPr lang="en-US" sz="2800" b="1" dirty="0"/>
            <a:t>1.</a:t>
          </a:r>
          <a:r>
            <a:rPr lang="en-US" sz="2800" dirty="0"/>
            <a:t> What our </a:t>
          </a:r>
          <a:r>
            <a:rPr lang="en-US" sz="2800" dirty="0" err="1"/>
            <a:t>processess</a:t>
          </a:r>
          <a:r>
            <a:rPr lang="en-US" sz="2800" dirty="0"/>
            <a:t>  show?</a:t>
          </a:r>
        </a:p>
      </dgm:t>
    </dgm:pt>
    <dgm:pt modelId="{F10B6BE8-B8CB-4795-B15D-C237FD29979C}" type="parTrans" cxnId="{D06DEC30-3E4F-4744-A326-6FEAED998C7A}">
      <dgm:prSet/>
      <dgm:spPr/>
      <dgm:t>
        <a:bodyPr/>
        <a:lstStyle/>
        <a:p>
          <a:endParaRPr lang="en-US"/>
        </a:p>
      </dgm:t>
    </dgm:pt>
    <dgm:pt modelId="{305629EB-68D2-4A53-90AA-4199ABFE6A27}" type="sibTrans" cxnId="{D06DEC30-3E4F-4744-A326-6FEAED998C7A}">
      <dgm:prSet/>
      <dgm:spPr/>
      <dgm:t>
        <a:bodyPr/>
        <a:lstStyle/>
        <a:p>
          <a:endParaRPr lang="en-US"/>
        </a:p>
      </dgm:t>
    </dgm:pt>
    <dgm:pt modelId="{84B3C655-71DB-491B-98B4-604019207E97}">
      <dgm:prSet phldrT="[Text]" custT="1"/>
      <dgm:spPr/>
      <dgm:t>
        <a:bodyPr/>
        <a:lstStyle/>
        <a:p>
          <a:pPr algn="l"/>
          <a:endParaRPr lang="en-US" sz="2800" b="1" dirty="0"/>
        </a:p>
        <a:p>
          <a:pPr algn="l"/>
          <a:r>
            <a:rPr lang="en-US" sz="2800" b="1" dirty="0"/>
            <a:t>2.</a:t>
          </a:r>
          <a:r>
            <a:rPr lang="en-US" sz="2800" dirty="0"/>
            <a:t> What are the institutional arrangements that supported quality assurance for CPH 2010 results ?</a:t>
          </a:r>
        </a:p>
        <a:p>
          <a:pPr algn="l"/>
          <a:endParaRPr lang="en-US" sz="2800" dirty="0"/>
        </a:p>
      </dgm:t>
    </dgm:pt>
    <dgm:pt modelId="{BBBE6524-82FC-42E3-B642-86F89C77E5A6}" type="parTrans" cxnId="{6D60007C-9B1F-41CF-8BAC-CDF6A60876AB}">
      <dgm:prSet/>
      <dgm:spPr/>
      <dgm:t>
        <a:bodyPr/>
        <a:lstStyle/>
        <a:p>
          <a:endParaRPr lang="en-US"/>
        </a:p>
      </dgm:t>
    </dgm:pt>
    <dgm:pt modelId="{11578477-5DAE-4AC0-84F1-999C38091E8E}" type="sibTrans" cxnId="{6D60007C-9B1F-41CF-8BAC-CDF6A60876AB}">
      <dgm:prSet/>
      <dgm:spPr/>
      <dgm:t>
        <a:bodyPr/>
        <a:lstStyle/>
        <a:p>
          <a:endParaRPr lang="en-US"/>
        </a:p>
      </dgm:t>
    </dgm:pt>
    <dgm:pt modelId="{6298B841-2A47-45F0-9AB6-3802EC5C5585}">
      <dgm:prSet phldrT="[Text]" custT="1"/>
      <dgm:spPr/>
      <dgm:t>
        <a:bodyPr/>
        <a:lstStyle/>
        <a:p>
          <a:pPr algn="l"/>
          <a:r>
            <a:rPr lang="en-US" sz="2800" b="1" dirty="0"/>
            <a:t>3.</a:t>
          </a:r>
          <a:r>
            <a:rPr lang="en-US" sz="2800" dirty="0"/>
            <a:t>   What were the </a:t>
          </a:r>
          <a:r>
            <a:rPr lang="en-US" sz="2800" dirty="0" err="1"/>
            <a:t>institutiona</a:t>
          </a:r>
          <a:r>
            <a:rPr lang="en-US" sz="2800" dirty="0"/>
            <a:t> arrangements done the previous censuses? </a:t>
          </a:r>
        </a:p>
      </dgm:t>
    </dgm:pt>
    <dgm:pt modelId="{EF62DCE9-3341-45BE-8544-2AC7C3F35E59}" type="parTrans" cxnId="{D3CDB6E2-0525-4971-955E-283CE0EB35CB}">
      <dgm:prSet/>
      <dgm:spPr/>
      <dgm:t>
        <a:bodyPr/>
        <a:lstStyle/>
        <a:p>
          <a:endParaRPr lang="en-US"/>
        </a:p>
      </dgm:t>
    </dgm:pt>
    <dgm:pt modelId="{4BDC3A75-62D4-49DE-B765-45BEC696BE95}" type="sibTrans" cxnId="{D3CDB6E2-0525-4971-955E-283CE0EB35CB}">
      <dgm:prSet/>
      <dgm:spPr/>
      <dgm:t>
        <a:bodyPr/>
        <a:lstStyle/>
        <a:p>
          <a:endParaRPr lang="en-US"/>
        </a:p>
      </dgm:t>
    </dgm:pt>
    <dgm:pt modelId="{06B106DF-9A72-4B88-ACF4-3E8EE85E8231}">
      <dgm:prSet phldrT="[Text]" custT="1"/>
      <dgm:spPr/>
      <dgm:t>
        <a:bodyPr/>
        <a:lstStyle/>
        <a:p>
          <a:pPr algn="l"/>
          <a:r>
            <a:rPr lang="en-US" sz="2800" b="1" dirty="0"/>
            <a:t>4.</a:t>
          </a:r>
          <a:r>
            <a:rPr lang="en-US" sz="2800" dirty="0"/>
            <a:t> Initiatives to safeguard  Quality Assurance for CPH 2020?  </a:t>
          </a:r>
        </a:p>
      </dgm:t>
    </dgm:pt>
    <dgm:pt modelId="{A41B9B7D-CBD0-4030-B86F-D01D73372B25}" type="parTrans" cxnId="{B5C88536-E23B-49FE-B1DB-AF5BEC6CBE18}">
      <dgm:prSet/>
      <dgm:spPr/>
      <dgm:t>
        <a:bodyPr/>
        <a:lstStyle/>
        <a:p>
          <a:endParaRPr lang="en-PH"/>
        </a:p>
      </dgm:t>
    </dgm:pt>
    <dgm:pt modelId="{77B69FAB-8919-47A2-8F5D-BFF3F6429994}" type="sibTrans" cxnId="{B5C88536-E23B-49FE-B1DB-AF5BEC6CBE18}">
      <dgm:prSet/>
      <dgm:spPr/>
      <dgm:t>
        <a:bodyPr/>
        <a:lstStyle/>
        <a:p>
          <a:endParaRPr lang="en-PH"/>
        </a:p>
      </dgm:t>
    </dgm:pt>
    <dgm:pt modelId="{201A4D70-D30D-4E91-B77D-893D29F9C113}" type="pres">
      <dgm:prSet presAssocID="{FEC4E4B8-725F-421B-9F55-35BFC0D275C9}" presName="diagram" presStyleCnt="0">
        <dgm:presLayoutVars>
          <dgm:chPref val="1"/>
          <dgm:dir/>
          <dgm:animOne val="branch"/>
          <dgm:animLvl val="lvl"/>
          <dgm:resizeHandles/>
        </dgm:presLayoutVars>
      </dgm:prSet>
      <dgm:spPr/>
    </dgm:pt>
    <dgm:pt modelId="{849E637F-0143-4A2F-9359-F98DFF3CD874}" type="pres">
      <dgm:prSet presAssocID="{74A2EF39-B9C7-493C-B122-DCB72DF42DE6}" presName="root" presStyleCnt="0"/>
      <dgm:spPr/>
    </dgm:pt>
    <dgm:pt modelId="{1B276D4E-D26C-44A8-A296-31EF8C71E440}" type="pres">
      <dgm:prSet presAssocID="{74A2EF39-B9C7-493C-B122-DCB72DF42DE6}" presName="rootComposite" presStyleCnt="0"/>
      <dgm:spPr/>
    </dgm:pt>
    <dgm:pt modelId="{6CAECB47-2214-4E80-97FD-0606ABD09987}" type="pres">
      <dgm:prSet presAssocID="{74A2EF39-B9C7-493C-B122-DCB72DF42DE6}" presName="rootText" presStyleLbl="node1" presStyleIdx="0" presStyleCnt="1" custScaleX="606815" custScaleY="135663" custLinFactNeighborX="9503" custLinFactNeighborY="17790"/>
      <dgm:spPr/>
    </dgm:pt>
    <dgm:pt modelId="{FE1BC225-1129-4D0C-80DA-CFCC31821B30}" type="pres">
      <dgm:prSet presAssocID="{74A2EF39-B9C7-493C-B122-DCB72DF42DE6}" presName="rootConnector" presStyleLbl="node1" presStyleIdx="0" presStyleCnt="1"/>
      <dgm:spPr/>
    </dgm:pt>
    <dgm:pt modelId="{B9BF1685-C7A8-4341-84F5-3E5C3310DB5A}" type="pres">
      <dgm:prSet presAssocID="{74A2EF39-B9C7-493C-B122-DCB72DF42DE6}" presName="childShape" presStyleCnt="0"/>
      <dgm:spPr/>
    </dgm:pt>
    <dgm:pt modelId="{4B0C8A70-A086-47DB-8659-C8ED82056B7D}" type="pres">
      <dgm:prSet presAssocID="{F10B6BE8-B8CB-4795-B15D-C237FD29979C}" presName="Name13" presStyleLbl="parChTrans1D2" presStyleIdx="0" presStyleCnt="4"/>
      <dgm:spPr/>
    </dgm:pt>
    <dgm:pt modelId="{D428D42E-4DEE-4DD0-87A1-595DAF343F04}" type="pres">
      <dgm:prSet presAssocID="{40E5A7E0-C0A6-44F3-92C0-58AB15176492}" presName="childText" presStyleLbl="bgAcc1" presStyleIdx="0" presStyleCnt="4" custScaleX="508431" custScaleY="89577" custLinFactNeighborX="-10620" custLinFactNeighborY="-24614">
        <dgm:presLayoutVars>
          <dgm:bulletEnabled val="1"/>
        </dgm:presLayoutVars>
      </dgm:prSet>
      <dgm:spPr/>
    </dgm:pt>
    <dgm:pt modelId="{0539346E-1C15-4321-9D59-8CB81A37B685}" type="pres">
      <dgm:prSet presAssocID="{BBBE6524-82FC-42E3-B642-86F89C77E5A6}" presName="Name13" presStyleLbl="parChTrans1D2" presStyleIdx="1" presStyleCnt="4"/>
      <dgm:spPr/>
    </dgm:pt>
    <dgm:pt modelId="{D972D820-12FE-44CB-919C-01D292FB11EB}" type="pres">
      <dgm:prSet presAssocID="{84B3C655-71DB-491B-98B4-604019207E97}" presName="childText" presStyleLbl="bgAcc1" presStyleIdx="1" presStyleCnt="4" custScaleX="700058" custLinFactNeighborX="-11357" custLinFactNeighborY="-2109">
        <dgm:presLayoutVars>
          <dgm:bulletEnabled val="1"/>
        </dgm:presLayoutVars>
      </dgm:prSet>
      <dgm:spPr/>
    </dgm:pt>
    <dgm:pt modelId="{3E38F9AA-035A-4FA6-85C1-3229C93092BD}" type="pres">
      <dgm:prSet presAssocID="{EF62DCE9-3341-45BE-8544-2AC7C3F35E59}" presName="Name13" presStyleLbl="parChTrans1D2" presStyleIdx="2" presStyleCnt="4"/>
      <dgm:spPr/>
    </dgm:pt>
    <dgm:pt modelId="{52CAAA89-677E-432F-9175-CC34FF334DA5}" type="pres">
      <dgm:prSet presAssocID="{6298B841-2A47-45F0-9AB6-3802EC5C5585}" presName="childText" presStyleLbl="bgAcc1" presStyleIdx="2" presStyleCnt="4" custScaleX="544944" custLinFactNeighborX="-10277" custLinFactNeighborY="10194">
        <dgm:presLayoutVars>
          <dgm:bulletEnabled val="1"/>
        </dgm:presLayoutVars>
      </dgm:prSet>
      <dgm:spPr/>
    </dgm:pt>
    <dgm:pt modelId="{EAC4D407-9C3E-4D9E-9B3B-0E860A2BEA81}" type="pres">
      <dgm:prSet presAssocID="{A41B9B7D-CBD0-4030-B86F-D01D73372B25}" presName="Name13" presStyleLbl="parChTrans1D2" presStyleIdx="3" presStyleCnt="4"/>
      <dgm:spPr/>
    </dgm:pt>
    <dgm:pt modelId="{BFE72553-C231-400A-B6BE-8A3CF50B4D0E}" type="pres">
      <dgm:prSet presAssocID="{06B106DF-9A72-4B88-ACF4-3E8EE85E8231}" presName="childText" presStyleLbl="bgAcc1" presStyleIdx="3" presStyleCnt="4" custScaleX="646163" custLinFactNeighborX="-10277" custLinFactNeighborY="32863">
        <dgm:presLayoutVars>
          <dgm:bulletEnabled val="1"/>
        </dgm:presLayoutVars>
      </dgm:prSet>
      <dgm:spPr/>
    </dgm:pt>
  </dgm:ptLst>
  <dgm:cxnLst>
    <dgm:cxn modelId="{8AC08709-4040-4F3F-9024-B4889DB29533}" type="presOf" srcId="{FEC4E4B8-725F-421B-9F55-35BFC0D275C9}" destId="{201A4D70-D30D-4E91-B77D-893D29F9C113}" srcOrd="0" destOrd="0" presId="urn:microsoft.com/office/officeart/2005/8/layout/hierarchy3"/>
    <dgm:cxn modelId="{D06DEC30-3E4F-4744-A326-6FEAED998C7A}" srcId="{74A2EF39-B9C7-493C-B122-DCB72DF42DE6}" destId="{40E5A7E0-C0A6-44F3-92C0-58AB15176492}" srcOrd="0" destOrd="0" parTransId="{F10B6BE8-B8CB-4795-B15D-C237FD29979C}" sibTransId="{305629EB-68D2-4A53-90AA-4199ABFE6A27}"/>
    <dgm:cxn modelId="{B5C88536-E23B-49FE-B1DB-AF5BEC6CBE18}" srcId="{74A2EF39-B9C7-493C-B122-DCB72DF42DE6}" destId="{06B106DF-9A72-4B88-ACF4-3E8EE85E8231}" srcOrd="3" destOrd="0" parTransId="{A41B9B7D-CBD0-4030-B86F-D01D73372B25}" sibTransId="{77B69FAB-8919-47A2-8F5D-BFF3F6429994}"/>
    <dgm:cxn modelId="{9592AD3B-1FEC-45C4-8DDF-CD185BFEC670}" type="presOf" srcId="{F10B6BE8-B8CB-4795-B15D-C237FD29979C}" destId="{4B0C8A70-A086-47DB-8659-C8ED82056B7D}" srcOrd="0" destOrd="0" presId="urn:microsoft.com/office/officeart/2005/8/layout/hierarchy3"/>
    <dgm:cxn modelId="{3EADB153-D845-429F-8148-28473560BFC9}" type="presOf" srcId="{BBBE6524-82FC-42E3-B642-86F89C77E5A6}" destId="{0539346E-1C15-4321-9D59-8CB81A37B685}" srcOrd="0" destOrd="0" presId="urn:microsoft.com/office/officeart/2005/8/layout/hierarchy3"/>
    <dgm:cxn modelId="{6D60007C-9B1F-41CF-8BAC-CDF6A60876AB}" srcId="{74A2EF39-B9C7-493C-B122-DCB72DF42DE6}" destId="{84B3C655-71DB-491B-98B4-604019207E97}" srcOrd="1" destOrd="0" parTransId="{BBBE6524-82FC-42E3-B642-86F89C77E5A6}" sibTransId="{11578477-5DAE-4AC0-84F1-999C38091E8E}"/>
    <dgm:cxn modelId="{21064181-2C33-40BF-8B1B-6B8970922ACB}" srcId="{FEC4E4B8-725F-421B-9F55-35BFC0D275C9}" destId="{74A2EF39-B9C7-493C-B122-DCB72DF42DE6}" srcOrd="0" destOrd="0" parTransId="{E8C04FD3-868B-4757-9C78-E9BE576790B2}" sibTransId="{2CBC58C4-D2C4-44A8-840C-11D86A99381D}"/>
    <dgm:cxn modelId="{27DA0785-3016-48DA-BD57-0B5691F18E12}" type="presOf" srcId="{74A2EF39-B9C7-493C-B122-DCB72DF42DE6}" destId="{6CAECB47-2214-4E80-97FD-0606ABD09987}" srcOrd="0" destOrd="0" presId="urn:microsoft.com/office/officeart/2005/8/layout/hierarchy3"/>
    <dgm:cxn modelId="{46391294-4153-4974-9E2B-A4D29D970105}" type="presOf" srcId="{6298B841-2A47-45F0-9AB6-3802EC5C5585}" destId="{52CAAA89-677E-432F-9175-CC34FF334DA5}" srcOrd="0" destOrd="0" presId="urn:microsoft.com/office/officeart/2005/8/layout/hierarchy3"/>
    <dgm:cxn modelId="{29FE5A99-237D-46B4-B3D1-8FBA323267EE}" type="presOf" srcId="{A41B9B7D-CBD0-4030-B86F-D01D73372B25}" destId="{EAC4D407-9C3E-4D9E-9B3B-0E860A2BEA81}" srcOrd="0" destOrd="0" presId="urn:microsoft.com/office/officeart/2005/8/layout/hierarchy3"/>
    <dgm:cxn modelId="{68AA439B-55EC-4985-A982-51A27D0155FE}" type="presOf" srcId="{74A2EF39-B9C7-493C-B122-DCB72DF42DE6}" destId="{FE1BC225-1129-4D0C-80DA-CFCC31821B30}" srcOrd="1" destOrd="0" presId="urn:microsoft.com/office/officeart/2005/8/layout/hierarchy3"/>
    <dgm:cxn modelId="{3D03D1B3-8B5A-417C-BC7B-429321DC8231}" type="presOf" srcId="{EF62DCE9-3341-45BE-8544-2AC7C3F35E59}" destId="{3E38F9AA-035A-4FA6-85C1-3229C93092BD}" srcOrd="0" destOrd="0" presId="urn:microsoft.com/office/officeart/2005/8/layout/hierarchy3"/>
    <dgm:cxn modelId="{682BA4C5-1474-4601-BB8E-D5206BCC3B3F}" type="presOf" srcId="{84B3C655-71DB-491B-98B4-604019207E97}" destId="{D972D820-12FE-44CB-919C-01D292FB11EB}" srcOrd="0" destOrd="0" presId="urn:microsoft.com/office/officeart/2005/8/layout/hierarchy3"/>
    <dgm:cxn modelId="{A08C00CE-580A-4F70-82C2-6347E13469B0}" type="presOf" srcId="{40E5A7E0-C0A6-44F3-92C0-58AB15176492}" destId="{D428D42E-4DEE-4DD0-87A1-595DAF343F04}" srcOrd="0" destOrd="0" presId="urn:microsoft.com/office/officeart/2005/8/layout/hierarchy3"/>
    <dgm:cxn modelId="{208725D7-A2A4-4D81-A56E-DDA7B7F4CC8C}" type="presOf" srcId="{06B106DF-9A72-4B88-ACF4-3E8EE85E8231}" destId="{BFE72553-C231-400A-B6BE-8A3CF50B4D0E}" srcOrd="0" destOrd="0" presId="urn:microsoft.com/office/officeart/2005/8/layout/hierarchy3"/>
    <dgm:cxn modelId="{D3CDB6E2-0525-4971-955E-283CE0EB35CB}" srcId="{74A2EF39-B9C7-493C-B122-DCB72DF42DE6}" destId="{6298B841-2A47-45F0-9AB6-3802EC5C5585}" srcOrd="2" destOrd="0" parTransId="{EF62DCE9-3341-45BE-8544-2AC7C3F35E59}" sibTransId="{4BDC3A75-62D4-49DE-B765-45BEC696BE95}"/>
    <dgm:cxn modelId="{8BCA81F6-BEBE-4CD0-8539-C3613C051AB6}" type="presParOf" srcId="{201A4D70-D30D-4E91-B77D-893D29F9C113}" destId="{849E637F-0143-4A2F-9359-F98DFF3CD874}" srcOrd="0" destOrd="0" presId="urn:microsoft.com/office/officeart/2005/8/layout/hierarchy3"/>
    <dgm:cxn modelId="{43CAAD3D-7D07-4BB9-AE5F-2FB9F562D3E8}" type="presParOf" srcId="{849E637F-0143-4A2F-9359-F98DFF3CD874}" destId="{1B276D4E-D26C-44A8-A296-31EF8C71E440}" srcOrd="0" destOrd="0" presId="urn:microsoft.com/office/officeart/2005/8/layout/hierarchy3"/>
    <dgm:cxn modelId="{D200669C-E26E-4A57-82E5-854DD790B4CC}" type="presParOf" srcId="{1B276D4E-D26C-44A8-A296-31EF8C71E440}" destId="{6CAECB47-2214-4E80-97FD-0606ABD09987}" srcOrd="0" destOrd="0" presId="urn:microsoft.com/office/officeart/2005/8/layout/hierarchy3"/>
    <dgm:cxn modelId="{77FFF04F-59DE-4C25-905E-D397DC466516}" type="presParOf" srcId="{1B276D4E-D26C-44A8-A296-31EF8C71E440}" destId="{FE1BC225-1129-4D0C-80DA-CFCC31821B30}" srcOrd="1" destOrd="0" presId="urn:microsoft.com/office/officeart/2005/8/layout/hierarchy3"/>
    <dgm:cxn modelId="{9AFB1FB6-1B99-4002-A950-392705B5C6E3}" type="presParOf" srcId="{849E637F-0143-4A2F-9359-F98DFF3CD874}" destId="{B9BF1685-C7A8-4341-84F5-3E5C3310DB5A}" srcOrd="1" destOrd="0" presId="urn:microsoft.com/office/officeart/2005/8/layout/hierarchy3"/>
    <dgm:cxn modelId="{E8B8B7E8-2CC6-47BA-A271-61597FA0D5C2}" type="presParOf" srcId="{B9BF1685-C7A8-4341-84F5-3E5C3310DB5A}" destId="{4B0C8A70-A086-47DB-8659-C8ED82056B7D}" srcOrd="0" destOrd="0" presId="urn:microsoft.com/office/officeart/2005/8/layout/hierarchy3"/>
    <dgm:cxn modelId="{A8D94560-5C3A-43C4-9043-0F3272644223}" type="presParOf" srcId="{B9BF1685-C7A8-4341-84F5-3E5C3310DB5A}" destId="{D428D42E-4DEE-4DD0-87A1-595DAF343F04}" srcOrd="1" destOrd="0" presId="urn:microsoft.com/office/officeart/2005/8/layout/hierarchy3"/>
    <dgm:cxn modelId="{30FEB33A-F4A1-4E1D-9251-36E44BA2F68A}" type="presParOf" srcId="{B9BF1685-C7A8-4341-84F5-3E5C3310DB5A}" destId="{0539346E-1C15-4321-9D59-8CB81A37B685}" srcOrd="2" destOrd="0" presId="urn:microsoft.com/office/officeart/2005/8/layout/hierarchy3"/>
    <dgm:cxn modelId="{65B9D2DB-CD75-43EE-BABC-3049E93244FB}" type="presParOf" srcId="{B9BF1685-C7A8-4341-84F5-3E5C3310DB5A}" destId="{D972D820-12FE-44CB-919C-01D292FB11EB}" srcOrd="3" destOrd="0" presId="urn:microsoft.com/office/officeart/2005/8/layout/hierarchy3"/>
    <dgm:cxn modelId="{967594D1-B2D0-49E0-AA61-8EFCBD490AF0}" type="presParOf" srcId="{B9BF1685-C7A8-4341-84F5-3E5C3310DB5A}" destId="{3E38F9AA-035A-4FA6-85C1-3229C93092BD}" srcOrd="4" destOrd="0" presId="urn:microsoft.com/office/officeart/2005/8/layout/hierarchy3"/>
    <dgm:cxn modelId="{CE37A54F-105E-4470-9D8B-778DD71587FB}" type="presParOf" srcId="{B9BF1685-C7A8-4341-84F5-3E5C3310DB5A}" destId="{52CAAA89-677E-432F-9175-CC34FF334DA5}" srcOrd="5" destOrd="0" presId="urn:microsoft.com/office/officeart/2005/8/layout/hierarchy3"/>
    <dgm:cxn modelId="{6CF8E154-B850-4402-8DC0-8D3079B47ABC}" type="presParOf" srcId="{B9BF1685-C7A8-4341-84F5-3E5C3310DB5A}" destId="{EAC4D407-9C3E-4D9E-9B3B-0E860A2BEA81}" srcOrd="6" destOrd="0" presId="urn:microsoft.com/office/officeart/2005/8/layout/hierarchy3"/>
    <dgm:cxn modelId="{730D35C6-CDF3-4592-8F5E-DAA760AA9EE4}" type="presParOf" srcId="{B9BF1685-C7A8-4341-84F5-3E5C3310DB5A}" destId="{BFE72553-C231-400A-B6BE-8A3CF50B4D0E}"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DFA131-3B3B-45E1-B899-1DF160A1D0D9}"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n-US"/>
        </a:p>
      </dgm:t>
    </dgm:pt>
    <dgm:pt modelId="{0A0B8593-DFE8-4215-A34D-DEC399C60E93}">
      <dgm:prSet phldrT="[Text]"/>
      <dgm:spPr>
        <a:solidFill>
          <a:schemeClr val="accent1">
            <a:lumMod val="50000"/>
            <a:alpha val="90000"/>
          </a:schemeClr>
        </a:solidFill>
      </dgm:spPr>
      <dgm:t>
        <a:bodyPr/>
        <a:lstStyle/>
        <a:p>
          <a:pPr algn="l"/>
          <a:r>
            <a:rPr lang="en-US" dirty="0">
              <a:solidFill>
                <a:schemeClr val="bg1">
                  <a:lumMod val="95000"/>
                </a:schemeClr>
              </a:solidFill>
            </a:rPr>
            <a:t>Provincial Project Staff (PPS 2010) </a:t>
          </a:r>
        </a:p>
      </dgm:t>
    </dgm:pt>
    <dgm:pt modelId="{86C6F648-8E17-4E30-8EBE-D3B3CDFA2099}" type="parTrans" cxnId="{FAE17FB9-3DDA-4553-A931-4D974356717D}">
      <dgm:prSet/>
      <dgm:spPr/>
      <dgm:t>
        <a:bodyPr/>
        <a:lstStyle/>
        <a:p>
          <a:endParaRPr lang="en-US"/>
        </a:p>
      </dgm:t>
    </dgm:pt>
    <dgm:pt modelId="{F4D2D6AF-DB9F-4D2C-A70E-94A5B5BDECB9}" type="sibTrans" cxnId="{FAE17FB9-3DDA-4553-A931-4D974356717D}">
      <dgm:prSet/>
      <dgm:spPr/>
      <dgm:t>
        <a:bodyPr/>
        <a:lstStyle/>
        <a:p>
          <a:endParaRPr lang="en-US"/>
        </a:p>
      </dgm:t>
    </dgm:pt>
    <dgm:pt modelId="{9002D8EC-B6D3-45B6-8638-D209D7CA9A27}">
      <dgm:prSet phldrT="[Text]"/>
      <dgm:spPr/>
      <dgm:t>
        <a:bodyPr/>
        <a:lstStyle/>
        <a:p>
          <a:r>
            <a:rPr lang="en-US" dirty="0">
              <a:solidFill>
                <a:schemeClr val="bg1">
                  <a:lumMod val="95000"/>
                </a:schemeClr>
              </a:solidFill>
            </a:rPr>
            <a:t>Manual Processing</a:t>
          </a:r>
        </a:p>
      </dgm:t>
    </dgm:pt>
    <dgm:pt modelId="{25C6FD27-F286-434C-9B44-2C36C1B57F9E}" type="parTrans" cxnId="{590ECE80-3284-4F82-95DA-44EECF9FEDB9}">
      <dgm:prSet/>
      <dgm:spPr/>
      <dgm:t>
        <a:bodyPr/>
        <a:lstStyle/>
        <a:p>
          <a:endParaRPr lang="en-US"/>
        </a:p>
      </dgm:t>
    </dgm:pt>
    <dgm:pt modelId="{597854AC-4CF0-4620-84AC-DC2B66835DD3}" type="sibTrans" cxnId="{590ECE80-3284-4F82-95DA-44EECF9FEDB9}">
      <dgm:prSet/>
      <dgm:spPr/>
      <dgm:t>
        <a:bodyPr/>
        <a:lstStyle/>
        <a:p>
          <a:endParaRPr lang="en-US"/>
        </a:p>
      </dgm:t>
    </dgm:pt>
    <dgm:pt modelId="{1CB1B1EB-9AE6-4120-A601-A2EE092927E2}">
      <dgm:prSet phldrT="[Text]"/>
      <dgm:spPr>
        <a:solidFill>
          <a:schemeClr val="accent1">
            <a:lumMod val="75000"/>
            <a:alpha val="90000"/>
          </a:schemeClr>
        </a:solidFill>
      </dgm:spPr>
      <dgm:t>
        <a:bodyPr/>
        <a:lstStyle/>
        <a:p>
          <a:pPr algn="l"/>
          <a:r>
            <a:rPr lang="en-US" dirty="0">
              <a:solidFill>
                <a:schemeClr val="bg1">
                  <a:lumMod val="95000"/>
                </a:schemeClr>
              </a:solidFill>
            </a:rPr>
            <a:t>Census Processing Center (CPC 2010)</a:t>
          </a:r>
        </a:p>
      </dgm:t>
    </dgm:pt>
    <dgm:pt modelId="{DC395E55-B496-4D38-A6A2-CDFDD48B1041}" type="parTrans" cxnId="{41B7F475-B6BA-4B3E-8C34-F413EEF2F218}">
      <dgm:prSet/>
      <dgm:spPr/>
      <dgm:t>
        <a:bodyPr/>
        <a:lstStyle/>
        <a:p>
          <a:endParaRPr lang="en-US"/>
        </a:p>
      </dgm:t>
    </dgm:pt>
    <dgm:pt modelId="{CA153F73-9EBF-46CA-B0C0-43B4AEB0F9A1}" type="sibTrans" cxnId="{41B7F475-B6BA-4B3E-8C34-F413EEF2F218}">
      <dgm:prSet/>
      <dgm:spPr/>
      <dgm:t>
        <a:bodyPr/>
        <a:lstStyle/>
        <a:p>
          <a:endParaRPr lang="en-US"/>
        </a:p>
      </dgm:t>
    </dgm:pt>
    <dgm:pt modelId="{279B5F46-2F37-44EA-9434-94F5AEEABBEA}">
      <dgm:prSet phldrT="[Text]"/>
      <dgm:spPr/>
      <dgm:t>
        <a:bodyPr/>
        <a:lstStyle/>
        <a:p>
          <a:r>
            <a:rPr lang="en-US" dirty="0">
              <a:solidFill>
                <a:schemeClr val="bg1">
                  <a:lumMod val="95000"/>
                </a:schemeClr>
              </a:solidFill>
            </a:rPr>
            <a:t>Machine Processing</a:t>
          </a:r>
        </a:p>
      </dgm:t>
    </dgm:pt>
    <dgm:pt modelId="{8ABF557D-C2E5-4D39-B297-F4EDC28AD855}" type="parTrans" cxnId="{3A8BA005-8584-4736-AE22-BB07EE4DCA2A}">
      <dgm:prSet/>
      <dgm:spPr/>
      <dgm:t>
        <a:bodyPr/>
        <a:lstStyle/>
        <a:p>
          <a:endParaRPr lang="en-US"/>
        </a:p>
      </dgm:t>
    </dgm:pt>
    <dgm:pt modelId="{F1261A87-8046-481C-8F94-4721BADB76C3}" type="sibTrans" cxnId="{3A8BA005-8584-4736-AE22-BB07EE4DCA2A}">
      <dgm:prSet/>
      <dgm:spPr/>
      <dgm:t>
        <a:bodyPr/>
        <a:lstStyle/>
        <a:p>
          <a:endParaRPr lang="en-US"/>
        </a:p>
      </dgm:t>
    </dgm:pt>
    <dgm:pt modelId="{4B27A120-AA4F-4B95-8577-1EDB901E31C6}">
      <dgm:prSet phldrT="[Text]"/>
      <dgm:spPr>
        <a:solidFill>
          <a:schemeClr val="accent1">
            <a:lumMod val="40000"/>
            <a:lumOff val="60000"/>
            <a:alpha val="90000"/>
          </a:schemeClr>
        </a:solidFill>
      </dgm:spPr>
      <dgm:t>
        <a:bodyPr/>
        <a:lstStyle/>
        <a:p>
          <a:pPr algn="l"/>
          <a:r>
            <a:rPr lang="en-US" dirty="0">
              <a:solidFill>
                <a:schemeClr val="bg1">
                  <a:lumMod val="95000"/>
                </a:schemeClr>
              </a:solidFill>
            </a:rPr>
            <a:t>Central Office</a:t>
          </a:r>
        </a:p>
      </dgm:t>
    </dgm:pt>
    <dgm:pt modelId="{0311A7FF-2016-4691-8153-4DCD60660ABC}" type="parTrans" cxnId="{D5CAB3A9-4174-486D-A4BA-1FAA0B41F15D}">
      <dgm:prSet/>
      <dgm:spPr/>
      <dgm:t>
        <a:bodyPr/>
        <a:lstStyle/>
        <a:p>
          <a:endParaRPr lang="en-US"/>
        </a:p>
      </dgm:t>
    </dgm:pt>
    <dgm:pt modelId="{461B22C5-C98A-44CE-BBFC-A5D4E386CCB3}" type="sibTrans" cxnId="{D5CAB3A9-4174-486D-A4BA-1FAA0B41F15D}">
      <dgm:prSet/>
      <dgm:spPr/>
      <dgm:t>
        <a:bodyPr/>
        <a:lstStyle/>
        <a:p>
          <a:endParaRPr lang="en-US"/>
        </a:p>
      </dgm:t>
    </dgm:pt>
    <dgm:pt modelId="{48B79FB8-9AA8-4FF4-BCA8-6622EB55517D}">
      <dgm:prSet phldrT="[Text]"/>
      <dgm:spPr/>
      <dgm:t>
        <a:bodyPr/>
        <a:lstStyle/>
        <a:p>
          <a:r>
            <a:rPr lang="en-US" dirty="0">
              <a:solidFill>
                <a:schemeClr val="bg1">
                  <a:lumMod val="95000"/>
                </a:schemeClr>
              </a:solidFill>
            </a:rPr>
            <a:t>Further Processing</a:t>
          </a:r>
        </a:p>
      </dgm:t>
    </dgm:pt>
    <dgm:pt modelId="{45229A52-7D9A-4C80-85DA-88A78114316A}" type="parTrans" cxnId="{43CC32D1-0EA3-429F-9D69-11CDCCF22F25}">
      <dgm:prSet/>
      <dgm:spPr/>
      <dgm:t>
        <a:bodyPr/>
        <a:lstStyle/>
        <a:p>
          <a:endParaRPr lang="en-US"/>
        </a:p>
      </dgm:t>
    </dgm:pt>
    <dgm:pt modelId="{99728C5E-CF71-4DC0-9D4C-9570821A45A8}" type="sibTrans" cxnId="{43CC32D1-0EA3-429F-9D69-11CDCCF22F25}">
      <dgm:prSet/>
      <dgm:spPr/>
      <dgm:t>
        <a:bodyPr/>
        <a:lstStyle/>
        <a:p>
          <a:endParaRPr lang="en-US"/>
        </a:p>
      </dgm:t>
    </dgm:pt>
    <dgm:pt modelId="{5C0849AA-7C9D-45BF-869D-25321B9273A6}">
      <dgm:prSet phldrT="[Text]"/>
      <dgm:spPr/>
      <dgm:t>
        <a:bodyPr/>
        <a:lstStyle/>
        <a:p>
          <a:r>
            <a:rPr lang="en-US" dirty="0">
              <a:solidFill>
                <a:schemeClr val="bg1">
                  <a:lumMod val="95000"/>
                </a:schemeClr>
              </a:solidFill>
            </a:rPr>
            <a:t>Final Tabulation</a:t>
          </a:r>
        </a:p>
      </dgm:t>
    </dgm:pt>
    <dgm:pt modelId="{57D6CA00-51E4-4B78-BA70-D0F9E2EC2199}" type="parTrans" cxnId="{5DB57AD9-2DA0-4322-B97A-86F98C2E849C}">
      <dgm:prSet/>
      <dgm:spPr/>
      <dgm:t>
        <a:bodyPr/>
        <a:lstStyle/>
        <a:p>
          <a:endParaRPr lang="en-US"/>
        </a:p>
      </dgm:t>
    </dgm:pt>
    <dgm:pt modelId="{9DBFEEF4-9D02-48B9-A95D-4B28E21F49E2}" type="sibTrans" cxnId="{5DB57AD9-2DA0-4322-B97A-86F98C2E849C}">
      <dgm:prSet/>
      <dgm:spPr/>
      <dgm:t>
        <a:bodyPr/>
        <a:lstStyle/>
        <a:p>
          <a:endParaRPr lang="en-US"/>
        </a:p>
      </dgm:t>
    </dgm:pt>
    <dgm:pt modelId="{405B1D89-2B90-4621-9BA6-11628F824D2C}" type="pres">
      <dgm:prSet presAssocID="{F4DFA131-3B3B-45E1-B899-1DF160A1D0D9}" presName="Name0" presStyleCnt="0">
        <dgm:presLayoutVars>
          <dgm:chMax val="7"/>
          <dgm:dir/>
          <dgm:animLvl val="lvl"/>
          <dgm:resizeHandles val="exact"/>
        </dgm:presLayoutVars>
      </dgm:prSet>
      <dgm:spPr/>
    </dgm:pt>
    <dgm:pt modelId="{45150A75-EC6F-40AE-BDF6-4257165198A4}" type="pres">
      <dgm:prSet presAssocID="{0A0B8593-DFE8-4215-A34D-DEC399C60E93}" presName="circle1" presStyleLbl="node1" presStyleIdx="0" presStyleCnt="3"/>
      <dgm:spPr>
        <a:solidFill>
          <a:schemeClr val="accent1">
            <a:lumMod val="50000"/>
          </a:schemeClr>
        </a:solidFill>
      </dgm:spPr>
    </dgm:pt>
    <dgm:pt modelId="{6731AADA-589E-4ED9-81C0-0C84B92269CC}" type="pres">
      <dgm:prSet presAssocID="{0A0B8593-DFE8-4215-A34D-DEC399C60E93}" presName="space" presStyleCnt="0"/>
      <dgm:spPr/>
    </dgm:pt>
    <dgm:pt modelId="{A04D4EBC-85D6-4E0E-8097-C37451F053A7}" type="pres">
      <dgm:prSet presAssocID="{0A0B8593-DFE8-4215-A34D-DEC399C60E93}" presName="rect1" presStyleLbl="alignAcc1" presStyleIdx="0" presStyleCnt="3"/>
      <dgm:spPr/>
    </dgm:pt>
    <dgm:pt modelId="{31AFA9D9-607F-4504-A27D-B513E5990A46}" type="pres">
      <dgm:prSet presAssocID="{1CB1B1EB-9AE6-4120-A601-A2EE092927E2}" presName="vertSpace2" presStyleLbl="node1" presStyleIdx="0" presStyleCnt="3"/>
      <dgm:spPr/>
    </dgm:pt>
    <dgm:pt modelId="{57342A9F-C2AE-4A3B-987A-170068C29E60}" type="pres">
      <dgm:prSet presAssocID="{1CB1B1EB-9AE6-4120-A601-A2EE092927E2}" presName="circle2" presStyleLbl="node1" presStyleIdx="1" presStyleCnt="3"/>
      <dgm:spPr>
        <a:solidFill>
          <a:schemeClr val="accent1">
            <a:lumMod val="75000"/>
          </a:schemeClr>
        </a:solidFill>
      </dgm:spPr>
    </dgm:pt>
    <dgm:pt modelId="{9A252919-5D38-4DA3-91CF-54AAD5464021}" type="pres">
      <dgm:prSet presAssocID="{1CB1B1EB-9AE6-4120-A601-A2EE092927E2}" presName="rect2" presStyleLbl="alignAcc1" presStyleIdx="1" presStyleCnt="3" custLinFactNeighborX="1697" custLinFactNeighborY="305"/>
      <dgm:spPr/>
    </dgm:pt>
    <dgm:pt modelId="{48EB89A0-9458-474B-98A1-FCF2941D2090}" type="pres">
      <dgm:prSet presAssocID="{4B27A120-AA4F-4B95-8577-1EDB901E31C6}" presName="vertSpace3" presStyleLbl="node1" presStyleIdx="1" presStyleCnt="3"/>
      <dgm:spPr/>
    </dgm:pt>
    <dgm:pt modelId="{9C32174C-C4EB-470A-A965-9CF7302CA847}" type="pres">
      <dgm:prSet presAssocID="{4B27A120-AA4F-4B95-8577-1EDB901E31C6}" presName="circle3" presStyleLbl="node1" presStyleIdx="2" presStyleCnt="3"/>
      <dgm:spPr>
        <a:solidFill>
          <a:schemeClr val="accent1">
            <a:lumMod val="40000"/>
            <a:lumOff val="60000"/>
          </a:schemeClr>
        </a:solidFill>
      </dgm:spPr>
    </dgm:pt>
    <dgm:pt modelId="{27D81C47-BD0A-4BCC-BA71-AD3F88DB0AF8}" type="pres">
      <dgm:prSet presAssocID="{4B27A120-AA4F-4B95-8577-1EDB901E31C6}" presName="rect3" presStyleLbl="alignAcc1" presStyleIdx="2" presStyleCnt="3" custLinFactNeighborX="4520" custLinFactNeighborY="750"/>
      <dgm:spPr/>
    </dgm:pt>
    <dgm:pt modelId="{97881626-C749-4C57-A95B-0B8190D21D05}" type="pres">
      <dgm:prSet presAssocID="{0A0B8593-DFE8-4215-A34D-DEC399C60E93}" presName="rect1ParTx" presStyleLbl="alignAcc1" presStyleIdx="2" presStyleCnt="3">
        <dgm:presLayoutVars>
          <dgm:chMax val="1"/>
          <dgm:bulletEnabled val="1"/>
        </dgm:presLayoutVars>
      </dgm:prSet>
      <dgm:spPr/>
    </dgm:pt>
    <dgm:pt modelId="{7DE0396E-88A7-4645-9D22-78F0AC85E1E5}" type="pres">
      <dgm:prSet presAssocID="{0A0B8593-DFE8-4215-A34D-DEC399C60E93}" presName="rect1ChTx" presStyleLbl="alignAcc1" presStyleIdx="2" presStyleCnt="3">
        <dgm:presLayoutVars>
          <dgm:bulletEnabled val="1"/>
        </dgm:presLayoutVars>
      </dgm:prSet>
      <dgm:spPr/>
    </dgm:pt>
    <dgm:pt modelId="{F2A4F87D-BB18-4115-A2E4-3058B9A85B6D}" type="pres">
      <dgm:prSet presAssocID="{1CB1B1EB-9AE6-4120-A601-A2EE092927E2}" presName="rect2ParTx" presStyleLbl="alignAcc1" presStyleIdx="2" presStyleCnt="3">
        <dgm:presLayoutVars>
          <dgm:chMax val="1"/>
          <dgm:bulletEnabled val="1"/>
        </dgm:presLayoutVars>
      </dgm:prSet>
      <dgm:spPr/>
    </dgm:pt>
    <dgm:pt modelId="{41CCA75E-79D2-42EC-B2E1-7833A76B888E}" type="pres">
      <dgm:prSet presAssocID="{1CB1B1EB-9AE6-4120-A601-A2EE092927E2}" presName="rect2ChTx" presStyleLbl="alignAcc1" presStyleIdx="2" presStyleCnt="3">
        <dgm:presLayoutVars>
          <dgm:bulletEnabled val="1"/>
        </dgm:presLayoutVars>
      </dgm:prSet>
      <dgm:spPr/>
    </dgm:pt>
    <dgm:pt modelId="{D9280E13-EB26-4DD5-A214-1EE961D52C2D}" type="pres">
      <dgm:prSet presAssocID="{4B27A120-AA4F-4B95-8577-1EDB901E31C6}" presName="rect3ParTx" presStyleLbl="alignAcc1" presStyleIdx="2" presStyleCnt="3">
        <dgm:presLayoutVars>
          <dgm:chMax val="1"/>
          <dgm:bulletEnabled val="1"/>
        </dgm:presLayoutVars>
      </dgm:prSet>
      <dgm:spPr/>
    </dgm:pt>
    <dgm:pt modelId="{B58A3936-A9FD-4ADA-ABC7-22E7370C3203}" type="pres">
      <dgm:prSet presAssocID="{4B27A120-AA4F-4B95-8577-1EDB901E31C6}" presName="rect3ChTx" presStyleLbl="alignAcc1" presStyleIdx="2" presStyleCnt="3">
        <dgm:presLayoutVars>
          <dgm:bulletEnabled val="1"/>
        </dgm:presLayoutVars>
      </dgm:prSet>
      <dgm:spPr/>
    </dgm:pt>
  </dgm:ptLst>
  <dgm:cxnLst>
    <dgm:cxn modelId="{3A8BA005-8584-4736-AE22-BB07EE4DCA2A}" srcId="{1CB1B1EB-9AE6-4120-A601-A2EE092927E2}" destId="{279B5F46-2F37-44EA-9434-94F5AEEABBEA}" srcOrd="0" destOrd="0" parTransId="{8ABF557D-C2E5-4D39-B297-F4EDC28AD855}" sibTransId="{F1261A87-8046-481C-8F94-4721BADB76C3}"/>
    <dgm:cxn modelId="{BB799710-85ED-4613-BDBF-197666FEB6DA}" type="presOf" srcId="{48B79FB8-9AA8-4FF4-BCA8-6622EB55517D}" destId="{B58A3936-A9FD-4ADA-ABC7-22E7370C3203}" srcOrd="0" destOrd="0" presId="urn:microsoft.com/office/officeart/2005/8/layout/target3"/>
    <dgm:cxn modelId="{49E29112-4A23-4ABA-8ED4-22C6054B5050}" type="presOf" srcId="{279B5F46-2F37-44EA-9434-94F5AEEABBEA}" destId="{41CCA75E-79D2-42EC-B2E1-7833A76B888E}" srcOrd="0" destOrd="0" presId="urn:microsoft.com/office/officeart/2005/8/layout/target3"/>
    <dgm:cxn modelId="{6B024E44-12AC-4566-9CAF-A4FFA81EEF0B}" type="presOf" srcId="{1CB1B1EB-9AE6-4120-A601-A2EE092927E2}" destId="{9A252919-5D38-4DA3-91CF-54AAD5464021}" srcOrd="0" destOrd="0" presId="urn:microsoft.com/office/officeart/2005/8/layout/target3"/>
    <dgm:cxn modelId="{085C8F45-5E48-4E5E-8EF0-A39A28BB6114}" type="presOf" srcId="{0A0B8593-DFE8-4215-A34D-DEC399C60E93}" destId="{A04D4EBC-85D6-4E0E-8097-C37451F053A7}" srcOrd="0" destOrd="0" presId="urn:microsoft.com/office/officeart/2005/8/layout/target3"/>
    <dgm:cxn modelId="{AF09F046-4EE2-45D4-8153-14F414E945AF}" type="presOf" srcId="{1CB1B1EB-9AE6-4120-A601-A2EE092927E2}" destId="{F2A4F87D-BB18-4115-A2E4-3058B9A85B6D}" srcOrd="1" destOrd="0" presId="urn:microsoft.com/office/officeart/2005/8/layout/target3"/>
    <dgm:cxn modelId="{305E576D-0BE3-4A34-9A17-9C04B4175890}" type="presOf" srcId="{4B27A120-AA4F-4B95-8577-1EDB901E31C6}" destId="{27D81C47-BD0A-4BCC-BA71-AD3F88DB0AF8}" srcOrd="0" destOrd="0" presId="urn:microsoft.com/office/officeart/2005/8/layout/target3"/>
    <dgm:cxn modelId="{41B7F475-B6BA-4B3E-8C34-F413EEF2F218}" srcId="{F4DFA131-3B3B-45E1-B899-1DF160A1D0D9}" destId="{1CB1B1EB-9AE6-4120-A601-A2EE092927E2}" srcOrd="1" destOrd="0" parTransId="{DC395E55-B496-4D38-A6A2-CDFDD48B1041}" sibTransId="{CA153F73-9EBF-46CA-B0C0-43B4AEB0F9A1}"/>
    <dgm:cxn modelId="{16BB927F-2A03-4E58-91A9-1798106B453F}" type="presOf" srcId="{9002D8EC-B6D3-45B6-8638-D209D7CA9A27}" destId="{7DE0396E-88A7-4645-9D22-78F0AC85E1E5}" srcOrd="0" destOrd="0" presId="urn:microsoft.com/office/officeart/2005/8/layout/target3"/>
    <dgm:cxn modelId="{590ECE80-3284-4F82-95DA-44EECF9FEDB9}" srcId="{0A0B8593-DFE8-4215-A34D-DEC399C60E93}" destId="{9002D8EC-B6D3-45B6-8638-D209D7CA9A27}" srcOrd="0" destOrd="0" parTransId="{25C6FD27-F286-434C-9B44-2C36C1B57F9E}" sibTransId="{597854AC-4CF0-4620-84AC-DC2B66835DD3}"/>
    <dgm:cxn modelId="{C5A3D599-B589-486C-9C71-2CBFB88ED726}" type="presOf" srcId="{0A0B8593-DFE8-4215-A34D-DEC399C60E93}" destId="{97881626-C749-4C57-A95B-0B8190D21D05}" srcOrd="1" destOrd="0" presId="urn:microsoft.com/office/officeart/2005/8/layout/target3"/>
    <dgm:cxn modelId="{D5CAB3A9-4174-486D-A4BA-1FAA0B41F15D}" srcId="{F4DFA131-3B3B-45E1-B899-1DF160A1D0D9}" destId="{4B27A120-AA4F-4B95-8577-1EDB901E31C6}" srcOrd="2" destOrd="0" parTransId="{0311A7FF-2016-4691-8153-4DCD60660ABC}" sibTransId="{461B22C5-C98A-44CE-BBFC-A5D4E386CCB3}"/>
    <dgm:cxn modelId="{FAE17FB9-3DDA-4553-A931-4D974356717D}" srcId="{F4DFA131-3B3B-45E1-B899-1DF160A1D0D9}" destId="{0A0B8593-DFE8-4215-A34D-DEC399C60E93}" srcOrd="0" destOrd="0" parTransId="{86C6F648-8E17-4E30-8EBE-D3B3CDFA2099}" sibTransId="{F4D2D6AF-DB9F-4D2C-A70E-94A5B5BDECB9}"/>
    <dgm:cxn modelId="{113112BA-13EB-407F-9095-C396C45ACA0C}" type="presOf" srcId="{F4DFA131-3B3B-45E1-B899-1DF160A1D0D9}" destId="{405B1D89-2B90-4621-9BA6-11628F824D2C}" srcOrd="0" destOrd="0" presId="urn:microsoft.com/office/officeart/2005/8/layout/target3"/>
    <dgm:cxn modelId="{DCDE27C1-903E-4FC4-B0AE-DE2526A0A8FE}" type="presOf" srcId="{5C0849AA-7C9D-45BF-869D-25321B9273A6}" destId="{B58A3936-A9FD-4ADA-ABC7-22E7370C3203}" srcOrd="0" destOrd="1" presId="urn:microsoft.com/office/officeart/2005/8/layout/target3"/>
    <dgm:cxn modelId="{A66EDDC2-4E6E-4315-9034-1E9BD9C91ED6}" type="presOf" srcId="{4B27A120-AA4F-4B95-8577-1EDB901E31C6}" destId="{D9280E13-EB26-4DD5-A214-1EE961D52C2D}" srcOrd="1" destOrd="0" presId="urn:microsoft.com/office/officeart/2005/8/layout/target3"/>
    <dgm:cxn modelId="{43CC32D1-0EA3-429F-9D69-11CDCCF22F25}" srcId="{4B27A120-AA4F-4B95-8577-1EDB901E31C6}" destId="{48B79FB8-9AA8-4FF4-BCA8-6622EB55517D}" srcOrd="0" destOrd="0" parTransId="{45229A52-7D9A-4C80-85DA-88A78114316A}" sibTransId="{99728C5E-CF71-4DC0-9D4C-9570821A45A8}"/>
    <dgm:cxn modelId="{5DB57AD9-2DA0-4322-B97A-86F98C2E849C}" srcId="{4B27A120-AA4F-4B95-8577-1EDB901E31C6}" destId="{5C0849AA-7C9D-45BF-869D-25321B9273A6}" srcOrd="1" destOrd="0" parTransId="{57D6CA00-51E4-4B78-BA70-D0F9E2EC2199}" sibTransId="{9DBFEEF4-9D02-48B9-A95D-4B28E21F49E2}"/>
    <dgm:cxn modelId="{8148009C-3357-4CC8-8393-9F8BE460EB5D}" type="presParOf" srcId="{405B1D89-2B90-4621-9BA6-11628F824D2C}" destId="{45150A75-EC6F-40AE-BDF6-4257165198A4}" srcOrd="0" destOrd="0" presId="urn:microsoft.com/office/officeart/2005/8/layout/target3"/>
    <dgm:cxn modelId="{FEB1BE29-69CC-4A3A-8A53-678E2AB8B8F5}" type="presParOf" srcId="{405B1D89-2B90-4621-9BA6-11628F824D2C}" destId="{6731AADA-589E-4ED9-81C0-0C84B92269CC}" srcOrd="1" destOrd="0" presId="urn:microsoft.com/office/officeart/2005/8/layout/target3"/>
    <dgm:cxn modelId="{6A139646-7ABC-4768-ADFA-9475B77BB101}" type="presParOf" srcId="{405B1D89-2B90-4621-9BA6-11628F824D2C}" destId="{A04D4EBC-85D6-4E0E-8097-C37451F053A7}" srcOrd="2" destOrd="0" presId="urn:microsoft.com/office/officeart/2005/8/layout/target3"/>
    <dgm:cxn modelId="{68B4746D-E4B1-49DE-BD65-DB1C672B06B4}" type="presParOf" srcId="{405B1D89-2B90-4621-9BA6-11628F824D2C}" destId="{31AFA9D9-607F-4504-A27D-B513E5990A46}" srcOrd="3" destOrd="0" presId="urn:microsoft.com/office/officeart/2005/8/layout/target3"/>
    <dgm:cxn modelId="{A70CA088-9470-416B-92F4-EA5EAD2924D9}" type="presParOf" srcId="{405B1D89-2B90-4621-9BA6-11628F824D2C}" destId="{57342A9F-C2AE-4A3B-987A-170068C29E60}" srcOrd="4" destOrd="0" presId="urn:microsoft.com/office/officeart/2005/8/layout/target3"/>
    <dgm:cxn modelId="{E7C97690-38CC-4F2E-89A1-ACDC0A0077B4}" type="presParOf" srcId="{405B1D89-2B90-4621-9BA6-11628F824D2C}" destId="{9A252919-5D38-4DA3-91CF-54AAD5464021}" srcOrd="5" destOrd="0" presId="urn:microsoft.com/office/officeart/2005/8/layout/target3"/>
    <dgm:cxn modelId="{93A39621-0E6F-45B8-8943-6539CD315591}" type="presParOf" srcId="{405B1D89-2B90-4621-9BA6-11628F824D2C}" destId="{48EB89A0-9458-474B-98A1-FCF2941D2090}" srcOrd="6" destOrd="0" presId="urn:microsoft.com/office/officeart/2005/8/layout/target3"/>
    <dgm:cxn modelId="{83B89A62-E66D-404C-8BDD-DE3EBD6467A0}" type="presParOf" srcId="{405B1D89-2B90-4621-9BA6-11628F824D2C}" destId="{9C32174C-C4EB-470A-A965-9CF7302CA847}" srcOrd="7" destOrd="0" presId="urn:microsoft.com/office/officeart/2005/8/layout/target3"/>
    <dgm:cxn modelId="{90CBB3B5-884F-4D61-A2B9-5072744E1E6C}" type="presParOf" srcId="{405B1D89-2B90-4621-9BA6-11628F824D2C}" destId="{27D81C47-BD0A-4BCC-BA71-AD3F88DB0AF8}" srcOrd="8" destOrd="0" presId="urn:microsoft.com/office/officeart/2005/8/layout/target3"/>
    <dgm:cxn modelId="{D6A331F0-9163-4F55-BD8C-9FEA0109217B}" type="presParOf" srcId="{405B1D89-2B90-4621-9BA6-11628F824D2C}" destId="{97881626-C749-4C57-A95B-0B8190D21D05}" srcOrd="9" destOrd="0" presId="urn:microsoft.com/office/officeart/2005/8/layout/target3"/>
    <dgm:cxn modelId="{4654AB6D-BA00-45AB-8361-94D067D87000}" type="presParOf" srcId="{405B1D89-2B90-4621-9BA6-11628F824D2C}" destId="{7DE0396E-88A7-4645-9D22-78F0AC85E1E5}" srcOrd="10" destOrd="0" presId="urn:microsoft.com/office/officeart/2005/8/layout/target3"/>
    <dgm:cxn modelId="{420ACDFB-858F-4390-8731-8BCED1052DC0}" type="presParOf" srcId="{405B1D89-2B90-4621-9BA6-11628F824D2C}" destId="{F2A4F87D-BB18-4115-A2E4-3058B9A85B6D}" srcOrd="11" destOrd="0" presId="urn:microsoft.com/office/officeart/2005/8/layout/target3"/>
    <dgm:cxn modelId="{9CEF3664-2B28-42E2-ACA0-A9B1379A940A}" type="presParOf" srcId="{405B1D89-2B90-4621-9BA6-11628F824D2C}" destId="{41CCA75E-79D2-42EC-B2E1-7833A76B888E}" srcOrd="12" destOrd="0" presId="urn:microsoft.com/office/officeart/2005/8/layout/target3"/>
    <dgm:cxn modelId="{9E06778A-8E1C-403C-917F-99E4D130195E}" type="presParOf" srcId="{405B1D89-2B90-4621-9BA6-11628F824D2C}" destId="{D9280E13-EB26-4DD5-A214-1EE961D52C2D}" srcOrd="13" destOrd="0" presId="urn:microsoft.com/office/officeart/2005/8/layout/target3"/>
    <dgm:cxn modelId="{ACECFB35-EA57-489D-8D69-F05773E779F9}" type="presParOf" srcId="{405B1D89-2B90-4621-9BA6-11628F824D2C}" destId="{B58A3936-A9FD-4ADA-ABC7-22E7370C3203}" srcOrd="14" destOrd="0" presId="urn:microsoft.com/office/officeart/2005/8/layout/targe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ECB47-2214-4E80-97FD-0606ABD09987}">
      <dsp:nvSpPr>
        <dsp:cNvPr id="0" name=""/>
        <dsp:cNvSpPr/>
      </dsp:nvSpPr>
      <dsp:spPr>
        <a:xfrm>
          <a:off x="354731" y="138849"/>
          <a:ext cx="9308971" cy="1040583"/>
        </a:xfrm>
        <a:prstGeom prst="roundRect">
          <a:avLst>
            <a:gd name="adj" fmla="val 10000"/>
          </a:avLst>
        </a:prstGeom>
        <a:solidFill>
          <a:schemeClr val="accent5">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endParaRPr lang="en-US" sz="5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0" lvl="0" indent="0" algn="ctr" defTabSz="222250">
            <a:lnSpc>
              <a:spcPct val="90000"/>
            </a:lnSpc>
            <a:spcBef>
              <a:spcPct val="0"/>
            </a:spcBef>
            <a:spcAft>
              <a:spcPct val="35000"/>
            </a:spcAft>
            <a:buNone/>
          </a:pPr>
          <a:endParaRPr lang="en-US" sz="5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0" lvl="0" indent="0" algn="ctr" defTabSz="222250">
            <a:lnSpc>
              <a:spcPct val="90000"/>
            </a:lnSpc>
            <a:spcBef>
              <a:spcPct val="0"/>
            </a:spcBef>
            <a:spcAft>
              <a:spcPct val="35000"/>
            </a:spcAft>
            <a:buNone/>
          </a:pPr>
          <a:endParaRPr lang="en-US" sz="5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0" lvl="0" indent="0" algn="ctr" defTabSz="222250">
            <a:lnSpc>
              <a:spcPct val="90000"/>
            </a:lnSpc>
            <a:spcBef>
              <a:spcPct val="0"/>
            </a:spcBef>
            <a:spcAft>
              <a:spcPct val="35000"/>
            </a:spcAft>
            <a:buNone/>
          </a:pPr>
          <a:endParaRPr lang="en-US" sz="5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0" lvl="0" indent="0" algn="ctr" defTabSz="222250">
            <a:lnSpc>
              <a:spcPct val="90000"/>
            </a:lnSpc>
            <a:spcBef>
              <a:spcPct val="0"/>
            </a:spcBef>
            <a:spcAft>
              <a:spcPct val="35000"/>
            </a:spcAft>
            <a:buNone/>
          </a:pPr>
          <a:endParaRPr lang="en-US" sz="5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0" lvl="0" indent="0" algn="ctr" defTabSz="222250">
            <a:lnSpc>
              <a:spcPct val="90000"/>
            </a:lnSpc>
            <a:spcBef>
              <a:spcPct val="0"/>
            </a:spcBef>
            <a:spcAft>
              <a:spcPct val="35000"/>
            </a:spcAft>
            <a:buNone/>
          </a:pPr>
          <a:endParaRPr lang="en-US" sz="5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0" lvl="0" indent="0" algn="ctr" defTabSz="222250">
            <a:lnSpc>
              <a:spcPct val="90000"/>
            </a:lnSpc>
            <a:spcBef>
              <a:spcPct val="0"/>
            </a:spcBef>
            <a:spcAft>
              <a:spcPct val="35000"/>
            </a:spcAft>
            <a:buNone/>
          </a:pPr>
          <a:endParaRPr lang="en-US" sz="5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0" lvl="0" indent="0" algn="ctr" defTabSz="222250">
            <a:lnSpc>
              <a:spcPct val="90000"/>
            </a:lnSpc>
            <a:spcBef>
              <a:spcPct val="0"/>
            </a:spcBef>
            <a:spcAft>
              <a:spcPct val="35000"/>
            </a:spcAft>
            <a:buNone/>
          </a:pPr>
          <a:endParaRPr lang="en-US" sz="5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0" lvl="0" indent="0" algn="ctr" defTabSz="222250">
            <a:lnSpc>
              <a:spcPct val="90000"/>
            </a:lnSpc>
            <a:spcBef>
              <a:spcPct val="0"/>
            </a:spcBef>
            <a:spcAft>
              <a:spcPct val="35000"/>
            </a:spcAft>
            <a:buNone/>
          </a:pPr>
          <a:r>
            <a:rPr lang="en-US" sz="5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Contents of Presentation</a:t>
          </a:r>
        </a:p>
      </dsp:txBody>
      <dsp:txXfrm>
        <a:off x="385209" y="169327"/>
        <a:ext cx="9248015" cy="979627"/>
      </dsp:txXfrm>
    </dsp:sp>
    <dsp:sp modelId="{4B0C8A70-A086-47DB-8659-C8ED82056B7D}">
      <dsp:nvSpPr>
        <dsp:cNvPr id="0" name=""/>
        <dsp:cNvSpPr/>
      </dsp:nvSpPr>
      <dsp:spPr>
        <a:xfrm>
          <a:off x="1285628" y="1179432"/>
          <a:ext cx="654779" cy="210048"/>
        </a:xfrm>
        <a:custGeom>
          <a:avLst/>
          <a:gdLst/>
          <a:ahLst/>
          <a:cxnLst/>
          <a:rect l="0" t="0" r="0" b="0"/>
          <a:pathLst>
            <a:path>
              <a:moveTo>
                <a:pt x="0" y="0"/>
              </a:moveTo>
              <a:lnTo>
                <a:pt x="0" y="210048"/>
              </a:lnTo>
              <a:lnTo>
                <a:pt x="654779" y="21004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428D42E-4DEE-4DD0-87A1-595DAF343F04}">
      <dsp:nvSpPr>
        <dsp:cNvPr id="0" name=""/>
        <dsp:cNvSpPr/>
      </dsp:nvSpPr>
      <dsp:spPr>
        <a:xfrm>
          <a:off x="1940408" y="1045938"/>
          <a:ext cx="6239752" cy="687087"/>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b="1" kern="1200" dirty="0"/>
            <a:t>1.</a:t>
          </a:r>
          <a:r>
            <a:rPr lang="en-US" sz="2800" kern="1200" dirty="0"/>
            <a:t> What our </a:t>
          </a:r>
          <a:r>
            <a:rPr lang="en-US" sz="2800" kern="1200" dirty="0" err="1"/>
            <a:t>processess</a:t>
          </a:r>
          <a:r>
            <a:rPr lang="en-US" sz="2800" kern="1200" dirty="0"/>
            <a:t>  show?</a:t>
          </a:r>
        </a:p>
      </dsp:txBody>
      <dsp:txXfrm>
        <a:off x="1960532" y="1066062"/>
        <a:ext cx="6199504" cy="646839"/>
      </dsp:txXfrm>
    </dsp:sp>
    <dsp:sp modelId="{0539346E-1C15-4321-9D59-8CB81A37B685}">
      <dsp:nvSpPr>
        <dsp:cNvPr id="0" name=""/>
        <dsp:cNvSpPr/>
      </dsp:nvSpPr>
      <dsp:spPr>
        <a:xfrm>
          <a:off x="1285628" y="1179432"/>
          <a:ext cx="645734" cy="1301490"/>
        </a:xfrm>
        <a:custGeom>
          <a:avLst/>
          <a:gdLst/>
          <a:ahLst/>
          <a:cxnLst/>
          <a:rect l="0" t="0" r="0" b="0"/>
          <a:pathLst>
            <a:path>
              <a:moveTo>
                <a:pt x="0" y="0"/>
              </a:moveTo>
              <a:lnTo>
                <a:pt x="0" y="1301490"/>
              </a:lnTo>
              <a:lnTo>
                <a:pt x="645734" y="130149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972D820-12FE-44CB-919C-01D292FB11EB}">
      <dsp:nvSpPr>
        <dsp:cNvPr id="0" name=""/>
        <dsp:cNvSpPr/>
      </dsp:nvSpPr>
      <dsp:spPr>
        <a:xfrm>
          <a:off x="1931363" y="2097405"/>
          <a:ext cx="8591507" cy="767035"/>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endParaRPr lang="en-US" sz="2800" b="1" kern="1200" dirty="0"/>
        </a:p>
        <a:p>
          <a:pPr marL="0" lvl="0" indent="0" algn="l" defTabSz="1244600">
            <a:lnSpc>
              <a:spcPct val="90000"/>
            </a:lnSpc>
            <a:spcBef>
              <a:spcPct val="0"/>
            </a:spcBef>
            <a:spcAft>
              <a:spcPct val="35000"/>
            </a:spcAft>
            <a:buNone/>
          </a:pPr>
          <a:r>
            <a:rPr lang="en-US" sz="2800" b="1" kern="1200" dirty="0"/>
            <a:t>2.</a:t>
          </a:r>
          <a:r>
            <a:rPr lang="en-US" sz="2800" kern="1200" dirty="0"/>
            <a:t> What are the institutional arrangements that supported quality assurance for CPH 2010 results ?</a:t>
          </a:r>
        </a:p>
        <a:p>
          <a:pPr marL="0" lvl="0" indent="0" algn="l" defTabSz="1244600">
            <a:lnSpc>
              <a:spcPct val="90000"/>
            </a:lnSpc>
            <a:spcBef>
              <a:spcPct val="0"/>
            </a:spcBef>
            <a:spcAft>
              <a:spcPct val="35000"/>
            </a:spcAft>
            <a:buNone/>
          </a:pPr>
          <a:endParaRPr lang="en-US" sz="2800" kern="1200" dirty="0"/>
        </a:p>
      </dsp:txBody>
      <dsp:txXfrm>
        <a:off x="1953829" y="2119871"/>
        <a:ext cx="8546575" cy="722103"/>
      </dsp:txXfrm>
    </dsp:sp>
    <dsp:sp modelId="{3E38F9AA-035A-4FA6-85C1-3229C93092BD}">
      <dsp:nvSpPr>
        <dsp:cNvPr id="0" name=""/>
        <dsp:cNvSpPr/>
      </dsp:nvSpPr>
      <dsp:spPr>
        <a:xfrm>
          <a:off x="1285628" y="1179432"/>
          <a:ext cx="658989" cy="2354652"/>
        </a:xfrm>
        <a:custGeom>
          <a:avLst/>
          <a:gdLst/>
          <a:ahLst/>
          <a:cxnLst/>
          <a:rect l="0" t="0" r="0" b="0"/>
          <a:pathLst>
            <a:path>
              <a:moveTo>
                <a:pt x="0" y="0"/>
              </a:moveTo>
              <a:lnTo>
                <a:pt x="0" y="2354652"/>
              </a:lnTo>
              <a:lnTo>
                <a:pt x="658989" y="235465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2CAAA89-677E-432F-9175-CC34FF334DA5}">
      <dsp:nvSpPr>
        <dsp:cNvPr id="0" name=""/>
        <dsp:cNvSpPr/>
      </dsp:nvSpPr>
      <dsp:spPr>
        <a:xfrm>
          <a:off x="1944618" y="3150567"/>
          <a:ext cx="6687861" cy="767035"/>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b="1" kern="1200" dirty="0"/>
            <a:t>3.</a:t>
          </a:r>
          <a:r>
            <a:rPr lang="en-US" sz="2800" kern="1200" dirty="0"/>
            <a:t>   What were the </a:t>
          </a:r>
          <a:r>
            <a:rPr lang="en-US" sz="2800" kern="1200" dirty="0" err="1"/>
            <a:t>institutiona</a:t>
          </a:r>
          <a:r>
            <a:rPr lang="en-US" sz="2800" kern="1200" dirty="0"/>
            <a:t> arrangements done the previous censuses? </a:t>
          </a:r>
        </a:p>
      </dsp:txBody>
      <dsp:txXfrm>
        <a:off x="1967084" y="3173033"/>
        <a:ext cx="6642929" cy="722103"/>
      </dsp:txXfrm>
    </dsp:sp>
    <dsp:sp modelId="{EAC4D407-9C3E-4D9E-9B3B-0E860A2BEA81}">
      <dsp:nvSpPr>
        <dsp:cNvPr id="0" name=""/>
        <dsp:cNvSpPr/>
      </dsp:nvSpPr>
      <dsp:spPr>
        <a:xfrm>
          <a:off x="1285628" y="1179432"/>
          <a:ext cx="658989" cy="3237649"/>
        </a:xfrm>
        <a:custGeom>
          <a:avLst/>
          <a:gdLst/>
          <a:ahLst/>
          <a:cxnLst/>
          <a:rect l="0" t="0" r="0" b="0"/>
          <a:pathLst>
            <a:path>
              <a:moveTo>
                <a:pt x="0" y="0"/>
              </a:moveTo>
              <a:lnTo>
                <a:pt x="0" y="3237649"/>
              </a:lnTo>
              <a:lnTo>
                <a:pt x="658989" y="323764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FE72553-C231-400A-B6BE-8A3CF50B4D0E}">
      <dsp:nvSpPr>
        <dsp:cNvPr id="0" name=""/>
        <dsp:cNvSpPr/>
      </dsp:nvSpPr>
      <dsp:spPr>
        <a:xfrm>
          <a:off x="1944618" y="4033564"/>
          <a:ext cx="7930077" cy="767035"/>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b="1" kern="1200" dirty="0"/>
            <a:t>4.</a:t>
          </a:r>
          <a:r>
            <a:rPr lang="en-US" sz="2800" kern="1200" dirty="0"/>
            <a:t> Initiatives to safeguard  Quality Assurance for CPH 2020?  </a:t>
          </a:r>
        </a:p>
      </dsp:txBody>
      <dsp:txXfrm>
        <a:off x="1967084" y="4056030"/>
        <a:ext cx="7885145" cy="722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50A75-EC6F-40AE-BDF6-4257165198A4}">
      <dsp:nvSpPr>
        <dsp:cNvPr id="0" name=""/>
        <dsp:cNvSpPr/>
      </dsp:nvSpPr>
      <dsp:spPr>
        <a:xfrm>
          <a:off x="0" y="43118"/>
          <a:ext cx="3786953" cy="3786953"/>
        </a:xfrm>
        <a:prstGeom prst="pie">
          <a:avLst>
            <a:gd name="adj1" fmla="val 5400000"/>
            <a:gd name="adj2" fmla="val 1620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04D4EBC-85D6-4E0E-8097-C37451F053A7}">
      <dsp:nvSpPr>
        <dsp:cNvPr id="0" name=""/>
        <dsp:cNvSpPr/>
      </dsp:nvSpPr>
      <dsp:spPr>
        <a:xfrm>
          <a:off x="1893476" y="43118"/>
          <a:ext cx="4418112" cy="3786953"/>
        </a:xfrm>
        <a:prstGeom prst="rect">
          <a:avLst/>
        </a:prstGeom>
        <a:solidFill>
          <a:schemeClr val="accent1">
            <a:lumMod val="50000"/>
            <a:alpha val="9000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lumMod val="95000"/>
                </a:schemeClr>
              </a:solidFill>
            </a:rPr>
            <a:t>Provincial Project Staff (PPS 2010) </a:t>
          </a:r>
        </a:p>
      </dsp:txBody>
      <dsp:txXfrm>
        <a:off x="1893476" y="43118"/>
        <a:ext cx="2209056" cy="1136088"/>
      </dsp:txXfrm>
    </dsp:sp>
    <dsp:sp modelId="{57342A9F-C2AE-4A3B-987A-170068C29E60}">
      <dsp:nvSpPr>
        <dsp:cNvPr id="0" name=""/>
        <dsp:cNvSpPr/>
      </dsp:nvSpPr>
      <dsp:spPr>
        <a:xfrm>
          <a:off x="662718" y="1179206"/>
          <a:ext cx="2461517" cy="2461517"/>
        </a:xfrm>
        <a:prstGeom prst="pie">
          <a:avLst>
            <a:gd name="adj1" fmla="val 5400000"/>
            <a:gd name="adj2" fmla="val 16200000"/>
          </a:avLst>
        </a:prstGeom>
        <a:solidFill>
          <a:schemeClr val="accent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A252919-5D38-4DA3-91CF-54AAD5464021}">
      <dsp:nvSpPr>
        <dsp:cNvPr id="0" name=""/>
        <dsp:cNvSpPr/>
      </dsp:nvSpPr>
      <dsp:spPr>
        <a:xfrm>
          <a:off x="1893476" y="1186714"/>
          <a:ext cx="4418112" cy="2461517"/>
        </a:xfrm>
        <a:prstGeom prst="rect">
          <a:avLst/>
        </a:prstGeom>
        <a:solidFill>
          <a:schemeClr val="accent1">
            <a:lumMod val="75000"/>
            <a:alpha val="90000"/>
          </a:schemeClr>
        </a:solidFill>
        <a:ln w="6350" cap="flat" cmpd="sng" algn="ctr">
          <a:solidFill>
            <a:schemeClr val="accent3">
              <a:hueOff val="1355300"/>
              <a:satOff val="50000"/>
              <a:lumOff val="-735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lumMod val="95000"/>
                </a:schemeClr>
              </a:solidFill>
            </a:rPr>
            <a:t>Census Processing Center (CPC 2010)</a:t>
          </a:r>
        </a:p>
      </dsp:txBody>
      <dsp:txXfrm>
        <a:off x="1893476" y="1186714"/>
        <a:ext cx="2209056" cy="1136084"/>
      </dsp:txXfrm>
    </dsp:sp>
    <dsp:sp modelId="{9C32174C-C4EB-470A-A965-9CF7302CA847}">
      <dsp:nvSpPr>
        <dsp:cNvPr id="0" name=""/>
        <dsp:cNvSpPr/>
      </dsp:nvSpPr>
      <dsp:spPr>
        <a:xfrm>
          <a:off x="1325434" y="2315291"/>
          <a:ext cx="1136084" cy="1136084"/>
        </a:xfrm>
        <a:prstGeom prst="pie">
          <a:avLst>
            <a:gd name="adj1" fmla="val 5400000"/>
            <a:gd name="adj2" fmla="val 16200000"/>
          </a:avLst>
        </a:prstGeom>
        <a:solidFill>
          <a:schemeClr val="accent1">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7D81C47-BD0A-4BCC-BA71-AD3F88DB0AF8}">
      <dsp:nvSpPr>
        <dsp:cNvPr id="0" name=""/>
        <dsp:cNvSpPr/>
      </dsp:nvSpPr>
      <dsp:spPr>
        <a:xfrm>
          <a:off x="1893476" y="2323812"/>
          <a:ext cx="4418112" cy="1136084"/>
        </a:xfrm>
        <a:prstGeom prst="rect">
          <a:avLst/>
        </a:prstGeom>
        <a:solidFill>
          <a:schemeClr val="accent1">
            <a:lumMod val="40000"/>
            <a:lumOff val="60000"/>
            <a:alpha val="90000"/>
          </a:schemeClr>
        </a:solidFill>
        <a:ln w="6350" cap="flat" cmpd="sng" algn="ctr">
          <a:solidFill>
            <a:schemeClr val="accent3">
              <a:hueOff val="2710599"/>
              <a:satOff val="100000"/>
              <a:lumOff val="-14706"/>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lumMod val="95000"/>
                </a:schemeClr>
              </a:solidFill>
            </a:rPr>
            <a:t>Central Office</a:t>
          </a:r>
        </a:p>
      </dsp:txBody>
      <dsp:txXfrm>
        <a:off x="1893476" y="2323812"/>
        <a:ext cx="2209056" cy="1136084"/>
      </dsp:txXfrm>
    </dsp:sp>
    <dsp:sp modelId="{7DE0396E-88A7-4645-9D22-78F0AC85E1E5}">
      <dsp:nvSpPr>
        <dsp:cNvPr id="0" name=""/>
        <dsp:cNvSpPr/>
      </dsp:nvSpPr>
      <dsp:spPr>
        <a:xfrm>
          <a:off x="4102532" y="43118"/>
          <a:ext cx="2209056" cy="1136088"/>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solidFill>
                <a:schemeClr val="bg1">
                  <a:lumMod val="95000"/>
                </a:schemeClr>
              </a:solidFill>
            </a:rPr>
            <a:t>Manual Processing</a:t>
          </a:r>
        </a:p>
      </dsp:txBody>
      <dsp:txXfrm>
        <a:off x="4102532" y="43118"/>
        <a:ext cx="2209056" cy="1136088"/>
      </dsp:txXfrm>
    </dsp:sp>
    <dsp:sp modelId="{41CCA75E-79D2-42EC-B2E1-7833A76B888E}">
      <dsp:nvSpPr>
        <dsp:cNvPr id="0" name=""/>
        <dsp:cNvSpPr/>
      </dsp:nvSpPr>
      <dsp:spPr>
        <a:xfrm>
          <a:off x="4102532" y="1179206"/>
          <a:ext cx="2209056" cy="1136084"/>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solidFill>
                <a:schemeClr val="bg1">
                  <a:lumMod val="95000"/>
                </a:schemeClr>
              </a:solidFill>
            </a:rPr>
            <a:t>Machine Processing</a:t>
          </a:r>
        </a:p>
      </dsp:txBody>
      <dsp:txXfrm>
        <a:off x="4102532" y="1179206"/>
        <a:ext cx="2209056" cy="1136084"/>
      </dsp:txXfrm>
    </dsp:sp>
    <dsp:sp modelId="{B58A3936-A9FD-4ADA-ABC7-22E7370C3203}">
      <dsp:nvSpPr>
        <dsp:cNvPr id="0" name=""/>
        <dsp:cNvSpPr/>
      </dsp:nvSpPr>
      <dsp:spPr>
        <a:xfrm>
          <a:off x="4102532" y="2315291"/>
          <a:ext cx="2209056" cy="1136084"/>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solidFill>
                <a:schemeClr val="bg1">
                  <a:lumMod val="95000"/>
                </a:schemeClr>
              </a:solidFill>
            </a:rPr>
            <a:t>Further Processing</a:t>
          </a:r>
        </a:p>
        <a:p>
          <a:pPr marL="228600" lvl="1" indent="-228600" algn="l" defTabSz="933450">
            <a:lnSpc>
              <a:spcPct val="90000"/>
            </a:lnSpc>
            <a:spcBef>
              <a:spcPct val="0"/>
            </a:spcBef>
            <a:spcAft>
              <a:spcPct val="15000"/>
            </a:spcAft>
            <a:buChar char="•"/>
          </a:pPr>
          <a:r>
            <a:rPr lang="en-US" sz="2100" kern="1200" dirty="0">
              <a:solidFill>
                <a:schemeClr val="bg1">
                  <a:lumMod val="95000"/>
                </a:schemeClr>
              </a:solidFill>
            </a:rPr>
            <a:t>Final Tabulation</a:t>
          </a:r>
        </a:p>
      </dsp:txBody>
      <dsp:txXfrm>
        <a:off x="4102532" y="2315291"/>
        <a:ext cx="2209056" cy="11360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5CB688F-495D-4126-A136-5E7A163F89EF}" type="datetimeFigureOut">
              <a:rPr lang="en-US" smtClean="0"/>
              <a:pPr/>
              <a:t>11/07/2018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C8496C3-8AF5-465D-B27C-220A643DB4BE}" type="slidenum">
              <a:rPr lang="en-US" smtClean="0"/>
              <a:pPr/>
              <a:t>‹#›</a:t>
            </a:fld>
            <a:endParaRPr lang="en-US"/>
          </a:p>
        </p:txBody>
      </p:sp>
    </p:spTree>
    <p:extLst>
      <p:ext uri="{BB962C8B-B14F-4D97-AF65-F5344CB8AC3E}">
        <p14:creationId xmlns:p14="http://schemas.microsoft.com/office/powerpoint/2010/main" val="2565686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96F1D2F-E8BA-4C13-9981-7F1F554E95A5}" type="datetimeFigureOut">
              <a:rPr lang="en-US" smtClean="0"/>
              <a:pPr/>
              <a:t>11/07/2018</a:t>
            </a:fld>
            <a:endParaRPr lang="en-PH"/>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EF45F5D-BA07-40E8-BAB5-17FDDA505A30}" type="slidenum">
              <a:rPr lang="en-PH" smtClean="0"/>
              <a:pPr/>
              <a:t>‹#›</a:t>
            </a:fld>
            <a:endParaRPr lang="en-P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assurance in CPH is a  very important aspect that we have to look into. Proper management and implementation  this </a:t>
            </a:r>
            <a:r>
              <a:rPr lang="en-US" dirty="0" err="1"/>
              <a:t>cou</a:t>
            </a:r>
            <a:endParaRPr lang="en-US" dirty="0"/>
          </a:p>
        </p:txBody>
      </p:sp>
      <p:sp>
        <p:nvSpPr>
          <p:cNvPr id="4" name="Slide Number Placeholder 3"/>
          <p:cNvSpPr>
            <a:spLocks noGrp="1"/>
          </p:cNvSpPr>
          <p:nvPr>
            <p:ph type="sldNum" sz="quarter" idx="10"/>
          </p:nvPr>
        </p:nvSpPr>
        <p:spPr/>
        <p:txBody>
          <a:bodyPr/>
          <a:lstStyle/>
          <a:p>
            <a:fld id="{2EF45F5D-BA07-40E8-BAB5-17FDDA505A30}" type="slidenum">
              <a:rPr lang="en-PH" smtClean="0"/>
              <a:pPr/>
              <a:t>1</a:t>
            </a:fld>
            <a:endParaRPr lang="en-PH"/>
          </a:p>
        </p:txBody>
      </p:sp>
    </p:spTree>
    <p:extLst>
      <p:ext uri="{BB962C8B-B14F-4D97-AF65-F5344CB8AC3E}">
        <p14:creationId xmlns:p14="http://schemas.microsoft.com/office/powerpoint/2010/main" val="2030983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Assurance  of CPH results has continuously became a challenge to the whole process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EF45F5D-BA07-40E8-BAB5-17FDDA505A30}" type="slidenum">
              <a:rPr lang="en-PH" smtClean="0"/>
              <a:pPr/>
              <a:t>2</a:t>
            </a:fld>
            <a:endParaRPr lang="en-PH"/>
          </a:p>
        </p:txBody>
      </p:sp>
    </p:spTree>
    <p:extLst>
      <p:ext uri="{BB962C8B-B14F-4D97-AF65-F5344CB8AC3E}">
        <p14:creationId xmlns:p14="http://schemas.microsoft.com/office/powerpoint/2010/main" val="355471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previous censuses we saw to it that we follow the UN Fundamental </a:t>
            </a:r>
            <a:r>
              <a:rPr lang="en-US" dirty="0" err="1"/>
              <a:t>Priciples</a:t>
            </a:r>
            <a:r>
              <a:rPr lang="en-US" dirty="0"/>
              <a:t> of Official Statistics. Nowadays the PSA is ISO Certified. Improved and well planned processes </a:t>
            </a:r>
          </a:p>
          <a:p>
            <a:r>
              <a:rPr lang="en-US" dirty="0"/>
              <a:t>Generate quality statistics or output. </a:t>
            </a:r>
          </a:p>
        </p:txBody>
      </p:sp>
      <p:sp>
        <p:nvSpPr>
          <p:cNvPr id="4" name="Slide Number Placeholder 3"/>
          <p:cNvSpPr>
            <a:spLocks noGrp="1"/>
          </p:cNvSpPr>
          <p:nvPr>
            <p:ph type="sldNum" sz="quarter" idx="10"/>
          </p:nvPr>
        </p:nvSpPr>
        <p:spPr/>
        <p:txBody>
          <a:bodyPr/>
          <a:lstStyle/>
          <a:p>
            <a:fld id="{2EF45F5D-BA07-40E8-BAB5-17FDDA505A30}" type="slidenum">
              <a:rPr lang="en-PH" smtClean="0"/>
              <a:pPr/>
              <a:t>3</a:t>
            </a:fld>
            <a:endParaRPr lang="en-PH"/>
          </a:p>
        </p:txBody>
      </p:sp>
    </p:spTree>
    <p:extLst>
      <p:ext uri="{BB962C8B-B14F-4D97-AF65-F5344CB8AC3E}">
        <p14:creationId xmlns:p14="http://schemas.microsoft.com/office/powerpoint/2010/main" val="2504613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ensure that every one will be rightfully listed this section of RA 10625 provides the legal bases. This act also ensures that we get the right and complete information desired</a:t>
            </a:r>
          </a:p>
        </p:txBody>
      </p:sp>
      <p:sp>
        <p:nvSpPr>
          <p:cNvPr id="4" name="Slide Number Placeholder 3"/>
          <p:cNvSpPr>
            <a:spLocks noGrp="1"/>
          </p:cNvSpPr>
          <p:nvPr>
            <p:ph type="sldNum" sz="quarter" idx="10"/>
          </p:nvPr>
        </p:nvSpPr>
        <p:spPr/>
        <p:txBody>
          <a:bodyPr/>
          <a:lstStyle/>
          <a:p>
            <a:fld id="{2EF45F5D-BA07-40E8-BAB5-17FDDA505A30}" type="slidenum">
              <a:rPr lang="en-PH" smtClean="0"/>
              <a:pPr/>
              <a:t>5</a:t>
            </a:fld>
            <a:endParaRPr lang="en-PH"/>
          </a:p>
        </p:txBody>
      </p:sp>
    </p:spTree>
    <p:extLst>
      <p:ext uri="{BB962C8B-B14F-4D97-AF65-F5344CB8AC3E}">
        <p14:creationId xmlns:p14="http://schemas.microsoft.com/office/powerpoint/2010/main" val="2076292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four levels of trainer that you are </a:t>
            </a:r>
            <a:r>
              <a:rPr lang="en-US"/>
              <a:t>connecting flight </a:t>
            </a:r>
          </a:p>
        </p:txBody>
      </p:sp>
      <p:sp>
        <p:nvSpPr>
          <p:cNvPr id="4" name="Slide Number Placeholder 3"/>
          <p:cNvSpPr>
            <a:spLocks noGrp="1"/>
          </p:cNvSpPr>
          <p:nvPr>
            <p:ph type="sldNum" sz="quarter" idx="10"/>
          </p:nvPr>
        </p:nvSpPr>
        <p:spPr/>
        <p:txBody>
          <a:bodyPr/>
          <a:lstStyle/>
          <a:p>
            <a:fld id="{2EF45F5D-BA07-40E8-BAB5-17FDDA505A30}" type="slidenum">
              <a:rPr lang="en-PH" smtClean="0"/>
              <a:pPr/>
              <a:t>8</a:t>
            </a:fld>
            <a:endParaRPr lang="en-PH"/>
          </a:p>
        </p:txBody>
      </p:sp>
    </p:spTree>
    <p:extLst>
      <p:ext uri="{BB962C8B-B14F-4D97-AF65-F5344CB8AC3E}">
        <p14:creationId xmlns:p14="http://schemas.microsoft.com/office/powerpoint/2010/main" val="1050988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F45F5D-BA07-40E8-BAB5-17FDDA505A30}" type="slidenum">
              <a:rPr lang="en-PH" smtClean="0"/>
              <a:pPr/>
              <a:t>9</a:t>
            </a:fld>
            <a:endParaRPr lang="en-PH"/>
          </a:p>
        </p:txBody>
      </p:sp>
    </p:spTree>
    <p:extLst>
      <p:ext uri="{BB962C8B-B14F-4D97-AF65-F5344CB8AC3E}">
        <p14:creationId xmlns:p14="http://schemas.microsoft.com/office/powerpoint/2010/main" val="308644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F45F5D-BA07-40E8-BAB5-17FDDA505A30}" type="slidenum">
              <a:rPr lang="en-PH" smtClean="0"/>
              <a:pPr/>
              <a:t>14</a:t>
            </a:fld>
            <a:endParaRPr lang="en-PH"/>
          </a:p>
        </p:txBody>
      </p:sp>
    </p:spTree>
    <p:extLst>
      <p:ext uri="{BB962C8B-B14F-4D97-AF65-F5344CB8AC3E}">
        <p14:creationId xmlns:p14="http://schemas.microsoft.com/office/powerpoint/2010/main" val="443082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BCRS (piloting in one province to assist in the evaluation of results. </a:t>
            </a:r>
          </a:p>
        </p:txBody>
      </p:sp>
      <p:sp>
        <p:nvSpPr>
          <p:cNvPr id="4" name="Slide Number Placeholder 3"/>
          <p:cNvSpPr>
            <a:spLocks noGrp="1"/>
          </p:cNvSpPr>
          <p:nvPr>
            <p:ph type="sldNum" sz="quarter" idx="10"/>
          </p:nvPr>
        </p:nvSpPr>
        <p:spPr/>
        <p:txBody>
          <a:bodyPr/>
          <a:lstStyle/>
          <a:p>
            <a:fld id="{2EF45F5D-BA07-40E8-BAB5-17FDDA505A30}" type="slidenum">
              <a:rPr lang="en-PH" smtClean="0"/>
              <a:pPr/>
              <a:t>16</a:t>
            </a:fld>
            <a:endParaRPr lang="en-PH"/>
          </a:p>
        </p:txBody>
      </p:sp>
    </p:spTree>
    <p:extLst>
      <p:ext uri="{BB962C8B-B14F-4D97-AF65-F5344CB8AC3E}">
        <p14:creationId xmlns:p14="http://schemas.microsoft.com/office/powerpoint/2010/main" val="65935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Monitoring of progress of operations. </a:t>
            </a:r>
          </a:p>
        </p:txBody>
      </p:sp>
      <p:sp>
        <p:nvSpPr>
          <p:cNvPr id="4" name="Slide Number Placeholder 3"/>
          <p:cNvSpPr>
            <a:spLocks noGrp="1"/>
          </p:cNvSpPr>
          <p:nvPr>
            <p:ph type="sldNum" sz="quarter" idx="10"/>
          </p:nvPr>
        </p:nvSpPr>
        <p:spPr/>
        <p:txBody>
          <a:bodyPr/>
          <a:lstStyle/>
          <a:p>
            <a:fld id="{2EF45F5D-BA07-40E8-BAB5-17FDDA505A30}" type="slidenum">
              <a:rPr lang="en-PH" smtClean="0"/>
              <a:pPr/>
              <a:t>18</a:t>
            </a:fld>
            <a:endParaRPr lang="en-PH"/>
          </a:p>
        </p:txBody>
      </p:sp>
    </p:spTree>
    <p:extLst>
      <p:ext uri="{BB962C8B-B14F-4D97-AF65-F5344CB8AC3E}">
        <p14:creationId xmlns:p14="http://schemas.microsoft.com/office/powerpoint/2010/main" val="2121618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1D4D2-3DF8-4B57-9A89-D296674AA65A}" type="datetimeFigureOut">
              <a:rPr lang="en-US" smtClean="0"/>
              <a:pPr/>
              <a:t>11/07/2018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947BD-C90F-4FE3-9A95-AE4733A4554B}" type="slidenum">
              <a:rPr lang="en-US" smtClean="0"/>
              <a:pPr/>
              <a:t>‹#›</a:t>
            </a:fld>
            <a:endParaRPr lang="en-US"/>
          </a:p>
        </p:txBody>
      </p:sp>
    </p:spTree>
    <p:extLst>
      <p:ext uri="{BB962C8B-B14F-4D97-AF65-F5344CB8AC3E}">
        <p14:creationId xmlns:p14="http://schemas.microsoft.com/office/powerpoint/2010/main" val="3704621658"/>
      </p:ext>
    </p:extLst>
  </p:cSld>
  <p:clrMap bg1="lt1" tx1="dk1" bg2="lt2" tx2="dk2" accent1="accent1" accent2="accent2" accent3="accent3" accent4="accent4" accent5="accent5" accent6="accent6" hlink="hlink" folHlink="folHlink"/>
  <p:sldLayoutIdLst>
    <p:sldLayoutId id="2147483660" r:id="rId1"/>
    <p:sldLayoutId id="2147483676" r:id="rId2"/>
    <p:sldLayoutId id="2147483675" r:id="rId3"/>
    <p:sldLayoutId id="2147483674" r:id="rId4"/>
    <p:sldLayoutId id="2147483673"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25.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7.png"/><Relationship Id="rId7" Type="http://schemas.openxmlformats.org/officeDocument/2006/relationships/diagramLayout" Target="../diagrams/layout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28.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hyperlink" Target="https://2020cphpretest.maps.arcgis.com/apps/opsdashboard/index.html" TargetMode="Externa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hyperlink" Target="http://www.psa.gov.ph/" TargetMode="External"/><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815" y="1398413"/>
            <a:ext cx="11959317" cy="5386090"/>
          </a:xfrm>
          <a:prstGeom prst="rect">
            <a:avLst/>
          </a:prstGeom>
        </p:spPr>
        <p:txBody>
          <a:bodyPr wrap="square">
            <a:spAutoFit/>
          </a:bodyPr>
          <a:lstStyle/>
          <a:p>
            <a:pPr algn="ctr">
              <a:defRPr/>
            </a:pPr>
            <a:r>
              <a:rPr lang="en-PH" altLang="en-US" sz="4400" b="1" dirty="0">
                <a:solidFill>
                  <a:srgbClr val="002060"/>
                </a:solidFill>
                <a:cs typeface="Arial" panose="020B0604020202020204" pitchFamily="34" charset="0"/>
              </a:rPr>
              <a:t>SESSION 6</a:t>
            </a:r>
            <a:r>
              <a:rPr lang="en-PH" sz="4400" dirty="0"/>
              <a:t> </a:t>
            </a:r>
          </a:p>
          <a:p>
            <a:pPr lvl="0" algn="ctr">
              <a:defRPr/>
            </a:pPr>
            <a:endParaRPr lang="en-PH" sz="4400" dirty="0"/>
          </a:p>
          <a:p>
            <a:pPr lvl="0" algn="ctr">
              <a:defRPr/>
            </a:pPr>
            <a:r>
              <a:rPr lang="en-PH" sz="4800" dirty="0"/>
              <a:t>QUALITY ASSURANCE IN </a:t>
            </a:r>
          </a:p>
          <a:p>
            <a:pPr lvl="0" algn="ctr">
              <a:defRPr/>
            </a:pPr>
            <a:r>
              <a:rPr lang="en-PH" sz="4800" dirty="0"/>
              <a:t>POPULATION AND HOUSING CENSUSES</a:t>
            </a:r>
          </a:p>
          <a:p>
            <a:pPr lvl="0" algn="ctr">
              <a:defRPr/>
            </a:pPr>
            <a:r>
              <a:rPr lang="en-PH" altLang="en-US" sz="4800" b="1" dirty="0">
                <a:solidFill>
                  <a:srgbClr val="002060"/>
                </a:solidFill>
                <a:cs typeface="Arial" panose="020B0604020202020204" pitchFamily="34" charset="0"/>
              </a:rPr>
              <a:t>(PHILIPPINES)</a:t>
            </a:r>
          </a:p>
          <a:p>
            <a:pPr lvl="0" algn="ctr">
              <a:defRPr/>
            </a:pPr>
            <a:endParaRPr lang="en-PH" altLang="en-US" sz="4800" b="1" dirty="0">
              <a:solidFill>
                <a:srgbClr val="002060"/>
              </a:solidFill>
              <a:cs typeface="Arial" panose="020B0604020202020204" pitchFamily="34" charset="0"/>
            </a:endParaRPr>
          </a:p>
          <a:p>
            <a:pPr>
              <a:defRPr/>
            </a:pPr>
            <a:r>
              <a:rPr lang="en-PH" sz="3200" b="1" dirty="0">
                <a:solidFill>
                  <a:srgbClr val="002060"/>
                </a:solidFill>
                <a:cs typeface="Arial" panose="020B0604020202020204" pitchFamily="34" charset="0"/>
              </a:rPr>
              <a:t>RD MARILYN ESTRADA</a:t>
            </a:r>
          </a:p>
          <a:p>
            <a:pPr>
              <a:defRPr/>
            </a:pPr>
            <a:r>
              <a:rPr lang="en-PH" sz="3200" b="1" dirty="0">
                <a:solidFill>
                  <a:srgbClr val="002060"/>
                </a:solidFill>
                <a:cs typeface="Arial" panose="020B0604020202020204" pitchFamily="34" charset="0"/>
              </a:rPr>
              <a:t>TEODORO ORTEZA</a:t>
            </a:r>
            <a:r>
              <a:rPr lang="en-PH" sz="3200" dirty="0"/>
              <a:t> </a:t>
            </a:r>
            <a:endParaRPr lang="en-PH" altLang="en-US" sz="4800" b="1" dirty="0">
              <a:solidFill>
                <a:srgbClr val="002060"/>
              </a:solidFill>
              <a:cs typeface="Arial" panose="020B0604020202020204" pitchFamily="34" charset="0"/>
            </a:endParaRPr>
          </a:p>
        </p:txBody>
      </p:sp>
      <p:pic>
        <p:nvPicPr>
          <p:cNvPr id="4" name="Picture 3"/>
          <p:cNvPicPr>
            <a:picLocks noChangeAspect="1"/>
          </p:cNvPicPr>
          <p:nvPr/>
        </p:nvPicPr>
        <p:blipFill>
          <a:blip r:embed="rId3"/>
          <a:stretch>
            <a:fillRect/>
          </a:stretch>
        </p:blipFill>
        <p:spPr>
          <a:xfrm>
            <a:off x="9192508" y="0"/>
            <a:ext cx="2999492" cy="871804"/>
          </a:xfrm>
          <a:prstGeom prst="rect">
            <a:avLst/>
          </a:prstGeom>
        </p:spPr>
      </p:pic>
    </p:spTree>
    <p:extLst>
      <p:ext uri="{BB962C8B-B14F-4D97-AF65-F5344CB8AC3E}">
        <p14:creationId xmlns:p14="http://schemas.microsoft.com/office/powerpoint/2010/main" val="1036333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92508" y="0"/>
            <a:ext cx="2999492" cy="871804"/>
          </a:xfrm>
          <a:prstGeom prst="rect">
            <a:avLst/>
          </a:prstGeom>
        </p:spPr>
      </p:pic>
      <p:sp>
        <p:nvSpPr>
          <p:cNvPr id="6" name="Text Box 4"/>
          <p:cNvSpPr txBox="1">
            <a:spLocks noChangeArrowheads="1"/>
          </p:cNvSpPr>
          <p:nvPr/>
        </p:nvSpPr>
        <p:spPr bwMode="auto">
          <a:xfrm>
            <a:off x="458439" y="829183"/>
            <a:ext cx="9855200" cy="579438"/>
          </a:xfrm>
          <a:prstGeom prst="rect">
            <a:avLst/>
          </a:prstGeom>
          <a:noFill/>
          <a:ln w="9525">
            <a:noFill/>
            <a:miter lim="800000"/>
            <a:headEnd/>
            <a:tailEnd/>
          </a:ln>
        </p:spPr>
        <p:txBody>
          <a:bodyPr wrap="square">
            <a:sp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Respondent</a:t>
            </a:r>
          </a:p>
        </p:txBody>
      </p:sp>
      <p:sp>
        <p:nvSpPr>
          <p:cNvPr id="8" name="Rectangle 7"/>
          <p:cNvSpPr>
            <a:spLocks noChangeArrowheads="1"/>
          </p:cNvSpPr>
          <p:nvPr/>
        </p:nvSpPr>
        <p:spPr bwMode="auto">
          <a:xfrm>
            <a:off x="1150433" y="1510991"/>
            <a:ext cx="9320562" cy="1384995"/>
          </a:xfrm>
          <a:prstGeom prst="rect">
            <a:avLst/>
          </a:prstGeom>
          <a:noFill/>
          <a:ln w="9525">
            <a:noFill/>
            <a:miter lim="800000"/>
            <a:headEnd/>
            <a:tailEnd/>
          </a:ln>
        </p:spPr>
        <p:txBody>
          <a:bodyPr wrap="square">
            <a:spAutoFit/>
          </a:bodyPr>
          <a:lstStyle/>
          <a:p>
            <a:pPr marL="465138" indent="-465138">
              <a:buClr>
                <a:schemeClr val="tx1"/>
              </a:buClr>
              <a:buFont typeface="Arial" pitchFamily="34" charset="0"/>
              <a:buChar char="•"/>
              <a:defRPr/>
            </a:pPr>
            <a:r>
              <a:rPr lang="en-SG" sz="2800" dirty="0">
                <a:cs typeface="+mn-cs"/>
              </a:rPr>
              <a:t>the </a:t>
            </a:r>
            <a:r>
              <a:rPr lang="en-SG" sz="2800" b="1" dirty="0">
                <a:solidFill>
                  <a:srgbClr val="0070C0"/>
                </a:solidFill>
                <a:effectLst>
                  <a:outerShdw blurRad="38100" dist="38100" dir="2700000" algn="tl">
                    <a:srgbClr val="000000">
                      <a:alpha val="43137"/>
                    </a:srgbClr>
                  </a:outerShdw>
                </a:effectLst>
                <a:cs typeface="+mn-cs"/>
              </a:rPr>
              <a:t>head or any responsible member of the household </a:t>
            </a:r>
            <a:r>
              <a:rPr lang="en-SG" sz="2800" dirty="0">
                <a:cs typeface="+mn-cs"/>
              </a:rPr>
              <a:t>who provided accurate answers to the census questions and who could give information for all household members</a:t>
            </a:r>
            <a:endParaRPr lang="en-US" sz="2800" dirty="0">
              <a:cs typeface="+mn-cs"/>
            </a:endParaRPr>
          </a:p>
        </p:txBody>
      </p:sp>
      <p:pic>
        <p:nvPicPr>
          <p:cNvPr id="9" name="Picture 2"/>
          <p:cNvPicPr>
            <a:picLocks noChangeAspect="1" noChangeArrowheads="1"/>
          </p:cNvPicPr>
          <p:nvPr/>
        </p:nvPicPr>
        <p:blipFill>
          <a:blip r:embed="rId3"/>
          <a:srcRect/>
          <a:stretch>
            <a:fillRect/>
          </a:stretch>
        </p:blipFill>
        <p:spPr bwMode="auto">
          <a:xfrm>
            <a:off x="1077021" y="3133493"/>
            <a:ext cx="4140377" cy="328999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Content Placeholder 6" descr="ord6.jpg"/>
          <p:cNvPicPr>
            <a:picLocks noChangeAspect="1"/>
          </p:cNvPicPr>
          <p:nvPr/>
        </p:nvPicPr>
        <p:blipFill>
          <a:blip r:embed="rId4"/>
          <a:srcRect/>
          <a:stretch>
            <a:fillRect/>
          </a:stretch>
        </p:blipFill>
        <p:spPr>
          <a:xfrm>
            <a:off x="5265232" y="3013597"/>
            <a:ext cx="4302513" cy="34206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036333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92508" y="0"/>
            <a:ext cx="2999492" cy="871804"/>
          </a:xfrm>
          <a:prstGeom prst="rect">
            <a:avLst/>
          </a:prstGeom>
        </p:spPr>
      </p:pic>
      <p:sp>
        <p:nvSpPr>
          <p:cNvPr id="5" name="Text Box 12"/>
          <p:cNvSpPr txBox="1">
            <a:spLocks noChangeArrowheads="1"/>
          </p:cNvSpPr>
          <p:nvPr/>
        </p:nvSpPr>
        <p:spPr bwMode="auto">
          <a:xfrm>
            <a:off x="486941" y="840061"/>
            <a:ext cx="6739051" cy="586957"/>
          </a:xfrm>
          <a:prstGeom prst="rect">
            <a:avLst/>
          </a:prstGeom>
          <a:noFill/>
          <a:ln w="9525">
            <a:noFill/>
            <a:round/>
            <a:headEnd/>
            <a:tailEnd/>
          </a:ln>
          <a:effectLst/>
        </p:spPr>
        <p:txBody>
          <a:bodyPr wrap="square" lIns="90000" tIns="46800" rIns="90000" bIns="46800">
            <a:spAutoFit/>
          </a:bodyPr>
          <a:lstStyle/>
          <a:p>
            <a:pPr defTabSz="457200" eaLnBrk="0" hangingPunct="0">
              <a:spcBef>
                <a:spcPts val="3000"/>
              </a:spcBef>
              <a:buClr>
                <a:srgbClr val="0033CC"/>
              </a:buClr>
              <a:buSzPct val="100000"/>
              <a:buFont typeface="Forte"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Lucida Sans Unicode" pitchFamily="34" charset="0"/>
              </a:rPr>
              <a:t>Field Supervision</a:t>
            </a:r>
          </a:p>
        </p:txBody>
      </p:sp>
      <p:pic>
        <p:nvPicPr>
          <p:cNvPr id="12" name="Picture 4" descr="G:\ate elean during cph\SDC11350.JPG"/>
          <p:cNvPicPr>
            <a:picLocks noChangeAspect="1" noChangeArrowheads="1"/>
          </p:cNvPicPr>
          <p:nvPr/>
        </p:nvPicPr>
        <p:blipFill>
          <a:blip r:embed="rId3" cstate="print"/>
          <a:srcRect/>
          <a:stretch>
            <a:fillRect/>
          </a:stretch>
        </p:blipFill>
        <p:spPr bwMode="auto">
          <a:xfrm>
            <a:off x="6329253" y="1226915"/>
            <a:ext cx="5862747" cy="4635661"/>
          </a:xfrm>
          <a:prstGeom prst="rect">
            <a:avLst/>
          </a:prstGeom>
          <a:noFill/>
          <a:effectLst>
            <a:softEdge rad="127000"/>
          </a:effectLst>
        </p:spPr>
      </p:pic>
      <p:sp>
        <p:nvSpPr>
          <p:cNvPr id="6" name="Text Box 9"/>
          <p:cNvSpPr txBox="1">
            <a:spLocks noChangeArrowheads="1"/>
          </p:cNvSpPr>
          <p:nvPr/>
        </p:nvSpPr>
        <p:spPr bwMode="auto">
          <a:xfrm>
            <a:off x="549937" y="1522077"/>
            <a:ext cx="5781415" cy="3416320"/>
          </a:xfrm>
          <a:prstGeom prst="rect">
            <a:avLst/>
          </a:prstGeom>
          <a:noFill/>
          <a:ln w="9525">
            <a:noFill/>
            <a:miter lim="800000"/>
            <a:headEnd/>
            <a:tailEnd/>
          </a:ln>
        </p:spPr>
        <p:txBody>
          <a:bodyPr wrap="square">
            <a:spAutoFit/>
          </a:bodyPr>
          <a:lstStyle/>
          <a:p>
            <a:pPr marL="460375" indent="-460375" eaLnBrk="0" hangingPunct="0">
              <a:spcBef>
                <a:spcPct val="25000"/>
              </a:spcBef>
              <a:buFont typeface="Arial" pitchFamily="34" charset="0"/>
              <a:buChar char="•"/>
              <a:tabLst>
                <a:tab pos="234950" algn="l"/>
              </a:tabLst>
            </a:pPr>
            <a:r>
              <a:rPr lang="en-US" sz="3200" dirty="0">
                <a:solidFill>
                  <a:srgbClr val="111111"/>
                </a:solidFill>
                <a:cs typeface="Arial" charset="0"/>
              </a:rPr>
              <a:t>Observing interviews conducted by the enumerators</a:t>
            </a:r>
          </a:p>
          <a:p>
            <a:pPr marL="460375" indent="-460375" eaLnBrk="0" hangingPunct="0">
              <a:spcBef>
                <a:spcPct val="25000"/>
              </a:spcBef>
              <a:buFont typeface="Arial" pitchFamily="34" charset="0"/>
              <a:buChar char="•"/>
              <a:tabLst>
                <a:tab pos="234950" algn="l"/>
              </a:tabLst>
            </a:pPr>
            <a:r>
              <a:rPr lang="en-US" sz="3200" dirty="0" err="1">
                <a:solidFill>
                  <a:srgbClr val="111111"/>
                </a:solidFill>
                <a:cs typeface="Arial" charset="0"/>
              </a:rPr>
              <a:t>Reinterview</a:t>
            </a:r>
            <a:r>
              <a:rPr lang="en-US" sz="3200" dirty="0">
                <a:solidFill>
                  <a:srgbClr val="111111"/>
                </a:solidFill>
                <a:cs typeface="Arial" charset="0"/>
              </a:rPr>
              <a:t>/</a:t>
            </a:r>
            <a:r>
              <a:rPr lang="en-US" sz="3200" dirty="0" err="1">
                <a:solidFill>
                  <a:srgbClr val="111111"/>
                </a:solidFill>
                <a:cs typeface="Arial" charset="0"/>
              </a:rPr>
              <a:t>Spotchecking</a:t>
            </a:r>
            <a:r>
              <a:rPr lang="en-US" sz="3200" dirty="0">
                <a:solidFill>
                  <a:srgbClr val="111111"/>
                </a:solidFill>
                <a:cs typeface="Arial" charset="0"/>
              </a:rPr>
              <a:t> of households by the supervisors</a:t>
            </a:r>
          </a:p>
          <a:p>
            <a:pPr marL="460375" indent="-460375" eaLnBrk="0" hangingPunct="0">
              <a:spcBef>
                <a:spcPct val="25000"/>
              </a:spcBef>
              <a:buFont typeface="Arial" pitchFamily="34" charset="0"/>
              <a:buChar char="•"/>
              <a:tabLst>
                <a:tab pos="234950" algn="l"/>
              </a:tabLst>
            </a:pPr>
            <a:r>
              <a:rPr lang="en-US" sz="3200" dirty="0">
                <a:solidFill>
                  <a:srgbClr val="111111"/>
                </a:solidFill>
                <a:cs typeface="Arial" charset="0"/>
              </a:rPr>
              <a:t>Conduct of weekly meetings</a:t>
            </a:r>
          </a:p>
          <a:p>
            <a:pPr marL="460375" indent="-460375" eaLnBrk="0" hangingPunct="0">
              <a:spcBef>
                <a:spcPct val="25000"/>
              </a:spcBef>
              <a:buFont typeface="Arial" pitchFamily="34" charset="0"/>
              <a:buChar char="•"/>
              <a:tabLst>
                <a:tab pos="234950" algn="l"/>
              </a:tabLst>
            </a:pPr>
            <a:endParaRPr lang="en-US" sz="3200" dirty="0">
              <a:solidFill>
                <a:srgbClr val="111111"/>
              </a:solidFill>
              <a:cs typeface="Arial" charset="0"/>
            </a:endParaRPr>
          </a:p>
        </p:txBody>
      </p:sp>
    </p:spTree>
    <p:extLst>
      <p:ext uri="{BB962C8B-B14F-4D97-AF65-F5344CB8AC3E}">
        <p14:creationId xmlns:p14="http://schemas.microsoft.com/office/powerpoint/2010/main" val="1036333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92508" y="0"/>
            <a:ext cx="2999492" cy="871804"/>
          </a:xfrm>
          <a:prstGeom prst="rect">
            <a:avLst/>
          </a:prstGeom>
        </p:spPr>
      </p:pic>
      <p:sp>
        <p:nvSpPr>
          <p:cNvPr id="5" name="Text Box 12"/>
          <p:cNvSpPr txBox="1">
            <a:spLocks noChangeArrowheads="1"/>
          </p:cNvSpPr>
          <p:nvPr/>
        </p:nvSpPr>
        <p:spPr bwMode="auto">
          <a:xfrm>
            <a:off x="486941" y="840061"/>
            <a:ext cx="6739051" cy="586957"/>
          </a:xfrm>
          <a:prstGeom prst="rect">
            <a:avLst/>
          </a:prstGeom>
          <a:noFill/>
          <a:ln w="9525">
            <a:noFill/>
            <a:round/>
            <a:headEnd/>
            <a:tailEnd/>
          </a:ln>
          <a:effectLst/>
        </p:spPr>
        <p:txBody>
          <a:bodyPr wrap="square" lIns="90000" tIns="46800" rIns="90000" bIns="46800">
            <a:spAutoFit/>
          </a:bodyPr>
          <a:lstStyle/>
          <a:p>
            <a:pPr defTabSz="457200" eaLnBrk="0" hangingPunct="0">
              <a:spcBef>
                <a:spcPts val="3000"/>
              </a:spcBef>
              <a:buClr>
                <a:srgbClr val="0033CC"/>
              </a:buClr>
              <a:buSzPct val="100000"/>
              <a:buFont typeface="Forte"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Lucida Sans Unicode" pitchFamily="34" charset="0"/>
              </a:rPr>
              <a:t>Census Coverage Monitoring</a:t>
            </a:r>
          </a:p>
        </p:txBody>
      </p:sp>
      <p:pic>
        <p:nvPicPr>
          <p:cNvPr id="9" name="Picture 2" descr="C:\Documents and Settings\Minette\CPH2010\malolos_saturation\IMG_0155.JPG"/>
          <p:cNvPicPr>
            <a:picLocks noChangeAspect="1" noChangeArrowheads="1"/>
          </p:cNvPicPr>
          <p:nvPr/>
        </p:nvPicPr>
        <p:blipFill>
          <a:blip r:embed="rId3" cstate="print"/>
          <a:srcRect t="1138" b="1138"/>
          <a:stretch>
            <a:fillRect/>
          </a:stretch>
        </p:blipFill>
        <p:spPr bwMode="auto">
          <a:xfrm>
            <a:off x="6566209" y="1048971"/>
            <a:ext cx="5186467" cy="3801809"/>
          </a:xfrm>
          <a:prstGeom prst="rect">
            <a:avLst/>
          </a:prstGeom>
          <a:noFill/>
          <a:effectLst>
            <a:softEdge rad="127000"/>
          </a:effectLst>
        </p:spPr>
      </p:pic>
      <p:sp>
        <p:nvSpPr>
          <p:cNvPr id="6" name="Text Box 9"/>
          <p:cNvSpPr txBox="1">
            <a:spLocks noChangeArrowheads="1"/>
          </p:cNvSpPr>
          <p:nvPr/>
        </p:nvSpPr>
        <p:spPr bwMode="auto">
          <a:xfrm>
            <a:off x="4415882" y="1290583"/>
            <a:ext cx="5125844" cy="1077218"/>
          </a:xfrm>
          <a:prstGeom prst="rect">
            <a:avLst/>
          </a:prstGeom>
          <a:noFill/>
          <a:ln w="9525">
            <a:noFill/>
            <a:miter lim="800000"/>
            <a:headEnd/>
            <a:tailEnd/>
          </a:ln>
        </p:spPr>
        <p:txBody>
          <a:bodyPr wrap="square">
            <a:spAutoFit/>
          </a:bodyPr>
          <a:lstStyle/>
          <a:p>
            <a:pPr marL="460375" indent="-460375" eaLnBrk="0" hangingPunct="0">
              <a:spcBef>
                <a:spcPct val="25000"/>
              </a:spcBef>
              <a:buFont typeface="Arial" pitchFamily="34" charset="0"/>
              <a:buChar char="•"/>
              <a:tabLst>
                <a:tab pos="234950" algn="l"/>
              </a:tabLst>
            </a:pPr>
            <a:r>
              <a:rPr lang="en-US" sz="3200" dirty="0">
                <a:solidFill>
                  <a:srgbClr val="111111"/>
                </a:solidFill>
                <a:cs typeface="Arial" charset="0"/>
              </a:rPr>
              <a:t>Posting of Census Stickers After an Interview</a:t>
            </a:r>
          </a:p>
        </p:txBody>
      </p:sp>
      <p:pic>
        <p:nvPicPr>
          <p:cNvPr id="3074" name="Picture 2"/>
          <p:cNvPicPr>
            <a:picLocks noChangeAspect="1" noChangeArrowheads="1"/>
          </p:cNvPicPr>
          <p:nvPr/>
        </p:nvPicPr>
        <p:blipFill>
          <a:blip r:embed="rId4"/>
          <a:srcRect/>
          <a:stretch>
            <a:fillRect/>
          </a:stretch>
        </p:blipFill>
        <p:spPr bwMode="auto">
          <a:xfrm>
            <a:off x="9950876" y="2146378"/>
            <a:ext cx="1676400" cy="2609850"/>
          </a:xfrm>
          <a:prstGeom prst="rect">
            <a:avLst/>
          </a:prstGeom>
          <a:noFill/>
          <a:ln w="9525">
            <a:noFill/>
            <a:miter lim="800000"/>
            <a:headEnd/>
            <a:tailEnd/>
          </a:ln>
          <a:effectLst/>
        </p:spPr>
      </p:pic>
      <p:sp>
        <p:nvSpPr>
          <p:cNvPr id="11" name="Text Box 9"/>
          <p:cNvSpPr txBox="1">
            <a:spLocks noChangeArrowheads="1"/>
          </p:cNvSpPr>
          <p:nvPr/>
        </p:nvSpPr>
        <p:spPr bwMode="auto">
          <a:xfrm>
            <a:off x="185851" y="5055976"/>
            <a:ext cx="4742988" cy="1569660"/>
          </a:xfrm>
          <a:prstGeom prst="rect">
            <a:avLst/>
          </a:prstGeom>
          <a:noFill/>
          <a:ln w="9525">
            <a:noFill/>
            <a:miter lim="800000"/>
            <a:headEnd/>
            <a:tailEnd/>
          </a:ln>
        </p:spPr>
        <p:txBody>
          <a:bodyPr wrap="square">
            <a:spAutoFit/>
          </a:bodyPr>
          <a:lstStyle/>
          <a:p>
            <a:pPr marL="460375" indent="-460375" eaLnBrk="0" hangingPunct="0">
              <a:spcBef>
                <a:spcPct val="25000"/>
              </a:spcBef>
              <a:buFont typeface="Arial" pitchFamily="34" charset="0"/>
              <a:buChar char="•"/>
              <a:tabLst>
                <a:tab pos="234950" algn="l"/>
              </a:tabLst>
            </a:pPr>
            <a:r>
              <a:rPr lang="en-US" sz="3200" dirty="0">
                <a:solidFill>
                  <a:srgbClr val="111111"/>
                </a:solidFill>
                <a:cs typeface="Arial" charset="0"/>
              </a:rPr>
              <a:t>Computer-aided field editing system (CAFES) of census supervisors </a:t>
            </a:r>
          </a:p>
        </p:txBody>
      </p:sp>
      <p:pic>
        <p:nvPicPr>
          <p:cNvPr id="3075" name="Picture 3"/>
          <p:cNvPicPr>
            <a:picLocks noChangeAspect="1" noChangeArrowheads="1"/>
          </p:cNvPicPr>
          <p:nvPr/>
        </p:nvPicPr>
        <p:blipFill>
          <a:blip r:embed="rId5"/>
          <a:srcRect/>
          <a:stretch>
            <a:fillRect/>
          </a:stretch>
        </p:blipFill>
        <p:spPr bwMode="auto">
          <a:xfrm>
            <a:off x="2352907" y="2085279"/>
            <a:ext cx="1781872" cy="3216430"/>
          </a:xfrm>
          <a:prstGeom prst="rect">
            <a:avLst/>
          </a:prstGeom>
          <a:noFill/>
          <a:ln w="9525">
            <a:noFill/>
            <a:miter lim="800000"/>
            <a:headEnd/>
            <a:tailEnd/>
          </a:ln>
          <a:effectLst/>
        </p:spPr>
      </p:pic>
      <p:pic>
        <p:nvPicPr>
          <p:cNvPr id="13" name="Picture 12" descr="C:\Documents and Settings\meng\Desktop\RSBSA II\etrex 30\1033.bmp"/>
          <p:cNvPicPr/>
          <p:nvPr/>
        </p:nvPicPr>
        <p:blipFill>
          <a:blip r:embed="rId6" cstate="print"/>
          <a:srcRect b="1824"/>
          <a:stretch>
            <a:fillRect/>
          </a:stretch>
        </p:blipFill>
        <p:spPr bwMode="auto">
          <a:xfrm>
            <a:off x="2715089" y="3211550"/>
            <a:ext cx="1109777" cy="1393903"/>
          </a:xfrm>
          <a:prstGeom prst="rect">
            <a:avLst/>
          </a:prstGeom>
          <a:noFill/>
          <a:ln w="9525">
            <a:noFill/>
            <a:miter lim="800000"/>
            <a:headEnd/>
            <a:tailEnd/>
          </a:ln>
        </p:spPr>
      </p:pic>
      <p:pic>
        <p:nvPicPr>
          <p:cNvPr id="3077" name="Picture 5"/>
          <p:cNvPicPr>
            <a:picLocks noChangeAspect="1" noChangeArrowheads="1"/>
          </p:cNvPicPr>
          <p:nvPr/>
        </p:nvPicPr>
        <p:blipFill>
          <a:blip r:embed="rId7"/>
          <a:srcRect/>
          <a:stretch>
            <a:fillRect/>
          </a:stretch>
        </p:blipFill>
        <p:spPr bwMode="auto">
          <a:xfrm rot="1349425">
            <a:off x="453230" y="1454794"/>
            <a:ext cx="2109516" cy="3663615"/>
          </a:xfrm>
          <a:prstGeom prst="rect">
            <a:avLst/>
          </a:prstGeom>
          <a:noFill/>
          <a:ln w="9525">
            <a:noFill/>
            <a:miter lim="800000"/>
            <a:headEnd/>
            <a:tailEnd/>
          </a:ln>
          <a:effectLst/>
        </p:spPr>
      </p:pic>
      <p:sp>
        <p:nvSpPr>
          <p:cNvPr id="16" name="Rectangle 15"/>
          <p:cNvSpPr/>
          <p:nvPr/>
        </p:nvSpPr>
        <p:spPr>
          <a:xfrm>
            <a:off x="4939990" y="5244629"/>
            <a:ext cx="6244684" cy="1323439"/>
          </a:xfrm>
          <a:prstGeom prst="rect">
            <a:avLst/>
          </a:prstGeom>
        </p:spPr>
        <p:txBody>
          <a:bodyPr wrap="square">
            <a:spAutoFit/>
          </a:bodyPr>
          <a:lstStyle/>
          <a:p>
            <a:r>
              <a:rPr lang="en-US" sz="2000" dirty="0"/>
              <a:t>CAFES is a module of the (Computer Aided Data Collection System) </a:t>
            </a:r>
            <a:r>
              <a:rPr lang="en-US" sz="2000" dirty="0" err="1"/>
              <a:t>CADaCS</a:t>
            </a:r>
            <a:r>
              <a:rPr lang="en-US" sz="2000" dirty="0"/>
              <a:t>, a data entry program installed in a tablet that the head CAS will use to encode selected items in the accomplished CP Form 2 during his/her supervision</a:t>
            </a:r>
            <a:endParaRPr lang="en-PH" sz="2000" dirty="0"/>
          </a:p>
        </p:txBody>
      </p:sp>
    </p:spTree>
    <p:extLst>
      <p:ext uri="{BB962C8B-B14F-4D97-AF65-F5344CB8AC3E}">
        <p14:creationId xmlns:p14="http://schemas.microsoft.com/office/powerpoint/2010/main" val="1036333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92508" y="0"/>
            <a:ext cx="2999492" cy="871804"/>
          </a:xfrm>
          <a:prstGeom prst="rect">
            <a:avLst/>
          </a:prstGeom>
        </p:spPr>
      </p:pic>
      <p:sp>
        <p:nvSpPr>
          <p:cNvPr id="5" name="Text Box 12"/>
          <p:cNvSpPr txBox="1">
            <a:spLocks noChangeArrowheads="1"/>
          </p:cNvSpPr>
          <p:nvPr/>
        </p:nvSpPr>
        <p:spPr bwMode="auto">
          <a:xfrm>
            <a:off x="609600" y="888384"/>
            <a:ext cx="7729328" cy="586957"/>
          </a:xfrm>
          <a:prstGeom prst="rect">
            <a:avLst/>
          </a:prstGeom>
          <a:noFill/>
          <a:ln w="9525">
            <a:noFill/>
            <a:round/>
            <a:headEnd/>
            <a:tailEnd/>
          </a:ln>
          <a:effectLst/>
        </p:spPr>
        <p:txBody>
          <a:bodyPr wrap="square" lIns="90000" tIns="46800" rIns="90000" bIns="46800">
            <a:spAutoFit/>
          </a:bodyPr>
          <a:lstStyle/>
          <a:p>
            <a:pPr defTabSz="457200" eaLnBrk="0" hangingPunct="0">
              <a:spcBef>
                <a:spcPts val="3000"/>
              </a:spcBef>
              <a:buClr>
                <a:srgbClr val="0033CC"/>
              </a:buClr>
              <a:buSzPct val="100000"/>
              <a:buFont typeface="Forte"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Lucida Sans Unicode" pitchFamily="34" charset="0"/>
              </a:rPr>
              <a:t>Progress Monitoring</a:t>
            </a:r>
          </a:p>
        </p:txBody>
      </p:sp>
      <p:sp>
        <p:nvSpPr>
          <p:cNvPr id="8" name="TextBox 7"/>
          <p:cNvSpPr txBox="1"/>
          <p:nvPr/>
        </p:nvSpPr>
        <p:spPr>
          <a:xfrm>
            <a:off x="7716644" y="836343"/>
            <a:ext cx="2040673" cy="584775"/>
          </a:xfrm>
          <a:prstGeom prst="rect">
            <a:avLst/>
          </a:prstGeom>
          <a:noFill/>
        </p:spPr>
        <p:txBody>
          <a:bodyPr wrap="square" rtlCol="0">
            <a:spAutoFit/>
          </a:bodyPr>
          <a:lstStyle/>
          <a:p>
            <a:pPr algn="ctr"/>
            <a:r>
              <a:rPr lang="en-PH" sz="3200" dirty="0"/>
              <a:t>2010 CPH</a:t>
            </a:r>
          </a:p>
        </p:txBody>
      </p:sp>
      <p:pic>
        <p:nvPicPr>
          <p:cNvPr id="10" name="Picture 5"/>
          <p:cNvPicPr>
            <a:picLocks noChangeAspect="1" noChangeArrowheads="1"/>
          </p:cNvPicPr>
          <p:nvPr/>
        </p:nvPicPr>
        <p:blipFill>
          <a:blip r:embed="rId3"/>
          <a:srcRect l="28423" t="30570" r="23723" b="12583"/>
          <a:stretch>
            <a:fillRect/>
          </a:stretch>
        </p:blipFill>
        <p:spPr bwMode="auto">
          <a:xfrm>
            <a:off x="89208" y="2776646"/>
            <a:ext cx="5156627" cy="3891776"/>
          </a:xfrm>
          <a:prstGeom prst="rect">
            <a:avLst/>
          </a:prstGeom>
          <a:noFill/>
          <a:ln w="9525">
            <a:noFill/>
            <a:miter lim="800000"/>
            <a:headEnd/>
            <a:tailEnd/>
          </a:ln>
          <a:effectLst/>
        </p:spPr>
      </p:pic>
      <p:sp>
        <p:nvSpPr>
          <p:cNvPr id="11" name="TextBox 10"/>
          <p:cNvSpPr txBox="1"/>
          <p:nvPr/>
        </p:nvSpPr>
        <p:spPr>
          <a:xfrm>
            <a:off x="1182030" y="2315737"/>
            <a:ext cx="2683726" cy="584775"/>
          </a:xfrm>
          <a:prstGeom prst="rect">
            <a:avLst/>
          </a:prstGeom>
          <a:noFill/>
        </p:spPr>
        <p:txBody>
          <a:bodyPr wrap="square" rtlCol="0">
            <a:spAutoFit/>
          </a:bodyPr>
          <a:lstStyle/>
          <a:p>
            <a:pPr algn="ctr"/>
            <a:r>
              <a:rPr lang="en-PH" sz="3200" dirty="0"/>
              <a:t>2015 POPCEN</a:t>
            </a:r>
          </a:p>
        </p:txBody>
      </p:sp>
      <p:pic>
        <p:nvPicPr>
          <p:cNvPr id="1026" name="Picture 2"/>
          <p:cNvPicPr>
            <a:picLocks noChangeAspect="1" noChangeArrowheads="1"/>
          </p:cNvPicPr>
          <p:nvPr/>
        </p:nvPicPr>
        <p:blipFill>
          <a:blip r:embed="rId4"/>
          <a:srcRect/>
          <a:stretch>
            <a:fillRect/>
          </a:stretch>
        </p:blipFill>
        <p:spPr bwMode="auto">
          <a:xfrm>
            <a:off x="5488529" y="1297483"/>
            <a:ext cx="6532485" cy="5550060"/>
          </a:xfrm>
          <a:prstGeom prst="rect">
            <a:avLst/>
          </a:prstGeom>
          <a:noFill/>
          <a:ln w="9525">
            <a:noFill/>
            <a:miter lim="800000"/>
            <a:headEnd/>
            <a:tailEnd/>
          </a:ln>
          <a:effectLst/>
        </p:spPr>
      </p:pic>
      <p:pic>
        <p:nvPicPr>
          <p:cNvPr id="13" name="Picture 6" descr="http://t3.gstatic.com/images?q=tbn:ANd9GcQb90EJXTfxjw689CKMJ-rMukbHxv37fL48ebd5YaCyTDFBPXs&amp;t=1&amp;usg=__k5tXW269--tM8ij8ZVaJpeRszoI="/>
          <p:cNvPicPr>
            <a:picLocks noChangeAspect="1" noChangeArrowheads="1"/>
          </p:cNvPicPr>
          <p:nvPr/>
        </p:nvPicPr>
        <p:blipFill>
          <a:blip r:embed="rId5"/>
          <a:srcRect l="5261" t="3377" r="6095" b="5066"/>
          <a:stretch>
            <a:fillRect/>
          </a:stretch>
        </p:blipFill>
        <p:spPr bwMode="auto">
          <a:xfrm>
            <a:off x="9367024" y="2288021"/>
            <a:ext cx="1204333" cy="1113096"/>
          </a:xfrm>
          <a:prstGeom prst="rect">
            <a:avLst/>
          </a:prstGeom>
          <a:noFill/>
          <a:ln w="9525">
            <a:solidFill>
              <a:srgbClr val="111111"/>
            </a:solidFill>
            <a:miter lim="800000"/>
            <a:headEnd/>
            <a:tailEnd/>
          </a:ln>
        </p:spPr>
      </p:pic>
      <p:pic>
        <p:nvPicPr>
          <p:cNvPr id="2" name="Picture 1">
            <a:extLst>
              <a:ext uri="{FF2B5EF4-FFF2-40B4-BE49-F238E27FC236}">
                <a16:creationId xmlns:a16="http://schemas.microsoft.com/office/drawing/2014/main" id="{D0BE7E2F-355C-6E47-9FC2-92C1B03CDB01}"/>
              </a:ext>
            </a:extLst>
          </p:cNvPr>
          <p:cNvPicPr>
            <a:picLocks noChangeAspect="1"/>
          </p:cNvPicPr>
          <p:nvPr/>
        </p:nvPicPr>
        <p:blipFill>
          <a:blip r:embed="rId6"/>
          <a:stretch>
            <a:fillRect/>
          </a:stretch>
        </p:blipFill>
        <p:spPr>
          <a:xfrm>
            <a:off x="0" y="352414"/>
            <a:ext cx="12192000" cy="6858000"/>
          </a:xfrm>
          <a:prstGeom prst="rect">
            <a:avLst/>
          </a:prstGeom>
        </p:spPr>
      </p:pic>
    </p:spTree>
    <p:extLst>
      <p:ext uri="{BB962C8B-B14F-4D97-AF65-F5344CB8AC3E}">
        <p14:creationId xmlns:p14="http://schemas.microsoft.com/office/powerpoint/2010/main" val="1036333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a:off x="-78057" y="4192405"/>
            <a:ext cx="4226312" cy="2587538"/>
          </a:xfrm>
          <a:prstGeom prst="rect">
            <a:avLst/>
          </a:prstGeom>
          <a:noFill/>
          <a:ln w="9525">
            <a:noFill/>
            <a:miter lim="800000"/>
            <a:headEnd/>
            <a:tailEnd/>
          </a:ln>
          <a:effectLst/>
        </p:spPr>
      </p:pic>
      <p:pic>
        <p:nvPicPr>
          <p:cNvPr id="4" name="Picture 3"/>
          <p:cNvPicPr>
            <a:picLocks noChangeAspect="1"/>
          </p:cNvPicPr>
          <p:nvPr/>
        </p:nvPicPr>
        <p:blipFill>
          <a:blip r:embed="rId4"/>
          <a:stretch>
            <a:fillRect/>
          </a:stretch>
        </p:blipFill>
        <p:spPr>
          <a:xfrm>
            <a:off x="9192508" y="0"/>
            <a:ext cx="2999492" cy="871804"/>
          </a:xfrm>
          <a:prstGeom prst="rect">
            <a:avLst/>
          </a:prstGeom>
        </p:spPr>
      </p:pic>
      <p:sp>
        <p:nvSpPr>
          <p:cNvPr id="5" name="Text Box 12"/>
          <p:cNvSpPr txBox="1">
            <a:spLocks noChangeArrowheads="1"/>
          </p:cNvSpPr>
          <p:nvPr/>
        </p:nvSpPr>
        <p:spPr bwMode="auto">
          <a:xfrm>
            <a:off x="553844" y="899531"/>
            <a:ext cx="7729328" cy="586957"/>
          </a:xfrm>
          <a:prstGeom prst="rect">
            <a:avLst/>
          </a:prstGeom>
          <a:noFill/>
          <a:ln w="9525">
            <a:noFill/>
            <a:round/>
            <a:headEnd/>
            <a:tailEnd/>
          </a:ln>
          <a:effectLst/>
        </p:spPr>
        <p:txBody>
          <a:bodyPr wrap="square" lIns="90000" tIns="46800" rIns="90000" bIns="46800">
            <a:spAutoFit/>
          </a:bodyPr>
          <a:lstStyle/>
          <a:p>
            <a:pPr defTabSz="457200" eaLnBrk="0" hangingPunct="0">
              <a:spcBef>
                <a:spcPts val="3000"/>
              </a:spcBef>
              <a:buClr>
                <a:srgbClr val="0033CC"/>
              </a:buClr>
              <a:buSzPct val="100000"/>
              <a:buFont typeface="Forte"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Lucida Sans Unicode" pitchFamily="34" charset="0"/>
              </a:rPr>
              <a:t>Data Processing</a:t>
            </a:r>
          </a:p>
        </p:txBody>
      </p:sp>
      <p:pic>
        <p:nvPicPr>
          <p:cNvPr id="2050" name="Picture 2"/>
          <p:cNvPicPr>
            <a:picLocks noChangeAspect="1" noChangeArrowheads="1"/>
          </p:cNvPicPr>
          <p:nvPr/>
        </p:nvPicPr>
        <p:blipFill>
          <a:blip r:embed="rId5"/>
          <a:srcRect/>
          <a:stretch>
            <a:fillRect/>
          </a:stretch>
        </p:blipFill>
        <p:spPr bwMode="auto">
          <a:xfrm>
            <a:off x="7605898" y="3590695"/>
            <a:ext cx="4842578" cy="3222702"/>
          </a:xfrm>
          <a:prstGeom prst="rect">
            <a:avLst/>
          </a:prstGeom>
          <a:noFill/>
          <a:ln w="9525">
            <a:noFill/>
            <a:miter lim="800000"/>
            <a:headEnd/>
            <a:tailEnd/>
          </a:ln>
          <a:effectLst/>
        </p:spPr>
      </p:pic>
      <p:graphicFrame>
        <p:nvGraphicFramePr>
          <p:cNvPr id="3" name="Diagram 2"/>
          <p:cNvGraphicFramePr/>
          <p:nvPr/>
        </p:nvGraphicFramePr>
        <p:xfrm>
          <a:off x="2810107" y="836340"/>
          <a:ext cx="6311589" cy="387319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Box 5"/>
          <p:cNvSpPr txBox="1"/>
          <p:nvPr/>
        </p:nvSpPr>
        <p:spPr>
          <a:xfrm>
            <a:off x="8467497" y="2676296"/>
            <a:ext cx="3345365" cy="954107"/>
          </a:xfrm>
          <a:prstGeom prst="rect">
            <a:avLst/>
          </a:prstGeom>
          <a:noFill/>
        </p:spPr>
        <p:txBody>
          <a:bodyPr wrap="square" rtlCol="0">
            <a:spAutoFit/>
          </a:bodyPr>
          <a:lstStyle/>
          <a:p>
            <a:pPr algn="ctr"/>
            <a:r>
              <a:rPr lang="en-PH" sz="2800" dirty="0"/>
              <a:t>Organizational Setup of CPC 2010</a:t>
            </a:r>
          </a:p>
        </p:txBody>
      </p:sp>
      <p:sp>
        <p:nvSpPr>
          <p:cNvPr id="8" name="TextBox 7"/>
          <p:cNvSpPr txBox="1"/>
          <p:nvPr/>
        </p:nvSpPr>
        <p:spPr>
          <a:xfrm>
            <a:off x="267624" y="3330500"/>
            <a:ext cx="3345365" cy="954107"/>
          </a:xfrm>
          <a:prstGeom prst="rect">
            <a:avLst/>
          </a:prstGeom>
          <a:noFill/>
        </p:spPr>
        <p:txBody>
          <a:bodyPr wrap="square" rtlCol="0">
            <a:spAutoFit/>
          </a:bodyPr>
          <a:lstStyle/>
          <a:p>
            <a:pPr algn="ctr"/>
            <a:r>
              <a:rPr lang="en-PH" sz="2800" dirty="0"/>
              <a:t>Organizational Setup of PPS 2010</a:t>
            </a:r>
          </a:p>
        </p:txBody>
      </p:sp>
    </p:spTree>
    <p:extLst>
      <p:ext uri="{BB962C8B-B14F-4D97-AF65-F5344CB8AC3E}">
        <p14:creationId xmlns:p14="http://schemas.microsoft.com/office/powerpoint/2010/main" val="1036333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92508" y="0"/>
            <a:ext cx="2999492" cy="871804"/>
          </a:xfrm>
          <a:prstGeom prst="rect">
            <a:avLst/>
          </a:prstGeom>
        </p:spPr>
      </p:pic>
      <p:sp>
        <p:nvSpPr>
          <p:cNvPr id="5" name="Text Box 12"/>
          <p:cNvSpPr txBox="1">
            <a:spLocks noChangeArrowheads="1"/>
          </p:cNvSpPr>
          <p:nvPr/>
        </p:nvSpPr>
        <p:spPr bwMode="auto">
          <a:xfrm>
            <a:off x="609600" y="888384"/>
            <a:ext cx="7729328" cy="586957"/>
          </a:xfrm>
          <a:prstGeom prst="rect">
            <a:avLst/>
          </a:prstGeom>
          <a:noFill/>
          <a:ln w="9525">
            <a:noFill/>
            <a:round/>
            <a:headEnd/>
            <a:tailEnd/>
          </a:ln>
          <a:effectLst/>
        </p:spPr>
        <p:txBody>
          <a:bodyPr wrap="square" lIns="90000" tIns="46800" rIns="90000" bIns="46800">
            <a:spAutoFit/>
          </a:bodyPr>
          <a:lstStyle/>
          <a:p>
            <a:pPr defTabSz="457200" eaLnBrk="0" hangingPunct="0">
              <a:spcBef>
                <a:spcPts val="3000"/>
              </a:spcBef>
              <a:buClr>
                <a:srgbClr val="0033CC"/>
              </a:buClr>
              <a:buSzPct val="100000"/>
              <a:buFont typeface="Forte"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Lucida Sans Unicode" pitchFamily="34" charset="0"/>
              </a:rPr>
              <a:t>Further Processing/Evaluation</a:t>
            </a:r>
          </a:p>
        </p:txBody>
      </p:sp>
      <p:sp>
        <p:nvSpPr>
          <p:cNvPr id="9" name="Rectangle 8"/>
          <p:cNvSpPr/>
          <p:nvPr/>
        </p:nvSpPr>
        <p:spPr>
          <a:xfrm>
            <a:off x="679313" y="1557594"/>
            <a:ext cx="9011097" cy="4308872"/>
          </a:xfrm>
          <a:prstGeom prst="rect">
            <a:avLst/>
          </a:prstGeom>
        </p:spPr>
        <p:txBody>
          <a:bodyPr wrap="square">
            <a:spAutoFit/>
          </a:bodyPr>
          <a:lstStyle/>
          <a:p>
            <a:pPr marL="342900" indent="-342900" algn="just">
              <a:buFont typeface="Arial" panose="020B0604020202020204" pitchFamily="34" charset="0"/>
              <a:buChar char="•"/>
            </a:pPr>
            <a:endParaRPr lang="en-PH" sz="1000" dirty="0">
              <a:latin typeface="Arial" panose="020B0604020202020204" pitchFamily="34" charset="0"/>
              <a:ea typeface="Calibri" panose="020F0502020204030204" pitchFamily="34" charset="0"/>
            </a:endParaRPr>
          </a:p>
          <a:p>
            <a:pPr marL="342900" indent="-342900" algn="just">
              <a:buFont typeface="Arial" panose="020B0604020202020204" pitchFamily="34" charset="0"/>
              <a:buChar char="•"/>
            </a:pPr>
            <a:r>
              <a:rPr lang="en-PH" sz="2400" dirty="0">
                <a:latin typeface="Arial" panose="020B0604020202020204" pitchFamily="34" charset="0"/>
                <a:ea typeface="Calibri" panose="020F0502020204030204" pitchFamily="34" charset="0"/>
              </a:rPr>
              <a:t>Use of satellite images to evaluate buildings/housing units consistency</a:t>
            </a:r>
          </a:p>
          <a:p>
            <a:pPr marL="342900" indent="-342900" algn="just"/>
            <a:endParaRPr lang="en-PH" sz="2400" dirty="0">
              <a:latin typeface="Arial" panose="020B0604020202020204" pitchFamily="34" charset="0"/>
              <a:ea typeface="Calibri" panose="020F0502020204030204" pitchFamily="34" charset="0"/>
            </a:endParaRPr>
          </a:p>
          <a:p>
            <a:pPr marL="342900" indent="-342900" algn="just">
              <a:buFont typeface="Arial" panose="020B0604020202020204" pitchFamily="34" charset="0"/>
              <a:buChar char="•"/>
            </a:pPr>
            <a:r>
              <a:rPr lang="en-PH" sz="2400" dirty="0">
                <a:latin typeface="Arial" panose="020B0604020202020204" pitchFamily="34" charset="0"/>
                <a:ea typeface="Calibri" panose="020F0502020204030204" pitchFamily="34" charset="0"/>
              </a:rPr>
              <a:t>Use of administrative data such as the number of voters registration and enrolment data as validation parameters</a:t>
            </a:r>
          </a:p>
          <a:p>
            <a:pPr marL="342900" indent="-342900" algn="just"/>
            <a:endParaRPr lang="en-PH" sz="2400" dirty="0">
              <a:latin typeface="Arial" panose="020B0604020202020204" pitchFamily="34" charset="0"/>
              <a:ea typeface="Calibri" panose="020F0502020204030204" pitchFamily="34" charset="0"/>
            </a:endParaRPr>
          </a:p>
          <a:p>
            <a:pPr marL="342900" indent="-342900" algn="just">
              <a:buFont typeface="Arial" panose="020B0604020202020204" pitchFamily="34" charset="0"/>
              <a:buChar char="•"/>
            </a:pPr>
            <a:r>
              <a:rPr lang="en-PH" sz="2400" dirty="0">
                <a:latin typeface="Arial" panose="020B0604020202020204" pitchFamily="34" charset="0"/>
              </a:rPr>
              <a:t>Generation of demographic indices such as Myers index, Whipple’s blended index, and UN age-sex accuracy index among others</a:t>
            </a:r>
          </a:p>
          <a:p>
            <a:pPr marL="342900" indent="-342900" algn="just"/>
            <a:endParaRPr lang="en-PH" sz="2400" dirty="0">
              <a:latin typeface="Arial" panose="020B0604020202020204" pitchFamily="34" charset="0"/>
            </a:endParaRPr>
          </a:p>
          <a:p>
            <a:pPr marL="342900" indent="-342900" algn="just">
              <a:buFont typeface="Arial" panose="020B0604020202020204" pitchFamily="34" charset="0"/>
              <a:buChar char="•"/>
            </a:pPr>
            <a:r>
              <a:rPr lang="en-PH" sz="2400" dirty="0">
                <a:latin typeface="Arial" panose="020B0604020202020204" pitchFamily="34" charset="0"/>
              </a:rPr>
              <a:t>Field validation/Confirmation from the field offices</a:t>
            </a:r>
            <a:endParaRPr lang="en-PH" sz="2400" dirty="0"/>
          </a:p>
        </p:txBody>
      </p:sp>
    </p:spTree>
    <p:extLst>
      <p:ext uri="{BB962C8B-B14F-4D97-AF65-F5344CB8AC3E}">
        <p14:creationId xmlns:p14="http://schemas.microsoft.com/office/powerpoint/2010/main" val="1036333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3"/>
          <p:cNvSpPr>
            <a:spLocks noChangeArrowheads="1"/>
          </p:cNvSpPr>
          <p:nvPr/>
        </p:nvSpPr>
        <p:spPr bwMode="auto">
          <a:xfrm>
            <a:off x="2404947" y="40216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8"/>
          <p:cNvSpPr>
            <a:spLocks noChangeArrowheads="1"/>
          </p:cNvSpPr>
          <p:nvPr/>
        </p:nvSpPr>
        <p:spPr bwMode="auto">
          <a:xfrm>
            <a:off x="2404947" y="40216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1"/>
          <p:cNvSpPr>
            <a:spLocks noChangeArrowheads="1"/>
          </p:cNvSpPr>
          <p:nvPr/>
        </p:nvSpPr>
        <p:spPr bwMode="auto">
          <a:xfrm>
            <a:off x="2404947" y="40216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34"/>
          <p:cNvSpPr>
            <a:spLocks noChangeArrowheads="1"/>
          </p:cNvSpPr>
          <p:nvPr/>
        </p:nvSpPr>
        <p:spPr bwMode="auto">
          <a:xfrm>
            <a:off x="2404947" y="40216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 name="Picture 17"/>
          <p:cNvPicPr>
            <a:picLocks noChangeAspect="1"/>
          </p:cNvPicPr>
          <p:nvPr/>
        </p:nvPicPr>
        <p:blipFill>
          <a:blip r:embed="rId3"/>
          <a:stretch>
            <a:fillRect/>
          </a:stretch>
        </p:blipFill>
        <p:spPr>
          <a:xfrm>
            <a:off x="9192508" y="0"/>
            <a:ext cx="2999492" cy="871804"/>
          </a:xfrm>
          <a:prstGeom prst="rect">
            <a:avLst/>
          </a:prstGeom>
        </p:spPr>
      </p:pic>
      <p:grpSp>
        <p:nvGrpSpPr>
          <p:cNvPr id="2" name="Group 18"/>
          <p:cNvGrpSpPr/>
          <p:nvPr/>
        </p:nvGrpSpPr>
        <p:grpSpPr>
          <a:xfrm>
            <a:off x="7641735" y="24007"/>
            <a:ext cx="1456344" cy="847797"/>
            <a:chOff x="4709904" y="2726825"/>
            <a:chExt cx="2321737" cy="1334334"/>
          </a:xfrm>
        </p:grpSpPr>
        <p:pic>
          <p:nvPicPr>
            <p:cNvPr id="21" name="Picture 20" descr="popcen2020 copy.png"/>
            <p:cNvPicPr>
              <a:picLocks noChangeAspect="1"/>
            </p:cNvPicPr>
            <p:nvPr/>
          </p:nvPicPr>
          <p:blipFill>
            <a:blip r:embed="rId4" cstate="print"/>
            <a:stretch>
              <a:fillRect/>
            </a:stretch>
          </p:blipFill>
          <p:spPr>
            <a:xfrm>
              <a:off x="6050645" y="3224184"/>
              <a:ext cx="935748" cy="836975"/>
            </a:xfrm>
            <a:prstGeom prst="rect">
              <a:avLst/>
            </a:prstGeom>
          </p:spPr>
        </p:pic>
        <p:pic>
          <p:nvPicPr>
            <p:cNvPr id="22" name="Picture 21"/>
            <p:cNvPicPr>
              <a:picLocks noChangeAspect="1"/>
            </p:cNvPicPr>
            <p:nvPr/>
          </p:nvPicPr>
          <p:blipFill>
            <a:blip r:embed="rId5">
              <a:clrChange>
                <a:clrFrom>
                  <a:srgbClr val="FFFFFF"/>
                </a:clrFrom>
                <a:clrTo>
                  <a:srgbClr val="FFFFFF">
                    <a:alpha val="0"/>
                  </a:srgbClr>
                </a:clrTo>
              </a:clrChange>
            </a:blip>
            <a:stretch>
              <a:fillRect/>
            </a:stretch>
          </p:blipFill>
          <p:spPr>
            <a:xfrm>
              <a:off x="4709904" y="2726825"/>
              <a:ext cx="2321737" cy="1275679"/>
            </a:xfrm>
            <a:prstGeom prst="rect">
              <a:avLst/>
            </a:prstGeom>
          </p:spPr>
        </p:pic>
      </p:grpSp>
      <p:sp>
        <p:nvSpPr>
          <p:cNvPr id="17" name="Text Box 12"/>
          <p:cNvSpPr txBox="1">
            <a:spLocks noChangeArrowheads="1"/>
          </p:cNvSpPr>
          <p:nvPr/>
        </p:nvSpPr>
        <p:spPr bwMode="auto">
          <a:xfrm>
            <a:off x="609600" y="916329"/>
            <a:ext cx="7729328" cy="586957"/>
          </a:xfrm>
          <a:prstGeom prst="rect">
            <a:avLst/>
          </a:prstGeom>
          <a:noFill/>
          <a:ln w="9525">
            <a:noFill/>
            <a:round/>
            <a:headEnd/>
            <a:tailEnd/>
          </a:ln>
          <a:effectLst/>
        </p:spPr>
        <p:txBody>
          <a:bodyPr wrap="square" lIns="90000" tIns="46800" rIns="90000" bIns="46800">
            <a:spAutoFit/>
          </a:bodyPr>
          <a:lstStyle/>
          <a:p>
            <a:pPr defTabSz="457200" eaLnBrk="0" hangingPunct="0">
              <a:spcBef>
                <a:spcPts val="3000"/>
              </a:spcBef>
              <a:buClr>
                <a:srgbClr val="0033CC"/>
              </a:buClr>
              <a:buSzPct val="100000"/>
              <a:buFont typeface="Forte"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Lucida Sans Unicode" pitchFamily="34" charset="0"/>
              </a:rPr>
              <a:t>Plans for the 2020 CPH</a:t>
            </a:r>
          </a:p>
        </p:txBody>
      </p:sp>
      <p:sp>
        <p:nvSpPr>
          <p:cNvPr id="19" name="TextBox 18"/>
          <p:cNvSpPr txBox="1"/>
          <p:nvPr/>
        </p:nvSpPr>
        <p:spPr>
          <a:xfrm>
            <a:off x="711237" y="1552395"/>
            <a:ext cx="4050019" cy="523220"/>
          </a:xfrm>
          <a:prstGeom prst="rect">
            <a:avLst/>
          </a:prstGeom>
          <a:noFill/>
        </p:spPr>
        <p:txBody>
          <a:bodyPr wrap="none" rtlCol="0">
            <a:spAutoFit/>
          </a:bodyPr>
          <a:lstStyle/>
          <a:p>
            <a:r>
              <a:rPr lang="en-PH" sz="2800" b="1" dirty="0">
                <a:solidFill>
                  <a:srgbClr val="002060"/>
                </a:solidFill>
                <a:latin typeface="Arial Narrow" panose="020B0606020202030204" pitchFamily="34" charset="0"/>
              </a:rPr>
              <a:t>BCRS Planned Architecture</a:t>
            </a:r>
            <a:endParaRPr lang="en-US" sz="2800" b="1" dirty="0">
              <a:solidFill>
                <a:srgbClr val="002060"/>
              </a:solidFill>
              <a:latin typeface="Arial Narrow" panose="020B0606020202030204" pitchFamily="34" charset="0"/>
            </a:endParaRPr>
          </a:p>
        </p:txBody>
      </p:sp>
      <p:pic>
        <p:nvPicPr>
          <p:cNvPr id="20" name="Picture 2" descr="Resulta ng larawan para sa cloud ser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2416" y="1693188"/>
            <a:ext cx="2619375" cy="15240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7">
            <a:clrChange>
              <a:clrFrom>
                <a:srgbClr val="FFFFFF"/>
              </a:clrFrom>
              <a:clrTo>
                <a:srgbClr val="FFFFFF">
                  <a:alpha val="0"/>
                </a:srgbClr>
              </a:clrTo>
            </a:clrChange>
          </a:blip>
          <a:stretch>
            <a:fillRect/>
          </a:stretch>
        </p:blipFill>
        <p:spPr>
          <a:xfrm>
            <a:off x="4240131" y="1896365"/>
            <a:ext cx="948777" cy="1000189"/>
          </a:xfrm>
          <a:prstGeom prst="rect">
            <a:avLst/>
          </a:prstGeom>
        </p:spPr>
      </p:pic>
      <p:grpSp>
        <p:nvGrpSpPr>
          <p:cNvPr id="26" name="Group 25"/>
          <p:cNvGrpSpPr/>
          <p:nvPr/>
        </p:nvGrpSpPr>
        <p:grpSpPr>
          <a:xfrm>
            <a:off x="1235871" y="1948557"/>
            <a:ext cx="10051867" cy="3802301"/>
            <a:chOff x="1247022" y="2520222"/>
            <a:chExt cx="10051867" cy="3802301"/>
          </a:xfrm>
        </p:grpSpPr>
        <p:sp>
          <p:nvSpPr>
            <p:cNvPr id="35" name="TextBox 34"/>
            <p:cNvSpPr txBox="1"/>
            <p:nvPr/>
          </p:nvSpPr>
          <p:spPr>
            <a:xfrm>
              <a:off x="5099307" y="2520222"/>
              <a:ext cx="2239716" cy="707886"/>
            </a:xfrm>
            <a:prstGeom prst="rect">
              <a:avLst/>
            </a:prstGeom>
            <a:noFill/>
          </p:spPr>
          <p:txBody>
            <a:bodyPr wrap="none" rtlCol="0">
              <a:spAutoFit/>
            </a:bodyPr>
            <a:lstStyle/>
            <a:p>
              <a:r>
                <a:rPr lang="en-PH" sz="2000" b="1" dirty="0">
                  <a:latin typeface="Arial Narrow" panose="020B0606020202030204" pitchFamily="34" charset="0"/>
                </a:rPr>
                <a:t>Civil Registry Server</a:t>
              </a:r>
            </a:p>
            <a:p>
              <a:r>
                <a:rPr lang="en-PH" sz="2000" b="1" dirty="0">
                  <a:latin typeface="Arial Narrow" panose="020B0606020202030204" pitchFamily="34" charset="0"/>
                </a:rPr>
                <a:t>@ Provincial Capitol</a:t>
              </a:r>
              <a:endParaRPr lang="en-US" sz="2000" b="1" dirty="0">
                <a:latin typeface="Arial Narrow" panose="020B0606020202030204" pitchFamily="34" charset="0"/>
              </a:endParaRPr>
            </a:p>
          </p:txBody>
        </p:sp>
        <p:sp>
          <p:nvSpPr>
            <p:cNvPr id="36" name="TextBox 35"/>
            <p:cNvSpPr txBox="1"/>
            <p:nvPr/>
          </p:nvSpPr>
          <p:spPr>
            <a:xfrm>
              <a:off x="1247022" y="4340500"/>
              <a:ext cx="1143262" cy="400110"/>
            </a:xfrm>
            <a:prstGeom prst="rect">
              <a:avLst/>
            </a:prstGeom>
            <a:noFill/>
          </p:spPr>
          <p:txBody>
            <a:bodyPr wrap="none" rtlCol="0">
              <a:spAutoFit/>
            </a:bodyPr>
            <a:lstStyle/>
            <a:p>
              <a:r>
                <a:rPr lang="en-PH" sz="2000" b="1" dirty="0">
                  <a:latin typeface="Arial Narrow" panose="020B0606020202030204" pitchFamily="34" charset="0"/>
                </a:rPr>
                <a:t>Barangay</a:t>
              </a:r>
              <a:endParaRPr lang="en-US" sz="2000" b="1" dirty="0">
                <a:latin typeface="Arial Narrow" panose="020B0606020202030204" pitchFamily="34" charset="0"/>
              </a:endParaRPr>
            </a:p>
          </p:txBody>
        </p:sp>
        <p:sp>
          <p:nvSpPr>
            <p:cNvPr id="37" name="TextBox 36"/>
            <p:cNvSpPr txBox="1"/>
            <p:nvPr/>
          </p:nvSpPr>
          <p:spPr>
            <a:xfrm>
              <a:off x="1280205" y="5833095"/>
              <a:ext cx="1396536" cy="400110"/>
            </a:xfrm>
            <a:prstGeom prst="rect">
              <a:avLst/>
            </a:prstGeom>
            <a:noFill/>
          </p:spPr>
          <p:txBody>
            <a:bodyPr wrap="none" rtlCol="0">
              <a:spAutoFit/>
            </a:bodyPr>
            <a:lstStyle/>
            <a:p>
              <a:r>
                <a:rPr lang="en-PH" sz="2000" b="1" dirty="0">
                  <a:latin typeface="Arial Narrow" panose="020B0606020202030204" pitchFamily="34" charset="0"/>
                </a:rPr>
                <a:t>Municipality</a:t>
              </a:r>
              <a:endParaRPr lang="en-US" sz="2000" b="1" dirty="0">
                <a:latin typeface="Arial Narrow" panose="020B0606020202030204" pitchFamily="34" charset="0"/>
              </a:endParaRPr>
            </a:p>
          </p:txBody>
        </p:sp>
        <p:sp>
          <p:nvSpPr>
            <p:cNvPr id="38" name="TextBox 37"/>
            <p:cNvSpPr txBox="1"/>
            <p:nvPr/>
          </p:nvSpPr>
          <p:spPr>
            <a:xfrm>
              <a:off x="10268434" y="5860858"/>
              <a:ext cx="704039" cy="461665"/>
            </a:xfrm>
            <a:prstGeom prst="rect">
              <a:avLst/>
            </a:prstGeom>
            <a:noFill/>
          </p:spPr>
          <p:txBody>
            <a:bodyPr wrap="none" rtlCol="0">
              <a:spAutoFit/>
            </a:bodyPr>
            <a:lstStyle/>
            <a:p>
              <a:r>
                <a:rPr lang="en-PH" sz="2400" b="1" dirty="0">
                  <a:latin typeface="Arial Narrow" panose="020B0606020202030204" pitchFamily="34" charset="0"/>
                </a:rPr>
                <a:t>PSA</a:t>
              </a:r>
              <a:endParaRPr lang="en-US" sz="2400" b="1" dirty="0">
                <a:latin typeface="Arial Narrow" panose="020B0606020202030204" pitchFamily="34" charset="0"/>
              </a:endParaRPr>
            </a:p>
          </p:txBody>
        </p:sp>
        <p:sp>
          <p:nvSpPr>
            <p:cNvPr id="39" name="TextBox 38"/>
            <p:cNvSpPr txBox="1"/>
            <p:nvPr/>
          </p:nvSpPr>
          <p:spPr>
            <a:xfrm>
              <a:off x="10001164" y="3336591"/>
              <a:ext cx="1109599" cy="461665"/>
            </a:xfrm>
            <a:prstGeom prst="rect">
              <a:avLst/>
            </a:prstGeom>
            <a:noFill/>
          </p:spPr>
          <p:txBody>
            <a:bodyPr wrap="none" rtlCol="0">
              <a:spAutoFit/>
            </a:bodyPr>
            <a:lstStyle/>
            <a:p>
              <a:r>
                <a:rPr lang="en-PH" sz="2400" b="1" dirty="0">
                  <a:latin typeface="Arial Narrow" panose="020B0606020202030204" pitchFamily="34" charset="0"/>
                </a:rPr>
                <a:t>Internet</a:t>
              </a:r>
              <a:endParaRPr lang="en-US" sz="2400" b="1" dirty="0">
                <a:latin typeface="Arial Narrow" panose="020B0606020202030204" pitchFamily="34" charset="0"/>
              </a:endParaRPr>
            </a:p>
          </p:txBody>
        </p:sp>
        <p:pic>
          <p:nvPicPr>
            <p:cNvPr id="40" name="Picture 39"/>
            <p:cNvPicPr>
              <a:picLocks noChangeAspect="1"/>
            </p:cNvPicPr>
            <p:nvPr/>
          </p:nvPicPr>
          <p:blipFill>
            <a:blip r:embed="rId8">
              <a:clrChange>
                <a:clrFrom>
                  <a:srgbClr val="FFFFFF"/>
                </a:clrFrom>
                <a:clrTo>
                  <a:srgbClr val="FFFFFF">
                    <a:alpha val="0"/>
                  </a:srgbClr>
                </a:clrTo>
              </a:clrChange>
            </a:blip>
            <a:stretch>
              <a:fillRect/>
            </a:stretch>
          </p:blipFill>
          <p:spPr>
            <a:xfrm>
              <a:off x="3325730" y="3680368"/>
              <a:ext cx="6349018" cy="2597325"/>
            </a:xfrm>
            <a:prstGeom prst="rect">
              <a:avLst/>
            </a:prstGeom>
          </p:spPr>
        </p:pic>
        <p:sp>
          <p:nvSpPr>
            <p:cNvPr id="41" name="TextBox 40"/>
            <p:cNvSpPr txBox="1"/>
            <p:nvPr/>
          </p:nvSpPr>
          <p:spPr>
            <a:xfrm>
              <a:off x="4877919" y="3949689"/>
              <a:ext cx="2587568" cy="400110"/>
            </a:xfrm>
            <a:prstGeom prst="rect">
              <a:avLst/>
            </a:prstGeom>
            <a:solidFill>
              <a:schemeClr val="accent2">
                <a:lumMod val="40000"/>
                <a:lumOff val="60000"/>
              </a:schemeClr>
            </a:solidFill>
          </p:spPr>
          <p:txBody>
            <a:bodyPr wrap="none" rtlCol="0">
              <a:spAutoFit/>
            </a:bodyPr>
            <a:lstStyle/>
            <a:p>
              <a:r>
                <a:rPr lang="en-PH" sz="2000" b="1" dirty="0">
                  <a:latin typeface="Arial Narrow" panose="020B0606020202030204" pitchFamily="34" charset="0"/>
                </a:rPr>
                <a:t>Provincial Civil Registry</a:t>
              </a:r>
              <a:endParaRPr lang="en-US" sz="2000" b="1" dirty="0">
                <a:latin typeface="Arial Narrow" panose="020B0606020202030204" pitchFamily="34" charset="0"/>
              </a:endParaRPr>
            </a:p>
          </p:txBody>
        </p:sp>
        <p:sp>
          <p:nvSpPr>
            <p:cNvPr id="42" name="TextBox 41"/>
            <p:cNvSpPr txBox="1"/>
            <p:nvPr/>
          </p:nvSpPr>
          <p:spPr>
            <a:xfrm>
              <a:off x="4071857" y="4375874"/>
              <a:ext cx="1050288" cy="400110"/>
            </a:xfrm>
            <a:prstGeom prst="rect">
              <a:avLst/>
            </a:prstGeom>
            <a:noFill/>
          </p:spPr>
          <p:txBody>
            <a:bodyPr wrap="none" rtlCol="0">
              <a:spAutoFit/>
            </a:bodyPr>
            <a:lstStyle/>
            <a:p>
              <a:r>
                <a:rPr lang="en-PH" sz="2000" b="1" dirty="0">
                  <a:latin typeface="Arial Narrow" panose="020B0606020202030204" pitchFamily="34" charset="0"/>
                </a:rPr>
                <a:t>Content:</a:t>
              </a:r>
              <a:endParaRPr lang="en-US" sz="2000" b="1" dirty="0">
                <a:latin typeface="Arial Narrow" panose="020B0606020202030204" pitchFamily="34" charset="0"/>
              </a:endParaRPr>
            </a:p>
          </p:txBody>
        </p:sp>
        <p:sp>
          <p:nvSpPr>
            <p:cNvPr id="43" name="TextBox 42"/>
            <p:cNvSpPr txBox="1"/>
            <p:nvPr/>
          </p:nvSpPr>
          <p:spPr>
            <a:xfrm>
              <a:off x="4424893" y="4736199"/>
              <a:ext cx="1074653" cy="707886"/>
            </a:xfrm>
            <a:prstGeom prst="rect">
              <a:avLst/>
            </a:prstGeom>
            <a:noFill/>
          </p:spPr>
          <p:txBody>
            <a:bodyPr wrap="none" rtlCol="0">
              <a:spAutoFit/>
            </a:bodyPr>
            <a:lstStyle/>
            <a:p>
              <a:pPr marL="268288" indent="-268288">
                <a:buFont typeface="Arial" panose="020B0604020202020204" pitchFamily="34" charset="0"/>
                <a:buChar char="•"/>
              </a:pPr>
              <a:r>
                <a:rPr lang="en-PH" sz="2000" b="1" dirty="0">
                  <a:latin typeface="Arial Narrow" panose="020B0606020202030204" pitchFamily="34" charset="0"/>
                </a:rPr>
                <a:t>BCRS</a:t>
              </a:r>
            </a:p>
            <a:p>
              <a:pPr marL="268288" indent="-268288">
                <a:buFont typeface="Arial" panose="020B0604020202020204" pitchFamily="34" charset="0"/>
                <a:buChar char="•"/>
              </a:pPr>
              <a:r>
                <a:rPr lang="en-PH" sz="2000" b="1" dirty="0">
                  <a:latin typeface="Arial Narrow" panose="020B0606020202030204" pitchFamily="34" charset="0"/>
                </a:rPr>
                <a:t>Map</a:t>
              </a:r>
              <a:endParaRPr lang="en-US" sz="2000" b="1" dirty="0">
                <a:latin typeface="Arial Narrow" panose="020B0606020202030204" pitchFamily="34" charset="0"/>
              </a:endParaRPr>
            </a:p>
          </p:txBody>
        </p:sp>
        <p:sp>
          <p:nvSpPr>
            <p:cNvPr id="44" name="TextBox 43"/>
            <p:cNvSpPr txBox="1"/>
            <p:nvPr/>
          </p:nvSpPr>
          <p:spPr>
            <a:xfrm>
              <a:off x="6722974" y="4339598"/>
              <a:ext cx="1120820" cy="400110"/>
            </a:xfrm>
            <a:prstGeom prst="rect">
              <a:avLst/>
            </a:prstGeom>
            <a:noFill/>
          </p:spPr>
          <p:txBody>
            <a:bodyPr wrap="none" rtlCol="0">
              <a:spAutoFit/>
            </a:bodyPr>
            <a:lstStyle/>
            <a:p>
              <a:r>
                <a:rPr lang="en-PH" sz="2000" b="1" dirty="0">
                  <a:latin typeface="Arial Narrow" panose="020B0606020202030204" pitchFamily="34" charset="0"/>
                </a:rPr>
                <a:t>Services:</a:t>
              </a:r>
              <a:endParaRPr lang="en-US" sz="2000" b="1" dirty="0">
                <a:latin typeface="Arial Narrow" panose="020B0606020202030204" pitchFamily="34" charset="0"/>
              </a:endParaRPr>
            </a:p>
          </p:txBody>
        </p:sp>
        <p:sp>
          <p:nvSpPr>
            <p:cNvPr id="45" name="TextBox 44"/>
            <p:cNvSpPr txBox="1"/>
            <p:nvPr/>
          </p:nvSpPr>
          <p:spPr>
            <a:xfrm>
              <a:off x="6898588" y="4667123"/>
              <a:ext cx="2206373" cy="1015663"/>
            </a:xfrm>
            <a:prstGeom prst="rect">
              <a:avLst/>
            </a:prstGeom>
            <a:noFill/>
          </p:spPr>
          <p:txBody>
            <a:bodyPr wrap="none" rtlCol="0">
              <a:spAutoFit/>
            </a:bodyPr>
            <a:lstStyle/>
            <a:p>
              <a:pPr marL="268288" indent="-268288">
                <a:buFont typeface="Arial" panose="020B0604020202020204" pitchFamily="34" charset="0"/>
                <a:buChar char="•"/>
              </a:pPr>
              <a:r>
                <a:rPr lang="en-PH" sz="2000" b="1" dirty="0">
                  <a:latin typeface="Arial Narrow" panose="020B0606020202030204" pitchFamily="34" charset="0"/>
                </a:rPr>
                <a:t>Upload BCRS</a:t>
              </a:r>
            </a:p>
            <a:p>
              <a:pPr marL="268288" indent="-268288">
                <a:buFont typeface="Arial" panose="020B0604020202020204" pitchFamily="34" charset="0"/>
                <a:buChar char="•"/>
              </a:pPr>
              <a:r>
                <a:rPr lang="en-PH" sz="2000" b="1" dirty="0">
                  <a:latin typeface="Arial Narrow" panose="020B0606020202030204" pitchFamily="34" charset="0"/>
                </a:rPr>
                <a:t>Population Count</a:t>
              </a:r>
            </a:p>
            <a:p>
              <a:pPr marL="268288" indent="-268288">
                <a:buFont typeface="Arial" panose="020B0604020202020204" pitchFamily="34" charset="0"/>
                <a:buChar char="•"/>
              </a:pPr>
              <a:r>
                <a:rPr lang="en-PH" sz="2000" b="1" dirty="0">
                  <a:latin typeface="Arial Narrow" panose="020B0606020202030204" pitchFamily="34" charset="0"/>
                </a:rPr>
                <a:t>Person Registry</a:t>
              </a:r>
              <a:endParaRPr lang="en-US" sz="2000" b="1" dirty="0">
                <a:latin typeface="Arial Narrow" panose="020B0606020202030204" pitchFamily="34" charset="0"/>
              </a:endParaRPr>
            </a:p>
          </p:txBody>
        </p:sp>
        <p:cxnSp>
          <p:nvCxnSpPr>
            <p:cNvPr id="46" name="Straight Arrow Connector 45"/>
            <p:cNvCxnSpPr/>
            <p:nvPr/>
          </p:nvCxnSpPr>
          <p:spPr>
            <a:xfrm>
              <a:off x="5298357" y="3308804"/>
              <a:ext cx="0" cy="51723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10555963" y="3912895"/>
              <a:ext cx="0" cy="117724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flipV="1">
              <a:off x="7444510" y="3281018"/>
              <a:ext cx="1968431" cy="51723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49" name="Picture 48"/>
            <p:cNvPicPr>
              <a:picLocks noChangeAspect="1"/>
            </p:cNvPicPr>
            <p:nvPr/>
          </p:nvPicPr>
          <p:blipFill>
            <a:blip r:embed="rId9">
              <a:clrChange>
                <a:clrFrom>
                  <a:srgbClr val="FFFFFF"/>
                </a:clrFrom>
                <a:clrTo>
                  <a:srgbClr val="FFFFFF">
                    <a:alpha val="0"/>
                  </a:srgbClr>
                </a:clrTo>
              </a:clrChange>
            </a:blip>
            <a:stretch>
              <a:fillRect/>
            </a:stretch>
          </p:blipFill>
          <p:spPr>
            <a:xfrm>
              <a:off x="10124098" y="5097743"/>
              <a:ext cx="1174791" cy="763614"/>
            </a:xfrm>
            <a:prstGeom prst="rect">
              <a:avLst/>
            </a:prstGeom>
          </p:spPr>
        </p:pic>
        <p:pic>
          <p:nvPicPr>
            <p:cNvPr id="50" name="Picture 49"/>
            <p:cNvPicPr>
              <a:picLocks noChangeAspect="1"/>
            </p:cNvPicPr>
            <p:nvPr/>
          </p:nvPicPr>
          <p:blipFill>
            <a:blip r:embed="rId9">
              <a:clrChange>
                <a:clrFrom>
                  <a:srgbClr val="FFFFFF"/>
                </a:clrFrom>
                <a:clrTo>
                  <a:srgbClr val="FFFFFF">
                    <a:alpha val="0"/>
                  </a:srgbClr>
                </a:clrTo>
              </a:clrChange>
            </a:blip>
            <a:stretch>
              <a:fillRect/>
            </a:stretch>
          </p:blipFill>
          <p:spPr>
            <a:xfrm>
              <a:off x="1247022" y="3704522"/>
              <a:ext cx="1174791" cy="763614"/>
            </a:xfrm>
            <a:prstGeom prst="rect">
              <a:avLst/>
            </a:prstGeom>
          </p:spPr>
        </p:pic>
        <p:pic>
          <p:nvPicPr>
            <p:cNvPr id="51" name="Picture 50"/>
            <p:cNvPicPr>
              <a:picLocks noChangeAspect="1"/>
            </p:cNvPicPr>
            <p:nvPr/>
          </p:nvPicPr>
          <p:blipFill>
            <a:blip r:embed="rId9">
              <a:clrChange>
                <a:clrFrom>
                  <a:srgbClr val="FFFFFF"/>
                </a:clrFrom>
                <a:clrTo>
                  <a:srgbClr val="FFFFFF">
                    <a:alpha val="0"/>
                  </a:srgbClr>
                </a:clrTo>
              </a:clrChange>
            </a:blip>
            <a:stretch>
              <a:fillRect/>
            </a:stretch>
          </p:blipFill>
          <p:spPr>
            <a:xfrm>
              <a:off x="1278972" y="5104114"/>
              <a:ext cx="1174791" cy="763614"/>
            </a:xfrm>
            <a:prstGeom prst="rect">
              <a:avLst/>
            </a:prstGeom>
          </p:spPr>
        </p:pic>
        <p:cxnSp>
          <p:nvCxnSpPr>
            <p:cNvPr id="52" name="Straight Arrow Connector 51"/>
            <p:cNvCxnSpPr/>
            <p:nvPr/>
          </p:nvCxnSpPr>
          <p:spPr>
            <a:xfrm>
              <a:off x="2438514" y="4086329"/>
              <a:ext cx="932242"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a:off x="2511081" y="5583434"/>
              <a:ext cx="932242"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43720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1"/>
          <p:cNvSpPr>
            <a:spLocks noChangeArrowheads="1"/>
          </p:cNvSpPr>
          <p:nvPr/>
        </p:nvSpPr>
        <p:spPr bwMode="auto">
          <a:xfrm>
            <a:off x="2404947" y="310723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23"/>
          <p:cNvSpPr>
            <a:spLocks noChangeArrowheads="1"/>
          </p:cNvSpPr>
          <p:nvPr/>
        </p:nvSpPr>
        <p:spPr bwMode="auto">
          <a:xfrm>
            <a:off x="2404947" y="40216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8"/>
          <p:cNvSpPr>
            <a:spLocks noChangeArrowheads="1"/>
          </p:cNvSpPr>
          <p:nvPr/>
        </p:nvSpPr>
        <p:spPr bwMode="auto">
          <a:xfrm>
            <a:off x="2404947" y="40216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1"/>
          <p:cNvSpPr>
            <a:spLocks noChangeArrowheads="1"/>
          </p:cNvSpPr>
          <p:nvPr/>
        </p:nvSpPr>
        <p:spPr bwMode="auto">
          <a:xfrm>
            <a:off x="2404947" y="40216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34"/>
          <p:cNvSpPr>
            <a:spLocks noChangeArrowheads="1"/>
          </p:cNvSpPr>
          <p:nvPr/>
        </p:nvSpPr>
        <p:spPr bwMode="auto">
          <a:xfrm>
            <a:off x="2404947" y="40216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1458410" y="1635432"/>
            <a:ext cx="4479403" cy="954107"/>
          </a:xfrm>
          <a:prstGeom prst="rect">
            <a:avLst/>
          </a:prstGeom>
        </p:spPr>
        <p:txBody>
          <a:bodyPr wrap="square">
            <a:spAutoFit/>
          </a:bodyPr>
          <a:lstStyle/>
          <a:p>
            <a:pPr lvl="0" algn="ctr">
              <a:defRPr/>
            </a:pPr>
            <a:r>
              <a:rPr lang="en-PH" altLang="en-US" sz="2800" b="1" dirty="0">
                <a:solidFill>
                  <a:srgbClr val="002060"/>
                </a:solidFill>
                <a:latin typeface="Arial" panose="020B0604020202020204" pitchFamily="34" charset="0"/>
                <a:cs typeface="Arial" panose="020B0604020202020204" pitchFamily="34" charset="0"/>
              </a:rPr>
              <a:t>Map-based Listing and Enumeration Operation</a:t>
            </a:r>
          </a:p>
        </p:txBody>
      </p:sp>
      <p:pic>
        <p:nvPicPr>
          <p:cNvPr id="18" name="Picture 17"/>
          <p:cNvPicPr>
            <a:picLocks noChangeAspect="1"/>
          </p:cNvPicPr>
          <p:nvPr/>
        </p:nvPicPr>
        <p:blipFill>
          <a:blip r:embed="rId2"/>
          <a:stretch>
            <a:fillRect/>
          </a:stretch>
        </p:blipFill>
        <p:spPr>
          <a:xfrm>
            <a:off x="9192508" y="0"/>
            <a:ext cx="2999492" cy="871804"/>
          </a:xfrm>
          <a:prstGeom prst="rect">
            <a:avLst/>
          </a:prstGeom>
        </p:spPr>
      </p:pic>
      <p:grpSp>
        <p:nvGrpSpPr>
          <p:cNvPr id="2" name="Group 18"/>
          <p:cNvGrpSpPr/>
          <p:nvPr/>
        </p:nvGrpSpPr>
        <p:grpSpPr>
          <a:xfrm>
            <a:off x="7641735" y="24007"/>
            <a:ext cx="1456344" cy="847797"/>
            <a:chOff x="4709904" y="2726825"/>
            <a:chExt cx="2321737" cy="1334334"/>
          </a:xfrm>
        </p:grpSpPr>
        <p:pic>
          <p:nvPicPr>
            <p:cNvPr id="21" name="Picture 20" descr="popcen2020 copy.png"/>
            <p:cNvPicPr>
              <a:picLocks noChangeAspect="1"/>
            </p:cNvPicPr>
            <p:nvPr/>
          </p:nvPicPr>
          <p:blipFill>
            <a:blip r:embed="rId3" cstate="print"/>
            <a:stretch>
              <a:fillRect/>
            </a:stretch>
          </p:blipFill>
          <p:spPr>
            <a:xfrm>
              <a:off x="6050645" y="3224184"/>
              <a:ext cx="935748" cy="836975"/>
            </a:xfrm>
            <a:prstGeom prst="rect">
              <a:avLst/>
            </a:prstGeom>
          </p:spPr>
        </p:pic>
        <p:pic>
          <p:nvPicPr>
            <p:cNvPr id="22" name="Picture 21"/>
            <p:cNvPicPr>
              <a:picLocks noChangeAspect="1"/>
            </p:cNvPicPr>
            <p:nvPr/>
          </p:nvPicPr>
          <p:blipFill>
            <a:blip r:embed="rId4">
              <a:clrChange>
                <a:clrFrom>
                  <a:srgbClr val="FFFFFF"/>
                </a:clrFrom>
                <a:clrTo>
                  <a:srgbClr val="FFFFFF">
                    <a:alpha val="0"/>
                  </a:srgbClr>
                </a:clrTo>
              </a:clrChange>
            </a:blip>
            <a:stretch>
              <a:fillRect/>
            </a:stretch>
          </p:blipFill>
          <p:spPr>
            <a:xfrm>
              <a:off x="4709904" y="2726825"/>
              <a:ext cx="2321737" cy="1275679"/>
            </a:xfrm>
            <a:prstGeom prst="rect">
              <a:avLst/>
            </a:prstGeom>
          </p:spPr>
        </p:pic>
      </p:grpSp>
      <p:pic>
        <p:nvPicPr>
          <p:cNvPr id="17" name="Picture 16"/>
          <p:cNvPicPr>
            <a:picLocks noChangeAspect="1"/>
          </p:cNvPicPr>
          <p:nvPr/>
        </p:nvPicPr>
        <p:blipFill>
          <a:blip r:embed="rId5" cstate="print"/>
          <a:srcRect r="23313"/>
          <a:stretch>
            <a:fillRect/>
          </a:stretch>
        </p:blipFill>
        <p:spPr>
          <a:xfrm>
            <a:off x="1466133" y="2604304"/>
            <a:ext cx="5373504" cy="3941462"/>
          </a:xfrm>
          <a:prstGeom prst="rect">
            <a:avLst/>
          </a:prstGeom>
        </p:spPr>
      </p:pic>
      <p:sp>
        <p:nvSpPr>
          <p:cNvPr id="19" name="Rectangle 18"/>
          <p:cNvSpPr/>
          <p:nvPr/>
        </p:nvSpPr>
        <p:spPr>
          <a:xfrm>
            <a:off x="7002965" y="2841955"/>
            <a:ext cx="4928839" cy="3662541"/>
          </a:xfrm>
          <a:prstGeom prst="rect">
            <a:avLst/>
          </a:prstGeom>
        </p:spPr>
        <p:txBody>
          <a:bodyPr wrap="square">
            <a:spAutoFit/>
          </a:bodyPr>
          <a:lstStyle/>
          <a:p>
            <a:pPr marL="342900" indent="-342900" algn="just">
              <a:buFont typeface="Arial" panose="020B0604020202020204" pitchFamily="34" charset="0"/>
              <a:buChar char="•"/>
            </a:pPr>
            <a:r>
              <a:rPr lang="en-GB" sz="2000" dirty="0">
                <a:latin typeface="Arial" panose="020B0604020202020204" pitchFamily="34" charset="0"/>
                <a:cs typeface="Arial" panose="020B0604020202020204" pitchFamily="34" charset="0"/>
              </a:rPr>
              <a:t>Completed forms will be submitted to the server thru the web</a:t>
            </a:r>
            <a:r>
              <a:rPr lang="en-PH" sz="2000" dirty="0">
                <a:latin typeface="Arial" panose="020B0604020202020204" pitchFamily="34" charset="0"/>
                <a:ea typeface="Calibri" panose="020F0502020204030204" pitchFamily="34" charset="0"/>
              </a:rPr>
              <a:t>. </a:t>
            </a:r>
          </a:p>
          <a:p>
            <a:pPr marL="342900" indent="-342900" algn="just">
              <a:buFont typeface="Arial" panose="020B0604020202020204" pitchFamily="34" charset="0"/>
              <a:buChar char="•"/>
            </a:pPr>
            <a:endParaRPr lang="en-PH" sz="2000" dirty="0">
              <a:latin typeface="Arial" panose="020B0604020202020204" pitchFamily="34" charset="0"/>
              <a:ea typeface="Calibri" panose="020F0502020204030204" pitchFamily="34" charset="0"/>
            </a:endParaRPr>
          </a:p>
          <a:p>
            <a:pPr marL="342900" indent="-342900" algn="just">
              <a:buFont typeface="Arial" panose="020B0604020202020204" pitchFamily="34" charset="0"/>
              <a:buChar char="•"/>
            </a:pPr>
            <a:r>
              <a:rPr lang="en-GB" sz="2000" dirty="0">
                <a:latin typeface="Arial" panose="020B0604020202020204" pitchFamily="34" charset="0"/>
                <a:cs typeface="Arial" panose="020B0604020202020204" pitchFamily="34" charset="0"/>
              </a:rPr>
              <a:t>Built-in consistency edits and checks to ensure completeness and accuracy of entries</a:t>
            </a:r>
            <a:r>
              <a:rPr lang="en-PH" sz="2000" dirty="0">
                <a:latin typeface="Arial" panose="020B0604020202020204" pitchFamily="34" charset="0"/>
                <a:ea typeface="Calibri" panose="020F0502020204030204" pitchFamily="34" charset="0"/>
              </a:rPr>
              <a:t>.</a:t>
            </a:r>
          </a:p>
          <a:p>
            <a:pPr marL="342900" indent="-342900" algn="just">
              <a:buFont typeface="Arial" panose="020B0604020202020204" pitchFamily="34" charset="0"/>
              <a:buChar char="•"/>
            </a:pPr>
            <a:endParaRPr lang="en-PH" sz="2000" dirty="0">
              <a:latin typeface="Arial" panose="020B0604020202020204" pitchFamily="34" charset="0"/>
              <a:ea typeface="Calibri" panose="020F050202020403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Area maps will serve as guide to the enumerator to provide an ease in identifying the buildings. </a:t>
            </a:r>
            <a:endParaRPr lang="en-PH" sz="2000" dirty="0">
              <a:latin typeface="Arial" panose="020B0604020202020204" pitchFamily="34" charset="0"/>
              <a:cs typeface="Arial" panose="020B0604020202020204" pitchFamily="34" charset="0"/>
            </a:endParaRPr>
          </a:p>
          <a:p>
            <a:pPr marL="342900" indent="-342900" algn="just"/>
            <a:endParaRPr lang="en-GB" sz="1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PH" sz="2200" dirty="0"/>
          </a:p>
        </p:txBody>
      </p:sp>
      <p:sp>
        <p:nvSpPr>
          <p:cNvPr id="14" name="Text Box 12"/>
          <p:cNvSpPr txBox="1">
            <a:spLocks noChangeArrowheads="1"/>
          </p:cNvSpPr>
          <p:nvPr/>
        </p:nvSpPr>
        <p:spPr bwMode="auto">
          <a:xfrm>
            <a:off x="609600" y="916329"/>
            <a:ext cx="7729328" cy="586957"/>
          </a:xfrm>
          <a:prstGeom prst="rect">
            <a:avLst/>
          </a:prstGeom>
          <a:noFill/>
          <a:ln w="9525">
            <a:noFill/>
            <a:round/>
            <a:headEnd/>
            <a:tailEnd/>
          </a:ln>
          <a:effectLst/>
        </p:spPr>
        <p:txBody>
          <a:bodyPr wrap="square" lIns="90000" tIns="46800" rIns="90000" bIns="46800">
            <a:spAutoFit/>
          </a:bodyPr>
          <a:lstStyle/>
          <a:p>
            <a:pPr defTabSz="457200" eaLnBrk="0" hangingPunct="0">
              <a:spcBef>
                <a:spcPts val="3000"/>
              </a:spcBef>
              <a:buClr>
                <a:srgbClr val="0033CC"/>
              </a:buClr>
              <a:buSzPct val="100000"/>
              <a:buFont typeface="Forte"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Lucida Sans Unicode" pitchFamily="34" charset="0"/>
              </a:rPr>
              <a:t>Plans for the 2020 CPH</a:t>
            </a:r>
          </a:p>
        </p:txBody>
      </p:sp>
    </p:spTree>
    <p:extLst>
      <p:ext uri="{BB962C8B-B14F-4D97-AF65-F5344CB8AC3E}">
        <p14:creationId xmlns:p14="http://schemas.microsoft.com/office/powerpoint/2010/main" val="1443720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92508" y="0"/>
            <a:ext cx="2999492" cy="871804"/>
          </a:xfrm>
          <a:prstGeom prst="rect">
            <a:avLst/>
          </a:prstGeom>
        </p:spPr>
      </p:pic>
      <p:pic>
        <p:nvPicPr>
          <p:cNvPr id="7" name="Picture 6"/>
          <p:cNvPicPr>
            <a:picLocks noChangeAspect="1"/>
          </p:cNvPicPr>
          <p:nvPr/>
        </p:nvPicPr>
        <p:blipFill rotWithShape="1">
          <a:blip r:embed="rId4"/>
          <a:srcRect t="12794"/>
          <a:stretch/>
        </p:blipFill>
        <p:spPr>
          <a:xfrm>
            <a:off x="609600" y="916329"/>
            <a:ext cx="11433154" cy="5795867"/>
          </a:xfrm>
          <a:prstGeom prst="rect">
            <a:avLst/>
          </a:prstGeom>
        </p:spPr>
      </p:pic>
      <p:sp>
        <p:nvSpPr>
          <p:cNvPr id="8" name="Rectangle 7">
            <a:hlinkClick r:id="rId5"/>
          </p:cNvPr>
          <p:cNvSpPr/>
          <p:nvPr/>
        </p:nvSpPr>
        <p:spPr>
          <a:xfrm>
            <a:off x="5807675" y="1610574"/>
            <a:ext cx="5210011" cy="954107"/>
          </a:xfrm>
          <a:prstGeom prst="rect">
            <a:avLst/>
          </a:prstGeom>
        </p:spPr>
        <p:txBody>
          <a:bodyPr wrap="square">
            <a:spAutoFit/>
          </a:bodyPr>
          <a:lstStyle/>
          <a:p>
            <a:pPr algn="ctr"/>
            <a:r>
              <a:rPr lang="en-US" sz="2800" b="1" dirty="0">
                <a:solidFill>
                  <a:srgbClr val="002060"/>
                </a:solidFill>
                <a:latin typeface="Arial" panose="020B0604020202020204" pitchFamily="34" charset="0"/>
                <a:cs typeface="Arial" panose="020B0604020202020204" pitchFamily="34" charset="0"/>
              </a:rPr>
              <a:t>Progress Monitoring Using Dashboard</a:t>
            </a:r>
          </a:p>
        </p:txBody>
      </p:sp>
      <p:grpSp>
        <p:nvGrpSpPr>
          <p:cNvPr id="9" name="Group 8"/>
          <p:cNvGrpSpPr/>
          <p:nvPr/>
        </p:nvGrpSpPr>
        <p:grpSpPr>
          <a:xfrm>
            <a:off x="7641735" y="24007"/>
            <a:ext cx="1456344" cy="847797"/>
            <a:chOff x="4709904" y="2726825"/>
            <a:chExt cx="2321737" cy="1334334"/>
          </a:xfrm>
        </p:grpSpPr>
        <p:pic>
          <p:nvPicPr>
            <p:cNvPr id="10" name="Picture 9" descr="popcen2020 copy.png"/>
            <p:cNvPicPr>
              <a:picLocks noChangeAspect="1"/>
            </p:cNvPicPr>
            <p:nvPr/>
          </p:nvPicPr>
          <p:blipFill>
            <a:blip r:embed="rId6" cstate="print"/>
            <a:stretch>
              <a:fillRect/>
            </a:stretch>
          </p:blipFill>
          <p:spPr>
            <a:xfrm>
              <a:off x="6050645" y="3224184"/>
              <a:ext cx="935748" cy="836975"/>
            </a:xfrm>
            <a:prstGeom prst="rect">
              <a:avLst/>
            </a:prstGeom>
          </p:spPr>
        </p:pic>
        <p:pic>
          <p:nvPicPr>
            <p:cNvPr id="11" name="Picture 10"/>
            <p:cNvPicPr>
              <a:picLocks noChangeAspect="1"/>
            </p:cNvPicPr>
            <p:nvPr/>
          </p:nvPicPr>
          <p:blipFill>
            <a:blip r:embed="rId7">
              <a:clrChange>
                <a:clrFrom>
                  <a:srgbClr val="FFFFFF"/>
                </a:clrFrom>
                <a:clrTo>
                  <a:srgbClr val="FFFFFF">
                    <a:alpha val="0"/>
                  </a:srgbClr>
                </a:clrTo>
              </a:clrChange>
            </a:blip>
            <a:stretch>
              <a:fillRect/>
            </a:stretch>
          </p:blipFill>
          <p:spPr>
            <a:xfrm>
              <a:off x="4709904" y="2726825"/>
              <a:ext cx="2321737" cy="1275679"/>
            </a:xfrm>
            <a:prstGeom prst="rect">
              <a:avLst/>
            </a:prstGeom>
          </p:spPr>
        </p:pic>
      </p:grpSp>
      <p:sp>
        <p:nvSpPr>
          <p:cNvPr id="12" name="Text Box 12"/>
          <p:cNvSpPr txBox="1">
            <a:spLocks noChangeArrowheads="1"/>
          </p:cNvSpPr>
          <p:nvPr/>
        </p:nvSpPr>
        <p:spPr bwMode="auto">
          <a:xfrm>
            <a:off x="609600" y="916329"/>
            <a:ext cx="7729328" cy="586957"/>
          </a:xfrm>
          <a:prstGeom prst="rect">
            <a:avLst/>
          </a:prstGeom>
          <a:noFill/>
          <a:ln w="9525">
            <a:noFill/>
            <a:round/>
            <a:headEnd/>
            <a:tailEnd/>
          </a:ln>
          <a:effectLst/>
        </p:spPr>
        <p:txBody>
          <a:bodyPr wrap="square" lIns="90000" tIns="46800" rIns="90000" bIns="46800">
            <a:spAutoFit/>
          </a:bodyPr>
          <a:lstStyle/>
          <a:p>
            <a:pPr defTabSz="457200" eaLnBrk="0" hangingPunct="0">
              <a:spcBef>
                <a:spcPts val="3000"/>
              </a:spcBef>
              <a:buClr>
                <a:srgbClr val="0033CC"/>
              </a:buClr>
              <a:buSzPct val="100000"/>
              <a:buFont typeface="Forte"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Lucida Sans Unicode" pitchFamily="34" charset="0"/>
              </a:rPr>
              <a:t>Plans for the 2020 CPH</a:t>
            </a:r>
          </a:p>
        </p:txBody>
      </p:sp>
    </p:spTree>
    <p:extLst>
      <p:ext uri="{BB962C8B-B14F-4D97-AF65-F5344CB8AC3E}">
        <p14:creationId xmlns:p14="http://schemas.microsoft.com/office/powerpoint/2010/main" val="1036333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ankyou.png"/>
          <p:cNvPicPr>
            <a:picLocks noChangeAspect="1"/>
          </p:cNvPicPr>
          <p:nvPr/>
        </p:nvPicPr>
        <p:blipFill>
          <a:blip r:embed="rId2"/>
          <a:stretch>
            <a:fillRect/>
          </a:stretch>
        </p:blipFill>
        <p:spPr>
          <a:xfrm>
            <a:off x="215233" y="883356"/>
            <a:ext cx="5880767" cy="4450644"/>
          </a:xfrm>
          <a:prstGeom prst="rect">
            <a:avLst/>
          </a:prstGeom>
        </p:spPr>
      </p:pic>
      <p:sp>
        <p:nvSpPr>
          <p:cNvPr id="2" name="Rectangle 1"/>
          <p:cNvSpPr/>
          <p:nvPr/>
        </p:nvSpPr>
        <p:spPr>
          <a:xfrm>
            <a:off x="4616605" y="3806657"/>
            <a:ext cx="7575394" cy="1323439"/>
          </a:xfrm>
          <a:prstGeom prst="rect">
            <a:avLst/>
          </a:prstGeom>
        </p:spPr>
        <p:txBody>
          <a:bodyPr wrap="square">
            <a:spAutoFit/>
          </a:bodyPr>
          <a:lstStyle/>
          <a:p>
            <a:pPr lvl="0" algn="ctr">
              <a:defRPr/>
            </a:pPr>
            <a:r>
              <a:rPr lang="en-PH" altLang="en-US" sz="4800" b="1" dirty="0">
                <a:solidFill>
                  <a:prstClr val="black"/>
                </a:solidFill>
                <a:cs typeface="Arial" panose="020B0604020202020204" pitchFamily="34" charset="0"/>
                <a:hlinkClick r:id="rId3"/>
              </a:rPr>
              <a:t>http://www.psa.gov.ph</a:t>
            </a:r>
            <a:endParaRPr lang="en-PH" altLang="en-US" sz="4800" b="1" dirty="0">
              <a:solidFill>
                <a:prstClr val="black"/>
              </a:solidFill>
              <a:cs typeface="Arial" panose="020B0604020202020204" pitchFamily="34" charset="0"/>
            </a:endParaRPr>
          </a:p>
          <a:p>
            <a:pPr lvl="0" algn="ctr">
              <a:defRPr/>
            </a:pPr>
            <a:r>
              <a:rPr lang="en-PH" altLang="en-US" sz="3200" dirty="0">
                <a:solidFill>
                  <a:schemeClr val="accent5">
                    <a:lumMod val="75000"/>
                  </a:schemeClr>
                </a:solidFill>
                <a:cs typeface="Arial" panose="020B0604020202020204" pitchFamily="34" charset="0"/>
              </a:rPr>
              <a:t>Solid   Responsive   World-Class</a:t>
            </a:r>
            <a:endParaRPr lang="en-PH" altLang="en-US" sz="4800" dirty="0">
              <a:solidFill>
                <a:schemeClr val="accent5">
                  <a:lumMod val="75000"/>
                </a:schemeClr>
              </a:solidFill>
              <a:cs typeface="Arial" panose="020B0604020202020204" pitchFamily="34" charset="0"/>
            </a:endParaRPr>
          </a:p>
        </p:txBody>
      </p:sp>
      <p:sp>
        <p:nvSpPr>
          <p:cNvPr id="4" name="Oval 3"/>
          <p:cNvSpPr/>
          <p:nvPr/>
        </p:nvSpPr>
        <p:spPr>
          <a:xfrm>
            <a:off x="8820289" y="4789040"/>
            <a:ext cx="144967" cy="1338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86690" y="4756236"/>
            <a:ext cx="144967" cy="1338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9192508" y="0"/>
            <a:ext cx="2999492" cy="871804"/>
          </a:xfrm>
          <a:prstGeom prst="rect">
            <a:avLst/>
          </a:prstGeom>
        </p:spPr>
      </p:pic>
    </p:spTree>
    <p:extLst>
      <p:ext uri="{BB962C8B-B14F-4D97-AF65-F5344CB8AC3E}">
        <p14:creationId xmlns:p14="http://schemas.microsoft.com/office/powerpoint/2010/main" val="288396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3000" accel="50000" decel="50000" autoRev="1" fill="hold" nodeType="afterEffect">
                                  <p:stCondLst>
                                    <p:cond delay="0"/>
                                  </p:stCondLst>
                                  <p:childTnLst>
                                    <p:animMotion origin="layout" path="M -0.00382 0.00047 L 0.24618 0.00047 " pathEditMode="relative" rAng="0" ptsTypes="AA">
                                      <p:cBhvr>
                                        <p:cTn id="6" dur="2000" fill="hold"/>
                                        <p:tgtEl>
                                          <p:spTgt spid="11"/>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92508" y="0"/>
            <a:ext cx="2999492" cy="871804"/>
          </a:xfrm>
          <a:prstGeom prst="rect">
            <a:avLst/>
          </a:prstGeom>
        </p:spPr>
      </p:pic>
      <p:graphicFrame>
        <p:nvGraphicFramePr>
          <p:cNvPr id="5" name="Diagram 4"/>
          <p:cNvGraphicFramePr/>
          <p:nvPr>
            <p:extLst>
              <p:ext uri="{D42A27DB-BD31-4B8C-83A1-F6EECF244321}">
                <p14:modId xmlns:p14="http://schemas.microsoft.com/office/powerpoint/2010/main" val="2595057634"/>
              </p:ext>
            </p:extLst>
          </p:nvPr>
        </p:nvGraphicFramePr>
        <p:xfrm>
          <a:off x="609600" y="990600"/>
          <a:ext cx="108712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4BDC71B6-6523-D543-8DF7-CA46C87BE298}"/>
              </a:ext>
            </a:extLst>
          </p:cNvPr>
          <p:cNvSpPr txBox="1"/>
          <p:nvPr/>
        </p:nvSpPr>
        <p:spPr>
          <a:xfrm>
            <a:off x="3670851" y="1166191"/>
            <a:ext cx="3617845" cy="707886"/>
          </a:xfrm>
          <a:prstGeom prst="rect">
            <a:avLst/>
          </a:prstGeom>
          <a:noFill/>
        </p:spPr>
        <p:txBody>
          <a:bodyPr wrap="square" rtlCol="0">
            <a:spAutoFit/>
          </a:bodyPr>
          <a:lstStyle/>
          <a:p>
            <a:pPr algn="ctr"/>
            <a:r>
              <a:rPr lang="en-US" sz="4000" dirty="0"/>
              <a:t>CONTENTS</a:t>
            </a:r>
          </a:p>
        </p:txBody>
      </p:sp>
    </p:spTree>
    <p:extLst>
      <p:ext uri="{BB962C8B-B14F-4D97-AF65-F5344CB8AC3E}">
        <p14:creationId xmlns:p14="http://schemas.microsoft.com/office/powerpoint/2010/main" val="1036333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3A031E-C778-FE4C-AB65-EF7978053388}"/>
              </a:ext>
            </a:extLst>
          </p:cNvPr>
          <p:cNvSpPr txBox="1"/>
          <p:nvPr/>
        </p:nvSpPr>
        <p:spPr>
          <a:xfrm>
            <a:off x="3246783" y="1166191"/>
            <a:ext cx="6930887" cy="1046440"/>
          </a:xfrm>
          <a:prstGeom prst="rect">
            <a:avLst/>
          </a:prstGeom>
          <a:noFill/>
        </p:spPr>
        <p:txBody>
          <a:bodyPr wrap="square" rtlCol="0">
            <a:spAutoFit/>
          </a:bodyPr>
          <a:lstStyle/>
          <a:p>
            <a:r>
              <a:rPr lang="en-US" sz="4400" dirty="0">
                <a:solidFill>
                  <a:srgbClr val="FF0000"/>
                </a:solidFill>
              </a:rPr>
              <a:t>What our processes SHOW </a:t>
            </a:r>
            <a:r>
              <a:rPr lang="en-US" sz="4400" dirty="0"/>
              <a:t>? </a:t>
            </a:r>
          </a:p>
          <a:p>
            <a:endParaRPr lang="en-US" dirty="0"/>
          </a:p>
        </p:txBody>
      </p:sp>
      <p:sp>
        <p:nvSpPr>
          <p:cNvPr id="3" name="TextBox 2">
            <a:extLst>
              <a:ext uri="{FF2B5EF4-FFF2-40B4-BE49-F238E27FC236}">
                <a16:creationId xmlns:a16="http://schemas.microsoft.com/office/drawing/2014/main" id="{AC3E7F01-F925-9C45-AD19-7BB209E658D3}"/>
              </a:ext>
            </a:extLst>
          </p:cNvPr>
          <p:cNvSpPr txBox="1"/>
          <p:nvPr/>
        </p:nvSpPr>
        <p:spPr>
          <a:xfrm>
            <a:off x="1762540" y="2151075"/>
            <a:ext cx="9342782" cy="4524315"/>
          </a:xfrm>
          <a:prstGeom prst="rect">
            <a:avLst/>
          </a:prstGeom>
          <a:noFill/>
        </p:spPr>
        <p:txBody>
          <a:bodyPr wrap="square" rtlCol="0">
            <a:spAutoFit/>
          </a:bodyPr>
          <a:lstStyle/>
          <a:p>
            <a:pPr lvl="1"/>
            <a:endParaRPr lang="en-US" sz="3200" dirty="0"/>
          </a:p>
          <a:p>
            <a:pPr lvl="1"/>
            <a:r>
              <a:rPr lang="en-US" sz="3200" dirty="0"/>
              <a:t>Methodological Soundness  - Our adherence to 	professional methods , concepts , definitions 	and (international)agreed standards UN  	Fundamental Principles of Official Statistics </a:t>
            </a:r>
          </a:p>
          <a:p>
            <a:pPr lvl="1"/>
            <a:endParaRPr lang="en-US" sz="3200" dirty="0"/>
          </a:p>
          <a:p>
            <a:r>
              <a:rPr lang="en-US" sz="3200" dirty="0"/>
              <a:t>    Efficiency- practices  to which statistics are 	compiled in such a way that the cost and 	respondents burden are minimized</a:t>
            </a:r>
          </a:p>
        </p:txBody>
      </p:sp>
    </p:spTree>
    <p:extLst>
      <p:ext uri="{BB962C8B-B14F-4D97-AF65-F5344CB8AC3E}">
        <p14:creationId xmlns:p14="http://schemas.microsoft.com/office/powerpoint/2010/main" val="3945556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162EED-437D-8645-9516-7BA3431A7371}"/>
              </a:ext>
            </a:extLst>
          </p:cNvPr>
          <p:cNvSpPr txBox="1"/>
          <p:nvPr/>
        </p:nvSpPr>
        <p:spPr>
          <a:xfrm>
            <a:off x="172278" y="874644"/>
            <a:ext cx="11516139" cy="8309967"/>
          </a:xfrm>
          <a:prstGeom prst="rect">
            <a:avLst/>
          </a:prstGeom>
          <a:noFill/>
        </p:spPr>
        <p:txBody>
          <a:bodyPr wrap="square" rtlCol="0">
            <a:spAutoFit/>
          </a:bodyPr>
          <a:lstStyle/>
          <a:p>
            <a:r>
              <a:rPr lang="en-US" sz="4800" b="1" dirty="0">
                <a:solidFill>
                  <a:srgbClr val="FF0000"/>
                </a:solidFill>
              </a:rPr>
              <a:t>Institutional Arrangements</a:t>
            </a:r>
          </a:p>
          <a:p>
            <a:endParaRPr lang="en-US" dirty="0"/>
          </a:p>
          <a:p>
            <a:pPr marL="342900" indent="-342900">
              <a:buAutoNum type="arabicPeriod"/>
            </a:pPr>
            <a:r>
              <a:rPr lang="en-US" sz="3600" dirty="0"/>
              <a:t>Legal environment – the enactment of statistical 	legislation in conformity with </a:t>
            </a:r>
          </a:p>
          <a:p>
            <a:r>
              <a:rPr lang="en-US" sz="3600" dirty="0"/>
              <a:t>	the  UN Fundamentals of Official Statistics</a:t>
            </a:r>
          </a:p>
          <a:p>
            <a:pPr marL="342900" indent="-342900">
              <a:buAutoNum type="arabicPeriod" startAt="2"/>
            </a:pPr>
            <a:r>
              <a:rPr lang="en-US" sz="3600" dirty="0"/>
              <a:t>Planning Mechanism – long term procedures had been 	instituted systematically</a:t>
            </a:r>
          </a:p>
          <a:p>
            <a:r>
              <a:rPr lang="en-US" sz="3600" dirty="0"/>
              <a:t>3.Resources- Proper funding from the Government   </a:t>
            </a:r>
          </a:p>
          <a:p>
            <a:r>
              <a:rPr lang="en-US" sz="3600" dirty="0"/>
              <a:t>4. Administrative   sharing of resources from </a:t>
            </a:r>
          </a:p>
          <a:p>
            <a:r>
              <a:rPr lang="en-US" sz="3600" dirty="0"/>
              <a:t>       member agencies like vehicles, training venues, 	medicines for the SR’s, security provisions etc.</a:t>
            </a:r>
          </a:p>
          <a:p>
            <a:pPr marL="342900" indent="-342900">
              <a:buAutoNum type="arabicPeriod"/>
            </a:pPr>
            <a:endParaRPr lang="en-US" sz="3600" dirty="0"/>
          </a:p>
          <a:p>
            <a:pPr marL="342900" indent="-342900">
              <a:buAutoNum type="arabicPeriod"/>
            </a:pPr>
            <a:endParaRPr lang="en-US" sz="3600" dirty="0"/>
          </a:p>
          <a:p>
            <a:endParaRPr lang="en-US" sz="3600" dirty="0"/>
          </a:p>
          <a:p>
            <a:r>
              <a:rPr lang="en-US" dirty="0"/>
              <a:t> </a:t>
            </a:r>
          </a:p>
          <a:p>
            <a:endParaRPr lang="en-US" dirty="0"/>
          </a:p>
        </p:txBody>
      </p:sp>
    </p:spTree>
    <p:extLst>
      <p:ext uri="{BB962C8B-B14F-4D97-AF65-F5344CB8AC3E}">
        <p14:creationId xmlns:p14="http://schemas.microsoft.com/office/powerpoint/2010/main" val="93222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92508" y="0"/>
            <a:ext cx="2999492" cy="871804"/>
          </a:xfrm>
          <a:prstGeom prst="rect">
            <a:avLst/>
          </a:prstGeom>
        </p:spPr>
      </p:pic>
      <p:sp>
        <p:nvSpPr>
          <p:cNvPr id="3" name="Rectangle 4"/>
          <p:cNvSpPr>
            <a:spLocks noChangeArrowheads="1"/>
          </p:cNvSpPr>
          <p:nvPr/>
        </p:nvSpPr>
        <p:spPr bwMode="auto">
          <a:xfrm>
            <a:off x="0" y="1944232"/>
            <a:ext cx="12192000" cy="1384995"/>
          </a:xfrm>
          <a:prstGeom prst="rect">
            <a:avLst/>
          </a:prstGeom>
          <a:noFill/>
          <a:ln w="9525">
            <a:noFill/>
            <a:miter lim="800000"/>
            <a:headEnd/>
            <a:tailEnd/>
          </a:ln>
          <a:effectLst/>
        </p:spPr>
        <p:txBody>
          <a:bodyPr wrap="square">
            <a:spAutoFit/>
          </a:bodyPr>
          <a:lstStyle/>
          <a:p>
            <a:pPr marL="569913" indent="-282575">
              <a:spcBef>
                <a:spcPct val="25000"/>
              </a:spcBef>
              <a:buFontTx/>
              <a:buChar char="•"/>
              <a:defRPr/>
            </a:pPr>
            <a:r>
              <a:rPr lang="en-PH" sz="2800" dirty="0">
                <a:latin typeface="+mn-lt"/>
              </a:rPr>
              <a:t>Respondents of primary data collection activities such as censuses and sample surveys are obliged to give truthful and complete answers to statistical inquiries</a:t>
            </a:r>
            <a:endParaRPr lang="en-US" sz="2800" dirty="0">
              <a:solidFill>
                <a:srgbClr val="111111"/>
              </a:solidFill>
              <a:latin typeface="+mn-lt"/>
              <a:cs typeface="Times New Roman" pitchFamily="18" charset="0"/>
            </a:endParaRPr>
          </a:p>
        </p:txBody>
      </p:sp>
      <p:sp>
        <p:nvSpPr>
          <p:cNvPr id="5" name="Rectangle 11"/>
          <p:cNvSpPr>
            <a:spLocks noChangeArrowheads="1"/>
          </p:cNvSpPr>
          <p:nvPr/>
        </p:nvSpPr>
        <p:spPr bwMode="auto">
          <a:xfrm>
            <a:off x="0" y="1443336"/>
            <a:ext cx="12192000" cy="461665"/>
          </a:xfrm>
          <a:prstGeom prst="rect">
            <a:avLst/>
          </a:prstGeom>
          <a:noFill/>
          <a:ln w="9525">
            <a:noFill/>
            <a:miter lim="800000"/>
            <a:headEnd/>
            <a:tailEnd/>
          </a:ln>
        </p:spPr>
        <p:txBody>
          <a:bodyPr wrap="square">
            <a:spAutoFit/>
          </a:bodyPr>
          <a:lstStyle/>
          <a:p>
            <a:pPr marL="569913" indent="-282575">
              <a:spcBef>
                <a:spcPct val="25000"/>
              </a:spcBef>
            </a:pPr>
            <a:r>
              <a:rPr lang="en-US" sz="2400" dirty="0">
                <a:latin typeface="Arial Black" pitchFamily="34" charset="0"/>
                <a:cs typeface="Times New Roman" pitchFamily="18" charset="0"/>
              </a:rPr>
              <a:t>Section 27 of Republic Act No. 10625 states that…</a:t>
            </a:r>
          </a:p>
        </p:txBody>
      </p:sp>
      <p:sp>
        <p:nvSpPr>
          <p:cNvPr id="6" name="Text Box 4"/>
          <p:cNvSpPr txBox="1">
            <a:spLocks noChangeArrowheads="1"/>
          </p:cNvSpPr>
          <p:nvPr/>
        </p:nvSpPr>
        <p:spPr bwMode="auto">
          <a:xfrm>
            <a:off x="101600" y="784578"/>
            <a:ext cx="9855200" cy="579438"/>
          </a:xfrm>
          <a:prstGeom prst="rect">
            <a:avLst/>
          </a:prstGeom>
          <a:noFill/>
          <a:ln w="9525">
            <a:noFill/>
            <a:miter lim="800000"/>
            <a:headEnd/>
            <a:tailEnd/>
          </a:ln>
        </p:spPr>
        <p:txBody>
          <a:bodyPr wrap="square">
            <a:sp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Census Coverage</a:t>
            </a:r>
          </a:p>
        </p:txBody>
      </p:sp>
      <p:sp>
        <p:nvSpPr>
          <p:cNvPr id="7" name="Rectangle 6"/>
          <p:cNvSpPr>
            <a:spLocks noChangeArrowheads="1"/>
          </p:cNvSpPr>
          <p:nvPr/>
        </p:nvSpPr>
        <p:spPr bwMode="auto">
          <a:xfrm>
            <a:off x="0" y="4497576"/>
            <a:ext cx="11988800" cy="1384995"/>
          </a:xfrm>
          <a:prstGeom prst="rect">
            <a:avLst/>
          </a:prstGeom>
          <a:noFill/>
          <a:ln w="9525">
            <a:noFill/>
            <a:miter lim="800000"/>
            <a:headEnd/>
            <a:tailEnd/>
          </a:ln>
          <a:effectLst/>
        </p:spPr>
        <p:txBody>
          <a:bodyPr wrap="square">
            <a:spAutoFit/>
          </a:bodyPr>
          <a:lstStyle/>
          <a:p>
            <a:pPr marL="569913" indent="-282575">
              <a:spcBef>
                <a:spcPct val="25000"/>
              </a:spcBef>
              <a:buFontTx/>
              <a:buChar char="•"/>
              <a:defRPr/>
            </a:pPr>
            <a:r>
              <a:rPr lang="en-PH" sz="2800" dirty="0">
                <a:latin typeface="+mn-lt"/>
              </a:rPr>
              <a:t>To ensure compliance, any </a:t>
            </a:r>
            <a:r>
              <a:rPr lang="en-PH" sz="2800" b="1" dirty="0">
                <a:latin typeface="+mn-lt"/>
              </a:rPr>
              <a:t>violation</a:t>
            </a:r>
            <a:r>
              <a:rPr lang="en-PH" sz="2800" dirty="0">
                <a:latin typeface="+mn-lt"/>
              </a:rPr>
              <a:t> of this Act shall result in the imposition of the </a:t>
            </a:r>
            <a:r>
              <a:rPr lang="en-PH" sz="2800" b="1" dirty="0">
                <a:latin typeface="+mn-lt"/>
              </a:rPr>
              <a:t>penalty</a:t>
            </a:r>
            <a:r>
              <a:rPr lang="en-PH" sz="2800" dirty="0">
                <a:latin typeface="+mn-lt"/>
              </a:rPr>
              <a:t> of </a:t>
            </a:r>
            <a:r>
              <a:rPr lang="en-PH" sz="2800" b="1" dirty="0">
                <a:latin typeface="+mn-lt"/>
              </a:rPr>
              <a:t>one (1) year imprisonment </a:t>
            </a:r>
            <a:r>
              <a:rPr lang="en-PH" sz="2800" dirty="0">
                <a:latin typeface="+mn-lt"/>
              </a:rPr>
              <a:t>and a </a:t>
            </a:r>
            <a:r>
              <a:rPr lang="en-PH" sz="2800" b="1" dirty="0">
                <a:latin typeface="+mn-lt"/>
              </a:rPr>
              <a:t>fine</a:t>
            </a:r>
            <a:r>
              <a:rPr lang="en-PH" sz="2800" dirty="0">
                <a:latin typeface="+mn-lt"/>
              </a:rPr>
              <a:t> of One hundred thousand pesos (</a:t>
            </a:r>
            <a:r>
              <a:rPr lang="en-PH" sz="2800" b="1" dirty="0">
                <a:latin typeface="+mn-lt"/>
              </a:rPr>
              <a:t>P100,000.00</a:t>
            </a:r>
            <a:r>
              <a:rPr lang="en-PH" sz="2800" dirty="0">
                <a:latin typeface="+mn-lt"/>
              </a:rPr>
              <a:t>)</a:t>
            </a:r>
            <a:endParaRPr lang="en-US" sz="2600" dirty="0">
              <a:solidFill>
                <a:srgbClr val="111111"/>
              </a:solidFill>
              <a:latin typeface="+mn-lt"/>
              <a:cs typeface="Times New Roman" pitchFamily="18" charset="0"/>
            </a:endParaRPr>
          </a:p>
        </p:txBody>
      </p:sp>
      <p:sp>
        <p:nvSpPr>
          <p:cNvPr id="8" name="Rectangle 4"/>
          <p:cNvSpPr>
            <a:spLocks noChangeArrowheads="1"/>
          </p:cNvSpPr>
          <p:nvPr/>
        </p:nvSpPr>
        <p:spPr bwMode="auto">
          <a:xfrm>
            <a:off x="0" y="3429001"/>
            <a:ext cx="12192000" cy="954107"/>
          </a:xfrm>
          <a:prstGeom prst="rect">
            <a:avLst/>
          </a:prstGeom>
          <a:noFill/>
          <a:ln w="9525">
            <a:noFill/>
            <a:miter lim="800000"/>
            <a:headEnd/>
            <a:tailEnd/>
          </a:ln>
          <a:effectLst/>
        </p:spPr>
        <p:txBody>
          <a:bodyPr wrap="square">
            <a:spAutoFit/>
          </a:bodyPr>
          <a:lstStyle/>
          <a:p>
            <a:pPr marL="569913" indent="-282575">
              <a:spcBef>
                <a:spcPct val="25000"/>
              </a:spcBef>
              <a:buFontTx/>
              <a:buChar char="•"/>
              <a:defRPr/>
            </a:pPr>
            <a:r>
              <a:rPr lang="en-PH" sz="2800" dirty="0">
                <a:latin typeface="+mn-lt"/>
              </a:rPr>
              <a:t>The gathering, consolidation and analysis of such data shall likewise be done in the most truthful and credible manner</a:t>
            </a:r>
            <a:endParaRPr lang="en-US" sz="2800" dirty="0">
              <a:solidFill>
                <a:srgbClr val="111111"/>
              </a:solidFill>
              <a:latin typeface="+mn-lt"/>
              <a:cs typeface="Times New Roman" pitchFamily="18" charset="0"/>
            </a:endParaRPr>
          </a:p>
        </p:txBody>
      </p:sp>
    </p:spTree>
    <p:extLst>
      <p:ext uri="{BB962C8B-B14F-4D97-AF65-F5344CB8AC3E}">
        <p14:creationId xmlns:p14="http://schemas.microsoft.com/office/powerpoint/2010/main" val="1036333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92508" y="0"/>
            <a:ext cx="2999492" cy="871804"/>
          </a:xfrm>
          <a:prstGeom prst="rect">
            <a:avLst/>
          </a:prstGeom>
        </p:spPr>
      </p:pic>
      <p:sp>
        <p:nvSpPr>
          <p:cNvPr id="3" name="Rectangle 4"/>
          <p:cNvSpPr>
            <a:spLocks noChangeArrowheads="1"/>
          </p:cNvSpPr>
          <p:nvPr/>
        </p:nvSpPr>
        <p:spPr bwMode="auto">
          <a:xfrm>
            <a:off x="602165" y="2122643"/>
            <a:ext cx="10738625" cy="1815882"/>
          </a:xfrm>
          <a:prstGeom prst="rect">
            <a:avLst/>
          </a:prstGeom>
          <a:noFill/>
          <a:ln w="9525">
            <a:noFill/>
            <a:miter lim="800000"/>
            <a:headEnd/>
            <a:tailEnd/>
          </a:ln>
          <a:effectLst/>
        </p:spPr>
        <p:txBody>
          <a:bodyPr wrap="square">
            <a:spAutoFit/>
          </a:bodyPr>
          <a:lstStyle/>
          <a:p>
            <a:pPr marL="569913" indent="-282575">
              <a:spcBef>
                <a:spcPct val="25000"/>
              </a:spcBef>
              <a:buFontTx/>
              <a:buChar char="•"/>
              <a:defRPr/>
            </a:pPr>
            <a:r>
              <a:rPr lang="en-PH" sz="2800" dirty="0">
                <a:latin typeface="+mn-lt"/>
              </a:rPr>
              <a:t>Individual data furnished by a respondent to statistical inquiries, surveys, and censuses conducted by the PSA shall be considered privileged communication and as such shall be inadmissible as evidence in any proceedings</a:t>
            </a:r>
            <a:endParaRPr lang="en-US" sz="2800" dirty="0">
              <a:solidFill>
                <a:srgbClr val="111111"/>
              </a:solidFill>
              <a:latin typeface="+mn-lt"/>
              <a:cs typeface="Times New Roman" pitchFamily="18" charset="0"/>
            </a:endParaRPr>
          </a:p>
        </p:txBody>
      </p:sp>
      <p:sp>
        <p:nvSpPr>
          <p:cNvPr id="5" name="Rectangle 11"/>
          <p:cNvSpPr>
            <a:spLocks noChangeArrowheads="1"/>
          </p:cNvSpPr>
          <p:nvPr/>
        </p:nvSpPr>
        <p:spPr bwMode="auto">
          <a:xfrm>
            <a:off x="401443" y="1499092"/>
            <a:ext cx="9757317" cy="461665"/>
          </a:xfrm>
          <a:prstGeom prst="rect">
            <a:avLst/>
          </a:prstGeom>
          <a:noFill/>
          <a:ln w="9525">
            <a:noFill/>
            <a:miter lim="800000"/>
            <a:headEnd/>
            <a:tailEnd/>
          </a:ln>
        </p:spPr>
        <p:txBody>
          <a:bodyPr wrap="square">
            <a:spAutoFit/>
          </a:bodyPr>
          <a:lstStyle/>
          <a:p>
            <a:pPr marL="569913" indent="-282575">
              <a:spcBef>
                <a:spcPct val="25000"/>
              </a:spcBef>
            </a:pPr>
            <a:r>
              <a:rPr lang="en-US" sz="2400" dirty="0">
                <a:latin typeface="Arial Black" pitchFamily="34" charset="0"/>
                <a:cs typeface="Times New Roman" pitchFamily="18" charset="0"/>
              </a:rPr>
              <a:t>Section 26 of Republic Act No. 10625 states that…</a:t>
            </a:r>
          </a:p>
        </p:txBody>
      </p:sp>
      <p:sp>
        <p:nvSpPr>
          <p:cNvPr id="6" name="Text Box 4"/>
          <p:cNvSpPr txBox="1">
            <a:spLocks noChangeArrowheads="1"/>
          </p:cNvSpPr>
          <p:nvPr/>
        </p:nvSpPr>
        <p:spPr bwMode="auto">
          <a:xfrm>
            <a:off x="458439" y="829183"/>
            <a:ext cx="9855200" cy="579438"/>
          </a:xfrm>
          <a:prstGeom prst="rect">
            <a:avLst/>
          </a:prstGeom>
          <a:noFill/>
          <a:ln w="9525">
            <a:noFill/>
            <a:miter lim="800000"/>
            <a:headEnd/>
            <a:tailEnd/>
          </a:ln>
        </p:spPr>
        <p:txBody>
          <a:bodyPr wrap="square">
            <a:sp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Confidentiality</a:t>
            </a:r>
          </a:p>
        </p:txBody>
      </p:sp>
      <p:sp>
        <p:nvSpPr>
          <p:cNvPr id="7" name="Rectangle 6"/>
          <p:cNvSpPr>
            <a:spLocks noChangeArrowheads="1"/>
          </p:cNvSpPr>
          <p:nvPr/>
        </p:nvSpPr>
        <p:spPr bwMode="auto">
          <a:xfrm>
            <a:off x="535259" y="4129668"/>
            <a:ext cx="9980341" cy="1815882"/>
          </a:xfrm>
          <a:prstGeom prst="rect">
            <a:avLst/>
          </a:prstGeom>
          <a:noFill/>
          <a:ln w="9525">
            <a:noFill/>
            <a:miter lim="800000"/>
            <a:headEnd/>
            <a:tailEnd/>
          </a:ln>
          <a:effectLst/>
        </p:spPr>
        <p:txBody>
          <a:bodyPr wrap="square">
            <a:spAutoFit/>
          </a:bodyPr>
          <a:lstStyle/>
          <a:p>
            <a:pPr marL="569913" indent="-282575">
              <a:spcBef>
                <a:spcPct val="25000"/>
              </a:spcBef>
              <a:buFontTx/>
              <a:buChar char="•"/>
              <a:defRPr/>
            </a:pPr>
            <a:r>
              <a:rPr lang="en-PH" sz="2800" dirty="0">
                <a:latin typeface="+mn-lt"/>
              </a:rPr>
              <a:t>The PSA release data gathered from censuses only in the form of summaries or statistical tables, in which no reference to an individual, corporation, association, partnership, institution or business enterprises shall appear</a:t>
            </a:r>
            <a:endParaRPr lang="en-US" sz="2600" dirty="0">
              <a:solidFill>
                <a:srgbClr val="111111"/>
              </a:solidFill>
              <a:latin typeface="+mn-lt"/>
              <a:cs typeface="Times New Roman" pitchFamily="18" charset="0"/>
            </a:endParaRPr>
          </a:p>
        </p:txBody>
      </p:sp>
    </p:spTree>
    <p:extLst>
      <p:ext uri="{BB962C8B-B14F-4D97-AF65-F5344CB8AC3E}">
        <p14:creationId xmlns:p14="http://schemas.microsoft.com/office/powerpoint/2010/main" val="1036333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92508" y="0"/>
            <a:ext cx="2999492" cy="871804"/>
          </a:xfrm>
          <a:prstGeom prst="rect">
            <a:avLst/>
          </a:prstGeom>
        </p:spPr>
      </p:pic>
      <p:sp>
        <p:nvSpPr>
          <p:cNvPr id="3" name="Text Box 12"/>
          <p:cNvSpPr txBox="1">
            <a:spLocks noChangeArrowheads="1"/>
          </p:cNvSpPr>
          <p:nvPr/>
        </p:nvSpPr>
        <p:spPr bwMode="auto">
          <a:xfrm>
            <a:off x="1219185" y="2122448"/>
            <a:ext cx="8305800" cy="4278094"/>
          </a:xfrm>
          <a:prstGeom prst="rect">
            <a:avLst/>
          </a:prstGeom>
          <a:noFill/>
          <a:ln w="9525">
            <a:noFill/>
            <a:miter lim="800000"/>
            <a:headEnd/>
            <a:tailEnd/>
          </a:ln>
          <a:effectLst/>
        </p:spPr>
        <p:txBody>
          <a:bodyPr wrap="square">
            <a:spAutoFit/>
          </a:bodyPr>
          <a:lstStyle/>
          <a:p>
            <a:pPr marL="739775" lvl="1" indent="-339725">
              <a:spcBef>
                <a:spcPct val="50000"/>
              </a:spcBef>
              <a:buFontTx/>
              <a:buChar char="•"/>
              <a:defRPr/>
            </a:pPr>
            <a:r>
              <a:rPr lang="en-US" sz="3200" dirty="0"/>
              <a:t>65,000 Enumerators	</a:t>
            </a:r>
          </a:p>
          <a:p>
            <a:pPr marL="739775" lvl="1" indent="-339725">
              <a:spcBef>
                <a:spcPct val="50000"/>
              </a:spcBef>
              <a:buFontTx/>
              <a:buChar char="•"/>
              <a:defRPr/>
            </a:pPr>
            <a:r>
              <a:rPr lang="en-US" sz="3200" dirty="0"/>
              <a:t>13,000 Team Supervisors</a:t>
            </a:r>
          </a:p>
          <a:p>
            <a:pPr marL="739775" lvl="1" indent="-339725">
              <a:spcBef>
                <a:spcPct val="50000"/>
              </a:spcBef>
              <a:buFontTx/>
              <a:buChar char="•"/>
              <a:defRPr/>
            </a:pPr>
            <a:r>
              <a:rPr lang="en-US" sz="3200" dirty="0"/>
              <a:t>3,200  Census Area Supervisors</a:t>
            </a:r>
          </a:p>
          <a:p>
            <a:pPr marL="739775" lvl="1" indent="-339725">
              <a:spcBef>
                <a:spcPct val="50000"/>
              </a:spcBef>
              <a:buFontTx/>
              <a:buChar char="•"/>
              <a:defRPr/>
            </a:pPr>
            <a:r>
              <a:rPr lang="en-US" sz="3200" dirty="0"/>
              <a:t>3,200  Assistant Census Area Supervisors </a:t>
            </a:r>
          </a:p>
          <a:p>
            <a:pPr marL="739775" lvl="1" indent="-339725">
              <a:spcBef>
                <a:spcPct val="50000"/>
              </a:spcBef>
              <a:buFontTx/>
              <a:buChar char="•"/>
              <a:defRPr/>
            </a:pPr>
            <a:r>
              <a:rPr lang="en-US" sz="3200" dirty="0"/>
              <a:t>42,025 </a:t>
            </a:r>
            <a:r>
              <a:rPr lang="en-US" sz="3200" dirty="0" err="1"/>
              <a:t>Barangays</a:t>
            </a:r>
            <a:r>
              <a:rPr lang="en-US" sz="3200" dirty="0"/>
              <a:t> (Villages)</a:t>
            </a:r>
          </a:p>
          <a:p>
            <a:pPr marL="739775" lvl="1" indent="-339725">
              <a:spcBef>
                <a:spcPct val="50000"/>
              </a:spcBef>
              <a:buFontTx/>
              <a:buChar char="•"/>
              <a:defRPr/>
            </a:pPr>
            <a:r>
              <a:rPr lang="en-US" sz="3200" dirty="0"/>
              <a:t>70,750 Enumeration areas</a:t>
            </a:r>
            <a:endParaRPr lang="en-US" sz="2800" dirty="0"/>
          </a:p>
        </p:txBody>
      </p:sp>
      <p:sp>
        <p:nvSpPr>
          <p:cNvPr id="5" name="Text Box 12"/>
          <p:cNvSpPr txBox="1">
            <a:spLocks noChangeArrowheads="1"/>
          </p:cNvSpPr>
          <p:nvPr/>
        </p:nvSpPr>
        <p:spPr bwMode="auto">
          <a:xfrm>
            <a:off x="475788" y="929269"/>
            <a:ext cx="7987987" cy="1079399"/>
          </a:xfrm>
          <a:prstGeom prst="rect">
            <a:avLst/>
          </a:prstGeom>
          <a:noFill/>
          <a:ln w="9525">
            <a:noFill/>
            <a:round/>
            <a:headEnd/>
            <a:tailEnd/>
          </a:ln>
          <a:effectLst/>
        </p:spPr>
        <p:txBody>
          <a:bodyPr wrap="square" lIns="90000" tIns="46800" rIns="90000" bIns="46800">
            <a:spAutoFit/>
          </a:bodyPr>
          <a:lstStyle/>
          <a:p>
            <a:pPr defTabSz="457200" eaLnBrk="0" hangingPunct="0">
              <a:spcBef>
                <a:spcPts val="3000"/>
              </a:spcBef>
              <a:buClr>
                <a:srgbClr val="0033CC"/>
              </a:buClr>
              <a:buSzPct val="100000"/>
              <a:buFont typeface="Forte"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Lucida Sans Unicode" pitchFamily="34" charset="0"/>
              </a:rPr>
              <a:t>2010 Census of Population and Housing (CPH) Manpower and Area Coverage</a:t>
            </a:r>
          </a:p>
        </p:txBody>
      </p:sp>
    </p:spTree>
    <p:extLst>
      <p:ext uri="{BB962C8B-B14F-4D97-AF65-F5344CB8AC3E}">
        <p14:creationId xmlns:p14="http://schemas.microsoft.com/office/powerpoint/2010/main" val="1036333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92508" y="0"/>
            <a:ext cx="2999492" cy="871804"/>
          </a:xfrm>
          <a:prstGeom prst="rect">
            <a:avLst/>
          </a:prstGeom>
        </p:spPr>
      </p:pic>
      <p:sp>
        <p:nvSpPr>
          <p:cNvPr id="3" name="Text Box 12"/>
          <p:cNvSpPr txBox="1">
            <a:spLocks noChangeArrowheads="1"/>
          </p:cNvSpPr>
          <p:nvPr/>
        </p:nvSpPr>
        <p:spPr bwMode="auto">
          <a:xfrm>
            <a:off x="1397604" y="2088990"/>
            <a:ext cx="8305800" cy="3539430"/>
          </a:xfrm>
          <a:prstGeom prst="rect">
            <a:avLst/>
          </a:prstGeom>
          <a:noFill/>
          <a:ln w="9525">
            <a:noFill/>
            <a:miter lim="800000"/>
            <a:headEnd/>
            <a:tailEnd/>
          </a:ln>
          <a:effectLst/>
        </p:spPr>
        <p:txBody>
          <a:bodyPr wrap="square">
            <a:spAutoFit/>
          </a:bodyPr>
          <a:lstStyle/>
          <a:p>
            <a:pPr marL="739775" lvl="1" indent="-339725">
              <a:spcBef>
                <a:spcPct val="50000"/>
              </a:spcBef>
              <a:buFontTx/>
              <a:buChar char="•"/>
              <a:defRPr/>
            </a:pPr>
            <a:r>
              <a:rPr lang="en-US" sz="3200" dirty="0"/>
              <a:t>90,000 Enumerators	</a:t>
            </a:r>
          </a:p>
          <a:p>
            <a:pPr marL="739775" lvl="1" indent="-339725">
              <a:spcBef>
                <a:spcPct val="50000"/>
              </a:spcBef>
              <a:buFontTx/>
              <a:buChar char="•"/>
              <a:defRPr/>
            </a:pPr>
            <a:r>
              <a:rPr lang="en-US" sz="3200" dirty="0"/>
              <a:t>23,000 Team Supervisors</a:t>
            </a:r>
          </a:p>
          <a:p>
            <a:pPr marL="739775" lvl="1" indent="-339725">
              <a:spcBef>
                <a:spcPct val="50000"/>
              </a:spcBef>
              <a:buFontTx/>
              <a:buChar char="•"/>
              <a:defRPr/>
            </a:pPr>
            <a:r>
              <a:rPr lang="en-US" sz="3200" dirty="0"/>
              <a:t>5,000  Census Area Supervisors</a:t>
            </a:r>
          </a:p>
          <a:p>
            <a:pPr marL="739775" lvl="1" indent="-339725">
              <a:spcBef>
                <a:spcPct val="50000"/>
              </a:spcBef>
              <a:buFontTx/>
              <a:buChar char="•"/>
              <a:defRPr/>
            </a:pPr>
            <a:r>
              <a:rPr lang="en-US" sz="3200" dirty="0"/>
              <a:t>42,036 </a:t>
            </a:r>
            <a:r>
              <a:rPr lang="en-US" sz="3200" dirty="0" err="1"/>
              <a:t>Barangays</a:t>
            </a:r>
            <a:endParaRPr lang="en-US" sz="3200" dirty="0"/>
          </a:p>
          <a:p>
            <a:pPr marL="739775" lvl="1" indent="-339725">
              <a:spcBef>
                <a:spcPct val="50000"/>
              </a:spcBef>
              <a:buFontTx/>
              <a:buChar char="•"/>
              <a:defRPr/>
            </a:pPr>
            <a:r>
              <a:rPr lang="en-US" sz="3200" dirty="0"/>
              <a:t>93,781 Enumeration areas</a:t>
            </a:r>
            <a:endParaRPr lang="en-US" sz="2800" dirty="0"/>
          </a:p>
        </p:txBody>
      </p:sp>
      <p:sp>
        <p:nvSpPr>
          <p:cNvPr id="5" name="Text Box 12"/>
          <p:cNvSpPr txBox="1">
            <a:spLocks noChangeArrowheads="1"/>
          </p:cNvSpPr>
          <p:nvPr/>
        </p:nvSpPr>
        <p:spPr bwMode="auto">
          <a:xfrm>
            <a:off x="564998" y="918118"/>
            <a:ext cx="6739051" cy="1079399"/>
          </a:xfrm>
          <a:prstGeom prst="rect">
            <a:avLst/>
          </a:prstGeom>
          <a:noFill/>
          <a:ln w="9525">
            <a:noFill/>
            <a:round/>
            <a:headEnd/>
            <a:tailEnd/>
          </a:ln>
          <a:effectLst/>
        </p:spPr>
        <p:txBody>
          <a:bodyPr wrap="square" lIns="90000" tIns="46800" rIns="90000" bIns="46800">
            <a:spAutoFit/>
          </a:bodyPr>
          <a:lstStyle/>
          <a:p>
            <a:pPr defTabSz="457200" eaLnBrk="0" hangingPunct="0">
              <a:spcBef>
                <a:spcPts val="3000"/>
              </a:spcBef>
              <a:buClr>
                <a:srgbClr val="0033CC"/>
              </a:buClr>
              <a:buSzPct val="100000"/>
              <a:buFont typeface="Forte"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Lucida Sans Unicode" pitchFamily="34" charset="0"/>
              </a:rPr>
              <a:t>2015 Census of Population (POPCEN) Manpower and Area Coverage</a:t>
            </a:r>
          </a:p>
        </p:txBody>
      </p:sp>
    </p:spTree>
    <p:extLst>
      <p:ext uri="{BB962C8B-B14F-4D97-AF65-F5344CB8AC3E}">
        <p14:creationId xmlns:p14="http://schemas.microsoft.com/office/powerpoint/2010/main" val="103633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92508" y="0"/>
            <a:ext cx="2999492" cy="871804"/>
          </a:xfrm>
          <a:prstGeom prst="rect">
            <a:avLst/>
          </a:prstGeom>
        </p:spPr>
      </p:pic>
      <p:pic>
        <p:nvPicPr>
          <p:cNvPr id="7" name="Picture 4" descr="G:\ate elean during cph\SDC11384.JPG"/>
          <p:cNvPicPr>
            <a:picLocks noChangeAspect="1" noChangeArrowheads="1"/>
          </p:cNvPicPr>
          <p:nvPr/>
        </p:nvPicPr>
        <p:blipFill>
          <a:blip r:embed="rId4" cstate="print"/>
          <a:srcRect t="1138" b="1138"/>
          <a:stretch>
            <a:fillRect/>
          </a:stretch>
        </p:blipFill>
        <p:spPr bwMode="auto">
          <a:xfrm rot="20843533">
            <a:off x="8424769" y="2652081"/>
            <a:ext cx="2927179" cy="2145694"/>
          </a:xfrm>
          <a:prstGeom prst="rect">
            <a:avLst/>
          </a:prstGeom>
          <a:noFill/>
          <a:effectLst>
            <a:softEdge rad="127000"/>
          </a:effectLst>
        </p:spPr>
      </p:pic>
      <p:pic>
        <p:nvPicPr>
          <p:cNvPr id="9" name="Picture 7" descr="G:\ate elean during cph\SDC11370.JPG"/>
          <p:cNvPicPr>
            <a:picLocks noChangeAspect="1" noChangeArrowheads="1"/>
          </p:cNvPicPr>
          <p:nvPr/>
        </p:nvPicPr>
        <p:blipFill>
          <a:blip r:embed="rId5" cstate="print"/>
          <a:srcRect/>
          <a:stretch>
            <a:fillRect/>
          </a:stretch>
        </p:blipFill>
        <p:spPr bwMode="auto">
          <a:xfrm>
            <a:off x="5040351" y="4449336"/>
            <a:ext cx="3021361" cy="2266021"/>
          </a:xfrm>
          <a:prstGeom prst="rect">
            <a:avLst/>
          </a:prstGeom>
          <a:noFill/>
          <a:effectLst>
            <a:softEdge rad="127000"/>
          </a:effectLst>
        </p:spPr>
      </p:pic>
      <p:pic>
        <p:nvPicPr>
          <p:cNvPr id="10" name="Picture 3" descr="G:\103MSDCF\DSC00274.JPG"/>
          <p:cNvPicPr>
            <a:picLocks noChangeAspect="1" noChangeArrowheads="1"/>
          </p:cNvPicPr>
          <p:nvPr/>
        </p:nvPicPr>
        <p:blipFill>
          <a:blip r:embed="rId6" cstate="print"/>
          <a:srcRect t="1138" b="1138"/>
          <a:stretch>
            <a:fillRect/>
          </a:stretch>
        </p:blipFill>
        <p:spPr>
          <a:xfrm rot="451938">
            <a:off x="5413350" y="818324"/>
            <a:ext cx="3048000" cy="2233613"/>
          </a:xfrm>
          <a:prstGeom prst="rect">
            <a:avLst/>
          </a:prstGeom>
          <a:effectLst>
            <a:softEdge rad="127000"/>
          </a:effectLst>
        </p:spPr>
      </p:pic>
      <p:pic>
        <p:nvPicPr>
          <p:cNvPr id="12" name="Picture 8" descr="G:\ate elean during cph\SDC11373.JPG"/>
          <p:cNvPicPr>
            <a:picLocks noChangeAspect="1" noChangeArrowheads="1"/>
          </p:cNvPicPr>
          <p:nvPr/>
        </p:nvPicPr>
        <p:blipFill>
          <a:blip r:embed="rId7" cstate="print"/>
          <a:srcRect/>
          <a:stretch>
            <a:fillRect/>
          </a:stretch>
        </p:blipFill>
        <p:spPr bwMode="auto">
          <a:xfrm>
            <a:off x="2834269" y="1300976"/>
            <a:ext cx="2540000" cy="1905000"/>
          </a:xfrm>
          <a:prstGeom prst="rect">
            <a:avLst/>
          </a:prstGeom>
          <a:noFill/>
          <a:effectLst>
            <a:softEdge rad="127000"/>
          </a:effectLst>
        </p:spPr>
      </p:pic>
      <p:sp>
        <p:nvSpPr>
          <p:cNvPr id="13" name="Title 1"/>
          <p:cNvSpPr txBox="1">
            <a:spLocks/>
          </p:cNvSpPr>
          <p:nvPr/>
        </p:nvSpPr>
        <p:spPr>
          <a:xfrm>
            <a:off x="4783870" y="2904894"/>
            <a:ext cx="3477322" cy="1752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effectLst>
                  <a:outerShdw blurRad="38100" dist="38100" dir="2700000" algn="tl">
                    <a:srgbClr val="000000">
                      <a:alpha val="43137"/>
                    </a:srgbClr>
                  </a:outerShdw>
                </a:effectLst>
                <a:uLnTx/>
                <a:uFillTx/>
                <a:latin typeface="Monotype Corsiva" pitchFamily="66" charset="0"/>
                <a:ea typeface="+mn-ea"/>
                <a:cs typeface="+mn-cs"/>
              </a:rPr>
              <a:t>Amidst any terrain, distance and risks . . .</a:t>
            </a:r>
          </a:p>
        </p:txBody>
      </p:sp>
      <p:pic>
        <p:nvPicPr>
          <p:cNvPr id="14" name="Picture 2" descr="G:\ate elean during cph\SDC11433.JPG"/>
          <p:cNvPicPr>
            <a:picLocks noChangeAspect="1" noChangeArrowheads="1"/>
          </p:cNvPicPr>
          <p:nvPr/>
        </p:nvPicPr>
        <p:blipFill>
          <a:blip r:embed="rId8" cstate="print"/>
          <a:srcRect t="1138" b="1138"/>
          <a:stretch>
            <a:fillRect/>
          </a:stretch>
        </p:blipFill>
        <p:spPr bwMode="auto">
          <a:xfrm rot="709466">
            <a:off x="8042354" y="4509088"/>
            <a:ext cx="3029331" cy="2220574"/>
          </a:xfrm>
          <a:prstGeom prst="rect">
            <a:avLst/>
          </a:prstGeom>
          <a:noFill/>
          <a:effectLst>
            <a:softEdge rad="127000"/>
          </a:effectLst>
        </p:spPr>
      </p:pic>
      <p:pic>
        <p:nvPicPr>
          <p:cNvPr id="15" name="Picture 3" descr="G:\103MSDCF\DSC00206.JPG"/>
          <p:cNvPicPr>
            <a:picLocks noChangeAspect="1" noChangeArrowheads="1"/>
          </p:cNvPicPr>
          <p:nvPr/>
        </p:nvPicPr>
        <p:blipFill>
          <a:blip r:embed="rId9" cstate="print"/>
          <a:srcRect t="1138" b="1138"/>
          <a:stretch>
            <a:fillRect/>
          </a:stretch>
        </p:blipFill>
        <p:spPr bwMode="auto">
          <a:xfrm rot="20931431">
            <a:off x="36106" y="2011879"/>
            <a:ext cx="2827748" cy="2072809"/>
          </a:xfrm>
          <a:prstGeom prst="rect">
            <a:avLst/>
          </a:prstGeom>
          <a:noFill/>
          <a:effectLst>
            <a:softEdge rad="317500"/>
          </a:effectLst>
        </p:spPr>
      </p:pic>
      <p:sp>
        <p:nvSpPr>
          <p:cNvPr id="16" name="Text Box 12"/>
          <p:cNvSpPr txBox="1">
            <a:spLocks noChangeArrowheads="1"/>
          </p:cNvSpPr>
          <p:nvPr/>
        </p:nvSpPr>
        <p:spPr bwMode="auto">
          <a:xfrm>
            <a:off x="609600" y="899535"/>
            <a:ext cx="7729328" cy="586957"/>
          </a:xfrm>
          <a:prstGeom prst="rect">
            <a:avLst/>
          </a:prstGeom>
          <a:noFill/>
          <a:ln w="9525">
            <a:noFill/>
            <a:round/>
            <a:headEnd/>
            <a:tailEnd/>
          </a:ln>
          <a:effectLst/>
        </p:spPr>
        <p:txBody>
          <a:bodyPr wrap="square" lIns="90000" tIns="46800" rIns="90000" bIns="46800">
            <a:spAutoFit/>
          </a:bodyPr>
          <a:lstStyle/>
          <a:p>
            <a:pPr defTabSz="457200" eaLnBrk="0" hangingPunct="0">
              <a:spcBef>
                <a:spcPts val="3000"/>
              </a:spcBef>
              <a:buClr>
                <a:srgbClr val="0033CC"/>
              </a:buClr>
              <a:buSzPct val="100000"/>
              <a:buFont typeface="Forte"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Lucida Sans Unicode" pitchFamily="34" charset="0"/>
              </a:rPr>
              <a:t>Enumeration Period</a:t>
            </a:r>
          </a:p>
        </p:txBody>
      </p:sp>
      <p:pic>
        <p:nvPicPr>
          <p:cNvPr id="17" name="Content Placeholder 3" descr="cphboat.jpg"/>
          <p:cNvPicPr>
            <a:picLocks noChangeAspect="1"/>
          </p:cNvPicPr>
          <p:nvPr/>
        </p:nvPicPr>
        <p:blipFill>
          <a:blip r:embed="rId10"/>
          <a:stretch>
            <a:fillRect/>
          </a:stretch>
        </p:blipFill>
        <p:spPr>
          <a:xfrm rot="20968667">
            <a:off x="8184142" y="914681"/>
            <a:ext cx="3644446" cy="2541082"/>
          </a:xfrm>
          <a:prstGeom prst="rect">
            <a:avLst/>
          </a:prstGeom>
          <a:ln>
            <a:solidFill>
              <a:schemeClr val="bg1"/>
            </a:solidFill>
          </a:ln>
          <a:effectLst>
            <a:softEdge rad="317500"/>
          </a:effectLst>
        </p:spPr>
      </p:pic>
      <p:pic>
        <p:nvPicPr>
          <p:cNvPr id="19" name="Picture 6" descr="G:\popcen2010\EN actual.bmp"/>
          <p:cNvPicPr>
            <a:picLocks noChangeAspect="1" noChangeArrowheads="1"/>
          </p:cNvPicPr>
          <p:nvPr/>
        </p:nvPicPr>
        <p:blipFill>
          <a:blip r:embed="rId11"/>
          <a:srcRect/>
          <a:stretch>
            <a:fillRect/>
          </a:stretch>
        </p:blipFill>
        <p:spPr bwMode="auto">
          <a:xfrm>
            <a:off x="0" y="4044175"/>
            <a:ext cx="3505200" cy="2628900"/>
          </a:xfrm>
          <a:prstGeom prst="rect">
            <a:avLst/>
          </a:prstGeom>
          <a:noFill/>
          <a:effectLst>
            <a:softEdge rad="127000"/>
          </a:effectLst>
        </p:spPr>
      </p:pic>
      <p:pic>
        <p:nvPicPr>
          <p:cNvPr id="20" name="Picture 19" descr="cphmalabon.jpg"/>
          <p:cNvPicPr>
            <a:picLocks noChangeAspect="1"/>
          </p:cNvPicPr>
          <p:nvPr/>
        </p:nvPicPr>
        <p:blipFill>
          <a:blip r:embed="rId12"/>
          <a:stretch>
            <a:fillRect/>
          </a:stretch>
        </p:blipFill>
        <p:spPr>
          <a:xfrm>
            <a:off x="2529734" y="3044283"/>
            <a:ext cx="2570090" cy="3679902"/>
          </a:xfrm>
          <a:prstGeom prst="rect">
            <a:avLst/>
          </a:prstGeom>
          <a:ln>
            <a:solidFill>
              <a:schemeClr val="bg1"/>
            </a:solidFill>
          </a:ln>
          <a:effectLst>
            <a:softEdge rad="127000"/>
          </a:effectLst>
        </p:spPr>
      </p:pic>
    </p:spTree>
    <p:extLst>
      <p:ext uri="{BB962C8B-B14F-4D97-AF65-F5344CB8AC3E}">
        <p14:creationId xmlns:p14="http://schemas.microsoft.com/office/powerpoint/2010/main" val="1036333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13054</TotalTime>
  <Words>768</Words>
  <Application>Microsoft Office PowerPoint</Application>
  <PresentationFormat>Widescreen</PresentationFormat>
  <Paragraphs>143</Paragraphs>
  <Slides>19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 Black</vt:lpstr>
      <vt:lpstr>Arial Narrow</vt:lpstr>
      <vt:lpstr>Calibri</vt:lpstr>
      <vt:lpstr>Calibri Light</vt:lpstr>
      <vt:lpstr>Forte</vt:lpstr>
      <vt:lpstr>Lucida Sans Unicode</vt:lpstr>
      <vt:lpstr>Monotype Corsiva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Florante Varona</dc:creator>
  <cp:lastModifiedBy>Andrea De Luka</cp:lastModifiedBy>
  <cp:revision>477</cp:revision>
  <cp:lastPrinted>2017-05-23T01:25:11Z</cp:lastPrinted>
  <dcterms:created xsi:type="dcterms:W3CDTF">2017-04-11T06:19:54Z</dcterms:created>
  <dcterms:modified xsi:type="dcterms:W3CDTF">2018-07-11T13:55:09Z</dcterms:modified>
</cp:coreProperties>
</file>