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4" r:id="rId1"/>
  </p:sldMasterIdLst>
  <p:notesMasterIdLst>
    <p:notesMasterId r:id="rId30"/>
  </p:notesMasterIdLst>
  <p:handoutMasterIdLst>
    <p:handoutMasterId r:id="rId31"/>
  </p:handoutMasterIdLst>
  <p:sldIdLst>
    <p:sldId id="257" r:id="rId2"/>
    <p:sldId id="283" r:id="rId3"/>
    <p:sldId id="284" r:id="rId4"/>
    <p:sldId id="280" r:id="rId5"/>
    <p:sldId id="281" r:id="rId6"/>
    <p:sldId id="282" r:id="rId7"/>
    <p:sldId id="316" r:id="rId8"/>
    <p:sldId id="318" r:id="rId9"/>
    <p:sldId id="287" r:id="rId10"/>
    <p:sldId id="309" r:id="rId11"/>
    <p:sldId id="311" r:id="rId12"/>
    <p:sldId id="279" r:id="rId13"/>
    <p:sldId id="320" r:id="rId14"/>
    <p:sldId id="306" r:id="rId15"/>
    <p:sldId id="307" r:id="rId16"/>
    <p:sldId id="290" r:id="rId17"/>
    <p:sldId id="303" r:id="rId18"/>
    <p:sldId id="301" r:id="rId19"/>
    <p:sldId id="321" r:id="rId20"/>
    <p:sldId id="313" r:id="rId21"/>
    <p:sldId id="314" r:id="rId22"/>
    <p:sldId id="292" r:id="rId23"/>
    <p:sldId id="293" r:id="rId24"/>
    <p:sldId id="296" r:id="rId25"/>
    <p:sldId id="295" r:id="rId26"/>
    <p:sldId id="299" r:id="rId27"/>
    <p:sldId id="298" r:id="rId28"/>
    <p:sldId id="266"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1968"/>
    <a:srgbClr val="D3005D"/>
    <a:srgbClr val="0217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6163" autoAdjust="0"/>
  </p:normalViewPr>
  <p:slideViewPr>
    <p:cSldViewPr snapToGrid="0">
      <p:cViewPr varScale="1">
        <p:scale>
          <a:sx n="80" d="100"/>
          <a:sy n="80" d="100"/>
        </p:scale>
        <p:origin x="96" y="666"/>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268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RITED\Documents\2010%20census-based%20population%20projections\press%20release\national\2010-2045%20national%20projections,%20low%20&amp;%20high%20seri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RITED\Documents\2015popcen_fies_estima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88375366122712"/>
          <c:y val="4.1350166424727684E-2"/>
          <c:w val="0.86547155913811391"/>
          <c:h val="0.84809485728346812"/>
        </c:manualLayout>
      </c:layout>
      <c:areaChart>
        <c:grouping val="standard"/>
        <c:varyColors val="0"/>
        <c:ser>
          <c:idx val="0"/>
          <c:order val="0"/>
          <c:tx>
            <c:strRef>
              <c:f>Sheet1!$B$4</c:f>
              <c:strCache>
                <c:ptCount val="1"/>
                <c:pt idx="0">
                  <c:v>High</c:v>
                </c:pt>
              </c:strCache>
            </c:strRef>
          </c:tx>
          <c:spPr>
            <a:solidFill>
              <a:schemeClr val="accent2">
                <a:lumMod val="50000"/>
              </a:schemeClr>
            </a:solidFill>
          </c:spPr>
          <c:dLbls>
            <c:dLbl>
              <c:idx val="0"/>
              <c:layout>
                <c:manualLayout>
                  <c:x val="1.7566974088713289E-2"/>
                  <c:y val="-0.111731843575419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1F-954C-9F5A-AEA55DD92C14}"/>
                </c:ext>
              </c:extLst>
            </c:dLbl>
            <c:dLbl>
              <c:idx val="1"/>
              <c:layout>
                <c:manualLayout>
                  <c:x val="-2.1080368906455944E-2"/>
                  <c:y val="-0.141527001862198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1F-954C-9F5A-AEA55DD92C14}"/>
                </c:ext>
              </c:extLst>
            </c:dLbl>
            <c:dLbl>
              <c:idx val="2"/>
              <c:layout>
                <c:manualLayout>
                  <c:x val="-2.6350461133069828E-2"/>
                  <c:y val="-0.18621973929236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1F-954C-9F5A-AEA55DD92C14}"/>
                </c:ext>
              </c:extLst>
            </c:dLbl>
            <c:dLbl>
              <c:idx val="3"/>
              <c:layout>
                <c:manualLayout>
                  <c:x val="-2.2837066315327299E-2"/>
                  <c:y val="-0.219739292364991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1F-954C-9F5A-AEA55DD92C14}"/>
                </c:ext>
              </c:extLst>
            </c:dLbl>
            <c:dLbl>
              <c:idx val="4"/>
              <c:layout>
                <c:manualLayout>
                  <c:x val="-2.2837066315327299E-2"/>
                  <c:y val="-0.271880819366855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1F-954C-9F5A-AEA55DD92C14}"/>
                </c:ext>
              </c:extLst>
            </c:dLbl>
            <c:dLbl>
              <c:idx val="5"/>
              <c:layout>
                <c:manualLayout>
                  <c:x val="-2.2837066315327299E-2"/>
                  <c:y val="-0.31284916201117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1F-954C-9F5A-AEA55DD92C14}"/>
                </c:ext>
              </c:extLst>
            </c:dLbl>
            <c:dLbl>
              <c:idx val="6"/>
              <c:layout>
                <c:manualLayout>
                  <c:x val="-2.8107158541941148E-2"/>
                  <c:y val="-0.342644320297952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1F-954C-9F5A-AEA55DD92C14}"/>
                </c:ext>
              </c:extLst>
            </c:dLbl>
            <c:dLbl>
              <c:idx val="7"/>
              <c:layout>
                <c:manualLayout>
                  <c:x val="-2.6350461133069828E-2"/>
                  <c:y val="-0.379888268156426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1F-954C-9F5A-AEA55DD92C14}"/>
                </c:ext>
              </c:extLst>
            </c:dLbl>
            <c:numFmt formatCode="#,##0.0" sourceLinked="0"/>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Sheet1!$C$3:$J$3</c:f>
              <c:numCache>
                <c:formatCode>yyyy</c:formatCode>
                <c:ptCount val="8"/>
                <c:pt idx="0">
                  <c:v>40360</c:v>
                </c:pt>
                <c:pt idx="1">
                  <c:v>42186</c:v>
                </c:pt>
                <c:pt idx="2">
                  <c:v>44013</c:v>
                </c:pt>
                <c:pt idx="3">
                  <c:v>45839</c:v>
                </c:pt>
                <c:pt idx="4">
                  <c:v>47665</c:v>
                </c:pt>
                <c:pt idx="5">
                  <c:v>49491</c:v>
                </c:pt>
                <c:pt idx="6">
                  <c:v>51318</c:v>
                </c:pt>
                <c:pt idx="7">
                  <c:v>53144</c:v>
                </c:pt>
              </c:numCache>
            </c:numRef>
          </c:cat>
          <c:val>
            <c:numRef>
              <c:f>Sheet1!$C$4:$J$4</c:f>
              <c:numCache>
                <c:formatCode>General</c:formatCode>
                <c:ptCount val="8"/>
                <c:pt idx="0">
                  <c:v>93135100</c:v>
                </c:pt>
                <c:pt idx="1">
                  <c:v>101692000</c:v>
                </c:pt>
                <c:pt idx="2">
                  <c:v>110475900</c:v>
                </c:pt>
                <c:pt idx="3">
                  <c:v>119152200</c:v>
                </c:pt>
                <c:pt idx="4">
                  <c:v>127452000</c:v>
                </c:pt>
                <c:pt idx="5">
                  <c:v>135208500</c:v>
                </c:pt>
                <c:pt idx="6">
                  <c:v>142328000</c:v>
                </c:pt>
                <c:pt idx="7">
                  <c:v>148707200</c:v>
                </c:pt>
              </c:numCache>
            </c:numRef>
          </c:val>
          <c:extLst>
            <c:ext xmlns:c16="http://schemas.microsoft.com/office/drawing/2014/chart" uri="{C3380CC4-5D6E-409C-BE32-E72D297353CC}">
              <c16:uniqueId val="{00000008-D11F-954C-9F5A-AEA55DD92C14}"/>
            </c:ext>
          </c:extLst>
        </c:ser>
        <c:ser>
          <c:idx val="1"/>
          <c:order val="1"/>
          <c:tx>
            <c:strRef>
              <c:f>Sheet1!$B$5</c:f>
              <c:strCache>
                <c:ptCount val="1"/>
                <c:pt idx="0">
                  <c:v>Medium</c:v>
                </c:pt>
              </c:strCache>
            </c:strRef>
          </c:tx>
          <c:dLbls>
            <c:dLbl>
              <c:idx val="0"/>
              <c:delete val="1"/>
              <c:extLst>
                <c:ext xmlns:c15="http://schemas.microsoft.com/office/drawing/2012/chart" uri="{CE6537A1-D6FC-4f65-9D91-7224C49458BB}"/>
                <c:ext xmlns:c16="http://schemas.microsoft.com/office/drawing/2014/chart" uri="{C3380CC4-5D6E-409C-BE32-E72D297353CC}">
                  <c16:uniqueId val="{00000009-D11F-954C-9F5A-AEA55DD92C14}"/>
                </c:ext>
              </c:extLst>
            </c:dLbl>
            <c:dLbl>
              <c:idx val="1"/>
              <c:layout>
                <c:manualLayout>
                  <c:x val="-2.2837066315327299E-2"/>
                  <c:y val="-0.100558659217876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11F-954C-9F5A-AEA55DD92C14}"/>
                </c:ext>
              </c:extLst>
            </c:dLbl>
            <c:dLbl>
              <c:idx val="2"/>
              <c:layout>
                <c:manualLayout>
                  <c:x val="-2.6350461133069828E-2"/>
                  <c:y val="-0.137802607076350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11F-954C-9F5A-AEA55DD92C14}"/>
                </c:ext>
              </c:extLst>
            </c:dLbl>
            <c:dLbl>
              <c:idx val="3"/>
              <c:layout>
                <c:manualLayout>
                  <c:x val="-2.2837066315327299E-2"/>
                  <c:y val="-0.175046554934823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11F-954C-9F5A-AEA55DD92C14}"/>
                </c:ext>
              </c:extLst>
            </c:dLbl>
            <c:dLbl>
              <c:idx val="4"/>
              <c:layout>
                <c:manualLayout>
                  <c:x val="-2.2837066315327299E-2"/>
                  <c:y val="-0.204841713221601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11F-954C-9F5A-AEA55DD92C14}"/>
                </c:ext>
              </c:extLst>
            </c:dLbl>
            <c:dLbl>
              <c:idx val="5"/>
              <c:layout>
                <c:manualLayout>
                  <c:x val="-2.2837066315327299E-2"/>
                  <c:y val="-0.234636871508379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11F-954C-9F5A-AEA55DD92C14}"/>
                </c:ext>
              </c:extLst>
            </c:dLbl>
            <c:dLbl>
              <c:idx val="6"/>
              <c:layout>
                <c:manualLayout>
                  <c:x val="-2.4593763724198511E-2"/>
                  <c:y val="-0.25698324022346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11F-954C-9F5A-AEA55DD92C14}"/>
                </c:ext>
              </c:extLst>
            </c:dLbl>
            <c:dLbl>
              <c:idx val="7"/>
              <c:layout>
                <c:manualLayout>
                  <c:x val="-2.6350461133069828E-2"/>
                  <c:y val="-0.279329608938548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11F-954C-9F5A-AEA55DD92C14}"/>
                </c:ext>
              </c:extLst>
            </c:dLbl>
            <c:numFmt formatCode="#,##0.0" sourceLinked="0"/>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Sheet1!$C$3:$J$3</c:f>
              <c:numCache>
                <c:formatCode>yyyy</c:formatCode>
                <c:ptCount val="8"/>
                <c:pt idx="0">
                  <c:v>40360</c:v>
                </c:pt>
                <c:pt idx="1">
                  <c:v>42186</c:v>
                </c:pt>
                <c:pt idx="2">
                  <c:v>44013</c:v>
                </c:pt>
                <c:pt idx="3">
                  <c:v>45839</c:v>
                </c:pt>
                <c:pt idx="4">
                  <c:v>47665</c:v>
                </c:pt>
                <c:pt idx="5">
                  <c:v>49491</c:v>
                </c:pt>
                <c:pt idx="6">
                  <c:v>51318</c:v>
                </c:pt>
                <c:pt idx="7">
                  <c:v>53144</c:v>
                </c:pt>
              </c:numCache>
            </c:numRef>
          </c:cat>
          <c:val>
            <c:numRef>
              <c:f>Sheet1!$C$5:$J$5</c:f>
              <c:numCache>
                <c:formatCode>General</c:formatCode>
                <c:ptCount val="8"/>
                <c:pt idx="0">
                  <c:v>93135100</c:v>
                </c:pt>
                <c:pt idx="1">
                  <c:v>101562300</c:v>
                </c:pt>
                <c:pt idx="2">
                  <c:v>109947900</c:v>
                </c:pt>
                <c:pt idx="3">
                  <c:v>117959400</c:v>
                </c:pt>
                <c:pt idx="4">
                  <c:v>125337500</c:v>
                </c:pt>
                <c:pt idx="5">
                  <c:v>131903900</c:v>
                </c:pt>
                <c:pt idx="6">
                  <c:v>137532200</c:v>
                </c:pt>
                <c:pt idx="7">
                  <c:v>142095100</c:v>
                </c:pt>
              </c:numCache>
            </c:numRef>
          </c:val>
          <c:extLst>
            <c:ext xmlns:c16="http://schemas.microsoft.com/office/drawing/2014/chart" uri="{C3380CC4-5D6E-409C-BE32-E72D297353CC}">
              <c16:uniqueId val="{00000011-D11F-954C-9F5A-AEA55DD92C14}"/>
            </c:ext>
          </c:extLst>
        </c:ser>
        <c:ser>
          <c:idx val="2"/>
          <c:order val="2"/>
          <c:tx>
            <c:strRef>
              <c:f>Sheet1!$B$6</c:f>
              <c:strCache>
                <c:ptCount val="1"/>
                <c:pt idx="0">
                  <c:v>Low</c:v>
                </c:pt>
              </c:strCache>
            </c:strRef>
          </c:tx>
          <c:spPr>
            <a:gradFill flip="none" rotWithShape="1">
              <a:gsLst>
                <a:gs pos="0">
                  <a:srgbClr val="F79646">
                    <a:lumMod val="75000"/>
                  </a:srgbClr>
                </a:gs>
                <a:gs pos="50000">
                  <a:srgbClr val="F79646">
                    <a:lumMod val="60000"/>
                    <a:lumOff val="40000"/>
                    <a:alpha val="91000"/>
                  </a:srgbClr>
                </a:gs>
              </a:gsLst>
              <a:lin ang="5400000" scaled="1"/>
              <a:tileRect/>
            </a:gradFill>
            <a:ln cap="rnd"/>
          </c:spPr>
          <c:dLbls>
            <c:dLbl>
              <c:idx val="0"/>
              <c:delete val="1"/>
              <c:extLst>
                <c:ext xmlns:c15="http://schemas.microsoft.com/office/drawing/2012/chart" uri="{CE6537A1-D6FC-4f65-9D91-7224C49458BB}"/>
                <c:ext xmlns:c16="http://schemas.microsoft.com/office/drawing/2014/chart" uri="{C3380CC4-5D6E-409C-BE32-E72D297353CC}">
                  <c16:uniqueId val="{00000012-D11F-954C-9F5A-AEA55DD92C14}"/>
                </c:ext>
              </c:extLst>
            </c:dLbl>
            <c:dLbl>
              <c:idx val="1"/>
              <c:layout>
                <c:manualLayout>
                  <c:x val="-2.4593763724198511E-2"/>
                  <c:y val="-5.2141527001862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11F-954C-9F5A-AEA55DD92C14}"/>
                </c:ext>
              </c:extLst>
            </c:dLbl>
            <c:dLbl>
              <c:idx val="2"/>
              <c:layout>
                <c:manualLayout>
                  <c:x val="-2.6350461133069828E-2"/>
                  <c:y val="-0.100558659217876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11F-954C-9F5A-AEA55DD92C14}"/>
                </c:ext>
              </c:extLst>
            </c:dLbl>
            <c:dLbl>
              <c:idx val="3"/>
              <c:layout>
                <c:manualLayout>
                  <c:x val="-2.4593763724198511E-2"/>
                  <c:y val="-0.137802900335782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11F-954C-9F5A-AEA55DD92C14}"/>
                </c:ext>
              </c:extLst>
            </c:dLbl>
            <c:dLbl>
              <c:idx val="4"/>
              <c:layout>
                <c:manualLayout>
                  <c:x val="-2.4593763724198511E-2"/>
                  <c:y val="-0.171322160148975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11F-954C-9F5A-AEA55DD92C14}"/>
                </c:ext>
              </c:extLst>
            </c:dLbl>
            <c:dLbl>
              <c:idx val="5"/>
              <c:layout>
                <c:manualLayout>
                  <c:x val="-2.1080368906455944E-2"/>
                  <c:y val="-0.20484171322160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11F-954C-9F5A-AEA55DD92C14}"/>
                </c:ext>
              </c:extLst>
            </c:dLbl>
            <c:dLbl>
              <c:idx val="6"/>
              <c:layout>
                <c:manualLayout>
                  <c:x val="-2.4593763724198511E-2"/>
                  <c:y val="-0.212290502793296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11F-954C-9F5A-AEA55DD92C14}"/>
                </c:ext>
              </c:extLst>
            </c:dLbl>
            <c:dLbl>
              <c:idx val="7"/>
              <c:layout>
                <c:manualLayout>
                  <c:x val="-2.4593763724198511E-2"/>
                  <c:y val="-0.216014897579144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11F-954C-9F5A-AEA55DD92C14}"/>
                </c:ext>
              </c:extLst>
            </c:dLbl>
            <c:numFmt formatCode="#,##0.0" sourceLinked="0"/>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Sheet1!$C$3:$J$3</c:f>
              <c:numCache>
                <c:formatCode>yyyy</c:formatCode>
                <c:ptCount val="8"/>
                <c:pt idx="0">
                  <c:v>40360</c:v>
                </c:pt>
                <c:pt idx="1">
                  <c:v>42186</c:v>
                </c:pt>
                <c:pt idx="2">
                  <c:v>44013</c:v>
                </c:pt>
                <c:pt idx="3">
                  <c:v>45839</c:v>
                </c:pt>
                <c:pt idx="4">
                  <c:v>47665</c:v>
                </c:pt>
                <c:pt idx="5">
                  <c:v>49491</c:v>
                </c:pt>
                <c:pt idx="6">
                  <c:v>51318</c:v>
                </c:pt>
                <c:pt idx="7">
                  <c:v>53144</c:v>
                </c:pt>
              </c:numCache>
            </c:numRef>
          </c:cat>
          <c:val>
            <c:numRef>
              <c:f>Sheet1!$C$6:$J$6</c:f>
              <c:numCache>
                <c:formatCode>General</c:formatCode>
                <c:ptCount val="8"/>
                <c:pt idx="0">
                  <c:v>93135100</c:v>
                </c:pt>
                <c:pt idx="1">
                  <c:v>101265600</c:v>
                </c:pt>
                <c:pt idx="2">
                  <c:v>108774000</c:v>
                </c:pt>
                <c:pt idx="3">
                  <c:v>115376400</c:v>
                </c:pt>
                <c:pt idx="4">
                  <c:v>120873300</c:v>
                </c:pt>
                <c:pt idx="5">
                  <c:v>125113700</c:v>
                </c:pt>
                <c:pt idx="6">
                  <c:v>127975600</c:v>
                </c:pt>
                <c:pt idx="7">
                  <c:v>129369700</c:v>
                </c:pt>
              </c:numCache>
            </c:numRef>
          </c:val>
          <c:extLst>
            <c:ext xmlns:c16="http://schemas.microsoft.com/office/drawing/2014/chart" uri="{C3380CC4-5D6E-409C-BE32-E72D297353CC}">
              <c16:uniqueId val="{0000001A-D11F-954C-9F5A-AEA55DD92C14}"/>
            </c:ext>
          </c:extLst>
        </c:ser>
        <c:dLbls>
          <c:showLegendKey val="0"/>
          <c:showVal val="0"/>
          <c:showCatName val="0"/>
          <c:showSerName val="0"/>
          <c:showPercent val="0"/>
          <c:showBubbleSize val="0"/>
        </c:dLbls>
        <c:dropLines/>
        <c:axId val="170235392"/>
        <c:axId val="171328256"/>
      </c:areaChart>
      <c:dateAx>
        <c:axId val="170235392"/>
        <c:scaling>
          <c:orientation val="minMax"/>
          <c:max val="52963"/>
          <c:min val="40179"/>
        </c:scaling>
        <c:delete val="0"/>
        <c:axPos val="b"/>
        <c:numFmt formatCode="yyyy" sourceLinked="1"/>
        <c:majorTickMark val="out"/>
        <c:minorTickMark val="none"/>
        <c:tickLblPos val="nextTo"/>
        <c:txPr>
          <a:bodyPr/>
          <a:lstStyle/>
          <a:p>
            <a:pPr>
              <a:defRPr sz="1200" b="1"/>
            </a:pPr>
            <a:endParaRPr lang="en-US"/>
          </a:p>
        </c:txPr>
        <c:crossAx val="171328256"/>
        <c:crosses val="autoZero"/>
        <c:auto val="1"/>
        <c:lblOffset val="100"/>
        <c:baseTimeUnit val="years"/>
        <c:majorUnit val="5"/>
        <c:majorTimeUnit val="years"/>
        <c:minorUnit val="1"/>
        <c:minorTimeUnit val="years"/>
      </c:dateAx>
      <c:valAx>
        <c:axId val="171328256"/>
        <c:scaling>
          <c:orientation val="minMax"/>
          <c:max val="160000000"/>
          <c:min val="80000000"/>
        </c:scaling>
        <c:delete val="0"/>
        <c:axPos val="l"/>
        <c:numFmt formatCode="General" sourceLinked="1"/>
        <c:majorTickMark val="out"/>
        <c:minorTickMark val="none"/>
        <c:tickLblPos val="nextTo"/>
        <c:txPr>
          <a:bodyPr/>
          <a:lstStyle/>
          <a:p>
            <a:pPr>
              <a:defRPr sz="1200" b="1"/>
            </a:pPr>
            <a:endParaRPr lang="en-US"/>
          </a:p>
        </c:txPr>
        <c:crossAx val="170235392"/>
        <c:crosses val="autoZero"/>
        <c:crossBetween val="midCat"/>
        <c:dispUnits>
          <c:builtInUnit val="millions"/>
          <c:dispUnitsLbl>
            <c:layout>
              <c:manualLayout>
                <c:xMode val="edge"/>
                <c:yMode val="edge"/>
                <c:x val="1.5810276679841896E-2"/>
                <c:y val="0.39144327629437503"/>
              </c:manualLayout>
            </c:layout>
            <c:txPr>
              <a:bodyPr/>
              <a:lstStyle/>
              <a:p>
                <a:pPr>
                  <a:defRPr sz="1400"/>
                </a:pPr>
                <a:endParaRPr lang="en-US"/>
              </a:p>
            </c:txPr>
          </c:dispUnitsLbl>
        </c:dispUnits>
      </c:valAx>
    </c:plotArea>
    <c:legend>
      <c:legendPos val="r"/>
      <c:layout>
        <c:manualLayout>
          <c:xMode val="edge"/>
          <c:yMode val="edge"/>
          <c:x val="0.65486181874324711"/>
          <c:y val="4.8749682499364955E-2"/>
          <c:w val="0.12443918818448092"/>
          <c:h val="0.16188553043772791"/>
        </c:manualLayout>
      </c:layout>
      <c:overlay val="0"/>
      <c:txPr>
        <a:bodyPr/>
        <a:lstStyle/>
        <a:p>
          <a:pPr>
            <a:defRPr sz="1200" b="1"/>
          </a:pPr>
          <a:endParaRPr lang="en-US"/>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735805176251728"/>
          <c:y val="0"/>
          <c:w val="0.75921758197946543"/>
          <c:h val="0.96595391764554306"/>
        </c:manualLayout>
      </c:layout>
      <c:barChart>
        <c:barDir val="bar"/>
        <c:grouping val="clustered"/>
        <c:varyColors val="0"/>
        <c:ser>
          <c:idx val="0"/>
          <c:order val="0"/>
          <c:spPr>
            <a:solidFill>
              <a:schemeClr val="tx2">
                <a:lumMod val="60000"/>
                <a:lumOff val="40000"/>
              </a:schemeClr>
            </a:solidFill>
          </c:spPr>
          <c:invertIfNegative val="0"/>
          <c:dPt>
            <c:idx val="9"/>
            <c:invertIfNegative val="0"/>
            <c:bubble3D val="0"/>
            <c:spPr>
              <a:solidFill>
                <a:srgbClr val="AE12A7"/>
              </a:solidFill>
            </c:spPr>
            <c:extLst>
              <c:ext xmlns:c16="http://schemas.microsoft.com/office/drawing/2014/chart" uri="{C3380CC4-5D6E-409C-BE32-E72D297353CC}">
                <c16:uniqueId val="{00000000-605D-F34A-A3F6-BC9C49AC9529}"/>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Sheet2!$B$5:$B$15</c:f>
              <c:strCache>
                <c:ptCount val="11"/>
                <c:pt idx="0">
                  <c:v>Brunei</c:v>
                </c:pt>
                <c:pt idx="1">
                  <c:v>Timor-Leste</c:v>
                </c:pt>
                <c:pt idx="2">
                  <c:v>Singapore</c:v>
                </c:pt>
                <c:pt idx="3">
                  <c:v>Laos</c:v>
                </c:pt>
                <c:pt idx="4">
                  <c:v>Cambodia</c:v>
                </c:pt>
                <c:pt idx="5">
                  <c:v>Malaysia</c:v>
                </c:pt>
                <c:pt idx="6">
                  <c:v>Myanmar</c:v>
                </c:pt>
                <c:pt idx="7">
                  <c:v>Thailand</c:v>
                </c:pt>
                <c:pt idx="8">
                  <c:v>Vietnam</c:v>
                </c:pt>
                <c:pt idx="9">
                  <c:v>Philippines</c:v>
                </c:pt>
                <c:pt idx="10">
                  <c:v>Indonesia</c:v>
                </c:pt>
              </c:strCache>
            </c:strRef>
          </c:cat>
          <c:val>
            <c:numRef>
              <c:f>Sheet2!$C$5:$C$15</c:f>
              <c:numCache>
                <c:formatCode>General</c:formatCode>
                <c:ptCount val="11"/>
                <c:pt idx="0">
                  <c:v>0.4</c:v>
                </c:pt>
                <c:pt idx="1">
                  <c:v>1.3</c:v>
                </c:pt>
                <c:pt idx="2">
                  <c:v>5.6</c:v>
                </c:pt>
                <c:pt idx="3">
                  <c:v>7.1</c:v>
                </c:pt>
                <c:pt idx="4">
                  <c:v>15.8</c:v>
                </c:pt>
                <c:pt idx="5">
                  <c:v>30.8</c:v>
                </c:pt>
                <c:pt idx="6">
                  <c:v>52.4</c:v>
                </c:pt>
                <c:pt idx="7">
                  <c:v>65.3</c:v>
                </c:pt>
                <c:pt idx="8">
                  <c:v>92.7</c:v>
                </c:pt>
                <c:pt idx="9">
                  <c:v>102.6</c:v>
                </c:pt>
                <c:pt idx="10">
                  <c:v>259.39999999999969</c:v>
                </c:pt>
              </c:numCache>
            </c:numRef>
          </c:val>
          <c:extLst>
            <c:ext xmlns:c16="http://schemas.microsoft.com/office/drawing/2014/chart" uri="{C3380CC4-5D6E-409C-BE32-E72D297353CC}">
              <c16:uniqueId val="{00000001-605D-F34A-A3F6-BC9C49AC9529}"/>
            </c:ext>
          </c:extLst>
        </c:ser>
        <c:dLbls>
          <c:showLegendKey val="0"/>
          <c:showVal val="0"/>
          <c:showCatName val="0"/>
          <c:showSerName val="0"/>
          <c:showPercent val="0"/>
          <c:showBubbleSize val="0"/>
        </c:dLbls>
        <c:gapWidth val="65"/>
        <c:axId val="227332096"/>
        <c:axId val="227333632"/>
      </c:barChart>
      <c:catAx>
        <c:axId val="227332096"/>
        <c:scaling>
          <c:orientation val="minMax"/>
        </c:scaling>
        <c:delete val="0"/>
        <c:axPos val="l"/>
        <c:numFmt formatCode="General" sourceLinked="0"/>
        <c:majorTickMark val="out"/>
        <c:minorTickMark val="none"/>
        <c:tickLblPos val="nextTo"/>
        <c:txPr>
          <a:bodyPr/>
          <a:lstStyle/>
          <a:p>
            <a:pPr>
              <a:defRPr sz="1600" b="1"/>
            </a:pPr>
            <a:endParaRPr lang="en-US"/>
          </a:p>
        </c:txPr>
        <c:crossAx val="227333632"/>
        <c:crosses val="autoZero"/>
        <c:auto val="1"/>
        <c:lblAlgn val="ctr"/>
        <c:lblOffset val="100"/>
        <c:noMultiLvlLbl val="0"/>
      </c:catAx>
      <c:valAx>
        <c:axId val="227333632"/>
        <c:scaling>
          <c:orientation val="minMax"/>
        </c:scaling>
        <c:delete val="1"/>
        <c:axPos val="b"/>
        <c:numFmt formatCode="General" sourceLinked="1"/>
        <c:majorTickMark val="out"/>
        <c:minorTickMark val="none"/>
        <c:tickLblPos val="nextTo"/>
        <c:crossAx val="227332096"/>
        <c:crosses val="autoZero"/>
        <c:crossBetween val="between"/>
      </c:valAx>
      <c:spPr>
        <a:noFill/>
        <a:ln w="25400">
          <a:noFill/>
        </a:ln>
      </c:spPr>
    </c:plotArea>
    <c:plotVisOnly val="1"/>
    <c:dispBlanksAs val="gap"/>
    <c:showDLblsOverMax val="0"/>
  </c:chart>
  <c:spPr>
    <a:solidFill>
      <a:prstClr val="white"/>
    </a:solid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4E4B8-725F-421B-9F55-35BFC0D275C9}" type="doc">
      <dgm:prSet loTypeId="urn:microsoft.com/office/officeart/2005/8/layout/hierarchy3" loCatId="list" qsTypeId="urn:microsoft.com/office/officeart/2005/8/quickstyle/3d3" qsCatId="3D" csTypeId="urn:microsoft.com/office/officeart/2005/8/colors/accent1_1" csCatId="accent1" phldr="1"/>
      <dgm:spPr/>
      <dgm:t>
        <a:bodyPr/>
        <a:lstStyle/>
        <a:p>
          <a:endParaRPr lang="en-US"/>
        </a:p>
      </dgm:t>
    </dgm:pt>
    <dgm:pt modelId="{74A2EF39-B9C7-493C-B122-DCB72DF42DE6}">
      <dgm:prSet phldrT="[Text]"/>
      <dgm:spPr>
        <a:solidFill>
          <a:schemeClr val="accent5">
            <a:lumMod val="40000"/>
            <a:lumOff val="60000"/>
          </a:schemeClr>
        </a:solidFill>
      </dgm:spPr>
      <dgm:t>
        <a:bodyPr/>
        <a:lstStyle/>
        <a:p>
          <a:r>
            <a:rPr lang="en-U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Outline of Presentation</a:t>
          </a:r>
        </a:p>
      </dgm:t>
    </dgm:pt>
    <dgm:pt modelId="{E8C04FD3-868B-4757-9C78-E9BE576790B2}" type="parTrans" cxnId="{21064181-2C33-40BF-8B1B-6B8970922ACB}">
      <dgm:prSet/>
      <dgm:spPr/>
      <dgm:t>
        <a:bodyPr/>
        <a:lstStyle/>
        <a:p>
          <a:endParaRPr lang="en-US"/>
        </a:p>
      </dgm:t>
    </dgm:pt>
    <dgm:pt modelId="{2CBC58C4-D2C4-44A8-840C-11D86A99381D}" type="sibTrans" cxnId="{21064181-2C33-40BF-8B1B-6B8970922ACB}">
      <dgm:prSet/>
      <dgm:spPr/>
      <dgm:t>
        <a:bodyPr/>
        <a:lstStyle/>
        <a:p>
          <a:endParaRPr lang="en-US"/>
        </a:p>
      </dgm:t>
    </dgm:pt>
    <dgm:pt modelId="{40E5A7E0-C0A6-44F3-92C0-58AB15176492}">
      <dgm:prSet phldrT="[Text]" custT="1"/>
      <dgm:spPr/>
      <dgm:t>
        <a:bodyPr/>
        <a:lstStyle/>
        <a:p>
          <a:pPr algn="l"/>
          <a:r>
            <a:rPr lang="en-US" sz="2800" b="1" dirty="0"/>
            <a:t>1.</a:t>
          </a:r>
          <a:r>
            <a:rPr lang="en-US" sz="2800" dirty="0"/>
            <a:t> Legal Basis</a:t>
          </a:r>
        </a:p>
      </dgm:t>
    </dgm:pt>
    <dgm:pt modelId="{F10B6BE8-B8CB-4795-B15D-C237FD29979C}" type="parTrans" cxnId="{D06DEC30-3E4F-4744-A326-6FEAED998C7A}">
      <dgm:prSet/>
      <dgm:spPr/>
      <dgm:t>
        <a:bodyPr/>
        <a:lstStyle/>
        <a:p>
          <a:endParaRPr lang="en-US"/>
        </a:p>
      </dgm:t>
    </dgm:pt>
    <dgm:pt modelId="{305629EB-68D2-4A53-90AA-4199ABFE6A27}" type="sibTrans" cxnId="{D06DEC30-3E4F-4744-A326-6FEAED998C7A}">
      <dgm:prSet/>
      <dgm:spPr/>
      <dgm:t>
        <a:bodyPr/>
        <a:lstStyle/>
        <a:p>
          <a:endParaRPr lang="en-US"/>
        </a:p>
      </dgm:t>
    </dgm:pt>
    <dgm:pt modelId="{84B3C655-71DB-491B-98B4-604019207E97}">
      <dgm:prSet phldrT="[Text]" custT="1"/>
      <dgm:spPr/>
      <dgm:t>
        <a:bodyPr/>
        <a:lstStyle/>
        <a:p>
          <a:pPr algn="l"/>
          <a:r>
            <a:rPr lang="en-US" sz="2800" b="1" dirty="0"/>
            <a:t>2.</a:t>
          </a:r>
          <a:r>
            <a:rPr lang="en-US" sz="2800" dirty="0"/>
            <a:t> Objectives (General and Specific)</a:t>
          </a:r>
        </a:p>
      </dgm:t>
    </dgm:pt>
    <dgm:pt modelId="{BBBE6524-82FC-42E3-B642-86F89C77E5A6}" type="parTrans" cxnId="{6D60007C-9B1F-41CF-8BAC-CDF6A60876AB}">
      <dgm:prSet/>
      <dgm:spPr/>
      <dgm:t>
        <a:bodyPr/>
        <a:lstStyle/>
        <a:p>
          <a:endParaRPr lang="en-US"/>
        </a:p>
      </dgm:t>
    </dgm:pt>
    <dgm:pt modelId="{11578477-5DAE-4AC0-84F1-999C38091E8E}" type="sibTrans" cxnId="{6D60007C-9B1F-41CF-8BAC-CDF6A60876AB}">
      <dgm:prSet/>
      <dgm:spPr/>
      <dgm:t>
        <a:bodyPr/>
        <a:lstStyle/>
        <a:p>
          <a:endParaRPr lang="en-US"/>
        </a:p>
      </dgm:t>
    </dgm:pt>
    <dgm:pt modelId="{6298B841-2A47-45F0-9AB6-3802EC5C5585}">
      <dgm:prSet phldrT="[Text]" custT="1"/>
      <dgm:spPr/>
      <dgm:t>
        <a:bodyPr/>
        <a:lstStyle/>
        <a:p>
          <a:pPr algn="l"/>
          <a:r>
            <a:rPr lang="en-US" sz="2800" b="1" dirty="0"/>
            <a:t>3</a:t>
          </a:r>
          <a:r>
            <a:rPr lang="en-US" sz="2800" b="0" dirty="0"/>
            <a:t>.Definitions  </a:t>
          </a:r>
        </a:p>
      </dgm:t>
    </dgm:pt>
    <dgm:pt modelId="{EF62DCE9-3341-45BE-8544-2AC7C3F35E59}" type="parTrans" cxnId="{D3CDB6E2-0525-4971-955E-283CE0EB35CB}">
      <dgm:prSet/>
      <dgm:spPr/>
      <dgm:t>
        <a:bodyPr/>
        <a:lstStyle/>
        <a:p>
          <a:endParaRPr lang="en-US"/>
        </a:p>
      </dgm:t>
    </dgm:pt>
    <dgm:pt modelId="{4BDC3A75-62D4-49DE-B765-45BEC696BE95}" type="sibTrans" cxnId="{D3CDB6E2-0525-4971-955E-283CE0EB35CB}">
      <dgm:prSet/>
      <dgm:spPr/>
      <dgm:t>
        <a:bodyPr/>
        <a:lstStyle/>
        <a:p>
          <a:endParaRPr lang="en-US"/>
        </a:p>
      </dgm:t>
    </dgm:pt>
    <dgm:pt modelId="{06B106DF-9A72-4B88-ACF4-3E8EE85E8231}">
      <dgm:prSet phldrT="[Text]" custT="1"/>
      <dgm:spPr/>
      <dgm:t>
        <a:bodyPr/>
        <a:lstStyle/>
        <a:p>
          <a:pPr algn="l"/>
          <a:r>
            <a:rPr lang="en-US" sz="2800" b="1" dirty="0"/>
            <a:t>4.</a:t>
          </a:r>
          <a:r>
            <a:rPr lang="en-US" sz="2800" dirty="0"/>
            <a:t> Coverage</a:t>
          </a:r>
        </a:p>
      </dgm:t>
    </dgm:pt>
    <dgm:pt modelId="{A41B9B7D-CBD0-4030-B86F-D01D73372B25}" type="parTrans" cxnId="{B5C88536-E23B-49FE-B1DB-AF5BEC6CBE18}">
      <dgm:prSet/>
      <dgm:spPr/>
      <dgm:t>
        <a:bodyPr/>
        <a:lstStyle/>
        <a:p>
          <a:endParaRPr lang="en-PH"/>
        </a:p>
      </dgm:t>
    </dgm:pt>
    <dgm:pt modelId="{77B69FAB-8919-47A2-8F5D-BFF3F6429994}" type="sibTrans" cxnId="{B5C88536-E23B-49FE-B1DB-AF5BEC6CBE18}">
      <dgm:prSet/>
      <dgm:spPr/>
      <dgm:t>
        <a:bodyPr/>
        <a:lstStyle/>
        <a:p>
          <a:endParaRPr lang="en-PH"/>
        </a:p>
      </dgm:t>
    </dgm:pt>
    <dgm:pt modelId="{9DA8230B-6E01-8E4F-B0D8-588070412C75}">
      <dgm:prSet phldrT="[Text]" custT="1"/>
      <dgm:spPr/>
      <dgm:t>
        <a:bodyPr/>
        <a:lstStyle/>
        <a:p>
          <a:pPr algn="l"/>
          <a:r>
            <a:rPr lang="en-US" sz="2800" dirty="0"/>
            <a:t>5. Results of the CPH</a:t>
          </a:r>
        </a:p>
      </dgm:t>
    </dgm:pt>
    <dgm:pt modelId="{48B94759-6F47-174F-A4CF-0627019395CF}" type="parTrans" cxnId="{B59887B9-8FDD-104A-B74A-BBE88E0B6B21}">
      <dgm:prSet/>
      <dgm:spPr/>
      <dgm:t>
        <a:bodyPr/>
        <a:lstStyle/>
        <a:p>
          <a:endParaRPr lang="en-US"/>
        </a:p>
      </dgm:t>
    </dgm:pt>
    <dgm:pt modelId="{82C2ABEE-F8D8-EF4F-B3EB-A9F7272FCD21}" type="sibTrans" cxnId="{B59887B9-8FDD-104A-B74A-BBE88E0B6B21}">
      <dgm:prSet/>
      <dgm:spPr/>
      <dgm:t>
        <a:bodyPr/>
        <a:lstStyle/>
        <a:p>
          <a:endParaRPr lang="en-US"/>
        </a:p>
      </dgm:t>
    </dgm:pt>
    <dgm:pt modelId="{072F6C46-18EC-0C48-94E3-610B629FC780}">
      <dgm:prSet phldrT="[Text]" custT="1"/>
      <dgm:spPr/>
      <dgm:t>
        <a:bodyPr/>
        <a:lstStyle/>
        <a:p>
          <a:pPr algn="l"/>
          <a:r>
            <a:rPr lang="en-US" sz="2800" dirty="0"/>
            <a:t>6.  The Major Activities</a:t>
          </a:r>
        </a:p>
      </dgm:t>
    </dgm:pt>
    <dgm:pt modelId="{F269143D-42D2-3044-A7D1-37C1B9DDF7E4}" type="parTrans" cxnId="{E9388699-2026-5942-8ABB-5CC15BBF7A17}">
      <dgm:prSet/>
      <dgm:spPr/>
      <dgm:t>
        <a:bodyPr/>
        <a:lstStyle/>
        <a:p>
          <a:endParaRPr lang="en-US"/>
        </a:p>
      </dgm:t>
    </dgm:pt>
    <dgm:pt modelId="{7BF97807-5DCB-D242-8938-CA417DA3D332}" type="sibTrans" cxnId="{E9388699-2026-5942-8ABB-5CC15BBF7A17}">
      <dgm:prSet/>
      <dgm:spPr/>
      <dgm:t>
        <a:bodyPr/>
        <a:lstStyle/>
        <a:p>
          <a:endParaRPr lang="en-US"/>
        </a:p>
      </dgm:t>
    </dgm:pt>
    <dgm:pt modelId="{201A4D70-D30D-4E91-B77D-893D29F9C113}" type="pres">
      <dgm:prSet presAssocID="{FEC4E4B8-725F-421B-9F55-35BFC0D275C9}" presName="diagram" presStyleCnt="0">
        <dgm:presLayoutVars>
          <dgm:chPref val="1"/>
          <dgm:dir/>
          <dgm:animOne val="branch"/>
          <dgm:animLvl val="lvl"/>
          <dgm:resizeHandles/>
        </dgm:presLayoutVars>
      </dgm:prSet>
      <dgm:spPr/>
    </dgm:pt>
    <dgm:pt modelId="{849E637F-0143-4A2F-9359-F98DFF3CD874}" type="pres">
      <dgm:prSet presAssocID="{74A2EF39-B9C7-493C-B122-DCB72DF42DE6}" presName="root" presStyleCnt="0"/>
      <dgm:spPr/>
    </dgm:pt>
    <dgm:pt modelId="{1B276D4E-D26C-44A8-A296-31EF8C71E440}" type="pres">
      <dgm:prSet presAssocID="{74A2EF39-B9C7-493C-B122-DCB72DF42DE6}" presName="rootComposite" presStyleCnt="0"/>
      <dgm:spPr/>
    </dgm:pt>
    <dgm:pt modelId="{6CAECB47-2214-4E80-97FD-0606ABD09987}" type="pres">
      <dgm:prSet presAssocID="{74A2EF39-B9C7-493C-B122-DCB72DF42DE6}" presName="rootText" presStyleLbl="node1" presStyleIdx="0" presStyleCnt="1" custScaleX="606815" custLinFactNeighborX="-450" custLinFactNeighborY="-57813"/>
      <dgm:spPr/>
    </dgm:pt>
    <dgm:pt modelId="{FE1BC225-1129-4D0C-80DA-CFCC31821B30}" type="pres">
      <dgm:prSet presAssocID="{74A2EF39-B9C7-493C-B122-DCB72DF42DE6}" presName="rootConnector" presStyleLbl="node1" presStyleIdx="0" presStyleCnt="1"/>
      <dgm:spPr/>
    </dgm:pt>
    <dgm:pt modelId="{B9BF1685-C7A8-4341-84F5-3E5C3310DB5A}" type="pres">
      <dgm:prSet presAssocID="{74A2EF39-B9C7-493C-B122-DCB72DF42DE6}" presName="childShape" presStyleCnt="0"/>
      <dgm:spPr/>
    </dgm:pt>
    <dgm:pt modelId="{4B0C8A70-A086-47DB-8659-C8ED82056B7D}" type="pres">
      <dgm:prSet presAssocID="{F10B6BE8-B8CB-4795-B15D-C237FD29979C}" presName="Name13" presStyleLbl="parChTrans1D2" presStyleIdx="0" presStyleCnt="6"/>
      <dgm:spPr/>
    </dgm:pt>
    <dgm:pt modelId="{D428D42E-4DEE-4DD0-87A1-595DAF343F04}" type="pres">
      <dgm:prSet presAssocID="{40E5A7E0-C0A6-44F3-92C0-58AB15176492}" presName="childText" presStyleLbl="bgAcc1" presStyleIdx="0" presStyleCnt="6" custScaleX="336646" custScaleY="75391" custLinFactNeighborX="-10277" custLinFactNeighborY="-35144">
        <dgm:presLayoutVars>
          <dgm:bulletEnabled val="1"/>
        </dgm:presLayoutVars>
      </dgm:prSet>
      <dgm:spPr/>
    </dgm:pt>
    <dgm:pt modelId="{0539346E-1C15-4321-9D59-8CB81A37B685}" type="pres">
      <dgm:prSet presAssocID="{BBBE6524-82FC-42E3-B642-86F89C77E5A6}" presName="Name13" presStyleLbl="parChTrans1D2" presStyleIdx="1" presStyleCnt="6"/>
      <dgm:spPr/>
    </dgm:pt>
    <dgm:pt modelId="{D972D820-12FE-44CB-919C-01D292FB11EB}" type="pres">
      <dgm:prSet presAssocID="{84B3C655-71DB-491B-98B4-604019207E97}" presName="childText" presStyleLbl="bgAcc1" presStyleIdx="1" presStyleCnt="6" custScaleX="596838" custScaleY="78122" custLinFactNeighborX="-10321" custLinFactNeighborY="-40061">
        <dgm:presLayoutVars>
          <dgm:bulletEnabled val="1"/>
        </dgm:presLayoutVars>
      </dgm:prSet>
      <dgm:spPr/>
    </dgm:pt>
    <dgm:pt modelId="{3E38F9AA-035A-4FA6-85C1-3229C93092BD}" type="pres">
      <dgm:prSet presAssocID="{EF62DCE9-3341-45BE-8544-2AC7C3F35E59}" presName="Name13" presStyleLbl="parChTrans1D2" presStyleIdx="2" presStyleCnt="6"/>
      <dgm:spPr/>
    </dgm:pt>
    <dgm:pt modelId="{52CAAA89-677E-432F-9175-CC34FF334DA5}" type="pres">
      <dgm:prSet presAssocID="{6298B841-2A47-45F0-9AB6-3802EC5C5585}" presName="childText" presStyleLbl="bgAcc1" presStyleIdx="2" presStyleCnt="6" custScaleX="468491" custScaleY="71104" custLinFactNeighborX="-9405" custLinFactNeighborY="-49827">
        <dgm:presLayoutVars>
          <dgm:bulletEnabled val="1"/>
        </dgm:presLayoutVars>
      </dgm:prSet>
      <dgm:spPr/>
    </dgm:pt>
    <dgm:pt modelId="{EAC4D407-9C3E-4D9E-9B3B-0E860A2BEA81}" type="pres">
      <dgm:prSet presAssocID="{A41B9B7D-CBD0-4030-B86F-D01D73372B25}" presName="Name13" presStyleLbl="parChTrans1D2" presStyleIdx="3" presStyleCnt="6"/>
      <dgm:spPr/>
    </dgm:pt>
    <dgm:pt modelId="{BFE72553-C231-400A-B6BE-8A3CF50B4D0E}" type="pres">
      <dgm:prSet presAssocID="{06B106DF-9A72-4B88-ACF4-3E8EE85E8231}" presName="childText" presStyleLbl="bgAcc1" presStyleIdx="3" presStyleCnt="6" custScaleX="266066" custScaleY="78323" custLinFactNeighborX="-10277" custLinFactNeighborY="-61755">
        <dgm:presLayoutVars>
          <dgm:bulletEnabled val="1"/>
        </dgm:presLayoutVars>
      </dgm:prSet>
      <dgm:spPr/>
    </dgm:pt>
    <dgm:pt modelId="{5BA8DC9F-D05F-1A48-82D2-C6CF9F6E554B}" type="pres">
      <dgm:prSet presAssocID="{48B94759-6F47-174F-A4CF-0627019395CF}" presName="Name13" presStyleLbl="parChTrans1D2" presStyleIdx="4" presStyleCnt="6"/>
      <dgm:spPr/>
    </dgm:pt>
    <dgm:pt modelId="{A6BBA952-930C-0048-81FF-6CE2CFC0292E}" type="pres">
      <dgm:prSet presAssocID="{9DA8230B-6E01-8E4F-B0D8-588070412C75}" presName="childText" presStyleLbl="bgAcc1" presStyleIdx="4" presStyleCnt="6" custScaleX="418541" custScaleY="67525" custLinFactNeighborX="-6248" custLinFactNeighborY="-72442">
        <dgm:presLayoutVars>
          <dgm:bulletEnabled val="1"/>
        </dgm:presLayoutVars>
      </dgm:prSet>
      <dgm:spPr/>
    </dgm:pt>
    <dgm:pt modelId="{62A7D59C-2C85-AA4B-8B3A-E49036F63AF4}" type="pres">
      <dgm:prSet presAssocID="{F269143D-42D2-3044-A7D1-37C1B9DDF7E4}" presName="Name13" presStyleLbl="parChTrans1D2" presStyleIdx="5" presStyleCnt="6"/>
      <dgm:spPr/>
    </dgm:pt>
    <dgm:pt modelId="{F382B771-518E-4F45-9A72-0A1F4D25CF46}" type="pres">
      <dgm:prSet presAssocID="{072F6C46-18EC-0C48-94E3-610B629FC780}" presName="childText" presStyleLbl="bgAcc1" presStyleIdx="5" presStyleCnt="6" custScaleX="553928" custScaleY="56880" custLinFactNeighborX="-7555" custLinFactNeighborY="-88958">
        <dgm:presLayoutVars>
          <dgm:bulletEnabled val="1"/>
        </dgm:presLayoutVars>
      </dgm:prSet>
      <dgm:spPr/>
    </dgm:pt>
  </dgm:ptLst>
  <dgm:cxnLst>
    <dgm:cxn modelId="{8AC08709-4040-4F3F-9024-B4889DB29533}" type="presOf" srcId="{FEC4E4B8-725F-421B-9F55-35BFC0D275C9}" destId="{201A4D70-D30D-4E91-B77D-893D29F9C113}" srcOrd="0" destOrd="0" presId="urn:microsoft.com/office/officeart/2005/8/layout/hierarchy3"/>
    <dgm:cxn modelId="{7F94360A-5F28-094E-8E19-E5F9BB893214}" type="presOf" srcId="{F269143D-42D2-3044-A7D1-37C1B9DDF7E4}" destId="{62A7D59C-2C85-AA4B-8B3A-E49036F63AF4}" srcOrd="0" destOrd="0" presId="urn:microsoft.com/office/officeart/2005/8/layout/hierarchy3"/>
    <dgm:cxn modelId="{E8E87F0E-55A8-FF4C-94F1-10F21050CDAB}" type="presOf" srcId="{9DA8230B-6E01-8E4F-B0D8-588070412C75}" destId="{A6BBA952-930C-0048-81FF-6CE2CFC0292E}" srcOrd="0" destOrd="0" presId="urn:microsoft.com/office/officeart/2005/8/layout/hierarchy3"/>
    <dgm:cxn modelId="{D06DEC30-3E4F-4744-A326-6FEAED998C7A}" srcId="{74A2EF39-B9C7-493C-B122-DCB72DF42DE6}" destId="{40E5A7E0-C0A6-44F3-92C0-58AB15176492}" srcOrd="0" destOrd="0" parTransId="{F10B6BE8-B8CB-4795-B15D-C237FD29979C}" sibTransId="{305629EB-68D2-4A53-90AA-4199ABFE6A27}"/>
    <dgm:cxn modelId="{B5C88536-E23B-49FE-B1DB-AF5BEC6CBE18}" srcId="{74A2EF39-B9C7-493C-B122-DCB72DF42DE6}" destId="{06B106DF-9A72-4B88-ACF4-3E8EE85E8231}" srcOrd="3" destOrd="0" parTransId="{A41B9B7D-CBD0-4030-B86F-D01D73372B25}" sibTransId="{77B69FAB-8919-47A2-8F5D-BFF3F6429994}"/>
    <dgm:cxn modelId="{9592AD3B-1FEC-45C4-8DDF-CD185BFEC670}" type="presOf" srcId="{F10B6BE8-B8CB-4795-B15D-C237FD29979C}" destId="{4B0C8A70-A086-47DB-8659-C8ED82056B7D}" srcOrd="0" destOrd="0" presId="urn:microsoft.com/office/officeart/2005/8/layout/hierarchy3"/>
    <dgm:cxn modelId="{3EADB153-D845-429F-8148-28473560BFC9}" type="presOf" srcId="{BBBE6524-82FC-42E3-B642-86F89C77E5A6}" destId="{0539346E-1C15-4321-9D59-8CB81A37B685}" srcOrd="0" destOrd="0" presId="urn:microsoft.com/office/officeart/2005/8/layout/hierarchy3"/>
    <dgm:cxn modelId="{91EC9977-296A-1840-B757-26A9E4BF2919}" type="presOf" srcId="{48B94759-6F47-174F-A4CF-0627019395CF}" destId="{5BA8DC9F-D05F-1A48-82D2-C6CF9F6E554B}" srcOrd="0" destOrd="0" presId="urn:microsoft.com/office/officeart/2005/8/layout/hierarchy3"/>
    <dgm:cxn modelId="{6D60007C-9B1F-41CF-8BAC-CDF6A60876AB}" srcId="{74A2EF39-B9C7-493C-B122-DCB72DF42DE6}" destId="{84B3C655-71DB-491B-98B4-604019207E97}" srcOrd="1" destOrd="0" parTransId="{BBBE6524-82FC-42E3-B642-86F89C77E5A6}" sibTransId="{11578477-5DAE-4AC0-84F1-999C38091E8E}"/>
    <dgm:cxn modelId="{21064181-2C33-40BF-8B1B-6B8970922ACB}" srcId="{FEC4E4B8-725F-421B-9F55-35BFC0D275C9}" destId="{74A2EF39-B9C7-493C-B122-DCB72DF42DE6}" srcOrd="0" destOrd="0" parTransId="{E8C04FD3-868B-4757-9C78-E9BE576790B2}" sibTransId="{2CBC58C4-D2C4-44A8-840C-11D86A99381D}"/>
    <dgm:cxn modelId="{27DA0785-3016-48DA-BD57-0B5691F18E12}" type="presOf" srcId="{74A2EF39-B9C7-493C-B122-DCB72DF42DE6}" destId="{6CAECB47-2214-4E80-97FD-0606ABD09987}" srcOrd="0" destOrd="0" presId="urn:microsoft.com/office/officeart/2005/8/layout/hierarchy3"/>
    <dgm:cxn modelId="{46391294-4153-4974-9E2B-A4D29D970105}" type="presOf" srcId="{6298B841-2A47-45F0-9AB6-3802EC5C5585}" destId="{52CAAA89-677E-432F-9175-CC34FF334DA5}" srcOrd="0" destOrd="0" presId="urn:microsoft.com/office/officeart/2005/8/layout/hierarchy3"/>
    <dgm:cxn modelId="{29FE5A99-237D-46B4-B3D1-8FBA323267EE}" type="presOf" srcId="{A41B9B7D-CBD0-4030-B86F-D01D73372B25}" destId="{EAC4D407-9C3E-4D9E-9B3B-0E860A2BEA81}" srcOrd="0" destOrd="0" presId="urn:microsoft.com/office/officeart/2005/8/layout/hierarchy3"/>
    <dgm:cxn modelId="{E9388699-2026-5942-8ABB-5CC15BBF7A17}" srcId="{74A2EF39-B9C7-493C-B122-DCB72DF42DE6}" destId="{072F6C46-18EC-0C48-94E3-610B629FC780}" srcOrd="5" destOrd="0" parTransId="{F269143D-42D2-3044-A7D1-37C1B9DDF7E4}" sibTransId="{7BF97807-5DCB-D242-8938-CA417DA3D332}"/>
    <dgm:cxn modelId="{68AA439B-55EC-4985-A982-51A27D0155FE}" type="presOf" srcId="{74A2EF39-B9C7-493C-B122-DCB72DF42DE6}" destId="{FE1BC225-1129-4D0C-80DA-CFCC31821B30}" srcOrd="1" destOrd="0" presId="urn:microsoft.com/office/officeart/2005/8/layout/hierarchy3"/>
    <dgm:cxn modelId="{59313B9D-1B63-8447-9FA0-FCB6AC5D4F6F}" type="presOf" srcId="{072F6C46-18EC-0C48-94E3-610B629FC780}" destId="{F382B771-518E-4F45-9A72-0A1F4D25CF46}" srcOrd="0" destOrd="0" presId="urn:microsoft.com/office/officeart/2005/8/layout/hierarchy3"/>
    <dgm:cxn modelId="{3D03D1B3-8B5A-417C-BC7B-429321DC8231}" type="presOf" srcId="{EF62DCE9-3341-45BE-8544-2AC7C3F35E59}" destId="{3E38F9AA-035A-4FA6-85C1-3229C93092BD}" srcOrd="0" destOrd="0" presId="urn:microsoft.com/office/officeart/2005/8/layout/hierarchy3"/>
    <dgm:cxn modelId="{B59887B9-8FDD-104A-B74A-BBE88E0B6B21}" srcId="{74A2EF39-B9C7-493C-B122-DCB72DF42DE6}" destId="{9DA8230B-6E01-8E4F-B0D8-588070412C75}" srcOrd="4" destOrd="0" parTransId="{48B94759-6F47-174F-A4CF-0627019395CF}" sibTransId="{82C2ABEE-F8D8-EF4F-B3EB-A9F7272FCD21}"/>
    <dgm:cxn modelId="{682BA4C5-1474-4601-BB8E-D5206BCC3B3F}" type="presOf" srcId="{84B3C655-71DB-491B-98B4-604019207E97}" destId="{D972D820-12FE-44CB-919C-01D292FB11EB}" srcOrd="0" destOrd="0" presId="urn:microsoft.com/office/officeart/2005/8/layout/hierarchy3"/>
    <dgm:cxn modelId="{A08C00CE-580A-4F70-82C2-6347E13469B0}" type="presOf" srcId="{40E5A7E0-C0A6-44F3-92C0-58AB15176492}" destId="{D428D42E-4DEE-4DD0-87A1-595DAF343F04}" srcOrd="0" destOrd="0" presId="urn:microsoft.com/office/officeart/2005/8/layout/hierarchy3"/>
    <dgm:cxn modelId="{208725D7-A2A4-4D81-A56E-DDA7B7F4CC8C}" type="presOf" srcId="{06B106DF-9A72-4B88-ACF4-3E8EE85E8231}" destId="{BFE72553-C231-400A-B6BE-8A3CF50B4D0E}" srcOrd="0" destOrd="0" presId="urn:microsoft.com/office/officeart/2005/8/layout/hierarchy3"/>
    <dgm:cxn modelId="{D3CDB6E2-0525-4971-955E-283CE0EB35CB}" srcId="{74A2EF39-B9C7-493C-B122-DCB72DF42DE6}" destId="{6298B841-2A47-45F0-9AB6-3802EC5C5585}" srcOrd="2" destOrd="0" parTransId="{EF62DCE9-3341-45BE-8544-2AC7C3F35E59}" sibTransId="{4BDC3A75-62D4-49DE-B765-45BEC696BE95}"/>
    <dgm:cxn modelId="{8BCA81F6-BEBE-4CD0-8539-C3613C051AB6}" type="presParOf" srcId="{201A4D70-D30D-4E91-B77D-893D29F9C113}" destId="{849E637F-0143-4A2F-9359-F98DFF3CD874}" srcOrd="0" destOrd="0" presId="urn:microsoft.com/office/officeart/2005/8/layout/hierarchy3"/>
    <dgm:cxn modelId="{43CAAD3D-7D07-4BB9-AE5F-2FB9F562D3E8}" type="presParOf" srcId="{849E637F-0143-4A2F-9359-F98DFF3CD874}" destId="{1B276D4E-D26C-44A8-A296-31EF8C71E440}" srcOrd="0" destOrd="0" presId="urn:microsoft.com/office/officeart/2005/8/layout/hierarchy3"/>
    <dgm:cxn modelId="{D200669C-E26E-4A57-82E5-854DD790B4CC}" type="presParOf" srcId="{1B276D4E-D26C-44A8-A296-31EF8C71E440}" destId="{6CAECB47-2214-4E80-97FD-0606ABD09987}" srcOrd="0" destOrd="0" presId="urn:microsoft.com/office/officeart/2005/8/layout/hierarchy3"/>
    <dgm:cxn modelId="{77FFF04F-59DE-4C25-905E-D397DC466516}" type="presParOf" srcId="{1B276D4E-D26C-44A8-A296-31EF8C71E440}" destId="{FE1BC225-1129-4D0C-80DA-CFCC31821B30}" srcOrd="1" destOrd="0" presId="urn:microsoft.com/office/officeart/2005/8/layout/hierarchy3"/>
    <dgm:cxn modelId="{9AFB1FB6-1B99-4002-A950-392705B5C6E3}" type="presParOf" srcId="{849E637F-0143-4A2F-9359-F98DFF3CD874}" destId="{B9BF1685-C7A8-4341-84F5-3E5C3310DB5A}" srcOrd="1" destOrd="0" presId="urn:microsoft.com/office/officeart/2005/8/layout/hierarchy3"/>
    <dgm:cxn modelId="{E8B8B7E8-2CC6-47BA-A271-61597FA0D5C2}" type="presParOf" srcId="{B9BF1685-C7A8-4341-84F5-3E5C3310DB5A}" destId="{4B0C8A70-A086-47DB-8659-C8ED82056B7D}" srcOrd="0" destOrd="0" presId="urn:microsoft.com/office/officeart/2005/8/layout/hierarchy3"/>
    <dgm:cxn modelId="{A8D94560-5C3A-43C4-9043-0F3272644223}" type="presParOf" srcId="{B9BF1685-C7A8-4341-84F5-3E5C3310DB5A}" destId="{D428D42E-4DEE-4DD0-87A1-595DAF343F04}" srcOrd="1" destOrd="0" presId="urn:microsoft.com/office/officeart/2005/8/layout/hierarchy3"/>
    <dgm:cxn modelId="{30FEB33A-F4A1-4E1D-9251-36E44BA2F68A}" type="presParOf" srcId="{B9BF1685-C7A8-4341-84F5-3E5C3310DB5A}" destId="{0539346E-1C15-4321-9D59-8CB81A37B685}" srcOrd="2" destOrd="0" presId="urn:microsoft.com/office/officeart/2005/8/layout/hierarchy3"/>
    <dgm:cxn modelId="{65B9D2DB-CD75-43EE-BABC-3049E93244FB}" type="presParOf" srcId="{B9BF1685-C7A8-4341-84F5-3E5C3310DB5A}" destId="{D972D820-12FE-44CB-919C-01D292FB11EB}" srcOrd="3" destOrd="0" presId="urn:microsoft.com/office/officeart/2005/8/layout/hierarchy3"/>
    <dgm:cxn modelId="{967594D1-B2D0-49E0-AA61-8EFCBD490AF0}" type="presParOf" srcId="{B9BF1685-C7A8-4341-84F5-3E5C3310DB5A}" destId="{3E38F9AA-035A-4FA6-85C1-3229C93092BD}" srcOrd="4" destOrd="0" presId="urn:microsoft.com/office/officeart/2005/8/layout/hierarchy3"/>
    <dgm:cxn modelId="{CE37A54F-105E-4470-9D8B-778DD71587FB}" type="presParOf" srcId="{B9BF1685-C7A8-4341-84F5-3E5C3310DB5A}" destId="{52CAAA89-677E-432F-9175-CC34FF334DA5}" srcOrd="5" destOrd="0" presId="urn:microsoft.com/office/officeart/2005/8/layout/hierarchy3"/>
    <dgm:cxn modelId="{6CF8E154-B850-4402-8DC0-8D3079B47ABC}" type="presParOf" srcId="{B9BF1685-C7A8-4341-84F5-3E5C3310DB5A}" destId="{EAC4D407-9C3E-4D9E-9B3B-0E860A2BEA81}" srcOrd="6" destOrd="0" presId="urn:microsoft.com/office/officeart/2005/8/layout/hierarchy3"/>
    <dgm:cxn modelId="{730D35C6-CDF3-4592-8F5E-DAA760AA9EE4}" type="presParOf" srcId="{B9BF1685-C7A8-4341-84F5-3E5C3310DB5A}" destId="{BFE72553-C231-400A-B6BE-8A3CF50B4D0E}" srcOrd="7" destOrd="0" presId="urn:microsoft.com/office/officeart/2005/8/layout/hierarchy3"/>
    <dgm:cxn modelId="{BE60411C-B0DC-7D41-BF05-74E89CDFBEC7}" type="presParOf" srcId="{B9BF1685-C7A8-4341-84F5-3E5C3310DB5A}" destId="{5BA8DC9F-D05F-1A48-82D2-C6CF9F6E554B}" srcOrd="8" destOrd="0" presId="urn:microsoft.com/office/officeart/2005/8/layout/hierarchy3"/>
    <dgm:cxn modelId="{FFA6617E-22AE-3746-8868-D23FCF708136}" type="presParOf" srcId="{B9BF1685-C7A8-4341-84F5-3E5C3310DB5A}" destId="{A6BBA952-930C-0048-81FF-6CE2CFC0292E}" srcOrd="9" destOrd="0" presId="urn:microsoft.com/office/officeart/2005/8/layout/hierarchy3"/>
    <dgm:cxn modelId="{EBF309EA-8D00-424F-A29F-D6369FDD3156}" type="presParOf" srcId="{B9BF1685-C7A8-4341-84F5-3E5C3310DB5A}" destId="{62A7D59C-2C85-AA4B-8B3A-E49036F63AF4}" srcOrd="10" destOrd="0" presId="urn:microsoft.com/office/officeart/2005/8/layout/hierarchy3"/>
    <dgm:cxn modelId="{768F8C74-6D07-734A-ADD7-18B60E7BBE51}" type="presParOf" srcId="{B9BF1685-C7A8-4341-84F5-3E5C3310DB5A}" destId="{F382B771-518E-4F45-9A72-0A1F4D25CF46}"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7D688A-DD5A-4694-A041-80FB60AE53B9}" type="doc">
      <dgm:prSet loTypeId="urn:microsoft.com/office/officeart/2005/8/layout/process1" loCatId="process" qsTypeId="urn:microsoft.com/office/officeart/2005/8/quickstyle/3d9" qsCatId="3D" csTypeId="urn:microsoft.com/office/officeart/2005/8/colors/colorful3" csCatId="colorful" phldr="1"/>
      <dgm:spPr/>
    </dgm:pt>
    <dgm:pt modelId="{83482733-A88E-41ED-815D-470079F01932}">
      <dgm:prSet phldrT="[Text]" custT="1"/>
      <dgm:spPr/>
      <dgm:t>
        <a:bodyPr/>
        <a:lstStyle/>
        <a:p>
          <a:r>
            <a:rPr lang="en-US" sz="3600" b="1" dirty="0"/>
            <a:t>Data Processing</a:t>
          </a:r>
        </a:p>
      </dgm:t>
    </dgm:pt>
    <dgm:pt modelId="{25AEB013-BD5E-484C-8572-EAB862848F4C}" type="parTrans" cxnId="{BE7A4B86-80CF-4817-BDCE-B173E7CA6B8E}">
      <dgm:prSet/>
      <dgm:spPr/>
      <dgm:t>
        <a:bodyPr/>
        <a:lstStyle/>
        <a:p>
          <a:endParaRPr lang="en-US"/>
        </a:p>
      </dgm:t>
    </dgm:pt>
    <dgm:pt modelId="{B1265E94-2CC8-41E6-933B-96094F111977}" type="sibTrans" cxnId="{BE7A4B86-80CF-4817-BDCE-B173E7CA6B8E}">
      <dgm:prSet/>
      <dgm:spPr>
        <a:solidFill>
          <a:schemeClr val="accent6">
            <a:lumMod val="50000"/>
          </a:schemeClr>
        </a:solidFill>
      </dgm:spPr>
      <dgm:t>
        <a:bodyPr/>
        <a:lstStyle/>
        <a:p>
          <a:endParaRPr lang="en-US"/>
        </a:p>
      </dgm:t>
    </dgm:pt>
    <dgm:pt modelId="{FB12A277-4CB9-4902-B999-BED1904A4A48}">
      <dgm:prSet phldrT="[Text]" custT="1"/>
      <dgm:spPr>
        <a:solidFill>
          <a:schemeClr val="accent4">
            <a:lumMod val="75000"/>
          </a:schemeClr>
        </a:solidFill>
      </dgm:spPr>
      <dgm:t>
        <a:bodyPr/>
        <a:lstStyle/>
        <a:p>
          <a:r>
            <a:rPr lang="en-US" sz="4000" b="1" dirty="0"/>
            <a:t>Generation of Data</a:t>
          </a:r>
        </a:p>
      </dgm:t>
    </dgm:pt>
    <dgm:pt modelId="{D39077A6-89FA-483C-A359-39DE9758C374}" type="parTrans" cxnId="{F7D25C7F-0E49-4C71-B7D4-A5F651BC088A}">
      <dgm:prSet/>
      <dgm:spPr/>
      <dgm:t>
        <a:bodyPr/>
        <a:lstStyle/>
        <a:p>
          <a:endParaRPr lang="en-US"/>
        </a:p>
      </dgm:t>
    </dgm:pt>
    <dgm:pt modelId="{CBC340A8-4F50-4441-A8A5-90F790BE10CB}" type="sibTrans" cxnId="{F7D25C7F-0E49-4C71-B7D4-A5F651BC088A}">
      <dgm:prSet/>
      <dgm:spPr/>
      <dgm:t>
        <a:bodyPr/>
        <a:lstStyle/>
        <a:p>
          <a:endParaRPr lang="en-US"/>
        </a:p>
      </dgm:t>
    </dgm:pt>
    <dgm:pt modelId="{23251F5F-539C-494D-8F3F-46FB7BD838E5}">
      <dgm:prSet phldrT="[Text]" custT="1"/>
      <dgm:spPr/>
      <dgm:t>
        <a:bodyPr/>
        <a:lstStyle/>
        <a:p>
          <a:r>
            <a:rPr lang="en-US" sz="3600" dirty="0"/>
            <a:t>Manual Processing</a:t>
          </a:r>
        </a:p>
      </dgm:t>
    </dgm:pt>
    <dgm:pt modelId="{7991F320-2721-4D1F-AACD-591802C7B4EF}" type="parTrans" cxnId="{6112C446-AEE4-4604-8F5A-40320FB182C8}">
      <dgm:prSet/>
      <dgm:spPr/>
      <dgm:t>
        <a:bodyPr/>
        <a:lstStyle/>
        <a:p>
          <a:endParaRPr lang="en-US"/>
        </a:p>
      </dgm:t>
    </dgm:pt>
    <dgm:pt modelId="{C6B286E8-9F07-445E-8BF8-D575036F8046}" type="sibTrans" cxnId="{6112C446-AEE4-4604-8F5A-40320FB182C8}">
      <dgm:prSet/>
      <dgm:spPr/>
      <dgm:t>
        <a:bodyPr/>
        <a:lstStyle/>
        <a:p>
          <a:endParaRPr lang="en-US"/>
        </a:p>
      </dgm:t>
    </dgm:pt>
    <dgm:pt modelId="{DCC62B5D-4F68-4EBE-891E-35926210F761}">
      <dgm:prSet phldrT="[Text]" custT="1"/>
      <dgm:spPr/>
      <dgm:t>
        <a:bodyPr/>
        <a:lstStyle/>
        <a:p>
          <a:r>
            <a:rPr lang="en-US" sz="3600" dirty="0"/>
            <a:t>Machine Processing</a:t>
          </a:r>
        </a:p>
      </dgm:t>
    </dgm:pt>
    <dgm:pt modelId="{A810AD6F-8C9F-4D93-BC6B-17CF187C8A3B}" type="parTrans" cxnId="{F8E460E9-0966-496C-9F2F-B0605704C3F3}">
      <dgm:prSet/>
      <dgm:spPr/>
      <dgm:t>
        <a:bodyPr/>
        <a:lstStyle/>
        <a:p>
          <a:endParaRPr lang="en-US"/>
        </a:p>
      </dgm:t>
    </dgm:pt>
    <dgm:pt modelId="{57FED5E0-8C22-4F30-9B8E-7B49E5A6E7D7}" type="sibTrans" cxnId="{F8E460E9-0966-496C-9F2F-B0605704C3F3}">
      <dgm:prSet/>
      <dgm:spPr/>
      <dgm:t>
        <a:bodyPr/>
        <a:lstStyle/>
        <a:p>
          <a:endParaRPr lang="en-US"/>
        </a:p>
      </dgm:t>
    </dgm:pt>
    <dgm:pt modelId="{B69B7ED7-20AD-4B85-B01D-4F633E37354B}" type="pres">
      <dgm:prSet presAssocID="{DE7D688A-DD5A-4694-A041-80FB60AE53B9}" presName="Name0" presStyleCnt="0">
        <dgm:presLayoutVars>
          <dgm:dir/>
          <dgm:resizeHandles val="exact"/>
        </dgm:presLayoutVars>
      </dgm:prSet>
      <dgm:spPr/>
    </dgm:pt>
    <dgm:pt modelId="{1DD0B709-C76F-4381-96F3-7FB248ECAC0D}" type="pres">
      <dgm:prSet presAssocID="{83482733-A88E-41ED-815D-470079F01932}" presName="node" presStyleLbl="node1" presStyleIdx="0" presStyleCnt="2" custScaleY="144056">
        <dgm:presLayoutVars>
          <dgm:bulletEnabled val="1"/>
        </dgm:presLayoutVars>
      </dgm:prSet>
      <dgm:spPr>
        <a:prstGeom prst="round2DiagRect">
          <a:avLst/>
        </a:prstGeom>
      </dgm:spPr>
    </dgm:pt>
    <dgm:pt modelId="{D762B4FF-6C16-4B36-98CB-471FCCD19320}" type="pres">
      <dgm:prSet presAssocID="{B1265E94-2CC8-41E6-933B-96094F111977}" presName="sibTrans" presStyleLbl="sibTrans2D1" presStyleIdx="0" presStyleCnt="1" custScaleY="144056"/>
      <dgm:spPr/>
    </dgm:pt>
    <dgm:pt modelId="{896CBB6C-DEB4-422D-B8A4-4CFC8CC40808}" type="pres">
      <dgm:prSet presAssocID="{B1265E94-2CC8-41E6-933B-96094F111977}" presName="connectorText" presStyleLbl="sibTrans2D1" presStyleIdx="0" presStyleCnt="1"/>
      <dgm:spPr/>
    </dgm:pt>
    <dgm:pt modelId="{8B81E625-472F-47C3-A2E1-B59C7F3D1722}" type="pres">
      <dgm:prSet presAssocID="{FB12A277-4CB9-4902-B999-BED1904A4A48}" presName="node" presStyleLbl="node1" presStyleIdx="1" presStyleCnt="2" custScaleY="144056">
        <dgm:presLayoutVars>
          <dgm:bulletEnabled val="1"/>
        </dgm:presLayoutVars>
      </dgm:prSet>
      <dgm:spPr>
        <a:prstGeom prst="round2DiagRect">
          <a:avLst/>
        </a:prstGeom>
      </dgm:spPr>
    </dgm:pt>
  </dgm:ptLst>
  <dgm:cxnLst>
    <dgm:cxn modelId="{6112C446-AEE4-4604-8F5A-40320FB182C8}" srcId="{83482733-A88E-41ED-815D-470079F01932}" destId="{23251F5F-539C-494D-8F3F-46FB7BD838E5}" srcOrd="0" destOrd="0" parTransId="{7991F320-2721-4D1F-AACD-591802C7B4EF}" sibTransId="{C6B286E8-9F07-445E-8BF8-D575036F8046}"/>
    <dgm:cxn modelId="{D8A1EF46-5071-4183-91BD-C9613A5C49CE}" type="presOf" srcId="{B1265E94-2CC8-41E6-933B-96094F111977}" destId="{D762B4FF-6C16-4B36-98CB-471FCCD19320}" srcOrd="0" destOrd="0" presId="urn:microsoft.com/office/officeart/2005/8/layout/process1"/>
    <dgm:cxn modelId="{1F717079-65A2-4982-BD2D-3D5C4EB38B3C}" type="presOf" srcId="{DE7D688A-DD5A-4694-A041-80FB60AE53B9}" destId="{B69B7ED7-20AD-4B85-B01D-4F633E37354B}" srcOrd="0" destOrd="0" presId="urn:microsoft.com/office/officeart/2005/8/layout/process1"/>
    <dgm:cxn modelId="{F7D25C7F-0E49-4C71-B7D4-A5F651BC088A}" srcId="{DE7D688A-DD5A-4694-A041-80FB60AE53B9}" destId="{FB12A277-4CB9-4902-B999-BED1904A4A48}" srcOrd="1" destOrd="0" parTransId="{D39077A6-89FA-483C-A359-39DE9758C374}" sibTransId="{CBC340A8-4F50-4441-A8A5-90F790BE10CB}"/>
    <dgm:cxn modelId="{BE7A4B86-80CF-4817-BDCE-B173E7CA6B8E}" srcId="{DE7D688A-DD5A-4694-A041-80FB60AE53B9}" destId="{83482733-A88E-41ED-815D-470079F01932}" srcOrd="0" destOrd="0" parTransId="{25AEB013-BD5E-484C-8572-EAB862848F4C}" sibTransId="{B1265E94-2CC8-41E6-933B-96094F111977}"/>
    <dgm:cxn modelId="{05A72688-C827-4151-B211-8F9D4F73DA88}" type="presOf" srcId="{23251F5F-539C-494D-8F3F-46FB7BD838E5}" destId="{1DD0B709-C76F-4381-96F3-7FB248ECAC0D}" srcOrd="0" destOrd="1" presId="urn:microsoft.com/office/officeart/2005/8/layout/process1"/>
    <dgm:cxn modelId="{3A96D188-8FE5-49F1-9373-48DFED200FA5}" type="presOf" srcId="{83482733-A88E-41ED-815D-470079F01932}" destId="{1DD0B709-C76F-4381-96F3-7FB248ECAC0D}" srcOrd="0" destOrd="0" presId="urn:microsoft.com/office/officeart/2005/8/layout/process1"/>
    <dgm:cxn modelId="{381F81AE-1768-4188-8F2D-3906492B8521}" type="presOf" srcId="{FB12A277-4CB9-4902-B999-BED1904A4A48}" destId="{8B81E625-472F-47C3-A2E1-B59C7F3D1722}" srcOrd="0" destOrd="0" presId="urn:microsoft.com/office/officeart/2005/8/layout/process1"/>
    <dgm:cxn modelId="{FE25E1B4-C8BA-4159-A32E-6C4C2B6985B2}" type="presOf" srcId="{DCC62B5D-4F68-4EBE-891E-35926210F761}" destId="{1DD0B709-C76F-4381-96F3-7FB248ECAC0D}" srcOrd="0" destOrd="2" presId="urn:microsoft.com/office/officeart/2005/8/layout/process1"/>
    <dgm:cxn modelId="{713C97C6-01E8-4DC6-83E1-94B6DC88ED42}" type="presOf" srcId="{B1265E94-2CC8-41E6-933B-96094F111977}" destId="{896CBB6C-DEB4-422D-B8A4-4CFC8CC40808}" srcOrd="1" destOrd="0" presId="urn:microsoft.com/office/officeart/2005/8/layout/process1"/>
    <dgm:cxn modelId="{F8E460E9-0966-496C-9F2F-B0605704C3F3}" srcId="{83482733-A88E-41ED-815D-470079F01932}" destId="{DCC62B5D-4F68-4EBE-891E-35926210F761}" srcOrd="1" destOrd="0" parTransId="{A810AD6F-8C9F-4D93-BC6B-17CF187C8A3B}" sibTransId="{57FED5E0-8C22-4F30-9B8E-7B49E5A6E7D7}"/>
    <dgm:cxn modelId="{D76A03C2-A526-4451-BBE9-3E03FFFC4BFB}" type="presParOf" srcId="{B69B7ED7-20AD-4B85-B01D-4F633E37354B}" destId="{1DD0B709-C76F-4381-96F3-7FB248ECAC0D}" srcOrd="0" destOrd="0" presId="urn:microsoft.com/office/officeart/2005/8/layout/process1"/>
    <dgm:cxn modelId="{3D1A0CEA-5B08-47D0-828C-BA3488682863}" type="presParOf" srcId="{B69B7ED7-20AD-4B85-B01D-4F633E37354B}" destId="{D762B4FF-6C16-4B36-98CB-471FCCD19320}" srcOrd="1" destOrd="0" presId="urn:microsoft.com/office/officeart/2005/8/layout/process1"/>
    <dgm:cxn modelId="{A2644D0D-7EA8-4961-A1A7-41E2CE05AA3F}" type="presParOf" srcId="{D762B4FF-6C16-4B36-98CB-471FCCD19320}" destId="{896CBB6C-DEB4-422D-B8A4-4CFC8CC40808}" srcOrd="0" destOrd="0" presId="urn:microsoft.com/office/officeart/2005/8/layout/process1"/>
    <dgm:cxn modelId="{B6893E87-C237-41C7-82BC-1489DB422F11}" type="presParOf" srcId="{B69B7ED7-20AD-4B85-B01D-4F633E37354B}" destId="{8B81E625-472F-47C3-A2E1-B59C7F3D1722}"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ECB47-2214-4E80-97FD-0606ABD09987}">
      <dsp:nvSpPr>
        <dsp:cNvPr id="0" name=""/>
        <dsp:cNvSpPr/>
      </dsp:nvSpPr>
      <dsp:spPr>
        <a:xfrm>
          <a:off x="1129057" y="0"/>
          <a:ext cx="8600329" cy="708645"/>
        </a:xfrm>
        <a:prstGeom prst="roundRect">
          <a:avLst>
            <a:gd name="adj" fmla="val 10000"/>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US" sz="40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Outline of Presentation</a:t>
          </a:r>
        </a:p>
      </dsp:txBody>
      <dsp:txXfrm>
        <a:off x="1149813" y="20756"/>
        <a:ext cx="8558817" cy="667133"/>
      </dsp:txXfrm>
    </dsp:sp>
    <dsp:sp modelId="{4B0C8A70-A086-47DB-8659-C8ED82056B7D}">
      <dsp:nvSpPr>
        <dsp:cNvPr id="0" name=""/>
        <dsp:cNvSpPr/>
      </dsp:nvSpPr>
      <dsp:spPr>
        <a:xfrm>
          <a:off x="1989090" y="708645"/>
          <a:ext cx="749886" cy="195556"/>
        </a:xfrm>
        <a:custGeom>
          <a:avLst/>
          <a:gdLst/>
          <a:ahLst/>
          <a:cxnLst/>
          <a:rect l="0" t="0" r="0" b="0"/>
          <a:pathLst>
            <a:path>
              <a:moveTo>
                <a:pt x="0" y="0"/>
              </a:moveTo>
              <a:lnTo>
                <a:pt x="0" y="195556"/>
              </a:lnTo>
              <a:lnTo>
                <a:pt x="749886" y="19555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428D42E-4DEE-4DD0-87A1-595DAF343F04}">
      <dsp:nvSpPr>
        <dsp:cNvPr id="0" name=""/>
        <dsp:cNvSpPr/>
      </dsp:nvSpPr>
      <dsp:spPr>
        <a:xfrm>
          <a:off x="2738977" y="637074"/>
          <a:ext cx="3817000" cy="534254"/>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b="1" kern="1200" dirty="0"/>
            <a:t>1.</a:t>
          </a:r>
          <a:r>
            <a:rPr lang="en-US" sz="2800" kern="1200" dirty="0"/>
            <a:t> Legal Basis</a:t>
          </a:r>
        </a:p>
      </dsp:txBody>
      <dsp:txXfrm>
        <a:off x="2754625" y="652722"/>
        <a:ext cx="3785704" cy="502958"/>
      </dsp:txXfrm>
    </dsp:sp>
    <dsp:sp modelId="{0539346E-1C15-4321-9D59-8CB81A37B685}">
      <dsp:nvSpPr>
        <dsp:cNvPr id="0" name=""/>
        <dsp:cNvSpPr/>
      </dsp:nvSpPr>
      <dsp:spPr>
        <a:xfrm>
          <a:off x="1989090" y="708645"/>
          <a:ext cx="749387" cy="881804"/>
        </a:xfrm>
        <a:custGeom>
          <a:avLst/>
          <a:gdLst/>
          <a:ahLst/>
          <a:cxnLst/>
          <a:rect l="0" t="0" r="0" b="0"/>
          <a:pathLst>
            <a:path>
              <a:moveTo>
                <a:pt x="0" y="0"/>
              </a:moveTo>
              <a:lnTo>
                <a:pt x="0" y="881804"/>
              </a:lnTo>
              <a:lnTo>
                <a:pt x="749387" y="88180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972D820-12FE-44CB-919C-01D292FB11EB}">
      <dsp:nvSpPr>
        <dsp:cNvPr id="0" name=""/>
        <dsp:cNvSpPr/>
      </dsp:nvSpPr>
      <dsp:spPr>
        <a:xfrm>
          <a:off x="2738478" y="1313645"/>
          <a:ext cx="6767141" cy="553607"/>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b="1" kern="1200" dirty="0"/>
            <a:t>2.</a:t>
          </a:r>
          <a:r>
            <a:rPr lang="en-US" sz="2800" kern="1200" dirty="0"/>
            <a:t> Objectives (General and Specific)</a:t>
          </a:r>
        </a:p>
      </dsp:txBody>
      <dsp:txXfrm>
        <a:off x="2754693" y="1329860"/>
        <a:ext cx="6734711" cy="521177"/>
      </dsp:txXfrm>
    </dsp:sp>
    <dsp:sp modelId="{3E38F9AA-035A-4FA6-85C1-3229C93092BD}">
      <dsp:nvSpPr>
        <dsp:cNvPr id="0" name=""/>
        <dsp:cNvSpPr/>
      </dsp:nvSpPr>
      <dsp:spPr>
        <a:xfrm>
          <a:off x="1989090" y="708645"/>
          <a:ext cx="759773" cy="1518500"/>
        </a:xfrm>
        <a:custGeom>
          <a:avLst/>
          <a:gdLst/>
          <a:ahLst/>
          <a:cxnLst/>
          <a:rect l="0" t="0" r="0" b="0"/>
          <a:pathLst>
            <a:path>
              <a:moveTo>
                <a:pt x="0" y="0"/>
              </a:moveTo>
              <a:lnTo>
                <a:pt x="0" y="1518500"/>
              </a:lnTo>
              <a:lnTo>
                <a:pt x="759773" y="151850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2CAAA89-677E-432F-9175-CC34FF334DA5}">
      <dsp:nvSpPr>
        <dsp:cNvPr id="0" name=""/>
        <dsp:cNvSpPr/>
      </dsp:nvSpPr>
      <dsp:spPr>
        <a:xfrm>
          <a:off x="2748864" y="1975208"/>
          <a:ext cx="5311901" cy="503875"/>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b="1" kern="1200" dirty="0"/>
            <a:t>3</a:t>
          </a:r>
          <a:r>
            <a:rPr lang="en-US" sz="2800" b="0" kern="1200" dirty="0"/>
            <a:t>.Definitions  </a:t>
          </a:r>
        </a:p>
      </dsp:txBody>
      <dsp:txXfrm>
        <a:off x="2763622" y="1989966"/>
        <a:ext cx="5282385" cy="474359"/>
      </dsp:txXfrm>
    </dsp:sp>
    <dsp:sp modelId="{EAC4D407-9C3E-4D9E-9B3B-0E860A2BEA81}">
      <dsp:nvSpPr>
        <dsp:cNvPr id="0" name=""/>
        <dsp:cNvSpPr/>
      </dsp:nvSpPr>
      <dsp:spPr>
        <a:xfrm>
          <a:off x="1989090" y="708645"/>
          <a:ext cx="749886" cy="2140588"/>
        </a:xfrm>
        <a:custGeom>
          <a:avLst/>
          <a:gdLst/>
          <a:ahLst/>
          <a:cxnLst/>
          <a:rect l="0" t="0" r="0" b="0"/>
          <a:pathLst>
            <a:path>
              <a:moveTo>
                <a:pt x="0" y="0"/>
              </a:moveTo>
              <a:lnTo>
                <a:pt x="0" y="2140588"/>
              </a:lnTo>
              <a:lnTo>
                <a:pt x="749886" y="214058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FE72553-C231-400A-B6BE-8A3CF50B4D0E}">
      <dsp:nvSpPr>
        <dsp:cNvPr id="0" name=""/>
        <dsp:cNvSpPr/>
      </dsp:nvSpPr>
      <dsp:spPr>
        <a:xfrm>
          <a:off x="2738977" y="2571717"/>
          <a:ext cx="3016741" cy="555032"/>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b="1" kern="1200" dirty="0"/>
            <a:t>4.</a:t>
          </a:r>
          <a:r>
            <a:rPr lang="en-US" sz="2800" kern="1200" dirty="0"/>
            <a:t> Coverage</a:t>
          </a:r>
        </a:p>
      </dsp:txBody>
      <dsp:txXfrm>
        <a:off x="2755233" y="2587973"/>
        <a:ext cx="2984229" cy="522520"/>
      </dsp:txXfrm>
    </dsp:sp>
    <dsp:sp modelId="{5BA8DC9F-D05F-1A48-82D2-C6CF9F6E554B}">
      <dsp:nvSpPr>
        <dsp:cNvPr id="0" name=""/>
        <dsp:cNvSpPr/>
      </dsp:nvSpPr>
      <dsp:spPr>
        <a:xfrm>
          <a:off x="1989090" y="708645"/>
          <a:ext cx="795568" cy="2758789"/>
        </a:xfrm>
        <a:custGeom>
          <a:avLst/>
          <a:gdLst/>
          <a:ahLst/>
          <a:cxnLst/>
          <a:rect l="0" t="0" r="0" b="0"/>
          <a:pathLst>
            <a:path>
              <a:moveTo>
                <a:pt x="0" y="0"/>
              </a:moveTo>
              <a:lnTo>
                <a:pt x="0" y="2758789"/>
              </a:lnTo>
              <a:lnTo>
                <a:pt x="795568" y="275878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6BBA952-930C-0048-81FF-6CE2CFC0292E}">
      <dsp:nvSpPr>
        <dsp:cNvPr id="0" name=""/>
        <dsp:cNvSpPr/>
      </dsp:nvSpPr>
      <dsp:spPr>
        <a:xfrm>
          <a:off x="2784659" y="3228178"/>
          <a:ext cx="4745552" cy="478512"/>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t>5. Results of the CPH</a:t>
          </a:r>
        </a:p>
      </dsp:txBody>
      <dsp:txXfrm>
        <a:off x="2798674" y="3242193"/>
        <a:ext cx="4717522" cy="450482"/>
      </dsp:txXfrm>
    </dsp:sp>
    <dsp:sp modelId="{62A7D59C-2C85-AA4B-8B3A-E49036F63AF4}">
      <dsp:nvSpPr>
        <dsp:cNvPr id="0" name=""/>
        <dsp:cNvSpPr/>
      </dsp:nvSpPr>
      <dsp:spPr>
        <a:xfrm>
          <a:off x="1989090" y="708645"/>
          <a:ext cx="780749" cy="3259705"/>
        </a:xfrm>
        <a:custGeom>
          <a:avLst/>
          <a:gdLst/>
          <a:ahLst/>
          <a:cxnLst/>
          <a:rect l="0" t="0" r="0" b="0"/>
          <a:pathLst>
            <a:path>
              <a:moveTo>
                <a:pt x="0" y="0"/>
              </a:moveTo>
              <a:lnTo>
                <a:pt x="0" y="3259705"/>
              </a:lnTo>
              <a:lnTo>
                <a:pt x="780749" y="325970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382B771-518E-4F45-9A72-0A1F4D25CF46}">
      <dsp:nvSpPr>
        <dsp:cNvPr id="0" name=""/>
        <dsp:cNvSpPr/>
      </dsp:nvSpPr>
      <dsp:spPr>
        <a:xfrm>
          <a:off x="2769840" y="3766812"/>
          <a:ext cx="6280613" cy="403077"/>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t>6.  The Major Activities</a:t>
          </a:r>
        </a:p>
      </dsp:txBody>
      <dsp:txXfrm>
        <a:off x="2781646" y="3778618"/>
        <a:ext cx="6257001" cy="379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0B709-C76F-4381-96F3-7FB248ECAC0D}">
      <dsp:nvSpPr>
        <dsp:cNvPr id="0" name=""/>
        <dsp:cNvSpPr/>
      </dsp:nvSpPr>
      <dsp:spPr>
        <a:xfrm>
          <a:off x="1573" y="0"/>
          <a:ext cx="3354896" cy="4674220"/>
        </a:xfrm>
        <a:prstGeom prst="round2DiagRect">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t" anchorCtr="0">
          <a:noAutofit/>
          <a:sp3d extrusionH="28000" prstMaterial="matte"/>
        </a:bodyPr>
        <a:lstStyle/>
        <a:p>
          <a:pPr marL="0" lvl="0" indent="0" algn="l" defTabSz="1600200">
            <a:lnSpc>
              <a:spcPct val="90000"/>
            </a:lnSpc>
            <a:spcBef>
              <a:spcPct val="0"/>
            </a:spcBef>
            <a:spcAft>
              <a:spcPct val="35000"/>
            </a:spcAft>
            <a:buNone/>
          </a:pPr>
          <a:r>
            <a:rPr lang="en-US" sz="3600" b="1" kern="1200" dirty="0"/>
            <a:t>Data Processing</a:t>
          </a:r>
        </a:p>
        <a:p>
          <a:pPr marL="285750" lvl="1" indent="-285750" algn="l" defTabSz="1600200">
            <a:lnSpc>
              <a:spcPct val="90000"/>
            </a:lnSpc>
            <a:spcBef>
              <a:spcPct val="0"/>
            </a:spcBef>
            <a:spcAft>
              <a:spcPct val="15000"/>
            </a:spcAft>
            <a:buChar char="•"/>
          </a:pPr>
          <a:r>
            <a:rPr lang="en-US" sz="3600" kern="1200" dirty="0"/>
            <a:t>Manual Processing</a:t>
          </a:r>
        </a:p>
        <a:p>
          <a:pPr marL="285750" lvl="1" indent="-285750" algn="l" defTabSz="1600200">
            <a:lnSpc>
              <a:spcPct val="90000"/>
            </a:lnSpc>
            <a:spcBef>
              <a:spcPct val="0"/>
            </a:spcBef>
            <a:spcAft>
              <a:spcPct val="15000"/>
            </a:spcAft>
            <a:buChar char="•"/>
          </a:pPr>
          <a:r>
            <a:rPr lang="en-US" sz="3600" kern="1200" dirty="0"/>
            <a:t>Machine Processing</a:t>
          </a:r>
        </a:p>
      </dsp:txBody>
      <dsp:txXfrm>
        <a:off x="165346" y="163773"/>
        <a:ext cx="3027350" cy="4346674"/>
      </dsp:txXfrm>
    </dsp:sp>
    <dsp:sp modelId="{D762B4FF-6C16-4B36-98CB-471FCCD19320}">
      <dsp:nvSpPr>
        <dsp:cNvPr id="0" name=""/>
        <dsp:cNvSpPr/>
      </dsp:nvSpPr>
      <dsp:spPr>
        <a:xfrm>
          <a:off x="3691958" y="1737826"/>
          <a:ext cx="711237" cy="1198566"/>
        </a:xfrm>
        <a:prstGeom prst="rightArrow">
          <a:avLst>
            <a:gd name="adj1" fmla="val 60000"/>
            <a:gd name="adj2" fmla="val 50000"/>
          </a:avLst>
        </a:prstGeom>
        <a:solidFill>
          <a:schemeClr val="accent6">
            <a:lumMod val="5000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endParaRPr lang="en-US" sz="5100" kern="1200"/>
        </a:p>
      </dsp:txBody>
      <dsp:txXfrm>
        <a:off x="3691958" y="1977539"/>
        <a:ext cx="497866" cy="719140"/>
      </dsp:txXfrm>
    </dsp:sp>
    <dsp:sp modelId="{8B81E625-472F-47C3-A2E1-B59C7F3D1722}">
      <dsp:nvSpPr>
        <dsp:cNvPr id="0" name=""/>
        <dsp:cNvSpPr/>
      </dsp:nvSpPr>
      <dsp:spPr>
        <a:xfrm>
          <a:off x="4698427" y="0"/>
          <a:ext cx="3354896" cy="4674220"/>
        </a:xfrm>
        <a:prstGeom prst="round2DiagRect">
          <a:avLst/>
        </a:prstGeom>
        <a:solidFill>
          <a:schemeClr val="accent4">
            <a:lumMod val="75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sp3d extrusionH="28000" prstMaterial="matte"/>
        </a:bodyPr>
        <a:lstStyle/>
        <a:p>
          <a:pPr marL="0" lvl="0" indent="0" algn="ctr" defTabSz="1778000">
            <a:lnSpc>
              <a:spcPct val="90000"/>
            </a:lnSpc>
            <a:spcBef>
              <a:spcPct val="0"/>
            </a:spcBef>
            <a:spcAft>
              <a:spcPct val="35000"/>
            </a:spcAft>
            <a:buNone/>
          </a:pPr>
          <a:r>
            <a:rPr lang="en-US" sz="4000" b="1" kern="1200" dirty="0"/>
            <a:t>Generation of Data</a:t>
          </a:r>
        </a:p>
      </dsp:txBody>
      <dsp:txXfrm>
        <a:off x="4862200" y="163773"/>
        <a:ext cx="3027350" cy="43466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5CB688F-495D-4126-A136-5E7A163F89EF}" type="datetimeFigureOut">
              <a:rPr lang="en-US" smtClean="0"/>
              <a:pPr/>
              <a:t>10/07/2018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C8496C3-8AF5-465D-B27C-220A643DB4BE}" type="slidenum">
              <a:rPr lang="en-US" smtClean="0"/>
              <a:pPr/>
              <a:t>‹#›</a:t>
            </a:fld>
            <a:endParaRPr lang="en-US"/>
          </a:p>
        </p:txBody>
      </p:sp>
    </p:spTree>
    <p:extLst>
      <p:ext uri="{BB962C8B-B14F-4D97-AF65-F5344CB8AC3E}">
        <p14:creationId xmlns:p14="http://schemas.microsoft.com/office/powerpoint/2010/main" val="2565686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96F1D2F-E8BA-4C13-9981-7F1F554E95A5}" type="datetimeFigureOut">
              <a:rPr lang="en-US" smtClean="0"/>
              <a:pPr/>
              <a:t>10/07/2018</a:t>
            </a:fld>
            <a:endParaRPr lang="en-PH"/>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EF45F5D-BA07-40E8-BAB5-17FDDA505A30}" type="slidenum">
              <a:rPr lang="en-PH" smtClean="0"/>
              <a:pPr/>
              <a:t>‹#›</a:t>
            </a:fld>
            <a:endParaRPr lang="en-P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 great day today and I hope you all feel great, I am Marilyn Estrada and I am extending our warm greetings from my beautiful country the Philippines. My topic for this morning is on….</a:t>
            </a:r>
          </a:p>
        </p:txBody>
      </p:sp>
      <p:sp>
        <p:nvSpPr>
          <p:cNvPr id="4" name="Slide Number Placeholder 3"/>
          <p:cNvSpPr>
            <a:spLocks noGrp="1"/>
          </p:cNvSpPr>
          <p:nvPr>
            <p:ph type="sldNum" sz="quarter" idx="10"/>
          </p:nvPr>
        </p:nvSpPr>
        <p:spPr/>
        <p:txBody>
          <a:bodyPr/>
          <a:lstStyle/>
          <a:p>
            <a:fld id="{2EF45F5D-BA07-40E8-BAB5-17FDDA505A30}" type="slidenum">
              <a:rPr lang="en-PH" smtClean="0"/>
              <a:pPr/>
              <a:t>1</a:t>
            </a:fld>
            <a:endParaRPr lang="en-PH"/>
          </a:p>
        </p:txBody>
      </p:sp>
    </p:spTree>
    <p:extLst>
      <p:ext uri="{BB962C8B-B14F-4D97-AF65-F5344CB8AC3E}">
        <p14:creationId xmlns:p14="http://schemas.microsoft.com/office/powerpoint/2010/main" val="1818633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The Philippines ranks second among countries in the Southeast Region. Indonesia with the highest and </a:t>
            </a:r>
            <a:r>
              <a:rPr lang="en-US" altLang="en-US" dirty="0" err="1"/>
              <a:t>Brueni</a:t>
            </a:r>
            <a:r>
              <a:rPr lang="en-US" altLang="en-US" dirty="0"/>
              <a:t> with the least.</a:t>
            </a:r>
          </a:p>
        </p:txBody>
      </p:sp>
      <p:sp>
        <p:nvSpPr>
          <p:cNvPr id="5124" name="Slide Number Placeholder 3"/>
          <p:cNvSpPr>
            <a:spLocks noGrp="1"/>
          </p:cNvSpPr>
          <p:nvPr>
            <p:ph type="sldNum" sz="quarter" idx="5"/>
          </p:nvPr>
        </p:nvSpPr>
        <p:spPr bwMode="auto">
          <a:noFill/>
          <a:ln>
            <a:miter lim="800000"/>
            <a:headEnd/>
            <a:tailEnd/>
          </a:ln>
        </p:spPr>
        <p:txBody>
          <a:bodyPr/>
          <a:lstStyle/>
          <a:p>
            <a:fld id="{78FCC5E4-956B-49D9-83CE-79A9A5685906}" type="slidenum">
              <a:rPr lang="en-US" altLang="en-US"/>
              <a:pPr/>
              <a:t>12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Mapping and delineation were done to determine enumeration areas. For every enumeration area it covers about 400 households or less.</a:t>
            </a:r>
          </a:p>
        </p:txBody>
      </p:sp>
      <p:sp>
        <p:nvSpPr>
          <p:cNvPr id="4" name="Slide Number Placeholder 3"/>
          <p:cNvSpPr>
            <a:spLocks noGrp="1"/>
          </p:cNvSpPr>
          <p:nvPr>
            <p:ph type="sldNum" sz="quarter" idx="10"/>
          </p:nvPr>
        </p:nvSpPr>
        <p:spPr/>
        <p:txBody>
          <a:bodyPr/>
          <a:lstStyle/>
          <a:p>
            <a:fld id="{2EF45F5D-BA07-40E8-BAB5-17FDDA505A30}" type="slidenum">
              <a:rPr lang="en-PH" smtClean="0"/>
              <a:pPr/>
              <a:t>15</a:t>
            </a:fld>
            <a:endParaRPr lang="en-PH"/>
          </a:p>
        </p:txBody>
      </p:sp>
    </p:spTree>
    <p:extLst>
      <p:ext uri="{BB962C8B-B14F-4D97-AF65-F5344CB8AC3E}">
        <p14:creationId xmlns:p14="http://schemas.microsoft.com/office/powerpoint/2010/main" val="556731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Proclamation of the </a:t>
            </a:r>
            <a:r>
              <a:rPr lang="en-US" dirty="0" err="1"/>
              <a:t>Popcen</a:t>
            </a:r>
            <a:r>
              <a:rPr lang="en-US" dirty="0"/>
              <a:t> Results  is done before the year ends by the President of the Philippines.</a:t>
            </a:r>
          </a:p>
        </p:txBody>
      </p:sp>
      <p:sp>
        <p:nvSpPr>
          <p:cNvPr id="4" name="Slide Number Placeholder 3"/>
          <p:cNvSpPr>
            <a:spLocks noGrp="1"/>
          </p:cNvSpPr>
          <p:nvPr>
            <p:ph type="sldNum" sz="quarter" idx="10"/>
          </p:nvPr>
        </p:nvSpPr>
        <p:spPr/>
        <p:txBody>
          <a:bodyPr/>
          <a:lstStyle/>
          <a:p>
            <a:fld id="{2EF45F5D-BA07-40E8-BAB5-17FDDA505A30}" type="slidenum">
              <a:rPr lang="en-PH" smtClean="0"/>
              <a:pPr/>
              <a:t>25</a:t>
            </a:fld>
            <a:endParaRPr lang="en-PH"/>
          </a:p>
        </p:txBody>
      </p:sp>
    </p:spTree>
    <p:extLst>
      <p:ext uri="{BB962C8B-B14F-4D97-AF65-F5344CB8AC3E}">
        <p14:creationId xmlns:p14="http://schemas.microsoft.com/office/powerpoint/2010/main" val="3962421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871602-970E-45BB-977C-34883119200B}" type="slidenum">
              <a:rPr lang="en-PH" smtClean="0"/>
              <a:pPr fontAlgn="base">
                <a:spcBef>
                  <a:spcPct val="0"/>
                </a:spcBef>
                <a:spcAft>
                  <a:spcPct val="0"/>
                </a:spcAft>
                <a:defRPr/>
              </a:pPr>
              <a:t>27</a:t>
            </a:fld>
            <a:endParaRPr lang="en-PH"/>
          </a:p>
        </p:txBody>
      </p:sp>
    </p:spTree>
    <p:extLst>
      <p:ext uri="{BB962C8B-B14F-4D97-AF65-F5344CB8AC3E}">
        <p14:creationId xmlns:p14="http://schemas.microsoft.com/office/powerpoint/2010/main" val="4119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and housing censuses  have stood as the biggest, most extensive and most costly statistical activity our  the country. None the less the great benefits the government and other stakeholders derive from it can not be discounted,  hence a country has to do it.  In the Philippines human resource is the biggest  contribution to the country’s economy and the society as a whole. So the country has to invest on it.  How to conduct it entails a lot of planning , preparation, costs and hard work esp. for a country like Philippines which is an archipelago.  All the more it has become imperative to conduct </a:t>
            </a:r>
            <a:r>
              <a:rPr lang="en-US" dirty="0" err="1"/>
              <a:t>bec</a:t>
            </a:r>
            <a:r>
              <a:rPr lang="en-US" dirty="0"/>
              <a:t>  of the need  of evidence based  for SDG assessment and monitoring.</a:t>
            </a:r>
          </a:p>
        </p:txBody>
      </p:sp>
      <p:sp>
        <p:nvSpPr>
          <p:cNvPr id="4" name="Slide Number Placeholder 3"/>
          <p:cNvSpPr>
            <a:spLocks noGrp="1"/>
          </p:cNvSpPr>
          <p:nvPr>
            <p:ph type="sldNum" sz="quarter" idx="10"/>
          </p:nvPr>
        </p:nvSpPr>
        <p:spPr/>
        <p:txBody>
          <a:bodyPr/>
          <a:lstStyle/>
          <a:p>
            <a:fld id="{2EF45F5D-BA07-40E8-BAB5-17FDDA505A30}" type="slidenum">
              <a:rPr lang="en-PH" smtClean="0"/>
              <a:pPr/>
              <a:t>2</a:t>
            </a:fld>
            <a:endParaRPr lang="en-PH"/>
          </a:p>
        </p:txBody>
      </p:sp>
    </p:spTree>
    <p:extLst>
      <p:ext uri="{BB962C8B-B14F-4D97-AF65-F5344CB8AC3E}">
        <p14:creationId xmlns:p14="http://schemas.microsoft.com/office/powerpoint/2010/main" val="126391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conduct of censuses have  these enactments  as  our legal basis whether the  CPH  conducted </a:t>
            </a:r>
            <a:r>
              <a:rPr lang="en-US" dirty="0" err="1"/>
              <a:t>censal</a:t>
            </a:r>
            <a:r>
              <a:rPr lang="en-US" dirty="0"/>
              <a:t> or mid decade.  Phil </a:t>
            </a:r>
            <a:r>
              <a:rPr lang="en-US" dirty="0" err="1"/>
              <a:t>Stat’l</a:t>
            </a:r>
            <a:r>
              <a:rPr lang="en-US" dirty="0"/>
              <a:t> Act of 2013 merged four agencies into a single agency the PSA.  The mandate of the former NSO  in the system of designated </a:t>
            </a:r>
            <a:r>
              <a:rPr lang="en-US" dirty="0" err="1"/>
              <a:t>statisics</a:t>
            </a:r>
            <a:r>
              <a:rPr lang="en-US" dirty="0"/>
              <a:t> was carried out .</a:t>
            </a:r>
          </a:p>
        </p:txBody>
      </p:sp>
      <p:sp>
        <p:nvSpPr>
          <p:cNvPr id="4" name="Slide Number Placeholder 3"/>
          <p:cNvSpPr>
            <a:spLocks noGrp="1"/>
          </p:cNvSpPr>
          <p:nvPr>
            <p:ph type="sldNum" sz="quarter" idx="10"/>
          </p:nvPr>
        </p:nvSpPr>
        <p:spPr/>
        <p:txBody>
          <a:bodyPr/>
          <a:lstStyle/>
          <a:p>
            <a:fld id="{2EF45F5D-BA07-40E8-BAB5-17FDDA505A30}" type="slidenum">
              <a:rPr lang="en-PH" smtClean="0"/>
              <a:pPr/>
              <a:t>3</a:t>
            </a:fld>
            <a:endParaRPr lang="en-PH"/>
          </a:p>
        </p:txBody>
      </p:sp>
    </p:spTree>
    <p:extLst>
      <p:ext uri="{BB962C8B-B14F-4D97-AF65-F5344CB8AC3E}">
        <p14:creationId xmlns:p14="http://schemas.microsoft.com/office/powerpoint/2010/main" val="290266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statistical system in the Philippines adhere to the United Nations Fundamentals of Official Statistics particularly on the generation and delivery of our statistical products and </a:t>
            </a:r>
            <a:r>
              <a:rPr lang="en-US" dirty="0" err="1"/>
              <a:t>services.So</a:t>
            </a:r>
            <a:r>
              <a:rPr lang="en-US" dirty="0"/>
              <a:t> concepts and definitions are based on international standards set by U.N. For the general objectives  </a:t>
            </a:r>
            <a:r>
              <a:rPr lang="en-US" dirty="0" err="1"/>
              <a:t>etc</a:t>
            </a:r>
            <a:r>
              <a:rPr lang="en-US" dirty="0"/>
              <a:t>…..</a:t>
            </a:r>
          </a:p>
        </p:txBody>
      </p:sp>
      <p:sp>
        <p:nvSpPr>
          <p:cNvPr id="4" name="Slide Number Placeholder 3"/>
          <p:cNvSpPr>
            <a:spLocks noGrp="1"/>
          </p:cNvSpPr>
          <p:nvPr>
            <p:ph type="sldNum" sz="quarter" idx="10"/>
          </p:nvPr>
        </p:nvSpPr>
        <p:spPr/>
        <p:txBody>
          <a:bodyPr/>
          <a:lstStyle/>
          <a:p>
            <a:fld id="{2EF45F5D-BA07-40E8-BAB5-17FDDA505A30}" type="slidenum">
              <a:rPr lang="en-PH" smtClean="0"/>
              <a:pPr/>
              <a:t>4</a:t>
            </a:fld>
            <a:endParaRPr lang="en-PH"/>
          </a:p>
        </p:txBody>
      </p:sp>
    </p:spTree>
    <p:extLst>
      <p:ext uri="{BB962C8B-B14F-4D97-AF65-F5344CB8AC3E}">
        <p14:creationId xmlns:p14="http://schemas.microsoft.com/office/powerpoint/2010/main" val="37194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specific objectives are as follows to address specific needs of our stakeholders. </a:t>
            </a:r>
          </a:p>
        </p:txBody>
      </p:sp>
      <p:sp>
        <p:nvSpPr>
          <p:cNvPr id="4" name="Slide Number Placeholder 3"/>
          <p:cNvSpPr>
            <a:spLocks noGrp="1"/>
          </p:cNvSpPr>
          <p:nvPr>
            <p:ph type="sldNum" sz="quarter" idx="10"/>
          </p:nvPr>
        </p:nvSpPr>
        <p:spPr/>
        <p:txBody>
          <a:bodyPr/>
          <a:lstStyle/>
          <a:p>
            <a:fld id="{2EF45F5D-BA07-40E8-BAB5-17FDDA505A30}" type="slidenum">
              <a:rPr lang="en-PH" smtClean="0"/>
              <a:pPr/>
              <a:t>5</a:t>
            </a:fld>
            <a:endParaRPr lang="en-PH"/>
          </a:p>
        </p:txBody>
      </p:sp>
    </p:spTree>
    <p:extLst>
      <p:ext uri="{BB962C8B-B14F-4D97-AF65-F5344CB8AC3E}">
        <p14:creationId xmlns:p14="http://schemas.microsoft.com/office/powerpoint/2010/main" val="615356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Rightful entitlement or claim </a:t>
            </a:r>
          </a:p>
        </p:txBody>
      </p:sp>
      <p:sp>
        <p:nvSpPr>
          <p:cNvPr id="4" name="Slide Number Placeholder 3"/>
          <p:cNvSpPr>
            <a:spLocks noGrp="1"/>
          </p:cNvSpPr>
          <p:nvPr>
            <p:ph type="sldNum" sz="quarter" idx="10"/>
          </p:nvPr>
        </p:nvSpPr>
        <p:spPr/>
        <p:txBody>
          <a:bodyPr/>
          <a:lstStyle/>
          <a:p>
            <a:fld id="{2EF45F5D-BA07-40E8-BAB5-17FDDA505A30}" type="slidenum">
              <a:rPr lang="en-PH" smtClean="0"/>
              <a:pPr/>
              <a:t>7</a:t>
            </a:fld>
            <a:endParaRPr lang="en-PH"/>
          </a:p>
        </p:txBody>
      </p:sp>
    </p:spTree>
    <p:extLst>
      <p:ext uri="{BB962C8B-B14F-4D97-AF65-F5344CB8AC3E}">
        <p14:creationId xmlns:p14="http://schemas.microsoft.com/office/powerpoint/2010/main" val="2783286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terms of coverage  all  HH and ILQ through out the country are listed  to gather information about them. All Filipinos residing in missions, embassies </a:t>
            </a:r>
            <a:r>
              <a:rPr lang="en-US" dirty="0" err="1"/>
              <a:t>ansd</a:t>
            </a:r>
            <a:r>
              <a:rPr lang="en-US" dirty="0"/>
              <a:t> consulates were likewise were covered.</a:t>
            </a:r>
          </a:p>
          <a:p>
            <a:endParaRPr lang="en-US" dirty="0"/>
          </a:p>
        </p:txBody>
      </p:sp>
      <p:sp>
        <p:nvSpPr>
          <p:cNvPr id="4" name="Slide Number Placeholder 3"/>
          <p:cNvSpPr>
            <a:spLocks noGrp="1"/>
          </p:cNvSpPr>
          <p:nvPr>
            <p:ph type="sldNum" sz="quarter" idx="10"/>
          </p:nvPr>
        </p:nvSpPr>
        <p:spPr/>
        <p:txBody>
          <a:bodyPr/>
          <a:lstStyle/>
          <a:p>
            <a:fld id="{2EF45F5D-BA07-40E8-BAB5-17FDDA505A30}" type="slidenum">
              <a:rPr lang="en-PH" smtClean="0"/>
              <a:pPr/>
              <a:t>9</a:t>
            </a:fld>
            <a:endParaRPr lang="en-PH"/>
          </a:p>
        </p:txBody>
      </p:sp>
    </p:spTree>
    <p:extLst>
      <p:ext uri="{BB962C8B-B14F-4D97-AF65-F5344CB8AC3E}">
        <p14:creationId xmlns:p14="http://schemas.microsoft.com/office/powerpoint/2010/main" val="4233544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This is the actual count through the years, Its moving upward. Same trend as  what the projections are  but at a slower pace.</a:t>
            </a:r>
          </a:p>
        </p:txBody>
      </p:sp>
      <p:sp>
        <p:nvSpPr>
          <p:cNvPr id="5124" name="Slide Number Placeholder 3"/>
          <p:cNvSpPr>
            <a:spLocks noGrp="1"/>
          </p:cNvSpPr>
          <p:nvPr>
            <p:ph type="sldNum" sz="quarter" idx="5"/>
          </p:nvPr>
        </p:nvSpPr>
        <p:spPr bwMode="auto">
          <a:noFill/>
          <a:ln>
            <a:miter lim="800000"/>
            <a:headEnd/>
            <a:tailEnd/>
          </a:ln>
        </p:spPr>
        <p:txBody>
          <a:bodyPr/>
          <a:lstStyle/>
          <a:p>
            <a:fld id="{78FCC5E4-956B-49D9-83CE-79A9A5685906}" type="slidenum">
              <a:rPr lang="en-US" altLang="en-US"/>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78FCC5E4-956B-49D9-83CE-79A9A5685906}" type="slidenum">
              <a:rPr lang="en-US" altLang="en-US"/>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F05A9E32-287A-4BD6-BD57-64B47A86C288}" type="datetimeFigureOut">
              <a:rPr lang="en-PH" smtClean="0"/>
              <a:pPr>
                <a:defRPr/>
              </a:pPr>
              <a:t>7/10/2018</a:t>
            </a:fld>
            <a:endParaRPr lang="en-PH"/>
          </a:p>
        </p:txBody>
      </p:sp>
      <p:sp>
        <p:nvSpPr>
          <p:cNvPr id="5" name="Footer Placeholder 4"/>
          <p:cNvSpPr>
            <a:spLocks noGrp="1"/>
          </p:cNvSpPr>
          <p:nvPr>
            <p:ph type="ftr" sz="quarter" idx="11"/>
          </p:nvPr>
        </p:nvSpPr>
        <p:spPr/>
        <p:txBody>
          <a:bodyPr/>
          <a:lstStyle/>
          <a:p>
            <a:pPr>
              <a:defRPr/>
            </a:pPr>
            <a:endParaRPr lang="en-PH"/>
          </a:p>
        </p:txBody>
      </p:sp>
      <p:sp>
        <p:nvSpPr>
          <p:cNvPr id="6" name="Slide Number Placeholder 5"/>
          <p:cNvSpPr>
            <a:spLocks noGrp="1"/>
          </p:cNvSpPr>
          <p:nvPr>
            <p:ph type="sldNum" sz="quarter" idx="12"/>
          </p:nvPr>
        </p:nvSpPr>
        <p:spPr/>
        <p:txBody>
          <a:bodyPr/>
          <a:lstStyle/>
          <a:p>
            <a:pPr>
              <a:defRPr/>
            </a:pPr>
            <a:fld id="{2E2273E2-FEE4-411D-859D-00F07EDFC6C4}" type="slidenum">
              <a:rPr lang="en-PH" smtClean="0"/>
              <a:pPr>
                <a:defRPr/>
              </a:pPr>
              <a:t>‹#›</a:t>
            </a:fld>
            <a:endParaRPr lang="en-PH"/>
          </a:p>
        </p:txBody>
      </p:sp>
    </p:spTree>
    <p:extLst>
      <p:ext uri="{BB962C8B-B14F-4D97-AF65-F5344CB8AC3E}">
        <p14:creationId xmlns:p14="http://schemas.microsoft.com/office/powerpoint/2010/main" val="2887151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1D4D2-3DF8-4B57-9A89-D296674AA65A}" type="datetimeFigureOut">
              <a:rPr lang="en-US" smtClean="0"/>
              <a:pPr/>
              <a:t>10/07/2018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5947BD-C90F-4FE3-9A95-AE4733A4554B}" type="slidenum">
              <a:rPr lang="en-US" smtClean="0"/>
              <a:pPr/>
              <a:t>‹#›</a:t>
            </a:fld>
            <a:endParaRPr lang="en-US"/>
          </a:p>
        </p:txBody>
      </p:sp>
    </p:spTree>
    <p:extLst>
      <p:ext uri="{BB962C8B-B14F-4D97-AF65-F5344CB8AC3E}">
        <p14:creationId xmlns:p14="http://schemas.microsoft.com/office/powerpoint/2010/main" val="2800447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1D4D2-3DF8-4B57-9A89-D296674AA65A}" type="datetimeFigureOut">
              <a:rPr lang="en-US" smtClean="0"/>
              <a:pPr/>
              <a:t>10/07/2018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5947BD-C90F-4FE3-9A95-AE4733A4554B}" type="slidenum">
              <a:rPr lang="en-US" smtClean="0"/>
              <a:pPr/>
              <a:t>‹#›</a:t>
            </a:fld>
            <a:endParaRPr lang="en-US"/>
          </a:p>
        </p:txBody>
      </p:sp>
    </p:spTree>
    <p:extLst>
      <p:ext uri="{BB962C8B-B14F-4D97-AF65-F5344CB8AC3E}">
        <p14:creationId xmlns:p14="http://schemas.microsoft.com/office/powerpoint/2010/main" val="4257888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336998801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1D4D2-3DF8-4B57-9A89-D296674AA65A}" type="datetimeFigureOut">
              <a:rPr lang="en-US" smtClean="0"/>
              <a:pPr/>
              <a:t>10/07/2018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5947BD-C90F-4FE3-9A95-AE4733A4554B}" type="slidenum">
              <a:rPr lang="en-US" smtClean="0"/>
              <a:pPr/>
              <a:t>‹#›</a:t>
            </a:fld>
            <a:endParaRPr lang="en-US"/>
          </a:p>
        </p:txBody>
      </p:sp>
    </p:spTree>
    <p:extLst>
      <p:ext uri="{BB962C8B-B14F-4D97-AF65-F5344CB8AC3E}">
        <p14:creationId xmlns:p14="http://schemas.microsoft.com/office/powerpoint/2010/main" val="2324204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bg2"/>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419" y="31751"/>
            <a:ext cx="82521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21732">
            <a:off x="-980017" y="1044575"/>
            <a:ext cx="5708651"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38109">
            <a:off x="8568267" y="-87313"/>
            <a:ext cx="3953933" cy="514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8737" y="197813"/>
            <a:ext cx="438650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10"/>
          </p:nvPr>
        </p:nvSpPr>
        <p:spPr/>
        <p:txBody>
          <a:bodyPr/>
          <a:lstStyle>
            <a:lvl1pPr>
              <a:defRPr/>
            </a:lvl1pPr>
          </a:lstStyle>
          <a:p>
            <a:pPr>
              <a:defRPr/>
            </a:pPr>
            <a:fld id="{B9AA51D9-B65D-44B9-9B96-46FFB65B50B0}" type="slidenum">
              <a:rPr lang="en-US" altLang="en-US"/>
              <a:pPr>
                <a:defRPr/>
              </a:pPr>
              <a:t>‹#›</a:t>
            </a:fld>
            <a:endParaRPr lang="en-US" altLang="en-US"/>
          </a:p>
        </p:txBody>
      </p:sp>
    </p:spTree>
    <p:extLst>
      <p:ext uri="{BB962C8B-B14F-4D97-AF65-F5344CB8AC3E}">
        <p14:creationId xmlns:p14="http://schemas.microsoft.com/office/powerpoint/2010/main" val="244185336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31D4D2-3DF8-4B57-9A89-D296674AA65A}" type="datetimeFigureOut">
              <a:rPr lang="en-US" smtClean="0"/>
              <a:pPr/>
              <a:t>10/07/2018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5947BD-C90F-4FE3-9A95-AE4733A4554B}" type="slidenum">
              <a:rPr lang="en-US" smtClean="0"/>
              <a:pPr/>
              <a:t>‹#›</a:t>
            </a:fld>
            <a:endParaRPr lang="en-US"/>
          </a:p>
        </p:txBody>
      </p:sp>
    </p:spTree>
    <p:extLst>
      <p:ext uri="{BB962C8B-B14F-4D97-AF65-F5344CB8AC3E}">
        <p14:creationId xmlns:p14="http://schemas.microsoft.com/office/powerpoint/2010/main" val="2944151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3_Title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blip>
          <a:srcRect/>
          <a:stretch>
            <a:fillRect/>
          </a:stretch>
        </p:blipFill>
        <p:spPr bwMode="auto">
          <a:xfrm>
            <a:off x="243417" y="31751"/>
            <a:ext cx="1047749" cy="785813"/>
          </a:xfrm>
          <a:prstGeom prst="rect">
            <a:avLst/>
          </a:prstGeom>
          <a:noFill/>
          <a:ln w="9525">
            <a:noFill/>
            <a:miter lim="800000"/>
            <a:headEnd/>
            <a:tailEnd/>
          </a:ln>
        </p:spPr>
      </p:pic>
      <p:pic>
        <p:nvPicPr>
          <p:cNvPr id="3" name="Picture 7"/>
          <p:cNvPicPr>
            <a:picLocks noChangeAspect="1"/>
          </p:cNvPicPr>
          <p:nvPr userDrawn="1"/>
        </p:nvPicPr>
        <p:blipFill>
          <a:blip r:embed="rId3">
            <a:clrChange>
              <a:clrFrom>
                <a:srgbClr val="FFFFFF"/>
              </a:clrFrom>
              <a:clrTo>
                <a:srgbClr val="FFFFFF">
                  <a:alpha val="0"/>
                </a:srgbClr>
              </a:clrTo>
            </a:clrChange>
            <a:lum bright="8000" contrast="-2000"/>
          </a:blip>
          <a:srcRect/>
          <a:stretch>
            <a:fillRect/>
          </a:stretch>
        </p:blipFill>
        <p:spPr bwMode="auto">
          <a:xfrm rot="9383308">
            <a:off x="-1291924" y="661454"/>
            <a:ext cx="5708651" cy="5568950"/>
          </a:xfrm>
          <a:prstGeom prst="rect">
            <a:avLst/>
          </a:prstGeom>
          <a:noFill/>
          <a:ln w="9525">
            <a:noFill/>
            <a:miter lim="800000"/>
            <a:headEnd/>
            <a:tailEnd/>
          </a:ln>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4">
            <a:lum bright="21000"/>
          </a:blip>
          <a:srcRect/>
          <a:stretch>
            <a:fillRect/>
          </a:stretch>
        </p:blipFill>
        <p:spPr bwMode="auto">
          <a:xfrm>
            <a:off x="1422400" y="160339"/>
            <a:ext cx="4887384" cy="528637"/>
          </a:xfrm>
          <a:prstGeom prst="rect">
            <a:avLst/>
          </a:prstGeom>
          <a:solidFill>
            <a:schemeClr val="bg1"/>
          </a:solidFill>
          <a:ln w="9525">
            <a:noFill/>
            <a:miter lim="800000"/>
            <a:headEnd/>
            <a:tailEnd/>
          </a:ln>
        </p:spPr>
      </p:pic>
      <p:sp>
        <p:nvSpPr>
          <p:cNvPr id="7" name="Slide Number Placeholder 5"/>
          <p:cNvSpPr>
            <a:spLocks noGrp="1"/>
          </p:cNvSpPr>
          <p:nvPr>
            <p:ph type="sldNum" sz="quarter" idx="10"/>
          </p:nvPr>
        </p:nvSpPr>
        <p:spPr/>
        <p:txBody>
          <a:bodyPr/>
          <a:lstStyle>
            <a:lvl1pPr>
              <a:defRPr/>
            </a:lvl1pPr>
          </a:lstStyle>
          <a:p>
            <a:fld id="{A0E71D27-BF14-423E-B5E1-B4168971120F}" type="slidenum">
              <a:rPr lang="en-US" altLang="en-US"/>
              <a:pPr/>
              <a:t>‹#›</a:t>
            </a:fld>
            <a:endParaRPr lang="en-US"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blip>
          <a:srcRect/>
          <a:stretch>
            <a:fillRect/>
          </a:stretch>
        </p:blipFill>
        <p:spPr bwMode="auto">
          <a:xfrm>
            <a:off x="243417" y="31751"/>
            <a:ext cx="1047749" cy="785813"/>
          </a:xfrm>
          <a:prstGeom prst="rect">
            <a:avLst/>
          </a:prstGeom>
          <a:noFill/>
          <a:ln w="9525">
            <a:noFill/>
            <a:miter lim="800000"/>
            <a:headEnd/>
            <a:tailEnd/>
          </a:ln>
        </p:spPr>
      </p:pic>
      <p:pic>
        <p:nvPicPr>
          <p:cNvPr id="3" name="Picture 7"/>
          <p:cNvPicPr>
            <a:picLocks noChangeAspect="1"/>
          </p:cNvPicPr>
          <p:nvPr userDrawn="1"/>
        </p:nvPicPr>
        <p:blipFill>
          <a:blip r:embed="rId3">
            <a:clrChange>
              <a:clrFrom>
                <a:srgbClr val="FFFFFF"/>
              </a:clrFrom>
              <a:clrTo>
                <a:srgbClr val="FFFFFF">
                  <a:alpha val="0"/>
                </a:srgbClr>
              </a:clrTo>
            </a:clrChange>
            <a:lum bright="8000" contrast="-2000"/>
          </a:blip>
          <a:srcRect/>
          <a:stretch>
            <a:fillRect/>
          </a:stretch>
        </p:blipFill>
        <p:spPr bwMode="auto">
          <a:xfrm rot="9383308">
            <a:off x="-1291924" y="661454"/>
            <a:ext cx="5708651" cy="5568950"/>
          </a:xfrm>
          <a:prstGeom prst="rect">
            <a:avLst/>
          </a:prstGeom>
          <a:noFill/>
          <a:ln w="9525">
            <a:noFill/>
            <a:miter lim="800000"/>
            <a:headEnd/>
            <a:tailEnd/>
          </a:ln>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4">
            <a:lum bright="21000"/>
          </a:blip>
          <a:srcRect/>
          <a:stretch>
            <a:fillRect/>
          </a:stretch>
        </p:blipFill>
        <p:spPr bwMode="auto">
          <a:xfrm>
            <a:off x="1422400" y="160339"/>
            <a:ext cx="4887384" cy="528637"/>
          </a:xfrm>
          <a:prstGeom prst="rect">
            <a:avLst/>
          </a:prstGeom>
          <a:solidFill>
            <a:schemeClr val="bg1"/>
          </a:solidFill>
          <a:ln w="9525">
            <a:noFill/>
            <a:miter lim="800000"/>
            <a:headEnd/>
            <a:tailEnd/>
          </a:ln>
        </p:spPr>
      </p:pic>
      <p:sp>
        <p:nvSpPr>
          <p:cNvPr id="7" name="Slide Number Placeholder 5"/>
          <p:cNvSpPr>
            <a:spLocks noGrp="1"/>
          </p:cNvSpPr>
          <p:nvPr>
            <p:ph type="sldNum" sz="quarter" idx="10"/>
          </p:nvPr>
        </p:nvSpPr>
        <p:spPr/>
        <p:txBody>
          <a:bodyPr/>
          <a:lstStyle>
            <a:lvl1pPr>
              <a:defRPr/>
            </a:lvl1pPr>
          </a:lstStyle>
          <a:p>
            <a:fld id="{A0E71D27-BF14-423E-B5E1-B4168971120F}" type="slidenum">
              <a:rPr lang="en-US" altLang="en-US"/>
              <a:pPr/>
              <a:t>‹#›</a:t>
            </a:fld>
            <a:endParaRPr lang="en-US"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clrChange>
              <a:clrFrom>
                <a:srgbClr val="FFFFFF"/>
              </a:clrFrom>
              <a:clrTo>
                <a:srgbClr val="FFFFFF">
                  <a:alpha val="0"/>
                </a:srgbClr>
              </a:clrTo>
            </a:clrChange>
          </a:blip>
          <a:srcRect/>
          <a:stretch>
            <a:fillRect/>
          </a:stretch>
        </p:blipFill>
        <p:spPr bwMode="auto">
          <a:xfrm>
            <a:off x="243417" y="31751"/>
            <a:ext cx="1047749" cy="785813"/>
          </a:xfrm>
          <a:prstGeom prst="rect">
            <a:avLst/>
          </a:prstGeom>
          <a:noFill/>
          <a:ln w="9525">
            <a:noFill/>
            <a:miter lim="800000"/>
            <a:headEnd/>
            <a:tailEnd/>
          </a:ln>
        </p:spPr>
      </p:pic>
      <p:pic>
        <p:nvPicPr>
          <p:cNvPr id="3" name="Picture 7"/>
          <p:cNvPicPr>
            <a:picLocks noChangeAspect="1"/>
          </p:cNvPicPr>
          <p:nvPr userDrawn="1"/>
        </p:nvPicPr>
        <p:blipFill>
          <a:blip r:embed="rId3">
            <a:clrChange>
              <a:clrFrom>
                <a:srgbClr val="FFFFFF"/>
              </a:clrFrom>
              <a:clrTo>
                <a:srgbClr val="FFFFFF">
                  <a:alpha val="0"/>
                </a:srgbClr>
              </a:clrTo>
            </a:clrChange>
            <a:lum bright="8000" contrast="-2000"/>
          </a:blip>
          <a:srcRect/>
          <a:stretch>
            <a:fillRect/>
          </a:stretch>
        </p:blipFill>
        <p:spPr bwMode="auto">
          <a:xfrm rot="9383308">
            <a:off x="-1291924" y="661454"/>
            <a:ext cx="5708651" cy="5568950"/>
          </a:xfrm>
          <a:prstGeom prst="rect">
            <a:avLst/>
          </a:prstGeom>
          <a:noFill/>
          <a:ln w="9525">
            <a:noFill/>
            <a:miter lim="800000"/>
            <a:headEnd/>
            <a:tailEnd/>
          </a:ln>
        </p:spPr>
      </p:pic>
      <p:cxnSp>
        <p:nvCxnSpPr>
          <p:cNvPr id="5" name="Straight Connector 4"/>
          <p:cNvCxnSpPr/>
          <p:nvPr userDrawn="1"/>
        </p:nvCxnSpPr>
        <p:spPr>
          <a:xfrm>
            <a:off x="0" y="866775"/>
            <a:ext cx="121920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0"/>
          <p:cNvPicPr>
            <a:picLocks noChangeAspect="1"/>
          </p:cNvPicPr>
          <p:nvPr userDrawn="1"/>
        </p:nvPicPr>
        <p:blipFill>
          <a:blip r:embed="rId4">
            <a:lum bright="21000"/>
          </a:blip>
          <a:srcRect/>
          <a:stretch>
            <a:fillRect/>
          </a:stretch>
        </p:blipFill>
        <p:spPr bwMode="auto">
          <a:xfrm>
            <a:off x="1422400" y="160339"/>
            <a:ext cx="4887384" cy="528637"/>
          </a:xfrm>
          <a:prstGeom prst="rect">
            <a:avLst/>
          </a:prstGeom>
          <a:solidFill>
            <a:schemeClr val="bg1"/>
          </a:solidFill>
          <a:ln w="9525">
            <a:noFill/>
            <a:miter lim="800000"/>
            <a:headEnd/>
            <a:tailEnd/>
          </a:ln>
        </p:spPr>
      </p:pic>
      <p:sp>
        <p:nvSpPr>
          <p:cNvPr id="7" name="Slide Number Placeholder 5"/>
          <p:cNvSpPr>
            <a:spLocks noGrp="1"/>
          </p:cNvSpPr>
          <p:nvPr>
            <p:ph type="sldNum" sz="quarter" idx="10"/>
          </p:nvPr>
        </p:nvSpPr>
        <p:spPr/>
        <p:txBody>
          <a:bodyPr/>
          <a:lstStyle>
            <a:lvl1pPr>
              <a:defRPr/>
            </a:lvl1pPr>
          </a:lstStyle>
          <a:p>
            <a:fld id="{A0E71D27-BF14-423E-B5E1-B4168971120F}" type="slidenum">
              <a:rPr lang="en-US" altLang="en-US"/>
              <a:pPr/>
              <a:t>‹#›</a:t>
            </a:fld>
            <a:endParaRPr lang="en-US"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31D4D2-3DF8-4B57-9A89-D296674AA65A}" type="datetimeFigureOut">
              <a:rPr lang="en-US" smtClean="0"/>
              <a:pPr/>
              <a:t>10/07/2018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5947BD-C90F-4FE3-9A95-AE4733A4554B}" type="slidenum">
              <a:rPr lang="en-US" smtClean="0"/>
              <a:pPr/>
              <a:t>‹#›</a:t>
            </a:fld>
            <a:endParaRPr lang="en-US"/>
          </a:p>
        </p:txBody>
      </p:sp>
    </p:spTree>
    <p:extLst>
      <p:ext uri="{BB962C8B-B14F-4D97-AF65-F5344CB8AC3E}">
        <p14:creationId xmlns:p14="http://schemas.microsoft.com/office/powerpoint/2010/main" val="152462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31D4D2-3DF8-4B57-9A89-D296674AA65A}" type="datetimeFigureOut">
              <a:rPr lang="en-US" smtClean="0"/>
              <a:pPr/>
              <a:t>10/07/2018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5947BD-C90F-4FE3-9A95-AE4733A4554B}" type="slidenum">
              <a:rPr lang="en-US" smtClean="0"/>
              <a:pPr/>
              <a:t>‹#›</a:t>
            </a:fld>
            <a:endParaRPr lang="en-US"/>
          </a:p>
        </p:txBody>
      </p:sp>
    </p:spTree>
    <p:extLst>
      <p:ext uri="{BB962C8B-B14F-4D97-AF65-F5344CB8AC3E}">
        <p14:creationId xmlns:p14="http://schemas.microsoft.com/office/powerpoint/2010/main" val="3043337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31D4D2-3DF8-4B57-9A89-D296674AA65A}" type="datetimeFigureOut">
              <a:rPr lang="en-US" smtClean="0"/>
              <a:pPr/>
              <a:t>10/07/2018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5947BD-C90F-4FE3-9A95-AE4733A4554B}" type="slidenum">
              <a:rPr lang="en-US" smtClean="0"/>
              <a:pPr/>
              <a:t>‹#›</a:t>
            </a:fld>
            <a:endParaRPr lang="en-US"/>
          </a:p>
        </p:txBody>
      </p:sp>
    </p:spTree>
    <p:extLst>
      <p:ext uri="{BB962C8B-B14F-4D97-AF65-F5344CB8AC3E}">
        <p14:creationId xmlns:p14="http://schemas.microsoft.com/office/powerpoint/2010/main" val="172599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1D4D2-3DF8-4B57-9A89-D296674AA65A}" type="datetimeFigureOut">
              <a:rPr lang="en-US" smtClean="0"/>
              <a:pPr/>
              <a:t>10/07/2018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5947BD-C90F-4FE3-9A95-AE4733A4554B}" type="slidenum">
              <a:rPr lang="en-US" smtClean="0"/>
              <a:pPr/>
              <a:t>‹#›</a:t>
            </a:fld>
            <a:endParaRPr lang="en-US"/>
          </a:p>
        </p:txBody>
      </p:sp>
    </p:spTree>
    <p:extLst>
      <p:ext uri="{BB962C8B-B14F-4D97-AF65-F5344CB8AC3E}">
        <p14:creationId xmlns:p14="http://schemas.microsoft.com/office/powerpoint/2010/main" val="182833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31D4D2-3DF8-4B57-9A89-D296674AA65A}" type="datetimeFigureOut">
              <a:rPr lang="en-US" smtClean="0"/>
              <a:pPr/>
              <a:t>10/07/2018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5947BD-C90F-4FE3-9A95-AE4733A4554B}" type="slidenum">
              <a:rPr lang="en-US" smtClean="0"/>
              <a:pPr/>
              <a:t>‹#›</a:t>
            </a:fld>
            <a:endParaRPr lang="en-US"/>
          </a:p>
        </p:txBody>
      </p:sp>
    </p:spTree>
    <p:extLst>
      <p:ext uri="{BB962C8B-B14F-4D97-AF65-F5344CB8AC3E}">
        <p14:creationId xmlns:p14="http://schemas.microsoft.com/office/powerpoint/2010/main" val="3435955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31D4D2-3DF8-4B57-9A89-D296674AA65A}" type="datetimeFigureOut">
              <a:rPr lang="en-US" smtClean="0"/>
              <a:pPr/>
              <a:t>10/07/2018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5947BD-C90F-4FE3-9A95-AE4733A4554B}" type="slidenum">
              <a:rPr lang="en-US" smtClean="0"/>
              <a:pPr/>
              <a:t>‹#›</a:t>
            </a:fld>
            <a:endParaRPr lang="en-US"/>
          </a:p>
        </p:txBody>
      </p:sp>
    </p:spTree>
    <p:extLst>
      <p:ext uri="{BB962C8B-B14F-4D97-AF65-F5344CB8AC3E}">
        <p14:creationId xmlns:p14="http://schemas.microsoft.com/office/powerpoint/2010/main" val="329300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1D4D2-3DF8-4B57-9A89-D296674AA65A}" type="datetimeFigureOut">
              <a:rPr lang="en-US" smtClean="0"/>
              <a:pPr/>
              <a:t>10/07/2018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947BD-C90F-4FE3-9A95-AE4733A4554B}" type="slidenum">
              <a:rPr lang="en-US" smtClean="0"/>
              <a:pPr/>
              <a:t>‹#›</a:t>
            </a:fld>
            <a:endParaRPr lang="en-US"/>
          </a:p>
        </p:txBody>
      </p:sp>
    </p:spTree>
    <p:extLst>
      <p:ext uri="{BB962C8B-B14F-4D97-AF65-F5344CB8AC3E}">
        <p14:creationId xmlns:p14="http://schemas.microsoft.com/office/powerpoint/2010/main" val="148435982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676" r:id="rId13"/>
    <p:sldLayoutId id="2147483675" r:id="rId14"/>
    <p:sldLayoutId id="2147483674" r:id="rId15"/>
    <p:sldLayoutId id="2147483673"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72" r:id="rId30"/>
    <p:sldLayoutId id="2147483690" r:id="rId31"/>
    <p:sldLayoutId id="2147483692"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2020cphpretest.maps.arcgis.com/apps/opsdashboard/index.html"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gif"/><Relationship Id="rId7" Type="http://schemas.openxmlformats.org/officeDocument/2006/relationships/image" Target="../media/image41.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hyperlink" Target="http://www.psa.gov.ph/" TargetMode="External"/><Relationship Id="rId2" Type="http://schemas.openxmlformats.org/officeDocument/2006/relationships/image" Target="../media/image44.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3510" y="1769111"/>
            <a:ext cx="6869622" cy="4322468"/>
          </a:xfrm>
          <a:prstGeom prst="rect">
            <a:avLst/>
          </a:prstGeom>
          <a:noFill/>
          <a:ln>
            <a:solidFill>
              <a:schemeClr val="bg1"/>
            </a:solidFill>
          </a:ln>
        </p:spPr>
        <p:txBody>
          <a:bodyPr wrap="square">
            <a:spAutoFit/>
          </a:bodyPr>
          <a:lstStyle/>
          <a:p>
            <a:pPr algn="ctr">
              <a:defRPr/>
            </a:pPr>
            <a:r>
              <a:rPr lang="en-PH" altLang="en-US" sz="4400" b="1" dirty="0">
                <a:solidFill>
                  <a:srgbClr val="002060"/>
                </a:solidFill>
                <a:cs typeface="Arial" panose="020B0604020202020204" pitchFamily="34" charset="0"/>
              </a:rPr>
              <a:t>SESSION 3</a:t>
            </a:r>
            <a:r>
              <a:rPr lang="en-PH" sz="4400" dirty="0"/>
              <a:t> </a:t>
            </a:r>
          </a:p>
          <a:p>
            <a:pPr lvl="0" algn="ctr">
              <a:defRPr/>
            </a:pPr>
            <a:endParaRPr lang="en-PH" sz="3200" dirty="0"/>
          </a:p>
          <a:p>
            <a:pPr lvl="0" algn="ctr">
              <a:defRPr/>
            </a:pPr>
            <a:r>
              <a:rPr lang="en-PH" sz="4800" dirty="0"/>
              <a:t>METHODOLOGIES OF </a:t>
            </a:r>
          </a:p>
          <a:p>
            <a:pPr lvl="0" algn="ctr">
              <a:defRPr/>
            </a:pPr>
            <a:r>
              <a:rPr lang="en-PH" sz="4800" dirty="0"/>
              <a:t>POPULATION AND HOUSING CENSUSES</a:t>
            </a:r>
          </a:p>
          <a:p>
            <a:pPr lvl="0" algn="ctr">
              <a:defRPr/>
            </a:pPr>
            <a:endParaRPr lang="en-PH" altLang="en-US" sz="4800" b="1" dirty="0">
              <a:solidFill>
                <a:srgbClr val="002060"/>
              </a:solidFill>
              <a:cs typeface="Arial" panose="020B0604020202020204" pitchFamily="34" charset="0"/>
            </a:endParaRPr>
          </a:p>
        </p:txBody>
      </p:sp>
      <p:pic>
        <p:nvPicPr>
          <p:cNvPr id="4" name="Picture 3"/>
          <p:cNvPicPr>
            <a:picLocks noChangeAspect="1"/>
          </p:cNvPicPr>
          <p:nvPr/>
        </p:nvPicPr>
        <p:blipFill>
          <a:blip r:embed="rId3"/>
          <a:stretch>
            <a:fillRect/>
          </a:stretch>
        </p:blipFill>
        <p:spPr>
          <a:xfrm>
            <a:off x="9192508" y="0"/>
            <a:ext cx="2999492" cy="871804"/>
          </a:xfrm>
          <a:prstGeom prst="rect">
            <a:avLst/>
          </a:prstGeom>
        </p:spPr>
      </p:pic>
      <p:pic>
        <p:nvPicPr>
          <p:cNvPr id="5" name="Picture 2">
            <a:extLst>
              <a:ext uri="{FF2B5EF4-FFF2-40B4-BE49-F238E27FC236}">
                <a16:creationId xmlns:a16="http://schemas.microsoft.com/office/drawing/2014/main" id="{28734579-DA86-3047-96CE-FF22C04571E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19078" y="871805"/>
            <a:ext cx="4104432" cy="598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C599CE1-4357-7344-8DB0-A9F950CF8A5F}"/>
              </a:ext>
            </a:extLst>
          </p:cNvPr>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t="30320" b="36073"/>
          <a:stretch/>
        </p:blipFill>
        <p:spPr>
          <a:xfrm>
            <a:off x="6562214" y="5209356"/>
            <a:ext cx="3827656" cy="987632"/>
          </a:xfrm>
          <a:prstGeom prst="rect">
            <a:avLst/>
          </a:prstGeom>
          <a:noFill/>
          <a:ln>
            <a:noFill/>
          </a:ln>
        </p:spPr>
      </p:pic>
    </p:spTree>
    <p:extLst>
      <p:ext uri="{BB962C8B-B14F-4D97-AF65-F5344CB8AC3E}">
        <p14:creationId xmlns:p14="http://schemas.microsoft.com/office/powerpoint/2010/main" val="103633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1051"/>
          <p:cNvGraphicFramePr>
            <a:graphicFrameLocks noGrp="1"/>
          </p:cNvGraphicFramePr>
          <p:nvPr/>
        </p:nvGraphicFramePr>
        <p:xfrm>
          <a:off x="0" y="914401"/>
          <a:ext cx="6096000" cy="980533"/>
        </p:xfrm>
        <a:graphic>
          <a:graphicData uri="http://schemas.openxmlformats.org/drawingml/2006/table">
            <a:tbl>
              <a:tblPr/>
              <a:tblGrid>
                <a:gridCol w="6096000">
                  <a:extLst>
                    <a:ext uri="{9D8B030D-6E8A-4147-A177-3AD203B41FA5}">
                      <a16:colId xmlns:a16="http://schemas.microsoft.com/office/drawing/2014/main" val="20000"/>
                    </a:ext>
                  </a:extLst>
                </a:gridCol>
              </a:tblGrid>
              <a:tr h="980533">
                <a:tc>
                  <a:txBody>
                    <a:bodyPr/>
                    <a:lstStyle/>
                    <a:p>
                      <a:pPr algn="l">
                        <a:spcBef>
                          <a:spcPts val="0"/>
                        </a:spcBef>
                      </a:pPr>
                      <a:r>
                        <a:rPr lang="en-US" sz="2400" b="1" dirty="0">
                          <a:solidFill>
                            <a:schemeClr val="bg1"/>
                          </a:solidFill>
                          <a:latin typeface="Arial" pitchFamily="34" charset="0"/>
                        </a:rPr>
                        <a:t>Philippine Total Population</a:t>
                      </a:r>
                      <a:r>
                        <a:rPr lang="en-US" sz="2400" b="1" baseline="0" dirty="0">
                          <a:solidFill>
                            <a:schemeClr val="bg1"/>
                          </a:solidFill>
                          <a:latin typeface="Arial" pitchFamily="34" charset="0"/>
                        </a:rPr>
                        <a:t> </a:t>
                      </a:r>
                      <a:r>
                        <a:rPr lang="en-US" sz="2400" b="1" dirty="0">
                          <a:solidFill>
                            <a:schemeClr val="bg1"/>
                          </a:solidFill>
                          <a:latin typeface="Arial" pitchFamily="34" charset="0"/>
                        </a:rPr>
                        <a:t>by Census Year:</a:t>
                      </a:r>
                      <a:r>
                        <a:rPr lang="en-US" sz="2400" b="1" baseline="0" dirty="0">
                          <a:solidFill>
                            <a:schemeClr val="bg1"/>
                          </a:solidFill>
                          <a:latin typeface="Arial" pitchFamily="34" charset="0"/>
                        </a:rPr>
                        <a:t> 1903 to 2015</a:t>
                      </a:r>
                      <a:endParaRPr lang="en-US" sz="2400" b="1" dirty="0">
                        <a:solidFill>
                          <a:schemeClr val="bg1"/>
                        </a:solidFill>
                        <a:latin typeface="Arial" pitchFamily="34" charset="0"/>
                      </a:endParaRPr>
                    </a:p>
                  </a:txBody>
                  <a:tcPr marL="120000" marR="12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extLst>
                  <a:ext uri="{0D108BD9-81ED-4DB2-BD59-A6C34878D82A}">
                    <a16:rowId xmlns:a16="http://schemas.microsoft.com/office/drawing/2014/main" val="10000"/>
                  </a:ext>
                </a:extLst>
              </a:tr>
            </a:tbl>
          </a:graphicData>
        </a:graphic>
      </p:graphicFrame>
      <p:sp>
        <p:nvSpPr>
          <p:cNvPr id="13" name="Folded Corner 12"/>
          <p:cNvSpPr/>
          <p:nvPr/>
        </p:nvSpPr>
        <p:spPr>
          <a:xfrm>
            <a:off x="8534400" y="1447800"/>
            <a:ext cx="3352800" cy="927100"/>
          </a:xfrm>
          <a:prstGeom prst="foldedCorner">
            <a:avLst>
              <a:gd name="adj" fmla="val 27595"/>
            </a:avLst>
          </a:prstGeom>
          <a:gradFill flip="none" rotWithShape="1">
            <a:gsLst>
              <a:gs pos="0">
                <a:schemeClr val="bg1"/>
              </a:gs>
              <a:gs pos="50000">
                <a:schemeClr val="bg1">
                  <a:lumMod val="95000"/>
                </a:schemeClr>
              </a:gs>
              <a:gs pos="100000">
                <a:schemeClr val="bg1">
                  <a:lumMod val="85000"/>
                </a:schemeClr>
              </a:gs>
            </a:gsLst>
            <a:lin ang="5400000" scaled="1"/>
            <a:tileRect/>
          </a:gradFill>
          <a:ln w="3175">
            <a:noFill/>
          </a:ln>
          <a:effectLst>
            <a:outerShdw blurRad="127000" dist="152400" dir="8280000" sx="98000" sy="98000" algn="ctr">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bIns="0" anchor="ctr"/>
          <a:lstStyle/>
          <a:p>
            <a:pPr marL="236538" indent="-236538">
              <a:defRPr/>
            </a:pPr>
            <a:endParaRPr lang="en-US" sz="1600" b="1" dirty="0">
              <a:solidFill>
                <a:schemeClr val="tx1"/>
              </a:solidFill>
              <a:latin typeface="Arial" pitchFamily="34" charset="0"/>
              <a:cs typeface="Arial" pitchFamily="34" charset="0"/>
            </a:endParaRPr>
          </a:p>
          <a:p>
            <a:pPr marL="236538" indent="-236538" algn="ctr">
              <a:defRPr/>
            </a:pPr>
            <a:r>
              <a:rPr lang="en-US" b="1" dirty="0">
                <a:solidFill>
                  <a:schemeClr val="tx1"/>
                </a:solidFill>
                <a:latin typeface="Arial" pitchFamily="34" charset="0"/>
                <a:cs typeface="Arial" pitchFamily="34" charset="0"/>
              </a:rPr>
              <a:t>August 1, 2015</a:t>
            </a:r>
          </a:p>
          <a:p>
            <a:pPr marL="236538" indent="-236538" algn="ctr">
              <a:defRPr/>
            </a:pPr>
            <a:endParaRPr lang="en-US" sz="700" b="1" dirty="0">
              <a:solidFill>
                <a:schemeClr val="tx1"/>
              </a:solidFill>
              <a:latin typeface="Arial" pitchFamily="34" charset="0"/>
              <a:cs typeface="Arial" pitchFamily="34" charset="0"/>
            </a:endParaRPr>
          </a:p>
          <a:p>
            <a:pPr marL="169863" indent="-169863" algn="ctr">
              <a:defRPr/>
            </a:pPr>
            <a:r>
              <a:rPr lang="en-US" dirty="0">
                <a:solidFill>
                  <a:schemeClr val="tx1"/>
                </a:solidFill>
                <a:latin typeface="Arial" pitchFamily="34" charset="0"/>
                <a:cs typeface="Arial" pitchFamily="34" charset="0"/>
              </a:rPr>
              <a:t>100,981,437 persons</a:t>
            </a:r>
          </a:p>
        </p:txBody>
      </p:sp>
      <p:pic>
        <p:nvPicPr>
          <p:cNvPr id="14" name="Picture 13"/>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blip>
          <a:srcRect/>
          <a:stretch>
            <a:fillRect/>
          </a:stretch>
        </p:blipFill>
        <p:spPr bwMode="auto">
          <a:xfrm rot="561762">
            <a:off x="11435624" y="1171911"/>
            <a:ext cx="534289" cy="553052"/>
          </a:xfrm>
          <a:prstGeom prst="rect">
            <a:avLst/>
          </a:prstGeom>
          <a:noFill/>
          <a:ln w="9525">
            <a:noFill/>
            <a:miter lim="800000"/>
            <a:headEnd/>
            <a:tailEnd/>
          </a:ln>
        </p:spPr>
      </p:pic>
      <p:sp>
        <p:nvSpPr>
          <p:cNvPr id="20" name="Folded Corner 19"/>
          <p:cNvSpPr/>
          <p:nvPr/>
        </p:nvSpPr>
        <p:spPr>
          <a:xfrm>
            <a:off x="5486400" y="2667000"/>
            <a:ext cx="3149600" cy="927100"/>
          </a:xfrm>
          <a:prstGeom prst="foldedCorner">
            <a:avLst>
              <a:gd name="adj" fmla="val 27595"/>
            </a:avLst>
          </a:prstGeom>
          <a:gradFill flip="none" rotWithShape="1">
            <a:gsLst>
              <a:gs pos="0">
                <a:schemeClr val="bg1"/>
              </a:gs>
              <a:gs pos="50000">
                <a:schemeClr val="bg1">
                  <a:lumMod val="95000"/>
                </a:schemeClr>
              </a:gs>
              <a:gs pos="100000">
                <a:schemeClr val="bg1">
                  <a:lumMod val="85000"/>
                </a:schemeClr>
              </a:gs>
            </a:gsLst>
            <a:lin ang="5400000" scaled="1"/>
            <a:tileRect/>
          </a:gradFill>
          <a:ln w="3175">
            <a:noFill/>
          </a:ln>
          <a:effectLst>
            <a:outerShdw blurRad="127000" dist="152400" dir="8280000" sx="98000" sy="98000" algn="ctr">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bIns="0" anchor="ctr"/>
          <a:lstStyle/>
          <a:p>
            <a:pPr marL="236538" indent="-236538">
              <a:defRPr/>
            </a:pPr>
            <a:endParaRPr lang="en-US" sz="1600" b="1" dirty="0">
              <a:solidFill>
                <a:schemeClr val="tx1"/>
              </a:solidFill>
              <a:latin typeface="Arial" pitchFamily="34" charset="0"/>
              <a:cs typeface="Arial" pitchFamily="34" charset="0"/>
            </a:endParaRPr>
          </a:p>
          <a:p>
            <a:pPr marL="236538" indent="-236538" algn="ctr">
              <a:defRPr/>
            </a:pPr>
            <a:r>
              <a:rPr lang="en-US" b="1" dirty="0">
                <a:solidFill>
                  <a:schemeClr val="tx1"/>
                </a:solidFill>
                <a:latin typeface="Arial" pitchFamily="34" charset="0"/>
                <a:cs typeface="Arial" pitchFamily="34" charset="0"/>
              </a:rPr>
              <a:t>May 1, 2010</a:t>
            </a:r>
          </a:p>
          <a:p>
            <a:pPr marL="236538" indent="-236538" algn="ctr">
              <a:defRPr/>
            </a:pPr>
            <a:endParaRPr lang="en-US" sz="700" b="1" dirty="0">
              <a:solidFill>
                <a:schemeClr val="tx1"/>
              </a:solidFill>
              <a:latin typeface="Arial" pitchFamily="34" charset="0"/>
              <a:cs typeface="Arial" pitchFamily="34" charset="0"/>
            </a:endParaRPr>
          </a:p>
          <a:p>
            <a:pPr marL="169863" indent="-169863" algn="ctr">
              <a:defRPr/>
            </a:pPr>
            <a:r>
              <a:rPr lang="en-US" dirty="0">
                <a:solidFill>
                  <a:schemeClr val="tx1"/>
                </a:solidFill>
                <a:latin typeface="Arial" pitchFamily="34" charset="0"/>
                <a:cs typeface="Arial" pitchFamily="34" charset="0"/>
              </a:rPr>
              <a:t>92,337,852 persons</a:t>
            </a:r>
          </a:p>
        </p:txBody>
      </p:sp>
      <p:pic>
        <p:nvPicPr>
          <p:cNvPr id="21" name="Picture 20"/>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blip>
          <a:srcRect/>
          <a:stretch>
            <a:fillRect/>
          </a:stretch>
        </p:blipFill>
        <p:spPr bwMode="auto">
          <a:xfrm rot="561762">
            <a:off x="7981224" y="2314912"/>
            <a:ext cx="534289" cy="553052"/>
          </a:xfrm>
          <a:prstGeom prst="rect">
            <a:avLst/>
          </a:prstGeom>
          <a:noFill/>
          <a:ln w="9525">
            <a:noFill/>
            <a:miter lim="800000"/>
            <a:headEnd/>
            <a:tailEnd/>
          </a:ln>
        </p:spPr>
      </p:pic>
      <p:sp>
        <p:nvSpPr>
          <p:cNvPr id="23" name="Folded Corner 22"/>
          <p:cNvSpPr/>
          <p:nvPr/>
        </p:nvSpPr>
        <p:spPr>
          <a:xfrm>
            <a:off x="2235200" y="3886200"/>
            <a:ext cx="3149600" cy="914400"/>
          </a:xfrm>
          <a:prstGeom prst="foldedCorner">
            <a:avLst>
              <a:gd name="adj" fmla="val 27595"/>
            </a:avLst>
          </a:prstGeom>
          <a:gradFill flip="none" rotWithShape="1">
            <a:gsLst>
              <a:gs pos="0">
                <a:schemeClr val="bg1"/>
              </a:gs>
              <a:gs pos="50000">
                <a:schemeClr val="bg1">
                  <a:lumMod val="95000"/>
                </a:schemeClr>
              </a:gs>
              <a:gs pos="100000">
                <a:schemeClr val="bg1">
                  <a:lumMod val="85000"/>
                </a:schemeClr>
              </a:gs>
            </a:gsLst>
            <a:lin ang="5400000" scaled="1"/>
            <a:tileRect/>
          </a:gradFill>
          <a:ln w="3175">
            <a:noFill/>
          </a:ln>
          <a:effectLst>
            <a:outerShdw blurRad="127000" dist="152400" dir="8280000" sx="98000" sy="98000" algn="ctr">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bIns="0" anchor="ctr"/>
          <a:lstStyle/>
          <a:p>
            <a:pPr marL="236538" indent="-236538">
              <a:defRPr/>
            </a:pPr>
            <a:endParaRPr lang="en-US" sz="1600" b="1" dirty="0">
              <a:solidFill>
                <a:schemeClr val="tx1"/>
              </a:solidFill>
              <a:latin typeface="Arial" pitchFamily="34" charset="0"/>
              <a:cs typeface="Arial" pitchFamily="34" charset="0"/>
            </a:endParaRPr>
          </a:p>
          <a:p>
            <a:pPr marL="236538" indent="-236538" algn="ctr">
              <a:defRPr/>
            </a:pPr>
            <a:r>
              <a:rPr lang="en-US" b="1" dirty="0">
                <a:solidFill>
                  <a:schemeClr val="tx1"/>
                </a:solidFill>
                <a:latin typeface="Arial" pitchFamily="34" charset="0"/>
                <a:cs typeface="Arial" pitchFamily="34" charset="0"/>
              </a:rPr>
              <a:t>May 1, 2000</a:t>
            </a:r>
          </a:p>
          <a:p>
            <a:pPr marL="236538" indent="-236538" algn="ctr">
              <a:defRPr/>
            </a:pPr>
            <a:endParaRPr lang="en-US" sz="700" b="1" dirty="0">
              <a:solidFill>
                <a:schemeClr val="tx1"/>
              </a:solidFill>
              <a:latin typeface="Arial" pitchFamily="34" charset="0"/>
              <a:cs typeface="Arial" pitchFamily="34" charset="0"/>
            </a:endParaRPr>
          </a:p>
          <a:p>
            <a:pPr marL="169863" indent="-169863" algn="ctr">
              <a:defRPr/>
            </a:pPr>
            <a:r>
              <a:rPr lang="en-US" dirty="0">
                <a:solidFill>
                  <a:schemeClr val="tx1"/>
                </a:solidFill>
                <a:latin typeface="Arial" pitchFamily="34" charset="0"/>
                <a:cs typeface="Arial" pitchFamily="34" charset="0"/>
              </a:rPr>
              <a:t>76,506,928 persons</a:t>
            </a:r>
          </a:p>
        </p:txBody>
      </p:sp>
      <p:pic>
        <p:nvPicPr>
          <p:cNvPr id="24" name="Picture 23"/>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blip>
          <a:srcRect/>
          <a:stretch>
            <a:fillRect/>
          </a:stretch>
        </p:blipFill>
        <p:spPr bwMode="auto">
          <a:xfrm rot="561762">
            <a:off x="4933224" y="3534112"/>
            <a:ext cx="534289" cy="553052"/>
          </a:xfrm>
          <a:prstGeom prst="rect">
            <a:avLst/>
          </a:prstGeom>
          <a:noFill/>
          <a:ln w="9525">
            <a:noFill/>
            <a:miter lim="800000"/>
            <a:headEnd/>
            <a:tailEnd/>
          </a:ln>
        </p:spPr>
      </p:pic>
      <p:grpSp>
        <p:nvGrpSpPr>
          <p:cNvPr id="2" name="Group 33"/>
          <p:cNvGrpSpPr/>
          <p:nvPr/>
        </p:nvGrpSpPr>
        <p:grpSpPr>
          <a:xfrm>
            <a:off x="5384800" y="4495800"/>
            <a:ext cx="8534400" cy="2057400"/>
            <a:chOff x="4038600" y="4495800"/>
            <a:chExt cx="6400800" cy="2057400"/>
          </a:xfrm>
        </p:grpSpPr>
        <p:pic>
          <p:nvPicPr>
            <p:cNvPr id="6" name="Picture 5" descr="walkingpeople2.gif"/>
            <p:cNvPicPr>
              <a:picLocks noChangeAspect="1"/>
            </p:cNvPicPr>
            <p:nvPr/>
          </p:nvPicPr>
          <p:blipFill>
            <a:blip r:embed="rId4"/>
            <a:stretch>
              <a:fillRect/>
            </a:stretch>
          </p:blipFill>
          <p:spPr>
            <a:xfrm flipH="1">
              <a:off x="5749066" y="4495800"/>
              <a:ext cx="3928334" cy="1982714"/>
            </a:xfrm>
            <a:prstGeom prst="rect">
              <a:avLst/>
            </a:prstGeom>
          </p:spPr>
        </p:pic>
        <p:grpSp>
          <p:nvGrpSpPr>
            <p:cNvPr id="3" name="Group 26"/>
            <p:cNvGrpSpPr/>
            <p:nvPr/>
          </p:nvGrpSpPr>
          <p:grpSpPr>
            <a:xfrm>
              <a:off x="4800600" y="5105400"/>
              <a:ext cx="4724400" cy="1371600"/>
              <a:chOff x="3886200" y="5486400"/>
              <a:chExt cx="3657600" cy="932138"/>
            </a:xfrm>
          </p:grpSpPr>
          <p:pic>
            <p:nvPicPr>
              <p:cNvPr id="10" name="Picture 9" descr="walkingpeople2.gif"/>
              <p:cNvPicPr>
                <a:picLocks noChangeAspect="1"/>
              </p:cNvPicPr>
              <p:nvPr/>
            </p:nvPicPr>
            <p:blipFill>
              <a:blip r:embed="rId4"/>
              <a:stretch>
                <a:fillRect/>
              </a:stretch>
            </p:blipFill>
            <p:spPr>
              <a:xfrm flipH="1">
                <a:off x="3886200" y="5486400"/>
                <a:ext cx="1828800" cy="932138"/>
              </a:xfrm>
              <a:prstGeom prst="rect">
                <a:avLst/>
              </a:prstGeom>
            </p:spPr>
          </p:pic>
          <p:pic>
            <p:nvPicPr>
              <p:cNvPr id="26" name="Picture 25" descr="walkingpeople2.gif"/>
              <p:cNvPicPr>
                <a:picLocks noChangeAspect="1"/>
              </p:cNvPicPr>
              <p:nvPr/>
            </p:nvPicPr>
            <p:blipFill>
              <a:blip r:embed="rId4"/>
              <a:stretch>
                <a:fillRect/>
              </a:stretch>
            </p:blipFill>
            <p:spPr>
              <a:xfrm flipH="1">
                <a:off x="5715000" y="5486400"/>
                <a:ext cx="1828800" cy="932138"/>
              </a:xfrm>
              <a:prstGeom prst="rect">
                <a:avLst/>
              </a:prstGeom>
            </p:spPr>
          </p:pic>
        </p:grpSp>
        <p:grpSp>
          <p:nvGrpSpPr>
            <p:cNvPr id="4" name="Group 27"/>
            <p:cNvGrpSpPr/>
            <p:nvPr/>
          </p:nvGrpSpPr>
          <p:grpSpPr>
            <a:xfrm>
              <a:off x="4038600" y="5544862"/>
              <a:ext cx="3657600" cy="932138"/>
              <a:chOff x="3886200" y="5486400"/>
              <a:chExt cx="3657600" cy="932138"/>
            </a:xfrm>
          </p:grpSpPr>
          <p:pic>
            <p:nvPicPr>
              <p:cNvPr id="29" name="Picture 28" descr="walkingpeople2.gif"/>
              <p:cNvPicPr>
                <a:picLocks noChangeAspect="1"/>
              </p:cNvPicPr>
              <p:nvPr/>
            </p:nvPicPr>
            <p:blipFill>
              <a:blip r:embed="rId4"/>
              <a:stretch>
                <a:fillRect/>
              </a:stretch>
            </p:blipFill>
            <p:spPr>
              <a:xfrm flipH="1">
                <a:off x="3886200" y="5486400"/>
                <a:ext cx="1828800" cy="932138"/>
              </a:xfrm>
              <a:prstGeom prst="rect">
                <a:avLst/>
              </a:prstGeom>
            </p:spPr>
          </p:pic>
          <p:pic>
            <p:nvPicPr>
              <p:cNvPr id="30" name="Picture 29" descr="walkingpeople2.gif"/>
              <p:cNvPicPr>
                <a:picLocks noChangeAspect="1"/>
              </p:cNvPicPr>
              <p:nvPr/>
            </p:nvPicPr>
            <p:blipFill>
              <a:blip r:embed="rId4"/>
              <a:stretch>
                <a:fillRect/>
              </a:stretch>
            </p:blipFill>
            <p:spPr>
              <a:xfrm flipH="1">
                <a:off x="5715000" y="5486400"/>
                <a:ext cx="1828800" cy="932138"/>
              </a:xfrm>
              <a:prstGeom prst="rect">
                <a:avLst/>
              </a:prstGeom>
            </p:spPr>
          </p:pic>
        </p:grpSp>
        <p:grpSp>
          <p:nvGrpSpPr>
            <p:cNvPr id="5" name="Group 30"/>
            <p:cNvGrpSpPr/>
            <p:nvPr/>
          </p:nvGrpSpPr>
          <p:grpSpPr>
            <a:xfrm>
              <a:off x="5334000" y="4800600"/>
              <a:ext cx="5105400" cy="1752600"/>
              <a:chOff x="3886200" y="5486400"/>
              <a:chExt cx="3657600" cy="932138"/>
            </a:xfrm>
          </p:grpSpPr>
          <p:pic>
            <p:nvPicPr>
              <p:cNvPr id="32" name="Picture 31" descr="walkingpeople2.gif"/>
              <p:cNvPicPr>
                <a:picLocks noChangeAspect="1"/>
              </p:cNvPicPr>
              <p:nvPr/>
            </p:nvPicPr>
            <p:blipFill>
              <a:blip r:embed="rId4"/>
              <a:stretch>
                <a:fillRect/>
              </a:stretch>
            </p:blipFill>
            <p:spPr>
              <a:xfrm flipH="1">
                <a:off x="3886200" y="5486400"/>
                <a:ext cx="1828800" cy="932138"/>
              </a:xfrm>
              <a:prstGeom prst="rect">
                <a:avLst/>
              </a:prstGeom>
            </p:spPr>
          </p:pic>
          <p:pic>
            <p:nvPicPr>
              <p:cNvPr id="33" name="Picture 32" descr="walkingpeople2.gif"/>
              <p:cNvPicPr>
                <a:picLocks noChangeAspect="1"/>
              </p:cNvPicPr>
              <p:nvPr/>
            </p:nvPicPr>
            <p:blipFill>
              <a:blip r:embed="rId4"/>
              <a:stretch>
                <a:fillRect/>
              </a:stretch>
            </p:blipFill>
            <p:spPr>
              <a:xfrm flipH="1">
                <a:off x="5715000" y="5486400"/>
                <a:ext cx="1828800" cy="932138"/>
              </a:xfrm>
              <a:prstGeom prst="rect">
                <a:avLst/>
              </a:prstGeom>
            </p:spPr>
          </p:pic>
        </p:grpSp>
      </p:grpSp>
      <p:pic>
        <p:nvPicPr>
          <p:cNvPr id="15" name="Picture 14" descr="graph2.png"/>
          <p:cNvPicPr>
            <a:picLocks noChangeAspect="1"/>
          </p:cNvPicPr>
          <p:nvPr/>
        </p:nvPicPr>
        <p:blipFill>
          <a:blip r:embed="rId5"/>
          <a:stretch>
            <a:fillRect/>
          </a:stretch>
        </p:blipFill>
        <p:spPr>
          <a:xfrm>
            <a:off x="0" y="2895600"/>
            <a:ext cx="10566400" cy="3810000"/>
          </a:xfrm>
          <a:prstGeom prst="rect">
            <a:avLst/>
          </a:prstGeom>
        </p:spPr>
      </p:pic>
      <p:pic>
        <p:nvPicPr>
          <p:cNvPr id="22" name="Picture 21"/>
          <p:cNvPicPr>
            <a:picLocks noChangeAspect="1"/>
          </p:cNvPicPr>
          <p:nvPr/>
        </p:nvPicPr>
        <p:blipFill>
          <a:blip r:embed="rId6"/>
          <a:stretch>
            <a:fillRect/>
          </a:stretch>
        </p:blipFill>
        <p:spPr>
          <a:xfrm>
            <a:off x="9192508" y="0"/>
            <a:ext cx="2999492" cy="871804"/>
          </a:xfrm>
          <a:prstGeom prst="rect">
            <a:avLst/>
          </a:prstGeo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5000"/>
                                        <p:tgtEl>
                                          <p:spTgt spid="15"/>
                                        </p:tgtEl>
                                      </p:cBhvr>
                                    </p:animEffect>
                                  </p:childTnLst>
                                </p:cTn>
                              </p:par>
                              <p:par>
                                <p:cTn id="8" presetID="1"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5000"/>
                            </p:stCondLst>
                            <p:childTnLst>
                              <p:par>
                                <p:cTn id="11" presetID="2" presetClass="entr" presetSubtype="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1+#ppt_w/2"/>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par>
                          <p:cTn id="15" fill="hold">
                            <p:stCondLst>
                              <p:cond delay="5500"/>
                            </p:stCondLst>
                            <p:childTnLst>
                              <p:par>
                                <p:cTn id="16" presetID="2" presetClass="entr" presetSubtype="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1+#ppt_w/2"/>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par>
                          <p:cTn id="20" fill="hold">
                            <p:stCondLst>
                              <p:cond delay="6000"/>
                            </p:stCondLst>
                            <p:childTnLst>
                              <p:par>
                                <p:cTn id="21" presetID="2" presetClass="entr" presetSubtype="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6500"/>
                            </p:stCondLst>
                            <p:childTnLst>
                              <p:par>
                                <p:cTn id="26" presetID="37" presetClass="entr" presetSubtype="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anim calcmode="lin" valueType="num">
                                      <p:cBhvr>
                                        <p:cTn id="29" dur="500" fill="hold"/>
                                        <p:tgtEl>
                                          <p:spTgt spid="24"/>
                                        </p:tgtEl>
                                        <p:attrNameLst>
                                          <p:attrName>ppt_x</p:attrName>
                                        </p:attrNameLst>
                                      </p:cBhvr>
                                      <p:tavLst>
                                        <p:tav tm="0">
                                          <p:val>
                                            <p:strVal val="#ppt_x"/>
                                          </p:val>
                                        </p:tav>
                                        <p:tav tm="100000">
                                          <p:val>
                                            <p:strVal val="#ppt_x"/>
                                          </p:val>
                                        </p:tav>
                                      </p:tavLst>
                                    </p:anim>
                                    <p:anim calcmode="lin" valueType="num">
                                      <p:cBhvr>
                                        <p:cTn id="30" dur="450" decel="100000" fill="hold"/>
                                        <p:tgtEl>
                                          <p:spTgt spid="24"/>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childTnLst>
                          </p:cTn>
                        </p:par>
                        <p:par>
                          <p:cTn id="32" fill="hold">
                            <p:stCondLst>
                              <p:cond delay="7000"/>
                            </p:stCondLst>
                            <p:childTnLst>
                              <p:par>
                                <p:cTn id="33" presetID="26" presetClass="emph" presetSubtype="0" fill="hold" grpId="1" nodeType="afterEffect">
                                  <p:stCondLst>
                                    <p:cond delay="0"/>
                                  </p:stCondLst>
                                  <p:childTnLst>
                                    <p:animEffect transition="out" filter="fade">
                                      <p:cBhvr>
                                        <p:cTn id="34" dur="500" tmFilter="0, 0; .2, .5; .8, .5; 1, 0"/>
                                        <p:tgtEl>
                                          <p:spTgt spid="23"/>
                                        </p:tgtEl>
                                      </p:cBhvr>
                                    </p:animEffect>
                                    <p:animScale>
                                      <p:cBhvr>
                                        <p:cTn id="35" dur="250" autoRev="1" fill="hold"/>
                                        <p:tgtEl>
                                          <p:spTgt spid="23"/>
                                        </p:tgtEl>
                                      </p:cBhvr>
                                      <p:by x="105000" y="105000"/>
                                    </p:animScale>
                                  </p:childTnLst>
                                </p:cTn>
                              </p:par>
                            </p:childTnLst>
                          </p:cTn>
                        </p:par>
                        <p:par>
                          <p:cTn id="36" fill="hold">
                            <p:stCondLst>
                              <p:cond delay="7500"/>
                            </p:stCondLst>
                            <p:childTnLst>
                              <p:par>
                                <p:cTn id="37" presetID="3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strVal val="#ppt_x"/>
                                          </p:val>
                                        </p:tav>
                                        <p:tav tm="100000">
                                          <p:val>
                                            <p:strVal val="#ppt_x"/>
                                          </p:val>
                                        </p:tav>
                                      </p:tavLst>
                                    </p:anim>
                                    <p:anim calcmode="lin" valueType="num">
                                      <p:cBhvr>
                                        <p:cTn id="41" dur="450" decel="100000" fill="hold"/>
                                        <p:tgtEl>
                                          <p:spTgt spid="21"/>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21"/>
                                        </p:tgtEl>
                                        <p:attrNameLst>
                                          <p:attrName>ppt_y</p:attrName>
                                        </p:attrNameLst>
                                      </p:cBhvr>
                                      <p:tavLst>
                                        <p:tav tm="0">
                                          <p:val>
                                            <p:strVal val="#ppt_y-.03"/>
                                          </p:val>
                                        </p:tav>
                                        <p:tav tm="100000">
                                          <p:val>
                                            <p:strVal val="#ppt_y"/>
                                          </p:val>
                                        </p:tav>
                                      </p:tavLst>
                                    </p:anim>
                                  </p:childTnLst>
                                </p:cTn>
                              </p:par>
                            </p:childTnLst>
                          </p:cTn>
                        </p:par>
                        <p:par>
                          <p:cTn id="43" fill="hold">
                            <p:stCondLst>
                              <p:cond delay="8000"/>
                            </p:stCondLst>
                            <p:childTnLst>
                              <p:par>
                                <p:cTn id="44" presetID="26" presetClass="emph" presetSubtype="0" fill="hold" grpId="1" nodeType="afterEffect">
                                  <p:stCondLst>
                                    <p:cond delay="0"/>
                                  </p:stCondLst>
                                  <p:childTnLst>
                                    <p:animEffect transition="out" filter="fade">
                                      <p:cBhvr>
                                        <p:cTn id="45" dur="500" tmFilter="0, 0; .2, .5; .8, .5; 1, 0"/>
                                        <p:tgtEl>
                                          <p:spTgt spid="20"/>
                                        </p:tgtEl>
                                      </p:cBhvr>
                                    </p:animEffect>
                                    <p:animScale>
                                      <p:cBhvr>
                                        <p:cTn id="46" dur="250" autoRev="1" fill="hold"/>
                                        <p:tgtEl>
                                          <p:spTgt spid="20"/>
                                        </p:tgtEl>
                                      </p:cBhvr>
                                      <p:by x="105000" y="105000"/>
                                    </p:animScale>
                                  </p:childTnLst>
                                </p:cTn>
                              </p:par>
                            </p:childTnLst>
                          </p:cTn>
                        </p:par>
                        <p:par>
                          <p:cTn id="47" fill="hold">
                            <p:stCondLst>
                              <p:cond delay="8500"/>
                            </p:stCondLst>
                            <p:childTnLst>
                              <p:par>
                                <p:cTn id="48" presetID="37"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anim calcmode="lin" valueType="num">
                                      <p:cBhvr>
                                        <p:cTn id="51" dur="500" fill="hold"/>
                                        <p:tgtEl>
                                          <p:spTgt spid="14"/>
                                        </p:tgtEl>
                                        <p:attrNameLst>
                                          <p:attrName>ppt_x</p:attrName>
                                        </p:attrNameLst>
                                      </p:cBhvr>
                                      <p:tavLst>
                                        <p:tav tm="0">
                                          <p:val>
                                            <p:strVal val="#ppt_x"/>
                                          </p:val>
                                        </p:tav>
                                        <p:tav tm="100000">
                                          <p:val>
                                            <p:strVal val="#ppt_x"/>
                                          </p:val>
                                        </p:tav>
                                      </p:tavLst>
                                    </p:anim>
                                    <p:anim calcmode="lin" valueType="num">
                                      <p:cBhvr>
                                        <p:cTn id="52" dur="450" decel="100000" fill="hold"/>
                                        <p:tgtEl>
                                          <p:spTgt spid="14"/>
                                        </p:tgtEl>
                                        <p:attrNameLst>
                                          <p:attrName>ppt_y</p:attrName>
                                        </p:attrNameLst>
                                      </p:cBhvr>
                                      <p:tavLst>
                                        <p:tav tm="0">
                                          <p:val>
                                            <p:strVal val="#ppt_y+1"/>
                                          </p:val>
                                        </p:tav>
                                        <p:tav tm="100000">
                                          <p:val>
                                            <p:strVal val="#ppt_y-.03"/>
                                          </p:val>
                                        </p:tav>
                                      </p:tavLst>
                                    </p:anim>
                                    <p:anim calcmode="lin" valueType="num">
                                      <p:cBhvr>
                                        <p:cTn id="53" dur="50" accel="100000" fill="hold">
                                          <p:stCondLst>
                                            <p:cond delay="450"/>
                                          </p:stCondLst>
                                        </p:cTn>
                                        <p:tgtEl>
                                          <p:spTgt spid="14"/>
                                        </p:tgtEl>
                                        <p:attrNameLst>
                                          <p:attrName>ppt_y</p:attrName>
                                        </p:attrNameLst>
                                      </p:cBhvr>
                                      <p:tavLst>
                                        <p:tav tm="0">
                                          <p:val>
                                            <p:strVal val="#ppt_y-.03"/>
                                          </p:val>
                                        </p:tav>
                                        <p:tav tm="100000">
                                          <p:val>
                                            <p:strVal val="#ppt_y"/>
                                          </p:val>
                                        </p:tav>
                                      </p:tavLst>
                                    </p:anim>
                                  </p:childTnLst>
                                </p:cTn>
                              </p:par>
                            </p:childTnLst>
                          </p:cTn>
                        </p:par>
                        <p:par>
                          <p:cTn id="54" fill="hold">
                            <p:stCondLst>
                              <p:cond delay="9000"/>
                            </p:stCondLst>
                            <p:childTnLst>
                              <p:par>
                                <p:cTn id="55" presetID="26" presetClass="emph" presetSubtype="0" fill="hold" grpId="1" nodeType="afterEffect">
                                  <p:stCondLst>
                                    <p:cond delay="0"/>
                                  </p:stCondLst>
                                  <p:childTnLst>
                                    <p:animEffect transition="out" filter="fade">
                                      <p:cBhvr>
                                        <p:cTn id="56" dur="500" tmFilter="0, 0; .2, .5; .8, .5; 1, 0"/>
                                        <p:tgtEl>
                                          <p:spTgt spid="13"/>
                                        </p:tgtEl>
                                      </p:cBhvr>
                                    </p:animEffect>
                                    <p:animScale>
                                      <p:cBhvr>
                                        <p:cTn id="5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20" grpId="0" animBg="1"/>
      <p:bldP spid="20" grpId="1" animBg="1"/>
      <p:bldP spid="23" grpId="0" animBg="1"/>
      <p:bldP spid="2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051"/>
          <p:cNvGraphicFramePr>
            <a:graphicFrameLocks noGrp="1"/>
          </p:cNvGraphicFramePr>
          <p:nvPr/>
        </p:nvGraphicFramePr>
        <p:xfrm>
          <a:off x="0" y="914401"/>
          <a:ext cx="8940800" cy="980533"/>
        </p:xfrm>
        <a:graphic>
          <a:graphicData uri="http://schemas.openxmlformats.org/drawingml/2006/table">
            <a:tbl>
              <a:tblPr/>
              <a:tblGrid>
                <a:gridCol w="8940800">
                  <a:extLst>
                    <a:ext uri="{9D8B030D-6E8A-4147-A177-3AD203B41FA5}">
                      <a16:colId xmlns:a16="http://schemas.microsoft.com/office/drawing/2014/main" val="20000"/>
                    </a:ext>
                  </a:extLst>
                </a:gridCol>
              </a:tblGrid>
              <a:tr h="980533">
                <a:tc>
                  <a:txBody>
                    <a:bodyPr/>
                    <a:lstStyle/>
                    <a:p>
                      <a:pPr algn="l">
                        <a:spcBef>
                          <a:spcPts val="0"/>
                        </a:spcBef>
                      </a:pPr>
                      <a:r>
                        <a:rPr lang="en-US" sz="2400" b="1" dirty="0">
                          <a:solidFill>
                            <a:schemeClr val="bg1"/>
                          </a:solidFill>
                          <a:latin typeface="Arial" pitchFamily="34" charset="0"/>
                        </a:rPr>
                        <a:t>2010 Census-Based Population Projections</a:t>
                      </a:r>
                    </a:p>
                    <a:p>
                      <a:pPr algn="l">
                        <a:spcBef>
                          <a:spcPts val="0"/>
                        </a:spcBef>
                      </a:pPr>
                      <a:r>
                        <a:rPr lang="en-US" sz="2400" b="1" dirty="0">
                          <a:solidFill>
                            <a:schemeClr val="bg1"/>
                          </a:solidFill>
                          <a:latin typeface="Arial" pitchFamily="34" charset="0"/>
                        </a:rPr>
                        <a:t>Philippines:</a:t>
                      </a:r>
                      <a:r>
                        <a:rPr lang="en-US" sz="2400" b="1" baseline="0" dirty="0">
                          <a:solidFill>
                            <a:schemeClr val="bg1"/>
                          </a:solidFill>
                          <a:latin typeface="Arial" pitchFamily="34" charset="0"/>
                        </a:rPr>
                        <a:t> 2010 to 2045</a:t>
                      </a:r>
                      <a:endParaRPr lang="en-US" sz="2400" b="1" dirty="0">
                        <a:solidFill>
                          <a:schemeClr val="bg1"/>
                        </a:solidFill>
                        <a:latin typeface="Arial" pitchFamily="34" charset="0"/>
                      </a:endParaRPr>
                    </a:p>
                  </a:txBody>
                  <a:tcPr marL="120000" marR="12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extLst>
                  <a:ext uri="{0D108BD9-81ED-4DB2-BD59-A6C34878D82A}">
                    <a16:rowId xmlns:a16="http://schemas.microsoft.com/office/drawing/2014/main" val="10000"/>
                  </a:ext>
                </a:extLst>
              </a:tr>
            </a:tbl>
          </a:graphicData>
        </a:graphic>
      </p:graphicFrame>
      <p:pic>
        <p:nvPicPr>
          <p:cNvPr id="5" name="Picture 4" descr="walkingpeople2.gif"/>
          <p:cNvPicPr>
            <a:picLocks noChangeAspect="1"/>
          </p:cNvPicPr>
          <p:nvPr/>
        </p:nvPicPr>
        <p:blipFill>
          <a:blip r:embed="rId3"/>
          <a:stretch>
            <a:fillRect/>
          </a:stretch>
        </p:blipFill>
        <p:spPr>
          <a:xfrm flipH="1">
            <a:off x="4109421" y="4495800"/>
            <a:ext cx="5237779" cy="1906514"/>
          </a:xfrm>
          <a:prstGeom prst="rect">
            <a:avLst/>
          </a:prstGeom>
        </p:spPr>
      </p:pic>
      <p:pic>
        <p:nvPicPr>
          <p:cNvPr id="6" name="Picture 5" descr="walkingpeople2.gif"/>
          <p:cNvPicPr>
            <a:picLocks noChangeAspect="1"/>
          </p:cNvPicPr>
          <p:nvPr/>
        </p:nvPicPr>
        <p:blipFill>
          <a:blip r:embed="rId3"/>
          <a:stretch>
            <a:fillRect/>
          </a:stretch>
        </p:blipFill>
        <p:spPr>
          <a:xfrm flipH="1">
            <a:off x="9144000" y="4495800"/>
            <a:ext cx="5237779" cy="1906514"/>
          </a:xfrm>
          <a:prstGeom prst="rect">
            <a:avLst/>
          </a:prstGeom>
        </p:spPr>
      </p:pic>
      <p:grpSp>
        <p:nvGrpSpPr>
          <p:cNvPr id="2" name="Group 7"/>
          <p:cNvGrpSpPr/>
          <p:nvPr/>
        </p:nvGrpSpPr>
        <p:grpSpPr>
          <a:xfrm>
            <a:off x="8026400" y="4572000"/>
            <a:ext cx="6807200" cy="1752600"/>
            <a:chOff x="3886200" y="5486400"/>
            <a:chExt cx="3657600" cy="932138"/>
          </a:xfrm>
        </p:grpSpPr>
        <p:pic>
          <p:nvPicPr>
            <p:cNvPr id="9" name="Picture 8" descr="walkingpeople2.gif"/>
            <p:cNvPicPr>
              <a:picLocks noChangeAspect="1"/>
            </p:cNvPicPr>
            <p:nvPr/>
          </p:nvPicPr>
          <p:blipFill>
            <a:blip r:embed="rId3"/>
            <a:stretch>
              <a:fillRect/>
            </a:stretch>
          </p:blipFill>
          <p:spPr>
            <a:xfrm flipH="1">
              <a:off x="3886200" y="5486400"/>
              <a:ext cx="1828800" cy="932138"/>
            </a:xfrm>
            <a:prstGeom prst="rect">
              <a:avLst/>
            </a:prstGeom>
          </p:spPr>
        </p:pic>
        <p:pic>
          <p:nvPicPr>
            <p:cNvPr id="10" name="Picture 9" descr="walkingpeople2.gif"/>
            <p:cNvPicPr>
              <a:picLocks noChangeAspect="1"/>
            </p:cNvPicPr>
            <p:nvPr/>
          </p:nvPicPr>
          <p:blipFill>
            <a:blip r:embed="rId3"/>
            <a:stretch>
              <a:fillRect/>
            </a:stretch>
          </p:blipFill>
          <p:spPr>
            <a:xfrm flipH="1">
              <a:off x="5715000" y="5486400"/>
              <a:ext cx="1828800" cy="932138"/>
            </a:xfrm>
            <a:prstGeom prst="rect">
              <a:avLst/>
            </a:prstGeom>
          </p:spPr>
        </p:pic>
      </p:grpSp>
      <p:grpSp>
        <p:nvGrpSpPr>
          <p:cNvPr id="4" name="Group 10"/>
          <p:cNvGrpSpPr/>
          <p:nvPr/>
        </p:nvGrpSpPr>
        <p:grpSpPr>
          <a:xfrm>
            <a:off x="5588000" y="4648200"/>
            <a:ext cx="6807200" cy="1752600"/>
            <a:chOff x="3886200" y="5486400"/>
            <a:chExt cx="3657600" cy="932138"/>
          </a:xfrm>
        </p:grpSpPr>
        <p:pic>
          <p:nvPicPr>
            <p:cNvPr id="12" name="Picture 11" descr="walkingpeople2.gif"/>
            <p:cNvPicPr>
              <a:picLocks noChangeAspect="1"/>
            </p:cNvPicPr>
            <p:nvPr/>
          </p:nvPicPr>
          <p:blipFill>
            <a:blip r:embed="rId3"/>
            <a:stretch>
              <a:fillRect/>
            </a:stretch>
          </p:blipFill>
          <p:spPr>
            <a:xfrm flipH="1">
              <a:off x="3886200" y="5486400"/>
              <a:ext cx="1828800" cy="932138"/>
            </a:xfrm>
            <a:prstGeom prst="rect">
              <a:avLst/>
            </a:prstGeom>
          </p:spPr>
        </p:pic>
        <p:pic>
          <p:nvPicPr>
            <p:cNvPr id="13" name="Picture 12" descr="walkingpeople2.gif"/>
            <p:cNvPicPr>
              <a:picLocks noChangeAspect="1"/>
            </p:cNvPicPr>
            <p:nvPr/>
          </p:nvPicPr>
          <p:blipFill>
            <a:blip r:embed="rId3"/>
            <a:stretch>
              <a:fillRect/>
            </a:stretch>
          </p:blipFill>
          <p:spPr>
            <a:xfrm flipH="1">
              <a:off x="5715000" y="5486400"/>
              <a:ext cx="1828800" cy="932138"/>
            </a:xfrm>
            <a:prstGeom prst="rect">
              <a:avLst/>
            </a:prstGeom>
          </p:spPr>
        </p:pic>
      </p:grpSp>
      <p:graphicFrame>
        <p:nvGraphicFramePr>
          <p:cNvPr id="7" name="Chart 6"/>
          <p:cNvGraphicFramePr/>
          <p:nvPr/>
        </p:nvGraphicFramePr>
        <p:xfrm>
          <a:off x="0" y="1981200"/>
          <a:ext cx="10668000" cy="4876800"/>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13"/>
          <p:cNvPicPr>
            <a:picLocks noChangeAspect="1"/>
          </p:cNvPicPr>
          <p:nvPr/>
        </p:nvPicPr>
        <p:blipFill>
          <a:blip r:embed="rId5"/>
          <a:stretch>
            <a:fillRect/>
          </a:stretch>
        </p:blipFill>
        <p:spPr>
          <a:xfrm>
            <a:off x="9192508" y="0"/>
            <a:ext cx="2999492" cy="87180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ded Corner 6"/>
          <p:cNvSpPr/>
          <p:nvPr/>
        </p:nvSpPr>
        <p:spPr>
          <a:xfrm>
            <a:off x="8229600" y="1981200"/>
            <a:ext cx="1625600" cy="457200"/>
          </a:xfrm>
          <a:prstGeom prst="foldedCorner">
            <a:avLst>
              <a:gd name="adj" fmla="val 27595"/>
            </a:avLst>
          </a:prstGeom>
          <a:gradFill flip="none" rotWithShape="1">
            <a:gsLst>
              <a:gs pos="0">
                <a:schemeClr val="bg1"/>
              </a:gs>
              <a:gs pos="50000">
                <a:schemeClr val="bg1">
                  <a:lumMod val="95000"/>
                </a:schemeClr>
              </a:gs>
              <a:gs pos="100000">
                <a:schemeClr val="bg1">
                  <a:lumMod val="85000"/>
                </a:schemeClr>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bIns="0" anchor="t"/>
          <a:lstStyle/>
          <a:p>
            <a:pPr>
              <a:defRPr/>
            </a:pPr>
            <a:r>
              <a:rPr lang="en-US" sz="1600" b="1" dirty="0">
                <a:solidFill>
                  <a:schemeClr val="tx1"/>
                </a:solidFill>
                <a:latin typeface="Arial" pitchFamily="34" charset="0"/>
                <a:cs typeface="Arial" pitchFamily="34" charset="0"/>
              </a:rPr>
              <a:t>In Millions</a:t>
            </a:r>
          </a:p>
        </p:txBody>
      </p:sp>
      <p:pic>
        <p:nvPicPr>
          <p:cNvPr id="5" name="Picture 4" descr="people5.jpg"/>
          <p:cNvPicPr>
            <a:picLocks noChangeAspect="1"/>
          </p:cNvPicPr>
          <p:nvPr/>
        </p:nvPicPr>
        <p:blipFill>
          <a:blip r:embed="rId3"/>
          <a:stretch>
            <a:fillRect/>
          </a:stretch>
        </p:blipFill>
        <p:spPr>
          <a:xfrm flipH="1">
            <a:off x="-2540000" y="2314574"/>
            <a:ext cx="10871200" cy="4586288"/>
          </a:xfrm>
          <a:prstGeom prst="rect">
            <a:avLst/>
          </a:prstGeom>
        </p:spPr>
      </p:pic>
      <p:graphicFrame>
        <p:nvGraphicFramePr>
          <p:cNvPr id="3" name="Chart 2"/>
          <p:cNvGraphicFramePr/>
          <p:nvPr/>
        </p:nvGraphicFramePr>
        <p:xfrm>
          <a:off x="4165600" y="2286000"/>
          <a:ext cx="8026400" cy="45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Group 1051"/>
          <p:cNvGraphicFramePr>
            <a:graphicFrameLocks noGrp="1"/>
          </p:cNvGraphicFramePr>
          <p:nvPr/>
        </p:nvGraphicFramePr>
        <p:xfrm>
          <a:off x="0" y="914401"/>
          <a:ext cx="9448800" cy="980533"/>
        </p:xfrm>
        <a:graphic>
          <a:graphicData uri="http://schemas.openxmlformats.org/drawingml/2006/table">
            <a:tbl>
              <a:tblPr/>
              <a:tblGrid>
                <a:gridCol w="9448800">
                  <a:extLst>
                    <a:ext uri="{9D8B030D-6E8A-4147-A177-3AD203B41FA5}">
                      <a16:colId xmlns:a16="http://schemas.microsoft.com/office/drawing/2014/main" val="20000"/>
                    </a:ext>
                  </a:extLst>
                </a:gridCol>
              </a:tblGrid>
              <a:tr h="980533">
                <a:tc>
                  <a:txBody>
                    <a:bodyPr/>
                    <a:lstStyle/>
                    <a:p>
                      <a:pPr algn="l">
                        <a:spcBef>
                          <a:spcPts val="0"/>
                        </a:spcBef>
                      </a:pPr>
                      <a:r>
                        <a:rPr lang="en-US" sz="2400" b="1" dirty="0">
                          <a:solidFill>
                            <a:schemeClr val="bg1"/>
                          </a:solidFill>
                          <a:latin typeface="Arial" pitchFamily="34" charset="0"/>
                        </a:rPr>
                        <a:t>Philippine</a:t>
                      </a:r>
                      <a:r>
                        <a:rPr lang="en-US" sz="2400" b="1" baseline="0" dirty="0">
                          <a:solidFill>
                            <a:schemeClr val="bg1"/>
                          </a:solidFill>
                          <a:latin typeface="Arial" pitchFamily="34" charset="0"/>
                        </a:rPr>
                        <a:t> Population in </a:t>
                      </a:r>
                      <a:r>
                        <a:rPr lang="en-US" sz="2400" b="1" dirty="0">
                          <a:solidFill>
                            <a:schemeClr val="bg1"/>
                          </a:solidFill>
                          <a:latin typeface="Arial" pitchFamily="34" charset="0"/>
                        </a:rPr>
                        <a:t>Comparison with Countries in the Southeast Asian Region:</a:t>
                      </a:r>
                      <a:r>
                        <a:rPr lang="en-US" sz="2400" b="1" baseline="0" dirty="0">
                          <a:solidFill>
                            <a:schemeClr val="bg1"/>
                          </a:solidFill>
                          <a:latin typeface="Arial" pitchFamily="34" charset="0"/>
                        </a:rPr>
                        <a:t> 2016</a:t>
                      </a:r>
                      <a:endParaRPr lang="en-US" sz="2400" b="1" dirty="0">
                        <a:solidFill>
                          <a:schemeClr val="bg1"/>
                        </a:solidFill>
                        <a:latin typeface="Arial" pitchFamily="34" charset="0"/>
                      </a:endParaRPr>
                    </a:p>
                  </a:txBody>
                  <a:tcPr marL="120000" marR="12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extLst>
                  <a:ext uri="{0D108BD9-81ED-4DB2-BD59-A6C34878D82A}">
                    <a16:rowId xmlns:a16="http://schemas.microsoft.com/office/drawing/2014/main" val="10000"/>
                  </a:ext>
                </a:extLst>
              </a:tr>
            </a:tbl>
          </a:graphicData>
        </a:graphic>
      </p:graphicFrame>
      <p:sp>
        <p:nvSpPr>
          <p:cNvPr id="6" name="Folded Corner 5"/>
          <p:cNvSpPr/>
          <p:nvPr/>
        </p:nvSpPr>
        <p:spPr>
          <a:xfrm>
            <a:off x="8534400" y="6096000"/>
            <a:ext cx="3657600" cy="762000"/>
          </a:xfrm>
          <a:prstGeom prst="foldedCorner">
            <a:avLst>
              <a:gd name="adj" fmla="val 27595"/>
            </a:avLst>
          </a:prstGeom>
          <a:gradFill flip="none" rotWithShape="1">
            <a:gsLst>
              <a:gs pos="0">
                <a:schemeClr val="bg1"/>
              </a:gs>
              <a:gs pos="50000">
                <a:schemeClr val="bg1">
                  <a:lumMod val="95000"/>
                </a:schemeClr>
              </a:gs>
              <a:gs pos="100000">
                <a:schemeClr val="bg1">
                  <a:lumMod val="85000"/>
                </a:schemeClr>
              </a:gs>
            </a:gsLst>
            <a:lin ang="5400000" scaled="1"/>
            <a:tileRect/>
          </a:gradFill>
          <a:ln w="3175">
            <a:noFill/>
          </a:ln>
          <a:effectLst>
            <a:outerShdw blurRad="127000" dist="152400" dir="8280000" sx="98000" sy="98000" algn="ctr">
              <a:srgbClr val="000000">
                <a:alpha val="49000"/>
              </a:srgbClr>
            </a:outerShdw>
          </a:effectLst>
        </p:spPr>
        <p:style>
          <a:lnRef idx="2">
            <a:schemeClr val="accent1">
              <a:shade val="50000"/>
            </a:schemeClr>
          </a:lnRef>
          <a:fillRef idx="1">
            <a:schemeClr val="accent1"/>
          </a:fillRef>
          <a:effectRef idx="0">
            <a:schemeClr val="accent1"/>
          </a:effectRef>
          <a:fontRef idx="minor">
            <a:schemeClr val="lt1"/>
          </a:fontRef>
        </p:style>
        <p:txBody>
          <a:bodyPr bIns="0" anchor="t"/>
          <a:lstStyle/>
          <a:p>
            <a:pPr>
              <a:defRPr/>
            </a:pPr>
            <a:r>
              <a:rPr lang="en-US" sz="1600" b="1" dirty="0">
                <a:solidFill>
                  <a:schemeClr val="tx1"/>
                </a:solidFill>
                <a:latin typeface="Arial" pitchFamily="34" charset="0"/>
                <a:cs typeface="Arial" pitchFamily="34" charset="0"/>
              </a:rPr>
              <a:t>Source:</a:t>
            </a:r>
          </a:p>
          <a:p>
            <a:pPr marL="236538" indent="-236538">
              <a:defRPr/>
            </a:pPr>
            <a:endParaRPr lang="en-US" sz="600" b="1" dirty="0">
              <a:solidFill>
                <a:schemeClr val="tx1"/>
              </a:solidFill>
              <a:latin typeface="Arial" pitchFamily="34" charset="0"/>
              <a:cs typeface="Arial" pitchFamily="34" charset="0"/>
            </a:endParaRPr>
          </a:p>
          <a:p>
            <a:pPr>
              <a:defRPr/>
            </a:pPr>
            <a:r>
              <a:rPr lang="en-US" sz="1200" dirty="0">
                <a:solidFill>
                  <a:schemeClr val="tx1"/>
                </a:solidFill>
                <a:latin typeface="Arial" pitchFamily="34" charset="0"/>
                <a:cs typeface="Arial" pitchFamily="34" charset="0"/>
              </a:rPr>
              <a:t>Population Reference Bureau</a:t>
            </a:r>
          </a:p>
          <a:p>
            <a:pPr>
              <a:defRPr/>
            </a:pPr>
            <a:r>
              <a:rPr lang="en-US" sz="1200" dirty="0">
                <a:solidFill>
                  <a:schemeClr val="tx1"/>
                </a:solidFill>
                <a:latin typeface="Arial" pitchFamily="34" charset="0"/>
                <a:cs typeface="Arial" pitchFamily="34" charset="0"/>
              </a:rPr>
              <a:t>2016 World Population Data Sheet</a:t>
            </a:r>
          </a:p>
        </p:txBody>
      </p:sp>
      <p:pic>
        <p:nvPicPr>
          <p:cNvPr id="8" name="Picture 7"/>
          <p:cNvPicPr>
            <a:picLocks noChangeAspect="1"/>
          </p:cNvPicPr>
          <p:nvPr/>
        </p:nvPicPr>
        <p:blipFill>
          <a:blip r:embed="rId5"/>
          <a:stretch>
            <a:fillRect/>
          </a:stretch>
        </p:blipFill>
        <p:spPr>
          <a:xfrm>
            <a:off x="9192508" y="0"/>
            <a:ext cx="2999492" cy="87180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29254 8.78816E-7 L 0.0066 8.78816E-7 " pathEditMode="relative" rAng="0" ptsTypes="AA">
                                      <p:cBhvr>
                                        <p:cTn id="6" dur="5000" fill="hold"/>
                                        <p:tgtEl>
                                          <p:spTgt spid="5"/>
                                        </p:tgtEl>
                                        <p:attrNameLst>
                                          <p:attrName>ppt_x</p:attrName>
                                          <p:attrName>ppt_y</p:attrName>
                                        </p:attrNameLst>
                                      </p:cBhvr>
                                      <p:rCtr x="149" y="0"/>
                                    </p:animMotion>
                                  </p:childTnLst>
                                </p:cTn>
                              </p:par>
                            </p:childTnLst>
                          </p:cTn>
                        </p:par>
                        <p:par>
                          <p:cTn id="7" fill="hold">
                            <p:stCondLst>
                              <p:cond delay="5000"/>
                            </p:stCondLst>
                            <p:childTnLst>
                              <p:par>
                                <p:cTn id="8" presetID="35" presetClass="path" presetSubtype="0" accel="50000" decel="50000" fill="hold" nodeType="afterEffect">
                                  <p:stCondLst>
                                    <p:cond delay="0"/>
                                  </p:stCondLst>
                                  <p:childTnLst>
                                    <p:animMotion origin="layout" path="M 1.94444E-6 8.78816E-7 L -0.29254 8.78816E-7 " pathEditMode="relative" rAng="0" ptsTypes="AA">
                                      <p:cBhvr>
                                        <p:cTn id="9" dur="3000" fill="hold"/>
                                        <p:tgtEl>
                                          <p:spTgt spid="5"/>
                                        </p:tgtEl>
                                        <p:attrNameLst>
                                          <p:attrName>ppt_x</p:attrName>
                                          <p:attrName>ppt_y</p:attrName>
                                        </p:attrNameLst>
                                      </p:cBhvr>
                                      <p:rCtr x="-14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2508" y="0"/>
            <a:ext cx="2999492" cy="871804"/>
          </a:xfrm>
          <a:prstGeom prst="rect">
            <a:avLst/>
          </a:prstGeom>
        </p:spPr>
      </p:pic>
      <p:sp>
        <p:nvSpPr>
          <p:cNvPr id="6" name="Text Box 12"/>
          <p:cNvSpPr txBox="1">
            <a:spLocks noChangeArrowheads="1"/>
          </p:cNvSpPr>
          <p:nvPr/>
        </p:nvSpPr>
        <p:spPr bwMode="auto">
          <a:xfrm>
            <a:off x="619059" y="917270"/>
            <a:ext cx="9716429"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Census Major Activities</a:t>
            </a:r>
          </a:p>
        </p:txBody>
      </p:sp>
      <p:sp>
        <p:nvSpPr>
          <p:cNvPr id="5" name="TextBox 4"/>
          <p:cNvSpPr txBox="1"/>
          <p:nvPr/>
        </p:nvSpPr>
        <p:spPr>
          <a:xfrm>
            <a:off x="1180616" y="2095017"/>
            <a:ext cx="2245489" cy="4524315"/>
          </a:xfrm>
          <a:prstGeom prst="rect">
            <a:avLst/>
          </a:prstGeom>
          <a:solidFill>
            <a:schemeClr val="accent1">
              <a:alpha val="59000"/>
            </a:schemeClr>
          </a:solidFill>
          <a:ln>
            <a:solidFill>
              <a:schemeClr val="accent1"/>
            </a:solidFill>
          </a:ln>
        </p:spPr>
        <p:txBody>
          <a:bodyPr wrap="square" rtlCol="0">
            <a:spAutoFit/>
          </a:bodyPr>
          <a:lstStyle/>
          <a:p>
            <a:pPr marL="115888" indent="-115888">
              <a:buFont typeface="Arial" pitchFamily="34" charset="0"/>
              <a:buChar char="•"/>
            </a:pPr>
            <a:r>
              <a:rPr lang="en-PH" sz="1600" dirty="0"/>
              <a:t>EA Delineation &amp; mapping</a:t>
            </a:r>
          </a:p>
          <a:p>
            <a:pPr marL="115888" indent="-115888">
              <a:buFont typeface="Arial" pitchFamily="34" charset="0"/>
              <a:buChar char="•"/>
            </a:pPr>
            <a:r>
              <a:rPr lang="en-PH" sz="1600" dirty="0"/>
              <a:t>Census forms &amp; manuals reproduction</a:t>
            </a:r>
          </a:p>
          <a:p>
            <a:pPr marL="115888" indent="-115888">
              <a:buFont typeface="Arial" pitchFamily="34" charset="0"/>
              <a:buChar char="•"/>
            </a:pPr>
            <a:r>
              <a:rPr lang="en-PH" sz="1600" dirty="0"/>
              <a:t>Workload analysis</a:t>
            </a:r>
          </a:p>
          <a:p>
            <a:pPr marL="115888" indent="-115888">
              <a:buFont typeface="Arial" pitchFamily="34" charset="0"/>
              <a:buChar char="•"/>
            </a:pPr>
            <a:r>
              <a:rPr lang="en-PH" sz="1600" dirty="0"/>
              <a:t>Coordination with local govt. agencies</a:t>
            </a:r>
          </a:p>
          <a:p>
            <a:pPr marL="115888" indent="-115888">
              <a:buFont typeface="Arial" pitchFamily="34" charset="0"/>
              <a:buChar char="•"/>
            </a:pPr>
            <a:r>
              <a:rPr lang="en-PH" sz="1600" dirty="0"/>
              <a:t>Procurement of supplies &amp; materials</a:t>
            </a:r>
          </a:p>
          <a:p>
            <a:pPr marL="115888" indent="-115888">
              <a:buFont typeface="Arial" pitchFamily="34" charset="0"/>
              <a:buChar char="•"/>
            </a:pPr>
            <a:r>
              <a:rPr lang="en-PH" sz="1600" dirty="0"/>
              <a:t>Recruitment hiring &amp; training</a:t>
            </a:r>
          </a:p>
          <a:p>
            <a:pPr marL="115888" indent="-115888">
              <a:buFont typeface="Arial" pitchFamily="34" charset="0"/>
              <a:buChar char="•"/>
            </a:pPr>
            <a:r>
              <a:rPr lang="en-PH" sz="1600" dirty="0"/>
              <a:t>Setting financial &amp; admin. Procedures</a:t>
            </a:r>
          </a:p>
          <a:p>
            <a:pPr marL="115888" indent="-115888">
              <a:buFont typeface="Arial" pitchFamily="34" charset="0"/>
              <a:buChar char="•"/>
            </a:pPr>
            <a:r>
              <a:rPr lang="en-PH" sz="1600" dirty="0"/>
              <a:t>EA assignment</a:t>
            </a:r>
          </a:p>
          <a:p>
            <a:pPr marL="115888" indent="-115888">
              <a:buFont typeface="Arial" pitchFamily="34" charset="0"/>
              <a:buChar char="•"/>
            </a:pPr>
            <a:r>
              <a:rPr lang="en-PH" sz="1600" dirty="0"/>
              <a:t>Allocation, distribution &amp; retrieval of forms</a:t>
            </a:r>
          </a:p>
          <a:p>
            <a:pPr marL="115888" indent="-115888">
              <a:buFont typeface="Arial" pitchFamily="34" charset="0"/>
              <a:buChar char="•"/>
            </a:pPr>
            <a:r>
              <a:rPr lang="en-PH" sz="1600" dirty="0"/>
              <a:t>Consultation with stakeholders &amp; users</a:t>
            </a:r>
            <a:endParaRPr lang="en-PH" dirty="0"/>
          </a:p>
        </p:txBody>
      </p:sp>
      <p:sp>
        <p:nvSpPr>
          <p:cNvPr id="7" name="TextBox 6"/>
          <p:cNvSpPr txBox="1"/>
          <p:nvPr/>
        </p:nvSpPr>
        <p:spPr>
          <a:xfrm>
            <a:off x="5106360" y="3057645"/>
            <a:ext cx="2245489" cy="2062103"/>
          </a:xfrm>
          <a:prstGeom prst="rect">
            <a:avLst/>
          </a:prstGeom>
          <a:solidFill>
            <a:schemeClr val="accent1">
              <a:alpha val="59000"/>
            </a:schemeClr>
          </a:solidFill>
          <a:ln>
            <a:solidFill>
              <a:schemeClr val="accent1"/>
            </a:solidFill>
          </a:ln>
        </p:spPr>
        <p:txBody>
          <a:bodyPr wrap="square" rtlCol="0">
            <a:spAutoFit/>
          </a:bodyPr>
          <a:lstStyle/>
          <a:p>
            <a:pPr marL="115888" indent="-115888">
              <a:buFont typeface="Arial" pitchFamily="34" charset="0"/>
              <a:buChar char="•"/>
            </a:pPr>
            <a:r>
              <a:rPr lang="en-PH" sz="1600" dirty="0"/>
              <a:t>Field enumeration</a:t>
            </a:r>
          </a:p>
          <a:p>
            <a:pPr marL="115888" indent="-115888">
              <a:buFont typeface="Arial" pitchFamily="34" charset="0"/>
              <a:buChar char="•"/>
            </a:pPr>
            <a:r>
              <a:rPr lang="en-PH" sz="1600" dirty="0" err="1"/>
              <a:t>Spotchecking</a:t>
            </a:r>
            <a:r>
              <a:rPr lang="en-PH" sz="1600" dirty="0"/>
              <a:t> and supervision</a:t>
            </a:r>
          </a:p>
          <a:p>
            <a:pPr marL="115888" indent="-115888">
              <a:buFont typeface="Arial" pitchFamily="34" charset="0"/>
              <a:buChar char="•"/>
            </a:pPr>
            <a:r>
              <a:rPr lang="en-PH" sz="1600" dirty="0"/>
              <a:t>Receipt &amp; control of accomplished forms</a:t>
            </a:r>
          </a:p>
          <a:p>
            <a:pPr marL="115888" indent="-115888">
              <a:buFont typeface="Arial" pitchFamily="34" charset="0"/>
              <a:buChar char="•"/>
            </a:pPr>
            <a:r>
              <a:rPr lang="en-PH" sz="1600" dirty="0"/>
              <a:t>Progress monitoring </a:t>
            </a:r>
          </a:p>
          <a:p>
            <a:pPr marL="115888" indent="-115888">
              <a:buFont typeface="Arial" pitchFamily="34" charset="0"/>
              <a:buChar char="•"/>
            </a:pPr>
            <a:r>
              <a:rPr lang="en-PH" sz="1600" dirty="0"/>
              <a:t>Handling enumeration &amp; other field problems</a:t>
            </a:r>
          </a:p>
        </p:txBody>
      </p:sp>
      <p:sp>
        <p:nvSpPr>
          <p:cNvPr id="8" name="TextBox 7"/>
          <p:cNvSpPr txBox="1"/>
          <p:nvPr/>
        </p:nvSpPr>
        <p:spPr>
          <a:xfrm>
            <a:off x="9217306" y="2270569"/>
            <a:ext cx="2245489" cy="3539430"/>
          </a:xfrm>
          <a:prstGeom prst="rect">
            <a:avLst/>
          </a:prstGeom>
          <a:solidFill>
            <a:schemeClr val="accent1">
              <a:alpha val="59000"/>
            </a:schemeClr>
          </a:solidFill>
          <a:ln>
            <a:solidFill>
              <a:schemeClr val="accent1"/>
            </a:solidFill>
          </a:ln>
        </p:spPr>
        <p:txBody>
          <a:bodyPr wrap="square" rtlCol="0">
            <a:spAutoFit/>
          </a:bodyPr>
          <a:lstStyle/>
          <a:p>
            <a:pPr marL="115888" indent="-115888">
              <a:buFont typeface="Arial" pitchFamily="34" charset="0"/>
              <a:buChar char="•"/>
            </a:pPr>
            <a:r>
              <a:rPr lang="en-PH" sz="1600" dirty="0"/>
              <a:t>Bundling &amp; packaging of forms</a:t>
            </a:r>
          </a:p>
          <a:p>
            <a:pPr marL="115888" indent="-115888">
              <a:buFont typeface="Arial" pitchFamily="34" charset="0"/>
              <a:buChar char="•"/>
            </a:pPr>
            <a:r>
              <a:rPr lang="en-PH" sz="1600" dirty="0"/>
              <a:t>Setting up of processing </a:t>
            </a:r>
            <a:r>
              <a:rPr lang="en-PH" sz="1600" dirty="0" err="1"/>
              <a:t>centers</a:t>
            </a:r>
            <a:endParaRPr lang="en-PH" sz="1600" dirty="0"/>
          </a:p>
          <a:p>
            <a:pPr marL="115888" indent="-115888">
              <a:buFont typeface="Arial" pitchFamily="34" charset="0"/>
              <a:buChar char="•"/>
            </a:pPr>
            <a:r>
              <a:rPr lang="en-PH" sz="1600" dirty="0"/>
              <a:t>Data processing </a:t>
            </a:r>
          </a:p>
          <a:p>
            <a:pPr marL="115888" indent="-115888">
              <a:buFont typeface="Arial" pitchFamily="34" charset="0"/>
              <a:buChar char="•"/>
            </a:pPr>
            <a:r>
              <a:rPr lang="en-PH" sz="1600" dirty="0"/>
              <a:t>Transmittal of image files from FO to CO</a:t>
            </a:r>
          </a:p>
          <a:p>
            <a:pPr marL="115888" indent="-115888">
              <a:buFont typeface="Arial" pitchFamily="34" charset="0"/>
              <a:buChar char="•"/>
            </a:pPr>
            <a:r>
              <a:rPr lang="en-PH" sz="1600" dirty="0"/>
              <a:t>Evaluation of population counts</a:t>
            </a:r>
          </a:p>
          <a:p>
            <a:pPr marL="115888" indent="-115888">
              <a:buFont typeface="Arial" pitchFamily="34" charset="0"/>
              <a:buChar char="•"/>
            </a:pPr>
            <a:r>
              <a:rPr lang="en-PH" sz="1600" dirty="0"/>
              <a:t>Proclamation of the President</a:t>
            </a:r>
          </a:p>
          <a:p>
            <a:pPr marL="115888" indent="-115888">
              <a:buFont typeface="Arial" pitchFamily="34" charset="0"/>
              <a:buChar char="•"/>
            </a:pPr>
            <a:r>
              <a:rPr lang="en-PH" sz="1600" dirty="0"/>
              <a:t>Generation of detailed census results</a:t>
            </a:r>
          </a:p>
          <a:p>
            <a:pPr marL="115888" indent="-115888">
              <a:buFont typeface="Arial" pitchFamily="34" charset="0"/>
              <a:buChar char="•"/>
            </a:pPr>
            <a:r>
              <a:rPr lang="en-PH" sz="1600" dirty="0"/>
              <a:t>Data Dissemination</a:t>
            </a:r>
          </a:p>
        </p:txBody>
      </p:sp>
      <p:sp>
        <p:nvSpPr>
          <p:cNvPr id="9" name="Right Arrow 8"/>
          <p:cNvSpPr/>
          <p:nvPr/>
        </p:nvSpPr>
        <p:spPr>
          <a:xfrm>
            <a:off x="3576574" y="3507129"/>
            <a:ext cx="1365813" cy="10417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Right Arrow 9"/>
          <p:cNvSpPr/>
          <p:nvPr/>
        </p:nvSpPr>
        <p:spPr>
          <a:xfrm>
            <a:off x="7583345" y="3439610"/>
            <a:ext cx="1365813" cy="10417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Text Box 13"/>
          <p:cNvSpPr txBox="1">
            <a:spLocks noChangeArrowheads="1"/>
          </p:cNvSpPr>
          <p:nvPr/>
        </p:nvSpPr>
        <p:spPr bwMode="auto">
          <a:xfrm>
            <a:off x="776961" y="1460785"/>
            <a:ext cx="3065832" cy="707886"/>
          </a:xfrm>
          <a:prstGeom prst="rect">
            <a:avLst/>
          </a:prstGeom>
          <a:noFill/>
          <a:ln w="9525">
            <a:noFill/>
            <a:miter lim="800000"/>
            <a:headEnd/>
            <a:tailEnd/>
          </a:ln>
          <a:effectLst/>
        </p:spPr>
        <p:txBody>
          <a:bodyPr wrap="square">
            <a:spAutoFit/>
          </a:bodyPr>
          <a:lstStyle/>
          <a:p>
            <a:pPr algn="ctr">
              <a:spcBef>
                <a:spcPct val="50000"/>
              </a:spcBef>
              <a:defRPr/>
            </a:pPr>
            <a:r>
              <a:rPr lang="en-US" sz="2000" b="1" dirty="0">
                <a:effectLst>
                  <a:outerShdw blurRad="38100" dist="38100" dir="2700000" algn="tl">
                    <a:srgbClr val="C0C0C0"/>
                  </a:outerShdw>
                </a:effectLst>
                <a:latin typeface="Arial Black" pitchFamily="34" charset="0"/>
              </a:rPr>
              <a:t>Pre-Enumeration Phase</a:t>
            </a:r>
          </a:p>
        </p:txBody>
      </p:sp>
      <p:sp>
        <p:nvSpPr>
          <p:cNvPr id="12" name="Text Box 13"/>
          <p:cNvSpPr txBox="1">
            <a:spLocks noChangeArrowheads="1"/>
          </p:cNvSpPr>
          <p:nvPr/>
        </p:nvSpPr>
        <p:spPr bwMode="auto">
          <a:xfrm>
            <a:off x="4965539" y="2411838"/>
            <a:ext cx="2513634" cy="707886"/>
          </a:xfrm>
          <a:prstGeom prst="rect">
            <a:avLst/>
          </a:prstGeom>
          <a:noFill/>
          <a:ln w="9525">
            <a:noFill/>
            <a:miter lim="800000"/>
            <a:headEnd/>
            <a:tailEnd/>
          </a:ln>
          <a:effectLst/>
        </p:spPr>
        <p:txBody>
          <a:bodyPr wrap="square">
            <a:spAutoFit/>
          </a:bodyPr>
          <a:lstStyle/>
          <a:p>
            <a:pPr algn="ctr">
              <a:spcBef>
                <a:spcPct val="50000"/>
              </a:spcBef>
              <a:defRPr/>
            </a:pPr>
            <a:r>
              <a:rPr lang="en-US" sz="2000" b="1" dirty="0">
                <a:effectLst>
                  <a:outerShdw blurRad="38100" dist="38100" dir="2700000" algn="tl">
                    <a:srgbClr val="C0C0C0"/>
                  </a:outerShdw>
                </a:effectLst>
                <a:latin typeface="Arial Black" pitchFamily="34" charset="0"/>
              </a:rPr>
              <a:t>Enumeration Phase</a:t>
            </a:r>
          </a:p>
        </p:txBody>
      </p:sp>
      <p:sp>
        <p:nvSpPr>
          <p:cNvPr id="13" name="Text Box 13"/>
          <p:cNvSpPr txBox="1">
            <a:spLocks noChangeArrowheads="1"/>
          </p:cNvSpPr>
          <p:nvPr/>
        </p:nvSpPr>
        <p:spPr bwMode="auto">
          <a:xfrm>
            <a:off x="9005106" y="1615112"/>
            <a:ext cx="2666034" cy="707886"/>
          </a:xfrm>
          <a:prstGeom prst="rect">
            <a:avLst/>
          </a:prstGeom>
          <a:noFill/>
          <a:ln w="9525">
            <a:noFill/>
            <a:miter lim="800000"/>
            <a:headEnd/>
            <a:tailEnd/>
          </a:ln>
          <a:effectLst/>
        </p:spPr>
        <p:txBody>
          <a:bodyPr wrap="square">
            <a:spAutoFit/>
          </a:bodyPr>
          <a:lstStyle/>
          <a:p>
            <a:pPr algn="ctr">
              <a:spcBef>
                <a:spcPct val="50000"/>
              </a:spcBef>
              <a:defRPr/>
            </a:pPr>
            <a:r>
              <a:rPr lang="en-US" sz="2000" b="1" dirty="0">
                <a:effectLst>
                  <a:outerShdw blurRad="38100" dist="38100" dir="2700000" algn="tl">
                    <a:srgbClr val="C0C0C0"/>
                  </a:outerShdw>
                </a:effectLst>
                <a:latin typeface="Arial Black" pitchFamily="34" charset="0"/>
              </a:rPr>
              <a:t>Post Enumeration Phase</a:t>
            </a:r>
          </a:p>
        </p:txBody>
      </p:sp>
    </p:spTree>
    <p:extLst>
      <p:ext uri="{BB962C8B-B14F-4D97-AF65-F5344CB8AC3E}">
        <p14:creationId xmlns:p14="http://schemas.microsoft.com/office/powerpoint/2010/main" val="2983812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2508" y="0"/>
            <a:ext cx="2999492" cy="871804"/>
          </a:xfrm>
          <a:prstGeom prst="rect">
            <a:avLst/>
          </a:prstGeom>
        </p:spPr>
      </p:pic>
      <p:sp>
        <p:nvSpPr>
          <p:cNvPr id="5" name="Text Box 12"/>
          <p:cNvSpPr txBox="1">
            <a:spLocks noChangeArrowheads="1"/>
          </p:cNvSpPr>
          <p:nvPr/>
        </p:nvSpPr>
        <p:spPr bwMode="auto">
          <a:xfrm>
            <a:off x="408882" y="3129104"/>
            <a:ext cx="4592610"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Convening Census Boards</a:t>
            </a:r>
          </a:p>
        </p:txBody>
      </p:sp>
      <p:pic>
        <p:nvPicPr>
          <p:cNvPr id="6" name="Picture 17" descr="DSC04104"/>
          <p:cNvPicPr>
            <a:picLocks noChangeAspect="1" noChangeArrowheads="1"/>
          </p:cNvPicPr>
          <p:nvPr/>
        </p:nvPicPr>
        <p:blipFill>
          <a:blip r:embed="rId3"/>
          <a:srcRect/>
          <a:stretch>
            <a:fillRect/>
          </a:stretch>
        </p:blipFill>
        <p:spPr bwMode="auto">
          <a:xfrm>
            <a:off x="4765288" y="3713357"/>
            <a:ext cx="3590836" cy="2862146"/>
          </a:xfrm>
          <a:prstGeom prst="rect">
            <a:avLst/>
          </a:prstGeom>
          <a:effectLst>
            <a:softEdge rad="127000"/>
          </a:effectLst>
        </p:spPr>
      </p:pic>
      <p:pic>
        <p:nvPicPr>
          <p:cNvPr id="7" name="Picture 18"/>
          <p:cNvPicPr>
            <a:picLocks noChangeAspect="1" noChangeArrowheads="1"/>
          </p:cNvPicPr>
          <p:nvPr/>
        </p:nvPicPr>
        <p:blipFill>
          <a:blip r:embed="rId4"/>
          <a:srcRect/>
          <a:stretch>
            <a:fillRect/>
          </a:stretch>
        </p:blipFill>
        <p:spPr bwMode="auto">
          <a:xfrm>
            <a:off x="4821043" y="1042639"/>
            <a:ext cx="3520068" cy="2715232"/>
          </a:xfrm>
          <a:prstGeom prst="rect">
            <a:avLst/>
          </a:prstGeom>
          <a:effectLst>
            <a:softEdge rad="127000"/>
          </a:effectLst>
        </p:spPr>
      </p:pic>
      <p:pic>
        <p:nvPicPr>
          <p:cNvPr id="8" name="Picture 19"/>
          <p:cNvPicPr>
            <a:picLocks noChangeAspect="1" noChangeArrowheads="1"/>
          </p:cNvPicPr>
          <p:nvPr/>
        </p:nvPicPr>
        <p:blipFill>
          <a:blip r:embed="rId5"/>
          <a:srcRect/>
          <a:stretch>
            <a:fillRect/>
          </a:stretch>
        </p:blipFill>
        <p:spPr bwMode="auto">
          <a:xfrm>
            <a:off x="8346132" y="1031488"/>
            <a:ext cx="3591250" cy="2726473"/>
          </a:xfrm>
          <a:prstGeom prst="rect">
            <a:avLst/>
          </a:prstGeom>
          <a:effectLst>
            <a:softEdge rad="127000"/>
          </a:effectLst>
        </p:spPr>
      </p:pic>
      <p:pic>
        <p:nvPicPr>
          <p:cNvPr id="9" name="Picture 11" descr="DSC09760"/>
          <p:cNvPicPr>
            <a:picLocks noChangeAspect="1" noChangeArrowheads="1"/>
          </p:cNvPicPr>
          <p:nvPr/>
        </p:nvPicPr>
        <p:blipFill>
          <a:blip r:embed="rId6" cstate="print"/>
          <a:srcRect t="1171" b="1171"/>
          <a:stretch>
            <a:fillRect/>
          </a:stretch>
        </p:blipFill>
        <p:spPr bwMode="auto">
          <a:xfrm>
            <a:off x="8374566" y="3648005"/>
            <a:ext cx="3573966" cy="299440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036333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92508" y="0"/>
            <a:ext cx="2999492" cy="871804"/>
          </a:xfrm>
          <a:prstGeom prst="rect">
            <a:avLst/>
          </a:prstGeom>
        </p:spPr>
      </p:pic>
      <p:sp>
        <p:nvSpPr>
          <p:cNvPr id="5" name="Text Box 12"/>
          <p:cNvSpPr txBox="1">
            <a:spLocks noChangeArrowheads="1"/>
          </p:cNvSpPr>
          <p:nvPr/>
        </p:nvSpPr>
        <p:spPr bwMode="auto">
          <a:xfrm>
            <a:off x="375427" y="884664"/>
            <a:ext cx="6739051"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Mapping and Delineation</a:t>
            </a:r>
          </a:p>
        </p:txBody>
      </p:sp>
      <p:pic>
        <p:nvPicPr>
          <p:cNvPr id="10" name="Content Placeholder 3" descr="Pob. Mother EA 0200"/>
          <p:cNvPicPr>
            <a:picLocks noChangeAspect="1"/>
          </p:cNvPicPr>
          <p:nvPr/>
        </p:nvPicPr>
        <p:blipFill>
          <a:blip r:embed="rId4"/>
          <a:srcRect t="1454" b="1454"/>
          <a:stretch>
            <a:fillRect/>
          </a:stretch>
        </p:blipFill>
        <p:spPr>
          <a:xfrm>
            <a:off x="375427" y="1648691"/>
            <a:ext cx="7572800" cy="4897076"/>
          </a:xfrm>
          <a:prstGeom prst="rect">
            <a:avLst/>
          </a:prstGeom>
          <a:effectLst>
            <a:softEdge rad="127000"/>
          </a:effectLst>
        </p:spPr>
      </p:pic>
      <p:pic>
        <p:nvPicPr>
          <p:cNvPr id="11" name="Picture 2" descr="G:\Pretest\SanLorenzoRuiz I.TIF"/>
          <p:cNvPicPr>
            <a:picLocks noChangeAspect="1" noChangeArrowheads="1"/>
          </p:cNvPicPr>
          <p:nvPr/>
        </p:nvPicPr>
        <p:blipFill>
          <a:blip r:embed="rId5"/>
          <a:srcRect l="5389" r="15628"/>
          <a:stretch>
            <a:fillRect/>
          </a:stretch>
        </p:blipFill>
        <p:spPr bwMode="auto">
          <a:xfrm>
            <a:off x="7861610" y="853897"/>
            <a:ext cx="3626006" cy="3103509"/>
          </a:xfrm>
          <a:prstGeom prst="rect">
            <a:avLst/>
          </a:prstGeom>
          <a:noFill/>
          <a:effectLst>
            <a:softEdge rad="127000"/>
          </a:effectLst>
        </p:spPr>
      </p:pic>
      <p:pic>
        <p:nvPicPr>
          <p:cNvPr id="12" name="Content Placeholder 3" descr="Pob. Mother EA 0200.jpg"/>
          <p:cNvPicPr>
            <a:picLocks noChangeAspect="1"/>
          </p:cNvPicPr>
          <p:nvPr/>
        </p:nvPicPr>
        <p:blipFill>
          <a:blip r:embed="rId6" cstate="print"/>
          <a:srcRect l="5276" t="6734" r="12449" b="15819"/>
          <a:stretch>
            <a:fillRect/>
          </a:stretch>
        </p:blipFill>
        <p:spPr bwMode="auto">
          <a:xfrm>
            <a:off x="7875923" y="3579541"/>
            <a:ext cx="3775244" cy="3061009"/>
          </a:xfrm>
          <a:prstGeom prst="rect">
            <a:avLst/>
          </a:prstGeom>
          <a:noFill/>
          <a:effectLst>
            <a:softEdge rad="127000"/>
          </a:effectLst>
        </p:spPr>
      </p:pic>
    </p:spTree>
    <p:extLst>
      <p:ext uri="{BB962C8B-B14F-4D97-AF65-F5344CB8AC3E}">
        <p14:creationId xmlns:p14="http://schemas.microsoft.com/office/powerpoint/2010/main" val="1036333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2508" y="0"/>
            <a:ext cx="2999492" cy="871804"/>
          </a:xfrm>
          <a:prstGeom prst="rect">
            <a:avLst/>
          </a:prstGeom>
        </p:spPr>
      </p:pic>
      <p:sp>
        <p:nvSpPr>
          <p:cNvPr id="5" name="Text Box 12"/>
          <p:cNvSpPr txBox="1">
            <a:spLocks noChangeArrowheads="1"/>
          </p:cNvSpPr>
          <p:nvPr/>
        </p:nvSpPr>
        <p:spPr bwMode="auto">
          <a:xfrm>
            <a:off x="341971" y="921834"/>
            <a:ext cx="7729328"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Training on Enumeration</a:t>
            </a:r>
          </a:p>
        </p:txBody>
      </p:sp>
      <p:pic>
        <p:nvPicPr>
          <p:cNvPr id="6" name="Picture 5" descr="DSC00897.JPG"/>
          <p:cNvPicPr>
            <a:picLocks noChangeAspect="1"/>
          </p:cNvPicPr>
          <p:nvPr/>
        </p:nvPicPr>
        <p:blipFill>
          <a:blip r:embed="rId3" cstate="print"/>
          <a:stretch>
            <a:fillRect/>
          </a:stretch>
        </p:blipFill>
        <p:spPr>
          <a:xfrm rot="707307">
            <a:off x="8639400" y="2479492"/>
            <a:ext cx="3359262" cy="2239508"/>
          </a:xfrm>
          <a:prstGeom prst="rect">
            <a:avLst/>
          </a:prstGeom>
          <a:noFill/>
          <a:effectLst>
            <a:softEdge rad="127000"/>
          </a:effectLst>
        </p:spPr>
      </p:pic>
      <p:pic>
        <p:nvPicPr>
          <p:cNvPr id="7" name="Picture 6" descr="04282010201.jpg"/>
          <p:cNvPicPr>
            <a:picLocks noChangeAspect="1"/>
          </p:cNvPicPr>
          <p:nvPr/>
        </p:nvPicPr>
        <p:blipFill>
          <a:blip r:embed="rId4" cstate="print"/>
          <a:stretch>
            <a:fillRect/>
          </a:stretch>
        </p:blipFill>
        <p:spPr>
          <a:xfrm rot="21371864">
            <a:off x="5898780" y="4555114"/>
            <a:ext cx="3084736" cy="2203031"/>
          </a:xfrm>
          <a:prstGeom prst="rect">
            <a:avLst/>
          </a:prstGeom>
          <a:noFill/>
          <a:effectLst>
            <a:softEdge rad="127000"/>
          </a:effectLst>
        </p:spPr>
      </p:pic>
      <p:pic>
        <p:nvPicPr>
          <p:cNvPr id="8" name="Picture 7" descr="04282010196.jpg"/>
          <p:cNvPicPr>
            <a:picLocks noChangeAspect="1"/>
          </p:cNvPicPr>
          <p:nvPr/>
        </p:nvPicPr>
        <p:blipFill>
          <a:blip r:embed="rId5" cstate="print"/>
          <a:srcRect t="34654"/>
          <a:stretch>
            <a:fillRect/>
          </a:stretch>
        </p:blipFill>
        <p:spPr>
          <a:xfrm rot="273983">
            <a:off x="3186358" y="4687582"/>
            <a:ext cx="2996180" cy="2054410"/>
          </a:xfrm>
          <a:prstGeom prst="rect">
            <a:avLst/>
          </a:prstGeom>
          <a:noFill/>
          <a:effectLst>
            <a:softEdge rad="127000"/>
          </a:effectLst>
        </p:spPr>
      </p:pic>
      <p:pic>
        <p:nvPicPr>
          <p:cNvPr id="9" name="Picture 8" descr="04192010146.jpg"/>
          <p:cNvPicPr>
            <a:picLocks noChangeAspect="1"/>
          </p:cNvPicPr>
          <p:nvPr/>
        </p:nvPicPr>
        <p:blipFill>
          <a:blip r:embed="rId6" cstate="print"/>
          <a:srcRect t="18794"/>
          <a:stretch>
            <a:fillRect/>
          </a:stretch>
        </p:blipFill>
        <p:spPr>
          <a:xfrm>
            <a:off x="0" y="4427860"/>
            <a:ext cx="3306683" cy="2184813"/>
          </a:xfrm>
          <a:prstGeom prst="rect">
            <a:avLst/>
          </a:prstGeom>
          <a:noFill/>
          <a:effectLst>
            <a:softEdge rad="127000"/>
          </a:effectLst>
        </p:spPr>
      </p:pic>
      <p:pic>
        <p:nvPicPr>
          <p:cNvPr id="10" name="Picture 9" descr="DSC00910.JPG"/>
          <p:cNvPicPr>
            <a:picLocks noChangeAspect="1"/>
          </p:cNvPicPr>
          <p:nvPr/>
        </p:nvPicPr>
        <p:blipFill>
          <a:blip r:embed="rId7" cstate="print"/>
          <a:stretch>
            <a:fillRect/>
          </a:stretch>
        </p:blipFill>
        <p:spPr>
          <a:xfrm rot="267412">
            <a:off x="8658959" y="4428193"/>
            <a:ext cx="3448918" cy="2299278"/>
          </a:xfrm>
          <a:prstGeom prst="rect">
            <a:avLst/>
          </a:prstGeom>
          <a:noFill/>
          <a:effectLst>
            <a:softEdge rad="127000"/>
          </a:effectLst>
        </p:spPr>
      </p:pic>
      <p:pic>
        <p:nvPicPr>
          <p:cNvPr id="11" name="Picture 10" descr="DSC05388.JPG"/>
          <p:cNvPicPr>
            <a:picLocks noChangeAspect="1"/>
          </p:cNvPicPr>
          <p:nvPr/>
        </p:nvPicPr>
        <p:blipFill>
          <a:blip r:embed="rId8" cstate="print"/>
          <a:srcRect r="7447" b="6383"/>
          <a:stretch>
            <a:fillRect/>
          </a:stretch>
        </p:blipFill>
        <p:spPr>
          <a:xfrm>
            <a:off x="7071354" y="858643"/>
            <a:ext cx="3117669" cy="2172522"/>
          </a:xfrm>
          <a:prstGeom prst="rect">
            <a:avLst/>
          </a:prstGeom>
          <a:noFill/>
          <a:effectLst>
            <a:softEdge rad="127000"/>
          </a:effectLst>
        </p:spPr>
      </p:pic>
      <p:sp>
        <p:nvSpPr>
          <p:cNvPr id="13" name="Rectangle 7"/>
          <p:cNvSpPr>
            <a:spLocks noChangeArrowheads="1"/>
          </p:cNvSpPr>
          <p:nvPr/>
        </p:nvSpPr>
        <p:spPr bwMode="auto">
          <a:xfrm>
            <a:off x="334536" y="1492414"/>
            <a:ext cx="6490010" cy="2554545"/>
          </a:xfrm>
          <a:prstGeom prst="rect">
            <a:avLst/>
          </a:prstGeom>
          <a:noFill/>
          <a:ln w="9525">
            <a:noFill/>
            <a:miter lim="800000"/>
            <a:headEnd/>
            <a:tailEnd/>
          </a:ln>
        </p:spPr>
        <p:txBody>
          <a:bodyPr wrap="square">
            <a:spAutoFit/>
          </a:bodyPr>
          <a:lstStyle/>
          <a:p>
            <a:pPr marL="742950" indent="-742950" algn="just" hangingPunct="0">
              <a:buFont typeface="Arial" pitchFamily="34" charset="0"/>
              <a:buChar char="•"/>
            </a:pPr>
            <a:r>
              <a:rPr lang="en-US" sz="4000" dirty="0"/>
              <a:t>Task Force – Central Office</a:t>
            </a:r>
          </a:p>
          <a:p>
            <a:pPr marL="742950" indent="-742950" algn="just" hangingPunct="0">
              <a:buFont typeface="Arial" pitchFamily="34" charset="0"/>
              <a:buChar char="•"/>
            </a:pPr>
            <a:r>
              <a:rPr lang="en-US" sz="4000" dirty="0"/>
              <a:t>2</a:t>
            </a:r>
            <a:r>
              <a:rPr lang="en-US" sz="4000" baseline="30000" dirty="0"/>
              <a:t>nd</a:t>
            </a:r>
            <a:r>
              <a:rPr lang="en-US" sz="4000" dirty="0"/>
              <a:t> Level – Regional </a:t>
            </a:r>
          </a:p>
          <a:p>
            <a:pPr marL="742950" indent="-742950" algn="just" hangingPunct="0">
              <a:buFont typeface="Arial" pitchFamily="34" charset="0"/>
              <a:buChar char="•"/>
            </a:pPr>
            <a:r>
              <a:rPr lang="en-US" sz="4000" dirty="0"/>
              <a:t>3</a:t>
            </a:r>
            <a:r>
              <a:rPr lang="en-US" sz="4000" baseline="30000" dirty="0"/>
              <a:t>rd</a:t>
            </a:r>
            <a:r>
              <a:rPr lang="en-US" sz="4000" dirty="0"/>
              <a:t> Level – Provincial</a:t>
            </a:r>
          </a:p>
          <a:p>
            <a:pPr marL="742950" indent="-742950" hangingPunct="0">
              <a:buFont typeface="Arial" pitchFamily="34" charset="0"/>
              <a:buChar char="•"/>
            </a:pPr>
            <a:r>
              <a:rPr lang="en-US" sz="4000" dirty="0"/>
              <a:t>4</a:t>
            </a:r>
            <a:r>
              <a:rPr lang="en-US" sz="4000" baseline="30000" dirty="0"/>
              <a:t>th</a:t>
            </a:r>
            <a:r>
              <a:rPr lang="en-US" sz="4000" dirty="0"/>
              <a:t> Level – City/Municipal</a:t>
            </a:r>
          </a:p>
        </p:txBody>
      </p:sp>
    </p:spTree>
    <p:extLst>
      <p:ext uri="{BB962C8B-B14F-4D97-AF65-F5344CB8AC3E}">
        <p14:creationId xmlns:p14="http://schemas.microsoft.com/office/powerpoint/2010/main" val="1036333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2508" y="0"/>
            <a:ext cx="2999492" cy="871804"/>
          </a:xfrm>
          <a:prstGeom prst="rect">
            <a:avLst/>
          </a:prstGeom>
        </p:spPr>
      </p:pic>
      <p:sp>
        <p:nvSpPr>
          <p:cNvPr id="3" name="Rectangle 7"/>
          <p:cNvSpPr>
            <a:spLocks noChangeArrowheads="1"/>
          </p:cNvSpPr>
          <p:nvPr/>
        </p:nvSpPr>
        <p:spPr bwMode="auto">
          <a:xfrm>
            <a:off x="1594624" y="2574082"/>
            <a:ext cx="8709102" cy="1692771"/>
          </a:xfrm>
          <a:prstGeom prst="rect">
            <a:avLst/>
          </a:prstGeom>
          <a:noFill/>
          <a:ln w="9525">
            <a:noFill/>
            <a:miter lim="800000"/>
            <a:headEnd/>
            <a:tailEnd/>
          </a:ln>
        </p:spPr>
        <p:txBody>
          <a:bodyPr wrap="square">
            <a:spAutoFit/>
          </a:bodyPr>
          <a:lstStyle/>
          <a:p>
            <a:pPr marL="742950" indent="-742950" algn="just" hangingPunct="0">
              <a:buFont typeface="Arial" pitchFamily="34" charset="0"/>
              <a:buChar char="•"/>
            </a:pPr>
            <a:r>
              <a:rPr lang="en-US" sz="4000" dirty="0"/>
              <a:t>personal interview </a:t>
            </a:r>
          </a:p>
          <a:p>
            <a:pPr marL="742950" indent="-742950" algn="just" hangingPunct="0"/>
            <a:endParaRPr lang="en-US" sz="2000" dirty="0"/>
          </a:p>
          <a:p>
            <a:pPr marL="742950" indent="-742950" algn="just" hangingPunct="0">
              <a:buFont typeface="Arial" pitchFamily="34" charset="0"/>
              <a:buChar char="•"/>
            </a:pPr>
            <a:r>
              <a:rPr lang="en-US" sz="4000" dirty="0"/>
              <a:t>self-administered questionnaires</a:t>
            </a:r>
          </a:p>
        </p:txBody>
      </p:sp>
      <p:sp>
        <p:nvSpPr>
          <p:cNvPr id="5" name="Text Box 12"/>
          <p:cNvSpPr txBox="1">
            <a:spLocks noChangeArrowheads="1"/>
          </p:cNvSpPr>
          <p:nvPr/>
        </p:nvSpPr>
        <p:spPr bwMode="auto">
          <a:xfrm>
            <a:off x="609600" y="1066800"/>
            <a:ext cx="7729328"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Data Collection Method</a:t>
            </a:r>
          </a:p>
        </p:txBody>
      </p:sp>
      <p:sp>
        <p:nvSpPr>
          <p:cNvPr id="6" name="Text Box 13"/>
          <p:cNvSpPr txBox="1">
            <a:spLocks noChangeArrowheads="1"/>
          </p:cNvSpPr>
          <p:nvPr/>
        </p:nvSpPr>
        <p:spPr bwMode="auto">
          <a:xfrm>
            <a:off x="672791" y="1715426"/>
            <a:ext cx="7620000" cy="830997"/>
          </a:xfrm>
          <a:prstGeom prst="rect">
            <a:avLst/>
          </a:prstGeom>
          <a:noFill/>
          <a:ln w="9525">
            <a:noFill/>
            <a:miter lim="800000"/>
            <a:headEnd/>
            <a:tailEnd/>
          </a:ln>
          <a:effectLst/>
        </p:spPr>
        <p:txBody>
          <a:bodyPr>
            <a:spAutoFit/>
          </a:bodyPr>
          <a:lstStyle/>
          <a:p>
            <a:pPr algn="ctr">
              <a:spcBef>
                <a:spcPct val="50000"/>
              </a:spcBef>
              <a:defRPr/>
            </a:pPr>
            <a:r>
              <a:rPr lang="en-US" sz="4800" b="1" dirty="0">
                <a:effectLst>
                  <a:outerShdw blurRad="38100" dist="38100" dir="2700000" algn="tl">
                    <a:srgbClr val="C0C0C0"/>
                  </a:outerShdw>
                </a:effectLst>
                <a:latin typeface="Arial Black" pitchFamily="34" charset="0"/>
              </a:rPr>
              <a:t>House to house visit </a:t>
            </a:r>
          </a:p>
        </p:txBody>
      </p:sp>
    </p:spTree>
    <p:extLst>
      <p:ext uri="{BB962C8B-B14F-4D97-AF65-F5344CB8AC3E}">
        <p14:creationId xmlns:p14="http://schemas.microsoft.com/office/powerpoint/2010/main" val="1036333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2508" y="0"/>
            <a:ext cx="2999492" cy="871804"/>
          </a:xfrm>
          <a:prstGeom prst="rect">
            <a:avLst/>
          </a:prstGeom>
        </p:spPr>
      </p:pic>
      <p:sp>
        <p:nvSpPr>
          <p:cNvPr id="5" name="Text Box 12"/>
          <p:cNvSpPr txBox="1">
            <a:spLocks noChangeArrowheads="1"/>
          </p:cNvSpPr>
          <p:nvPr/>
        </p:nvSpPr>
        <p:spPr bwMode="auto">
          <a:xfrm>
            <a:off x="609600" y="899535"/>
            <a:ext cx="7729328"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Enumeration Period</a:t>
            </a:r>
          </a:p>
        </p:txBody>
      </p:sp>
      <p:pic>
        <p:nvPicPr>
          <p:cNvPr id="7" name="Picture 2" descr="C:\Documents and Settings\Minette\CPH2010\malolos_saturation\IMG_0194.JPG"/>
          <p:cNvPicPr>
            <a:picLocks noChangeAspect="1" noChangeArrowheads="1"/>
          </p:cNvPicPr>
          <p:nvPr/>
        </p:nvPicPr>
        <p:blipFill>
          <a:blip r:embed="rId3" cstate="print"/>
          <a:srcRect t="1138" b="1138"/>
          <a:stretch>
            <a:fillRect/>
          </a:stretch>
        </p:blipFill>
        <p:spPr bwMode="auto">
          <a:xfrm>
            <a:off x="3782864" y="4111845"/>
            <a:ext cx="3487718" cy="2556584"/>
          </a:xfrm>
          <a:prstGeom prst="rect">
            <a:avLst/>
          </a:prstGeom>
          <a:noFill/>
          <a:effectLst>
            <a:softEdge rad="127000"/>
          </a:effectLst>
        </p:spPr>
      </p:pic>
      <p:pic>
        <p:nvPicPr>
          <p:cNvPr id="8" name="Picture 2" descr="C:\Documents and Settings\Minette\CPH2010\malolos_saturation\IMG_0155.JPG"/>
          <p:cNvPicPr>
            <a:picLocks noChangeAspect="1" noChangeArrowheads="1"/>
          </p:cNvPicPr>
          <p:nvPr/>
        </p:nvPicPr>
        <p:blipFill>
          <a:blip r:embed="rId4" cstate="print"/>
          <a:srcRect t="1138" b="1138"/>
          <a:stretch>
            <a:fillRect/>
          </a:stretch>
        </p:blipFill>
        <p:spPr bwMode="auto">
          <a:xfrm>
            <a:off x="7281733" y="1500977"/>
            <a:ext cx="3410415" cy="2499919"/>
          </a:xfrm>
          <a:prstGeom prst="rect">
            <a:avLst/>
          </a:prstGeom>
          <a:noFill/>
          <a:effectLst>
            <a:softEdge rad="127000"/>
          </a:effectLst>
        </p:spPr>
      </p:pic>
      <p:pic>
        <p:nvPicPr>
          <p:cNvPr id="9" name="Picture 3" descr="G:\popcen2010\EN call back.jpg"/>
          <p:cNvPicPr>
            <a:picLocks noChangeAspect="1" noChangeArrowheads="1"/>
          </p:cNvPicPr>
          <p:nvPr/>
        </p:nvPicPr>
        <p:blipFill>
          <a:blip r:embed="rId5"/>
          <a:srcRect/>
          <a:stretch>
            <a:fillRect/>
          </a:stretch>
        </p:blipFill>
        <p:spPr bwMode="auto">
          <a:xfrm>
            <a:off x="3757947" y="1500978"/>
            <a:ext cx="3534937" cy="2577558"/>
          </a:xfrm>
          <a:prstGeom prst="rect">
            <a:avLst/>
          </a:prstGeom>
          <a:noFill/>
          <a:effectLst>
            <a:softEdge rad="127000"/>
          </a:effectLst>
        </p:spPr>
      </p:pic>
      <p:pic>
        <p:nvPicPr>
          <p:cNvPr id="10" name="Picture 2" descr="G:\popcen2010\Ms. Nerry at San Mateo.jpg"/>
          <p:cNvPicPr>
            <a:picLocks noChangeAspect="1" noChangeArrowheads="1"/>
          </p:cNvPicPr>
          <p:nvPr/>
        </p:nvPicPr>
        <p:blipFill>
          <a:blip r:embed="rId6"/>
          <a:srcRect t="1138" b="1138"/>
          <a:stretch>
            <a:fillRect/>
          </a:stretch>
        </p:blipFill>
        <p:spPr>
          <a:xfrm>
            <a:off x="7206539" y="4081346"/>
            <a:ext cx="3473263" cy="2627970"/>
          </a:xfrm>
          <a:prstGeom prst="rect">
            <a:avLst/>
          </a:prstGeom>
          <a:effectLst>
            <a:softEdge rad="127000"/>
          </a:effectLst>
        </p:spPr>
      </p:pic>
      <p:pic>
        <p:nvPicPr>
          <p:cNvPr id="11" name="Content Placeholder 6" descr="ord6.jpg"/>
          <p:cNvPicPr>
            <a:picLocks noChangeAspect="1"/>
          </p:cNvPicPr>
          <p:nvPr/>
        </p:nvPicPr>
        <p:blipFill>
          <a:blip r:embed="rId7"/>
          <a:srcRect/>
          <a:stretch>
            <a:fillRect/>
          </a:stretch>
        </p:blipFill>
        <p:spPr>
          <a:xfrm>
            <a:off x="260195" y="2561063"/>
            <a:ext cx="3534560" cy="2810100"/>
          </a:xfrm>
          <a:prstGeom prst="rect">
            <a:avLst/>
          </a:prstGeom>
          <a:effectLst>
            <a:softEdge rad="127000"/>
          </a:effectLst>
        </p:spPr>
      </p:pic>
    </p:spTree>
    <p:extLst>
      <p:ext uri="{BB962C8B-B14F-4D97-AF65-F5344CB8AC3E}">
        <p14:creationId xmlns:p14="http://schemas.microsoft.com/office/powerpoint/2010/main" val="1036333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2508" y="0"/>
            <a:ext cx="2999492" cy="871804"/>
          </a:xfrm>
          <a:prstGeom prst="rect">
            <a:avLst/>
          </a:prstGeom>
        </p:spPr>
      </p:pic>
      <p:sp>
        <p:nvSpPr>
          <p:cNvPr id="5" name="Text Box 12"/>
          <p:cNvSpPr txBox="1">
            <a:spLocks noChangeArrowheads="1"/>
          </p:cNvSpPr>
          <p:nvPr/>
        </p:nvSpPr>
        <p:spPr bwMode="auto">
          <a:xfrm>
            <a:off x="609600" y="888384"/>
            <a:ext cx="7729328"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Census Technology</a:t>
            </a:r>
          </a:p>
        </p:txBody>
      </p:sp>
      <p:sp>
        <p:nvSpPr>
          <p:cNvPr id="9" name="Text Box 9"/>
          <p:cNvSpPr txBox="1">
            <a:spLocks noChangeArrowheads="1"/>
          </p:cNvSpPr>
          <p:nvPr/>
        </p:nvSpPr>
        <p:spPr bwMode="auto">
          <a:xfrm>
            <a:off x="2062976" y="1787913"/>
            <a:ext cx="5157440" cy="1923604"/>
          </a:xfrm>
          <a:prstGeom prst="rect">
            <a:avLst/>
          </a:prstGeom>
          <a:noFill/>
          <a:ln w="9525">
            <a:noFill/>
            <a:miter lim="800000"/>
            <a:headEnd/>
            <a:tailEnd/>
          </a:ln>
        </p:spPr>
        <p:txBody>
          <a:bodyPr wrap="square">
            <a:spAutoFit/>
          </a:bodyPr>
          <a:lstStyle/>
          <a:p>
            <a:pPr marL="460375" indent="-460375" eaLnBrk="0" hangingPunct="0">
              <a:spcBef>
                <a:spcPct val="25000"/>
              </a:spcBef>
              <a:buFont typeface="Arial" charset="0"/>
              <a:buChar char="•"/>
            </a:pPr>
            <a:r>
              <a:rPr lang="en-US" sz="2800" dirty="0">
                <a:solidFill>
                  <a:srgbClr val="111111"/>
                </a:solidFill>
                <a:cs typeface="Arial" charset="0"/>
              </a:rPr>
              <a:t>Use of Short Message Service (SMS) for Progress Monitoring System</a:t>
            </a:r>
          </a:p>
          <a:p>
            <a:pPr marL="460375" indent="-460375" eaLnBrk="0" hangingPunct="0">
              <a:spcBef>
                <a:spcPct val="25000"/>
              </a:spcBef>
            </a:pPr>
            <a:endParaRPr lang="en-US" sz="2800" dirty="0">
              <a:solidFill>
                <a:srgbClr val="111111"/>
              </a:solidFill>
              <a:cs typeface="Arial" charset="0"/>
            </a:endParaRPr>
          </a:p>
        </p:txBody>
      </p:sp>
      <p:sp>
        <p:nvSpPr>
          <p:cNvPr id="14" name="Text Box 9"/>
          <p:cNvSpPr txBox="1">
            <a:spLocks noChangeArrowheads="1"/>
          </p:cNvSpPr>
          <p:nvPr/>
        </p:nvSpPr>
        <p:spPr bwMode="auto">
          <a:xfrm>
            <a:off x="5231779" y="4430751"/>
            <a:ext cx="5294972" cy="2062103"/>
          </a:xfrm>
          <a:prstGeom prst="rect">
            <a:avLst/>
          </a:prstGeom>
          <a:noFill/>
          <a:ln w="9525">
            <a:noFill/>
            <a:miter lim="800000"/>
            <a:headEnd/>
            <a:tailEnd/>
          </a:ln>
        </p:spPr>
        <p:txBody>
          <a:bodyPr wrap="square">
            <a:spAutoFit/>
          </a:bodyPr>
          <a:lstStyle/>
          <a:p>
            <a:pPr marL="460375" indent="-460375" eaLnBrk="0" hangingPunct="0">
              <a:spcBef>
                <a:spcPct val="25000"/>
              </a:spcBef>
              <a:buFont typeface="Arial" charset="0"/>
              <a:buChar char="•"/>
            </a:pPr>
            <a:r>
              <a:rPr lang="en-US" sz="3200" dirty="0">
                <a:solidFill>
                  <a:srgbClr val="111111"/>
                </a:solidFill>
                <a:cs typeface="Arial" charset="0"/>
              </a:rPr>
              <a:t>Use of Optical Mark Recognition (OMR) and data entry (scan, interpret and key-in)</a:t>
            </a:r>
          </a:p>
        </p:txBody>
      </p:sp>
      <p:pic>
        <p:nvPicPr>
          <p:cNvPr id="1026" name="Picture 2"/>
          <p:cNvPicPr>
            <a:picLocks noChangeAspect="1" noChangeArrowheads="1"/>
          </p:cNvPicPr>
          <p:nvPr/>
        </p:nvPicPr>
        <p:blipFill>
          <a:blip r:embed="rId3"/>
          <a:srcRect/>
          <a:stretch>
            <a:fillRect/>
          </a:stretch>
        </p:blipFill>
        <p:spPr bwMode="auto">
          <a:xfrm>
            <a:off x="6757639" y="903262"/>
            <a:ext cx="3286438" cy="2380922"/>
          </a:xfrm>
          <a:prstGeom prst="rect">
            <a:avLst/>
          </a:prstGeom>
          <a:noFill/>
          <a:ln w="9525">
            <a:noFill/>
            <a:miter lim="800000"/>
            <a:headEnd/>
            <a:tailEnd/>
          </a:ln>
          <a:effectLst/>
        </p:spPr>
      </p:pic>
      <p:pic>
        <p:nvPicPr>
          <p:cNvPr id="2" name="Picture 3"/>
          <p:cNvPicPr>
            <a:picLocks noChangeAspect="1" noChangeArrowheads="1"/>
          </p:cNvPicPr>
          <p:nvPr/>
        </p:nvPicPr>
        <p:blipFill>
          <a:blip r:embed="rId4"/>
          <a:srcRect/>
          <a:stretch>
            <a:fillRect/>
          </a:stretch>
        </p:blipFill>
        <p:spPr bwMode="auto">
          <a:xfrm>
            <a:off x="142410" y="3552013"/>
            <a:ext cx="4276725" cy="2943225"/>
          </a:xfrm>
          <a:prstGeom prst="rect">
            <a:avLst/>
          </a:prstGeom>
          <a:noFill/>
          <a:ln w="9525">
            <a:noFill/>
            <a:miter lim="800000"/>
            <a:headEnd/>
            <a:tailEnd/>
          </a:ln>
          <a:effectLst/>
        </p:spPr>
      </p:pic>
      <p:pic>
        <p:nvPicPr>
          <p:cNvPr id="16"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53161" y="4590585"/>
            <a:ext cx="2597221" cy="2267415"/>
          </a:xfrm>
          <a:prstGeom prst="rect">
            <a:avLst/>
          </a:prstGeom>
          <a:noFill/>
          <a:ln w="9525">
            <a:noFill/>
            <a:miter lim="800000"/>
            <a:headEnd/>
            <a:tailEnd/>
          </a:ln>
        </p:spPr>
      </p:pic>
    </p:spTree>
    <p:extLst>
      <p:ext uri="{BB962C8B-B14F-4D97-AF65-F5344CB8AC3E}">
        <p14:creationId xmlns:p14="http://schemas.microsoft.com/office/powerpoint/2010/main" val="195361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92508" y="0"/>
            <a:ext cx="2999492" cy="871804"/>
          </a:xfrm>
          <a:prstGeom prst="rect">
            <a:avLst/>
          </a:prstGeom>
        </p:spPr>
      </p:pic>
      <p:graphicFrame>
        <p:nvGraphicFramePr>
          <p:cNvPr id="5" name="Diagram 4"/>
          <p:cNvGraphicFramePr/>
          <p:nvPr>
            <p:extLst>
              <p:ext uri="{D42A27DB-BD31-4B8C-83A1-F6EECF244321}">
                <p14:modId xmlns:p14="http://schemas.microsoft.com/office/powerpoint/2010/main" val="1267147407"/>
              </p:ext>
            </p:extLst>
          </p:nvPr>
        </p:nvGraphicFramePr>
        <p:xfrm>
          <a:off x="609600" y="1023257"/>
          <a:ext cx="108712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36333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2508" y="0"/>
            <a:ext cx="2999492" cy="871804"/>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3323116" y="1628079"/>
            <a:ext cx="8296456" cy="5067509"/>
          </a:xfrm>
          <a:prstGeom prst="rect">
            <a:avLst/>
          </a:prstGeom>
          <a:ln>
            <a:noFill/>
          </a:ln>
          <a:effectLst>
            <a:outerShdw blurRad="292100" dist="139700" dir="2700000" algn="tl" rotWithShape="0">
              <a:srgbClr val="333333">
                <a:alpha val="65000"/>
              </a:srgbClr>
            </a:outerShdw>
          </a:effectLst>
        </p:spPr>
      </p:pic>
      <p:grpSp>
        <p:nvGrpSpPr>
          <p:cNvPr id="2" name="Group 5"/>
          <p:cNvGrpSpPr/>
          <p:nvPr/>
        </p:nvGrpSpPr>
        <p:grpSpPr>
          <a:xfrm>
            <a:off x="661071" y="815743"/>
            <a:ext cx="3476031" cy="2284296"/>
            <a:chOff x="4709904" y="2726825"/>
            <a:chExt cx="2321737" cy="1334334"/>
          </a:xfrm>
        </p:grpSpPr>
        <p:pic>
          <p:nvPicPr>
            <p:cNvPr id="7" name="Picture 6" descr="popcen2020 copy.png"/>
            <p:cNvPicPr>
              <a:picLocks noChangeAspect="1"/>
            </p:cNvPicPr>
            <p:nvPr/>
          </p:nvPicPr>
          <p:blipFill>
            <a:blip r:embed="rId4" cstate="print"/>
            <a:stretch>
              <a:fillRect/>
            </a:stretch>
          </p:blipFill>
          <p:spPr>
            <a:xfrm>
              <a:off x="6050645" y="3224184"/>
              <a:ext cx="935748" cy="836975"/>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blip>
            <a:stretch>
              <a:fillRect/>
            </a:stretch>
          </p:blipFill>
          <p:spPr>
            <a:xfrm>
              <a:off x="4709904" y="2726825"/>
              <a:ext cx="2321737" cy="1275679"/>
            </a:xfrm>
            <a:prstGeom prst="rect">
              <a:avLst/>
            </a:prstGeom>
          </p:spPr>
        </p:pic>
      </p:grpSp>
    </p:spTree>
    <p:extLst>
      <p:ext uri="{BB962C8B-B14F-4D97-AF65-F5344CB8AC3E}">
        <p14:creationId xmlns:p14="http://schemas.microsoft.com/office/powerpoint/2010/main" val="1036333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2508" y="0"/>
            <a:ext cx="2999492" cy="871804"/>
          </a:xfrm>
          <a:prstGeom prst="rect">
            <a:avLst/>
          </a:prstGeom>
        </p:spPr>
      </p:pic>
      <p:pic>
        <p:nvPicPr>
          <p:cNvPr id="9" name="Picture 8"/>
          <p:cNvPicPr>
            <a:picLocks noChangeAspect="1"/>
          </p:cNvPicPr>
          <p:nvPr/>
        </p:nvPicPr>
        <p:blipFill>
          <a:blip r:embed="rId3"/>
          <a:stretch>
            <a:fillRect/>
          </a:stretch>
        </p:blipFill>
        <p:spPr>
          <a:xfrm>
            <a:off x="4170693" y="1132040"/>
            <a:ext cx="7430293" cy="5725960"/>
          </a:xfrm>
          <a:prstGeom prst="rect">
            <a:avLst/>
          </a:prstGeom>
        </p:spPr>
      </p:pic>
      <p:sp>
        <p:nvSpPr>
          <p:cNvPr id="10" name="Rectangle 9">
            <a:hlinkClick r:id="rId4"/>
          </p:cNvPr>
          <p:cNvSpPr/>
          <p:nvPr/>
        </p:nvSpPr>
        <p:spPr>
          <a:xfrm>
            <a:off x="323378" y="869795"/>
            <a:ext cx="7103333" cy="523220"/>
          </a:xfrm>
          <a:prstGeom prst="rect">
            <a:avLst/>
          </a:prstGeom>
        </p:spPr>
        <p:txBody>
          <a:bodyPr wrap="square">
            <a:spAutoFit/>
          </a:bodyPr>
          <a:lstStyle/>
          <a:p>
            <a:r>
              <a:rPr lang="en-US" sz="2800" b="1" dirty="0">
                <a:solidFill>
                  <a:srgbClr val="002060"/>
                </a:solidFill>
                <a:latin typeface="Arial" panose="020B0604020202020204" pitchFamily="34" charset="0"/>
                <a:cs typeface="Arial" panose="020B0604020202020204" pitchFamily="34" charset="0"/>
              </a:rPr>
              <a:t>Map-based Listing and Enumeration</a:t>
            </a:r>
          </a:p>
        </p:txBody>
      </p:sp>
      <p:grpSp>
        <p:nvGrpSpPr>
          <p:cNvPr id="11" name="Group 5"/>
          <p:cNvGrpSpPr/>
          <p:nvPr/>
        </p:nvGrpSpPr>
        <p:grpSpPr>
          <a:xfrm>
            <a:off x="839490" y="1373304"/>
            <a:ext cx="3476031" cy="2284296"/>
            <a:chOff x="4709904" y="2726825"/>
            <a:chExt cx="2321737" cy="1334334"/>
          </a:xfrm>
        </p:grpSpPr>
        <p:pic>
          <p:nvPicPr>
            <p:cNvPr id="12" name="Picture 11" descr="popcen2020 copy.png"/>
            <p:cNvPicPr>
              <a:picLocks noChangeAspect="1"/>
            </p:cNvPicPr>
            <p:nvPr/>
          </p:nvPicPr>
          <p:blipFill>
            <a:blip r:embed="rId5" cstate="print"/>
            <a:stretch>
              <a:fillRect/>
            </a:stretch>
          </p:blipFill>
          <p:spPr>
            <a:xfrm>
              <a:off x="6050645" y="3224184"/>
              <a:ext cx="935748" cy="836975"/>
            </a:xfrm>
            <a:prstGeom prst="rect">
              <a:avLst/>
            </a:prstGeom>
          </p:spPr>
        </p:pic>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4709904" y="2726825"/>
              <a:ext cx="2321737" cy="1275679"/>
            </a:xfrm>
            <a:prstGeom prst="rect">
              <a:avLst/>
            </a:prstGeom>
          </p:spPr>
        </p:pic>
      </p:grpSp>
    </p:spTree>
    <p:extLst>
      <p:ext uri="{BB962C8B-B14F-4D97-AF65-F5344CB8AC3E}">
        <p14:creationId xmlns:p14="http://schemas.microsoft.com/office/powerpoint/2010/main" val="1036333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2508" y="0"/>
            <a:ext cx="2999492" cy="871804"/>
          </a:xfrm>
          <a:prstGeom prst="rect">
            <a:avLst/>
          </a:prstGeom>
        </p:spPr>
      </p:pic>
      <p:graphicFrame>
        <p:nvGraphicFramePr>
          <p:cNvPr id="3" name="Diagram 2"/>
          <p:cNvGraphicFramePr/>
          <p:nvPr/>
        </p:nvGraphicFramePr>
        <p:xfrm>
          <a:off x="2932771" y="1182029"/>
          <a:ext cx="8054897" cy="4674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12"/>
          <p:cNvSpPr txBox="1">
            <a:spLocks noChangeArrowheads="1"/>
          </p:cNvSpPr>
          <p:nvPr/>
        </p:nvSpPr>
        <p:spPr bwMode="auto">
          <a:xfrm>
            <a:off x="553844" y="888380"/>
            <a:ext cx="7729328"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Data Processing</a:t>
            </a:r>
          </a:p>
        </p:txBody>
      </p:sp>
    </p:spTree>
    <p:extLst>
      <p:ext uri="{BB962C8B-B14F-4D97-AF65-F5344CB8AC3E}">
        <p14:creationId xmlns:p14="http://schemas.microsoft.com/office/powerpoint/2010/main" val="103633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graphicEl>
                                              <a:dgm id="{1DD0B709-C76F-4381-96F3-7FB248ECAC0D}"/>
                                            </p:graphicEl>
                                          </p:spTgt>
                                        </p:tgtEl>
                                        <p:attrNameLst>
                                          <p:attrName>style.visibility</p:attrName>
                                        </p:attrNameLst>
                                      </p:cBhvr>
                                      <p:to>
                                        <p:strVal val="visible"/>
                                      </p:to>
                                    </p:set>
                                    <p:animEffect transition="in" filter="fade">
                                      <p:cBhvr>
                                        <p:cTn id="7" dur="1000"/>
                                        <p:tgtEl>
                                          <p:spTgt spid="3">
                                            <p:graphicEl>
                                              <a:dgm id="{1DD0B709-C76F-4381-96F3-7FB248ECAC0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graphicEl>
                                              <a:dgm id="{D762B4FF-6C16-4B36-98CB-471FCCD19320}"/>
                                            </p:graphicEl>
                                          </p:spTgt>
                                        </p:tgtEl>
                                        <p:attrNameLst>
                                          <p:attrName>style.visibility</p:attrName>
                                        </p:attrNameLst>
                                      </p:cBhvr>
                                      <p:to>
                                        <p:strVal val="visible"/>
                                      </p:to>
                                    </p:set>
                                    <p:animEffect transition="in" filter="fade">
                                      <p:cBhvr>
                                        <p:cTn id="11" dur="1000"/>
                                        <p:tgtEl>
                                          <p:spTgt spid="3">
                                            <p:graphicEl>
                                              <a:dgm id="{D762B4FF-6C16-4B36-98CB-471FCCD19320}"/>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graphicEl>
                                              <a:dgm id="{8B81E625-472F-47C3-A2E1-B59C7F3D1722}"/>
                                            </p:graphicEl>
                                          </p:spTgt>
                                        </p:tgtEl>
                                        <p:attrNameLst>
                                          <p:attrName>style.visibility</p:attrName>
                                        </p:attrNameLst>
                                      </p:cBhvr>
                                      <p:to>
                                        <p:strVal val="visible"/>
                                      </p:to>
                                    </p:set>
                                    <p:animEffect transition="in" filter="fade">
                                      <p:cBhvr>
                                        <p:cTn id="15" dur="1000"/>
                                        <p:tgtEl>
                                          <p:spTgt spid="3">
                                            <p:graphicEl>
                                              <a:dgm id="{8B81E625-472F-47C3-A2E1-B59C7F3D172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2508" y="0"/>
            <a:ext cx="2999492" cy="871804"/>
          </a:xfrm>
          <a:prstGeom prst="rect">
            <a:avLst/>
          </a:prstGeom>
        </p:spPr>
      </p:pic>
      <p:sp>
        <p:nvSpPr>
          <p:cNvPr id="3" name="Rectangle 5"/>
          <p:cNvSpPr txBox="1">
            <a:spLocks noChangeArrowheads="1"/>
          </p:cNvSpPr>
          <p:nvPr/>
        </p:nvSpPr>
        <p:spPr bwMode="auto">
          <a:xfrm>
            <a:off x="1012903" y="1659673"/>
            <a:ext cx="8077199"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a:buNone/>
            </a:pPr>
            <a:r>
              <a:rPr lang="en-US" sz="2500" b="1" dirty="0">
                <a:latin typeface="+mn-lt"/>
              </a:rPr>
              <a:t>Manual Processing</a:t>
            </a:r>
            <a:r>
              <a:rPr lang="en-US" sz="2500" dirty="0">
                <a:latin typeface="+mn-lt"/>
              </a:rPr>
              <a:t> involves: </a:t>
            </a:r>
          </a:p>
          <a:p>
            <a:pPr marL="463550" indent="-463550">
              <a:buBlip>
                <a:blip r:embed="rId3"/>
              </a:buBlip>
            </a:pPr>
            <a:r>
              <a:rPr lang="en-US" sz="2500" dirty="0">
                <a:latin typeface="+mn-lt"/>
              </a:rPr>
              <a:t>receipt and control of forms and maps; </a:t>
            </a:r>
          </a:p>
          <a:p>
            <a:pPr marL="463550" indent="-463550">
              <a:buBlip>
                <a:blip r:embed="rId3"/>
              </a:buBlip>
            </a:pPr>
            <a:r>
              <a:rPr lang="en-US" sz="2500" dirty="0"/>
              <a:t>v</a:t>
            </a:r>
            <a:r>
              <a:rPr lang="en-US" sz="2500" dirty="0">
                <a:latin typeface="+mn-lt"/>
              </a:rPr>
              <a:t>erification of geographic identification and completeness of forms;  </a:t>
            </a:r>
          </a:p>
          <a:p>
            <a:pPr marL="463550" indent="-463550">
              <a:buBlip>
                <a:blip r:embed="rId3"/>
              </a:buBlip>
            </a:pPr>
            <a:r>
              <a:rPr lang="en-US" sz="2500" dirty="0"/>
              <a:t>review of entries for completeness consistency, and acceptability of responses;</a:t>
            </a:r>
          </a:p>
          <a:p>
            <a:pPr marL="463550" indent="-463550">
              <a:buBlip>
                <a:blip r:embed="rId3"/>
              </a:buBlip>
            </a:pPr>
            <a:r>
              <a:rPr lang="en-US" sz="2500" dirty="0"/>
              <a:t>c</a:t>
            </a:r>
            <a:r>
              <a:rPr lang="en-US" sz="2500" dirty="0">
                <a:latin typeface="+mn-lt"/>
              </a:rPr>
              <a:t>oding of selected items; and</a:t>
            </a:r>
          </a:p>
          <a:p>
            <a:pPr marL="463550" indent="-463550">
              <a:buBlip>
                <a:blip r:embed="rId3"/>
              </a:buBlip>
            </a:pPr>
            <a:r>
              <a:rPr lang="en-US" sz="2500" dirty="0"/>
              <a:t>b</a:t>
            </a:r>
            <a:r>
              <a:rPr lang="en-US" sz="2500" dirty="0">
                <a:latin typeface="+mn-lt"/>
              </a:rPr>
              <a:t>undling/packaging of forms</a:t>
            </a:r>
          </a:p>
          <a:p>
            <a:endParaRPr lang="en-US" sz="2500" dirty="0"/>
          </a:p>
        </p:txBody>
      </p:sp>
      <p:sp>
        <p:nvSpPr>
          <p:cNvPr id="6" name="Text Box 12"/>
          <p:cNvSpPr txBox="1">
            <a:spLocks noChangeArrowheads="1"/>
          </p:cNvSpPr>
          <p:nvPr/>
        </p:nvSpPr>
        <p:spPr bwMode="auto">
          <a:xfrm>
            <a:off x="609600" y="1066800"/>
            <a:ext cx="7729328"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Data Processing</a:t>
            </a:r>
          </a:p>
        </p:txBody>
      </p:sp>
      <p:pic>
        <p:nvPicPr>
          <p:cNvPr id="7" name="Picture 5" descr="FORM 1 A.jpg"/>
          <p:cNvPicPr>
            <a:picLocks noChangeAspect="1"/>
          </p:cNvPicPr>
          <p:nvPr/>
        </p:nvPicPr>
        <p:blipFill>
          <a:blip r:embed="rId4"/>
          <a:srcRect/>
          <a:stretch>
            <a:fillRect/>
          </a:stretch>
        </p:blipFill>
        <p:spPr bwMode="auto">
          <a:xfrm>
            <a:off x="7227848" y="3633438"/>
            <a:ext cx="1820372" cy="2639677"/>
          </a:xfrm>
          <a:prstGeom prst="rect">
            <a:avLst/>
          </a:prstGeom>
          <a:noFill/>
          <a:ln w="9525">
            <a:noFill/>
            <a:miter lim="800000"/>
            <a:headEnd/>
            <a:tailEnd/>
          </a:ln>
        </p:spPr>
      </p:pic>
      <p:pic>
        <p:nvPicPr>
          <p:cNvPr id="8" name="Picture 3" descr="FORM2 A.jpg"/>
          <p:cNvPicPr>
            <a:picLocks noChangeAspect="1"/>
          </p:cNvPicPr>
          <p:nvPr/>
        </p:nvPicPr>
        <p:blipFill>
          <a:blip r:embed="rId5"/>
          <a:srcRect/>
          <a:stretch>
            <a:fillRect/>
          </a:stretch>
        </p:blipFill>
        <p:spPr bwMode="auto">
          <a:xfrm>
            <a:off x="7685048" y="3785837"/>
            <a:ext cx="1694538" cy="2438345"/>
          </a:xfrm>
          <a:prstGeom prst="rect">
            <a:avLst/>
          </a:prstGeom>
          <a:noFill/>
          <a:ln w="9525">
            <a:noFill/>
            <a:miter lim="800000"/>
            <a:headEnd/>
            <a:tailEnd/>
          </a:ln>
        </p:spPr>
      </p:pic>
      <p:pic>
        <p:nvPicPr>
          <p:cNvPr id="9" name="Picture 4" descr="FORM3 A.jpg"/>
          <p:cNvPicPr>
            <a:picLocks noChangeAspect="1"/>
          </p:cNvPicPr>
          <p:nvPr/>
        </p:nvPicPr>
        <p:blipFill>
          <a:blip r:embed="rId6"/>
          <a:srcRect/>
          <a:stretch>
            <a:fillRect/>
          </a:stretch>
        </p:blipFill>
        <p:spPr bwMode="auto">
          <a:xfrm>
            <a:off x="8294648" y="4014439"/>
            <a:ext cx="1918240" cy="2102794"/>
          </a:xfrm>
          <a:prstGeom prst="rect">
            <a:avLst/>
          </a:prstGeom>
          <a:noFill/>
          <a:ln w="9525">
            <a:noFill/>
            <a:miter lim="800000"/>
            <a:headEnd/>
            <a:tailEnd/>
          </a:ln>
        </p:spPr>
      </p:pic>
      <p:pic>
        <p:nvPicPr>
          <p:cNvPr id="10" name="Picture 10" descr="FORM 4.jpg"/>
          <p:cNvPicPr>
            <a:picLocks noChangeAspect="1"/>
          </p:cNvPicPr>
          <p:nvPr/>
        </p:nvPicPr>
        <p:blipFill>
          <a:blip r:embed="rId7"/>
          <a:srcRect l="1059" r="2588" b="23334"/>
          <a:stretch>
            <a:fillRect/>
          </a:stretch>
        </p:blipFill>
        <p:spPr bwMode="auto">
          <a:xfrm>
            <a:off x="8828047" y="4243038"/>
            <a:ext cx="1686151" cy="1848334"/>
          </a:xfrm>
          <a:prstGeom prst="rect">
            <a:avLst/>
          </a:prstGeom>
          <a:noFill/>
          <a:ln w="9525">
            <a:noFill/>
            <a:miter lim="800000"/>
            <a:headEnd/>
            <a:tailEnd/>
          </a:ln>
        </p:spPr>
      </p:pic>
      <p:pic>
        <p:nvPicPr>
          <p:cNvPr id="11" name="Picture 11" descr="FORM 5.jpg"/>
          <p:cNvPicPr>
            <a:picLocks noChangeAspect="1"/>
          </p:cNvPicPr>
          <p:nvPr/>
        </p:nvPicPr>
        <p:blipFill>
          <a:blip r:embed="rId8"/>
          <a:srcRect l="1059" r="4118"/>
          <a:stretch>
            <a:fillRect/>
          </a:stretch>
        </p:blipFill>
        <p:spPr bwMode="auto">
          <a:xfrm>
            <a:off x="9437647" y="4395439"/>
            <a:ext cx="1535152" cy="2228626"/>
          </a:xfrm>
          <a:prstGeom prst="rect">
            <a:avLst/>
          </a:prstGeom>
          <a:noFill/>
          <a:ln w="9525">
            <a:noFill/>
            <a:miter lim="800000"/>
            <a:headEnd/>
            <a:tailEnd/>
          </a:ln>
        </p:spPr>
      </p:pic>
    </p:spTree>
    <p:extLst>
      <p:ext uri="{BB962C8B-B14F-4D97-AF65-F5344CB8AC3E}">
        <p14:creationId xmlns:p14="http://schemas.microsoft.com/office/powerpoint/2010/main" val="1036333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2508" y="0"/>
            <a:ext cx="2999492" cy="871804"/>
          </a:xfrm>
          <a:prstGeom prst="rect">
            <a:avLst/>
          </a:prstGeom>
        </p:spPr>
      </p:pic>
      <p:sp>
        <p:nvSpPr>
          <p:cNvPr id="3" name="Rectangle 5"/>
          <p:cNvSpPr txBox="1">
            <a:spLocks noChangeArrowheads="1"/>
          </p:cNvSpPr>
          <p:nvPr/>
        </p:nvSpPr>
        <p:spPr bwMode="auto">
          <a:xfrm>
            <a:off x="1012903" y="1659673"/>
            <a:ext cx="8077199"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500" b="1" dirty="0"/>
              <a:t>Machine Processing</a:t>
            </a:r>
            <a:r>
              <a:rPr lang="en-US" sz="2500" dirty="0"/>
              <a:t> involves: </a:t>
            </a:r>
          </a:p>
          <a:p>
            <a:pPr marL="463550" indent="-463550">
              <a:buBlip>
                <a:blip r:embed="rId3"/>
              </a:buBlip>
            </a:pPr>
            <a:r>
              <a:rPr lang="en-US" sz="2500" dirty="0"/>
              <a:t>receipt and control of forms; </a:t>
            </a:r>
          </a:p>
          <a:p>
            <a:pPr marL="463550" indent="-463550">
              <a:buBlip>
                <a:blip r:embed="rId3"/>
              </a:buBlip>
            </a:pPr>
            <a:r>
              <a:rPr lang="en-US" sz="2500" dirty="0"/>
              <a:t>scanning of forms and maps to provide digital copies (images); </a:t>
            </a:r>
          </a:p>
          <a:p>
            <a:pPr marL="463550" indent="-463550">
              <a:buBlip>
                <a:blip r:embed="rId3"/>
              </a:buBlip>
            </a:pPr>
            <a:r>
              <a:rPr lang="en-US" sz="2500" dirty="0"/>
              <a:t>data entry/interpretation; and</a:t>
            </a:r>
          </a:p>
          <a:p>
            <a:pPr marL="463550" indent="-463550">
              <a:buBlip>
                <a:blip r:embed="rId3"/>
              </a:buBlip>
            </a:pPr>
            <a:r>
              <a:rPr lang="en-US" sz="2500" dirty="0"/>
              <a:t>key verification of entries</a:t>
            </a:r>
          </a:p>
          <a:p>
            <a:endParaRPr lang="en-US" sz="2500" dirty="0"/>
          </a:p>
          <a:p>
            <a:r>
              <a:rPr lang="en-US" sz="2500" dirty="0"/>
              <a:t>It also includes: </a:t>
            </a:r>
          </a:p>
          <a:p>
            <a:pPr marL="463550" indent="-463550">
              <a:buBlip>
                <a:blip r:embed="rId3"/>
              </a:buBlip>
            </a:pPr>
            <a:r>
              <a:rPr lang="en-US" sz="2500" dirty="0"/>
              <a:t>computer editing of entries for completeness and consistency of data items within and between records;</a:t>
            </a:r>
          </a:p>
          <a:p>
            <a:pPr marL="463550" indent="-463550">
              <a:buBlip>
                <a:blip r:embed="rId3"/>
              </a:buBlip>
            </a:pPr>
            <a:r>
              <a:rPr lang="en-US" sz="2500" dirty="0"/>
              <a:t>and consolidation of data according to predetermined table formats.</a:t>
            </a:r>
          </a:p>
          <a:p>
            <a:pPr marL="463550" indent="-463550"/>
            <a:endParaRPr lang="en-US" sz="2500" dirty="0"/>
          </a:p>
          <a:p>
            <a:pPr marL="463550" indent="-463550"/>
            <a:endParaRPr lang="en-US" sz="2500" dirty="0"/>
          </a:p>
          <a:p>
            <a:endParaRPr lang="en-US" sz="2500" dirty="0"/>
          </a:p>
        </p:txBody>
      </p:sp>
      <p:pic>
        <p:nvPicPr>
          <p:cNvPr id="5"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508380" y="1089225"/>
            <a:ext cx="2957765" cy="2583592"/>
          </a:xfrm>
          <a:prstGeom prst="rect">
            <a:avLst/>
          </a:prstGeom>
          <a:ln w="9525">
            <a:noFill/>
            <a:miter lim="800000"/>
            <a:headEnd/>
            <a:tailEnd/>
          </a:ln>
        </p:spPr>
      </p:pic>
      <p:sp>
        <p:nvSpPr>
          <p:cNvPr id="6" name="Text Box 12"/>
          <p:cNvSpPr txBox="1">
            <a:spLocks noChangeArrowheads="1"/>
          </p:cNvSpPr>
          <p:nvPr/>
        </p:nvSpPr>
        <p:spPr bwMode="auto">
          <a:xfrm>
            <a:off x="609600" y="1066800"/>
            <a:ext cx="7729328"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Data Processing</a:t>
            </a:r>
          </a:p>
        </p:txBody>
      </p:sp>
    </p:spTree>
    <p:extLst>
      <p:ext uri="{BB962C8B-B14F-4D97-AF65-F5344CB8AC3E}">
        <p14:creationId xmlns:p14="http://schemas.microsoft.com/office/powerpoint/2010/main" val="1036333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92508" y="0"/>
            <a:ext cx="2999492" cy="871804"/>
          </a:xfrm>
          <a:prstGeom prst="rect">
            <a:avLst/>
          </a:prstGeom>
        </p:spPr>
      </p:pic>
      <p:sp>
        <p:nvSpPr>
          <p:cNvPr id="3" name="Rectangle 7"/>
          <p:cNvSpPr>
            <a:spLocks noChangeArrowheads="1"/>
          </p:cNvSpPr>
          <p:nvPr/>
        </p:nvSpPr>
        <p:spPr bwMode="auto">
          <a:xfrm>
            <a:off x="1081668" y="1869688"/>
            <a:ext cx="9367025" cy="4093428"/>
          </a:xfrm>
          <a:prstGeom prst="rect">
            <a:avLst/>
          </a:prstGeom>
          <a:noFill/>
          <a:ln w="9525">
            <a:noFill/>
            <a:miter lim="800000"/>
            <a:headEnd/>
            <a:tailEnd/>
          </a:ln>
        </p:spPr>
        <p:txBody>
          <a:bodyPr wrap="square">
            <a:spAutoFit/>
          </a:bodyPr>
          <a:lstStyle/>
          <a:p>
            <a:pPr marL="461963" indent="-461963" algn="just" hangingPunct="0">
              <a:buSzPct val="130000"/>
              <a:defRPr/>
            </a:pPr>
            <a:r>
              <a:rPr lang="en-US" sz="2600" b="1" dirty="0">
                <a:latin typeface="+mn-lt"/>
                <a:cs typeface="Arial" pitchFamily="34" charset="0"/>
              </a:rPr>
              <a:t>Section 8 of Batas </a:t>
            </a:r>
            <a:r>
              <a:rPr lang="en-US" sz="2600" b="1" dirty="0" err="1">
                <a:latin typeface="+mn-lt"/>
                <a:cs typeface="Arial" pitchFamily="34" charset="0"/>
              </a:rPr>
              <a:t>Pambansa</a:t>
            </a:r>
            <a:r>
              <a:rPr lang="en-US" sz="2600" b="1" dirty="0">
                <a:latin typeface="+mn-lt"/>
                <a:cs typeface="Arial" pitchFamily="34" charset="0"/>
              </a:rPr>
              <a:t> </a:t>
            </a:r>
            <a:r>
              <a:rPr lang="en-US" sz="2600" b="1" dirty="0" err="1">
                <a:latin typeface="+mn-lt"/>
                <a:cs typeface="Arial" pitchFamily="34" charset="0"/>
              </a:rPr>
              <a:t>Bilang</a:t>
            </a:r>
            <a:r>
              <a:rPr lang="en-US" sz="2600" b="1" dirty="0">
                <a:latin typeface="+mn-lt"/>
                <a:cs typeface="Arial" pitchFamily="34" charset="0"/>
              </a:rPr>
              <a:t> (Republic Act No.) 72</a:t>
            </a:r>
          </a:p>
          <a:p>
            <a:pPr marL="461963" indent="-461963" algn="just" hangingPunct="0">
              <a:buSzPct val="130000"/>
              <a:defRPr/>
            </a:pPr>
            <a:endParaRPr lang="en-US" sz="2600" dirty="0">
              <a:latin typeface="+mn-lt"/>
              <a:cs typeface="Arial" pitchFamily="34" charset="0"/>
            </a:endParaRPr>
          </a:p>
          <a:p>
            <a:pPr algn="just" hangingPunct="0">
              <a:buSzPct val="130000"/>
              <a:defRPr/>
            </a:pPr>
            <a:r>
              <a:rPr lang="en-US" sz="2600" dirty="0">
                <a:latin typeface="+mn-lt"/>
              </a:rPr>
              <a:t>Before the </a:t>
            </a:r>
            <a:r>
              <a:rPr lang="en-US" sz="2600" b="1" dirty="0">
                <a:latin typeface="+mn-lt"/>
              </a:rPr>
              <a:t>end of the year </a:t>
            </a:r>
            <a:r>
              <a:rPr lang="en-US" sz="2600" dirty="0">
                <a:latin typeface="+mn-lt"/>
              </a:rPr>
              <a:t>(starting in 1980) and of every census year thereafter, a count of the population by province, city/municipality and barangay (village) shall be published based on the census conducted. The final population count as determined from the processed census returns shall be considered official for all purposes upon </a:t>
            </a:r>
            <a:r>
              <a:rPr lang="en-US" sz="2600" b="1" dirty="0">
                <a:latin typeface="+mn-lt"/>
              </a:rPr>
              <a:t>proclamation by the </a:t>
            </a:r>
          </a:p>
          <a:p>
            <a:pPr algn="just" hangingPunct="0">
              <a:buSzPct val="130000"/>
              <a:defRPr/>
            </a:pPr>
            <a:endParaRPr lang="en-US" sz="2600" b="1" dirty="0"/>
          </a:p>
          <a:p>
            <a:pPr algn="ctr" hangingPunct="0">
              <a:buSzPct val="130000"/>
              <a:defRPr/>
            </a:pPr>
            <a:r>
              <a:rPr lang="en-US" sz="2600" b="1" dirty="0">
                <a:latin typeface="+mn-lt"/>
              </a:rPr>
              <a:t>President of the Republic of the Philippines</a:t>
            </a:r>
            <a:r>
              <a:rPr lang="en-US" sz="2600" dirty="0">
                <a:latin typeface="+mn-lt"/>
              </a:rPr>
              <a:t>. </a:t>
            </a:r>
            <a:endParaRPr lang="en-US" sz="2600" dirty="0">
              <a:latin typeface="+mn-lt"/>
              <a:cs typeface="Arial" pitchFamily="34" charset="0"/>
            </a:endParaRPr>
          </a:p>
        </p:txBody>
      </p:sp>
      <p:sp>
        <p:nvSpPr>
          <p:cNvPr id="6" name="Text Box 12"/>
          <p:cNvSpPr txBox="1">
            <a:spLocks noChangeArrowheads="1"/>
          </p:cNvSpPr>
          <p:nvPr/>
        </p:nvSpPr>
        <p:spPr bwMode="auto">
          <a:xfrm>
            <a:off x="609600" y="1066800"/>
            <a:ext cx="7729328"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Proclamation of Population Count</a:t>
            </a:r>
          </a:p>
        </p:txBody>
      </p:sp>
    </p:spTree>
    <p:extLst>
      <p:ext uri="{BB962C8B-B14F-4D97-AF65-F5344CB8AC3E}">
        <p14:creationId xmlns:p14="http://schemas.microsoft.com/office/powerpoint/2010/main" val="103633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92508" y="0"/>
            <a:ext cx="2999492" cy="871804"/>
          </a:xfrm>
          <a:prstGeom prst="rect">
            <a:avLst/>
          </a:prstGeom>
        </p:spPr>
      </p:pic>
      <p:sp>
        <p:nvSpPr>
          <p:cNvPr id="3" name="Rectangle 7"/>
          <p:cNvSpPr>
            <a:spLocks noChangeArrowheads="1"/>
          </p:cNvSpPr>
          <p:nvPr/>
        </p:nvSpPr>
        <p:spPr bwMode="auto">
          <a:xfrm>
            <a:off x="947854" y="1869688"/>
            <a:ext cx="10392935" cy="1384995"/>
          </a:xfrm>
          <a:prstGeom prst="rect">
            <a:avLst/>
          </a:prstGeom>
          <a:noFill/>
          <a:ln w="9525">
            <a:noFill/>
            <a:miter lim="800000"/>
            <a:headEnd/>
            <a:tailEnd/>
          </a:ln>
        </p:spPr>
        <p:txBody>
          <a:bodyPr wrap="square">
            <a:spAutoFit/>
          </a:bodyPr>
          <a:lstStyle/>
          <a:p>
            <a:pPr marL="461963" indent="-461963" algn="just" hangingPunct="0">
              <a:buSzPct val="130000"/>
              <a:defRPr/>
            </a:pPr>
            <a:r>
              <a:rPr lang="en-US" sz="2600" b="1" dirty="0">
                <a:latin typeface="+mn-lt"/>
                <a:cs typeface="Arial" pitchFamily="34" charset="0"/>
              </a:rPr>
              <a:t>Executive Order No. 352 - </a:t>
            </a:r>
            <a:r>
              <a:rPr lang="en-PH" sz="2800" b="1" dirty="0"/>
              <a:t>Designation of Statistical Activities that will Generate Critical Data for Decision-making of the Government and the Private Sector</a:t>
            </a:r>
          </a:p>
        </p:txBody>
      </p:sp>
      <p:sp>
        <p:nvSpPr>
          <p:cNvPr id="6" name="Text Box 12"/>
          <p:cNvSpPr txBox="1">
            <a:spLocks noChangeArrowheads="1"/>
          </p:cNvSpPr>
          <p:nvPr/>
        </p:nvSpPr>
        <p:spPr bwMode="auto">
          <a:xfrm>
            <a:off x="609600" y="1066800"/>
            <a:ext cx="7729328"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Proclamation of Population Count</a:t>
            </a:r>
          </a:p>
        </p:txBody>
      </p:sp>
      <p:graphicFrame>
        <p:nvGraphicFramePr>
          <p:cNvPr id="5" name="Table 4"/>
          <p:cNvGraphicFramePr>
            <a:graphicFrameLocks noGrp="1"/>
          </p:cNvGraphicFramePr>
          <p:nvPr/>
        </p:nvGraphicFramePr>
        <p:xfrm>
          <a:off x="437376" y="3424951"/>
          <a:ext cx="11159893" cy="3138657"/>
        </p:xfrm>
        <a:graphic>
          <a:graphicData uri="http://schemas.openxmlformats.org/drawingml/2006/table">
            <a:tbl>
              <a:tblPr firstRow="1" bandRow="1">
                <a:tableStyleId>{5C22544A-7EE6-4342-B048-85BDC9FD1C3A}</a:tableStyleId>
              </a:tblPr>
              <a:tblGrid>
                <a:gridCol w="1424878">
                  <a:extLst>
                    <a:ext uri="{9D8B030D-6E8A-4147-A177-3AD203B41FA5}">
                      <a16:colId xmlns:a16="http://schemas.microsoft.com/office/drawing/2014/main" val="20000"/>
                    </a:ext>
                  </a:extLst>
                </a:gridCol>
                <a:gridCol w="959005">
                  <a:extLst>
                    <a:ext uri="{9D8B030D-6E8A-4147-A177-3AD203B41FA5}">
                      <a16:colId xmlns:a16="http://schemas.microsoft.com/office/drawing/2014/main" val="20001"/>
                    </a:ext>
                  </a:extLst>
                </a:gridCol>
                <a:gridCol w="1315844">
                  <a:extLst>
                    <a:ext uri="{9D8B030D-6E8A-4147-A177-3AD203B41FA5}">
                      <a16:colId xmlns:a16="http://schemas.microsoft.com/office/drawing/2014/main" val="20002"/>
                    </a:ext>
                  </a:extLst>
                </a:gridCol>
                <a:gridCol w="2152185">
                  <a:extLst>
                    <a:ext uri="{9D8B030D-6E8A-4147-A177-3AD203B41FA5}">
                      <a16:colId xmlns:a16="http://schemas.microsoft.com/office/drawing/2014/main" val="20003"/>
                    </a:ext>
                  </a:extLst>
                </a:gridCol>
                <a:gridCol w="5307981">
                  <a:extLst>
                    <a:ext uri="{9D8B030D-6E8A-4147-A177-3AD203B41FA5}">
                      <a16:colId xmlns:a16="http://schemas.microsoft.com/office/drawing/2014/main" val="20004"/>
                    </a:ext>
                  </a:extLst>
                </a:gridCol>
              </a:tblGrid>
              <a:tr h="685388">
                <a:tc>
                  <a:txBody>
                    <a:bodyPr/>
                    <a:lstStyle/>
                    <a:p>
                      <a:pPr algn="ctr"/>
                      <a:r>
                        <a:rPr lang="en-PH" dirty="0"/>
                        <a:t>Designated Activity</a:t>
                      </a:r>
                    </a:p>
                  </a:txBody>
                  <a:tcPr/>
                </a:tc>
                <a:tc>
                  <a:txBody>
                    <a:bodyPr/>
                    <a:lstStyle/>
                    <a:p>
                      <a:pPr marL="0" indent="0" algn="ctr"/>
                      <a:r>
                        <a:rPr lang="en-PH" baseline="0" dirty="0"/>
                        <a:t>Agency</a:t>
                      </a:r>
                      <a:endParaRPr lang="en-PH" dirty="0"/>
                    </a:p>
                  </a:txBody>
                  <a:tcPr/>
                </a:tc>
                <a:tc>
                  <a:txBody>
                    <a:bodyPr/>
                    <a:lstStyle/>
                    <a:p>
                      <a:pPr algn="ctr"/>
                      <a:r>
                        <a:rPr lang="en-PH" dirty="0"/>
                        <a:t>Frequency</a:t>
                      </a:r>
                      <a:r>
                        <a:rPr lang="en-PH" baseline="0" dirty="0"/>
                        <a:t> of  Conduct</a:t>
                      </a:r>
                      <a:endParaRPr lang="en-PH" dirty="0"/>
                    </a:p>
                  </a:txBody>
                  <a:tcPr/>
                </a:tc>
                <a:tc>
                  <a:txBody>
                    <a:bodyPr/>
                    <a:lstStyle/>
                    <a:p>
                      <a:pPr algn="ctr"/>
                      <a:r>
                        <a:rPr lang="en-PH" dirty="0"/>
                        <a:t>Geographic Identification</a:t>
                      </a:r>
                    </a:p>
                  </a:txBody>
                  <a:tcPr/>
                </a:tc>
                <a:tc>
                  <a:txBody>
                    <a:bodyPr/>
                    <a:lstStyle/>
                    <a:p>
                      <a:pPr algn="ctr"/>
                      <a:r>
                        <a:rPr lang="en-PH" dirty="0"/>
                        <a:t>Schedule of Data Dissemination</a:t>
                      </a:r>
                    </a:p>
                  </a:txBody>
                  <a:tcPr/>
                </a:tc>
                <a:extLst>
                  <a:ext uri="{0D108BD9-81ED-4DB2-BD59-A6C34878D82A}">
                    <a16:rowId xmlns:a16="http://schemas.microsoft.com/office/drawing/2014/main" val="10000"/>
                  </a:ext>
                </a:extLst>
              </a:tr>
              <a:tr h="1264549">
                <a:tc>
                  <a:txBody>
                    <a:bodyPr/>
                    <a:lstStyle/>
                    <a:p>
                      <a:r>
                        <a:rPr lang="en-PH" dirty="0"/>
                        <a:t>Census of Population          and Housing</a:t>
                      </a:r>
                    </a:p>
                  </a:txBody>
                  <a:tcPr/>
                </a:tc>
                <a:tc>
                  <a:txBody>
                    <a:bodyPr/>
                    <a:lstStyle/>
                    <a:p>
                      <a:r>
                        <a:rPr lang="en-PH" dirty="0"/>
                        <a:t>PSA</a:t>
                      </a:r>
                    </a:p>
                  </a:txBody>
                  <a:tcPr/>
                </a:tc>
                <a:tc>
                  <a:txBody>
                    <a:bodyPr/>
                    <a:lstStyle/>
                    <a:p>
                      <a:r>
                        <a:rPr lang="en-PH" dirty="0"/>
                        <a:t>Every               10 years</a:t>
                      </a:r>
                    </a:p>
                  </a:txBody>
                  <a:tcPr/>
                </a:tc>
                <a:tc>
                  <a:txBody>
                    <a:bodyPr/>
                    <a:lstStyle/>
                    <a:p>
                      <a:r>
                        <a:rPr lang="en-PH" dirty="0"/>
                        <a:t>National , Regional, Provincial, City/Municipality, Urban-Rural</a:t>
                      </a:r>
                    </a:p>
                  </a:txBody>
                  <a:tcPr/>
                </a:tc>
                <a:tc>
                  <a:txBody>
                    <a:bodyPr/>
                    <a:lstStyle/>
                    <a:p>
                      <a:r>
                        <a:rPr lang="en-PH" dirty="0"/>
                        <a:t>Before the end of every census year for population figures from national down to barangay levels </a:t>
                      </a:r>
                    </a:p>
                    <a:p>
                      <a:endParaRPr lang="en-PH" sz="1200" dirty="0"/>
                    </a:p>
                    <a:p>
                      <a:r>
                        <a:rPr lang="en-PH" dirty="0"/>
                        <a:t>18 months after the reference year for other statistics.</a:t>
                      </a:r>
                    </a:p>
                  </a:txBody>
                  <a:tcPr/>
                </a:tc>
                <a:extLst>
                  <a:ext uri="{0D108BD9-81ED-4DB2-BD59-A6C34878D82A}">
                    <a16:rowId xmlns:a16="http://schemas.microsoft.com/office/drawing/2014/main" val="10001"/>
                  </a:ext>
                </a:extLst>
              </a:tr>
              <a:tr h="923555">
                <a:tc>
                  <a:txBody>
                    <a:bodyPr/>
                    <a:lstStyle/>
                    <a:p>
                      <a:r>
                        <a:rPr lang="en-PH" dirty="0"/>
                        <a:t>Mid-Decade Census of Population       and Housing</a:t>
                      </a:r>
                    </a:p>
                  </a:txBody>
                  <a:tcPr/>
                </a:tc>
                <a:tc>
                  <a:txBody>
                    <a:bodyPr/>
                    <a:lstStyle/>
                    <a:p>
                      <a:r>
                        <a:rPr lang="en-PH" dirty="0"/>
                        <a:t>PSA</a:t>
                      </a:r>
                    </a:p>
                  </a:txBody>
                  <a:tcPr/>
                </a:tc>
                <a:tc>
                  <a:txBody>
                    <a:bodyPr/>
                    <a:lstStyle/>
                    <a:p>
                      <a:r>
                        <a:rPr lang="en-PH" dirty="0"/>
                        <a:t>Every                  10 years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a:t>National , Regional, Provincial, City/Municipality, Urban-Rural</a:t>
                      </a:r>
                    </a:p>
                  </a:txBody>
                  <a:tcPr/>
                </a:tc>
                <a:tc>
                  <a:txBody>
                    <a:bodyPr/>
                    <a:lstStyle/>
                    <a:p>
                      <a:r>
                        <a:rPr lang="en-PH" dirty="0"/>
                        <a:t>Before the end of every census year for population figures from national down to barangay levels </a:t>
                      </a:r>
                    </a:p>
                    <a:p>
                      <a:endParaRPr lang="en-PH" sz="1200" dirty="0"/>
                    </a:p>
                    <a:p>
                      <a:r>
                        <a:rPr lang="en-PH" dirty="0"/>
                        <a:t>18 months after the reference year for other statistics.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3633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68135" y="118754"/>
            <a:ext cx="11566566" cy="6858000"/>
          </a:xfrm>
          <a:prstGeom prst="rect">
            <a:avLst/>
          </a:prstGeom>
        </p:spPr>
      </p:pic>
      <p:sp>
        <p:nvSpPr>
          <p:cNvPr id="6" name="Rectangle 5"/>
          <p:cNvSpPr/>
          <p:nvPr/>
        </p:nvSpPr>
        <p:spPr>
          <a:xfrm>
            <a:off x="1857376" y="211435"/>
            <a:ext cx="8467725" cy="923330"/>
          </a:xfrm>
          <a:prstGeom prst="rect">
            <a:avLst/>
          </a:prstGeom>
          <a:noFill/>
        </p:spPr>
        <p:txBody>
          <a:bodyPr wrap="none" lIns="91440" tIns="45720" rIns="91440" bIns="45720" numCol="1">
            <a:prstTxWarp prst="textChevron">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PH" sz="5400" b="1" cap="all" dirty="0">
                <a:ln>
                  <a:solidFill>
                    <a:srgbClr val="FFFF00"/>
                  </a:solidFill>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FlashDLig" pitchFamily="34" charset="0"/>
              </a:rPr>
              <a:t>HOSPITALITY: The Core of a Filipino Soul</a:t>
            </a:r>
            <a:endParaRPr lang="en-PH" sz="5400" b="1" cap="all" dirty="0">
              <a:ln>
                <a:solidFill>
                  <a:srgbClr val="FFFF00"/>
                </a:solidFill>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Title 1"/>
          <p:cNvSpPr>
            <a:spLocks noGrp="1"/>
          </p:cNvSpPr>
          <p:nvPr>
            <p:ph type="title"/>
          </p:nvPr>
        </p:nvSpPr>
        <p:spPr>
          <a:xfrm>
            <a:off x="889846" y="1764157"/>
            <a:ext cx="9143999" cy="1802110"/>
          </a:xfrm>
        </p:spPr>
        <p:txBody>
          <a:bodyPr>
            <a:normAutofit fontScale="90000"/>
          </a:bodyPr>
          <a:lstStyle/>
          <a:p>
            <a:pPr algn="ctr">
              <a:defRPr/>
            </a:pPr>
            <a:r>
              <a:rPr lang="en-PH" sz="8800" b="1" dirty="0" err="1">
                <a:ln w="28575">
                  <a:solidFill>
                    <a:schemeClr val="accent6">
                      <a:lumMod val="40000"/>
                      <a:lumOff val="60000"/>
                    </a:schemeClr>
                  </a:solidFill>
                </a:ln>
                <a:solidFill>
                  <a:srgbClr val="00B0F0"/>
                </a:solidFill>
                <a:effectLst>
                  <a:outerShdw blurRad="38100" dist="38100" dir="2700000" algn="tl">
                    <a:srgbClr val="000000">
                      <a:alpha val="43137"/>
                    </a:srgbClr>
                  </a:outerShdw>
                </a:effectLst>
                <a:latin typeface="Arial Rounded MT Bold" pitchFamily="34" charset="0"/>
              </a:rPr>
              <a:t>Maraming</a:t>
            </a:r>
            <a:r>
              <a:rPr lang="en-PH" sz="8800" b="1" dirty="0">
                <a:ln w="28575">
                  <a:solidFill>
                    <a:schemeClr val="accent6">
                      <a:lumMod val="40000"/>
                      <a:lumOff val="60000"/>
                    </a:schemeClr>
                  </a:solidFill>
                </a:ln>
                <a:solidFill>
                  <a:srgbClr val="00B0F0"/>
                </a:solidFill>
                <a:effectLst>
                  <a:outerShdw blurRad="38100" dist="38100" dir="2700000" algn="tl">
                    <a:srgbClr val="000000">
                      <a:alpha val="43137"/>
                    </a:srgbClr>
                  </a:outerShdw>
                </a:effectLst>
                <a:latin typeface="Arial Rounded MT Bold" pitchFamily="34" charset="0"/>
              </a:rPr>
              <a:t> Salamat!</a:t>
            </a:r>
          </a:p>
        </p:txBody>
      </p:sp>
    </p:spTree>
    <p:extLst>
      <p:ext uri="{BB962C8B-B14F-4D97-AF65-F5344CB8AC3E}">
        <p14:creationId xmlns:p14="http://schemas.microsoft.com/office/powerpoint/2010/main" val="3741094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ankyou.png"/>
          <p:cNvPicPr>
            <a:picLocks noChangeAspect="1"/>
          </p:cNvPicPr>
          <p:nvPr/>
        </p:nvPicPr>
        <p:blipFill>
          <a:blip r:embed="rId2"/>
          <a:stretch>
            <a:fillRect/>
          </a:stretch>
        </p:blipFill>
        <p:spPr>
          <a:xfrm>
            <a:off x="1" y="305592"/>
            <a:ext cx="5379522" cy="4450644"/>
          </a:xfrm>
          <a:prstGeom prst="rect">
            <a:avLst/>
          </a:prstGeom>
        </p:spPr>
      </p:pic>
      <p:sp>
        <p:nvSpPr>
          <p:cNvPr id="2" name="Rectangle 1"/>
          <p:cNvSpPr/>
          <p:nvPr/>
        </p:nvSpPr>
        <p:spPr>
          <a:xfrm>
            <a:off x="4616605" y="3806657"/>
            <a:ext cx="7575394" cy="1323439"/>
          </a:xfrm>
          <a:prstGeom prst="rect">
            <a:avLst/>
          </a:prstGeom>
        </p:spPr>
        <p:txBody>
          <a:bodyPr wrap="square">
            <a:spAutoFit/>
          </a:bodyPr>
          <a:lstStyle/>
          <a:p>
            <a:pPr lvl="0" algn="ctr">
              <a:defRPr/>
            </a:pPr>
            <a:r>
              <a:rPr lang="en-PH" altLang="en-US" sz="4800" b="1" dirty="0">
                <a:solidFill>
                  <a:prstClr val="black"/>
                </a:solidFill>
                <a:cs typeface="Arial" panose="020B0604020202020204" pitchFamily="34" charset="0"/>
                <a:hlinkClick r:id="rId3"/>
              </a:rPr>
              <a:t>http://www.psa.gov.ph</a:t>
            </a:r>
            <a:endParaRPr lang="en-PH" altLang="en-US" sz="4800" b="1" dirty="0">
              <a:solidFill>
                <a:prstClr val="black"/>
              </a:solidFill>
              <a:cs typeface="Arial" panose="020B0604020202020204" pitchFamily="34" charset="0"/>
            </a:endParaRPr>
          </a:p>
          <a:p>
            <a:pPr lvl="0" algn="ctr">
              <a:defRPr/>
            </a:pPr>
            <a:r>
              <a:rPr lang="en-PH" altLang="en-US" sz="3200" dirty="0">
                <a:solidFill>
                  <a:schemeClr val="accent5">
                    <a:lumMod val="75000"/>
                  </a:schemeClr>
                </a:solidFill>
                <a:cs typeface="Arial" panose="020B0604020202020204" pitchFamily="34" charset="0"/>
              </a:rPr>
              <a:t>Solid   Responsive   World-Class</a:t>
            </a:r>
            <a:endParaRPr lang="en-PH" altLang="en-US" sz="4800" dirty="0">
              <a:solidFill>
                <a:schemeClr val="accent5">
                  <a:lumMod val="75000"/>
                </a:schemeClr>
              </a:solidFill>
              <a:cs typeface="Arial" panose="020B0604020202020204" pitchFamily="34" charset="0"/>
            </a:endParaRPr>
          </a:p>
        </p:txBody>
      </p:sp>
      <p:sp>
        <p:nvSpPr>
          <p:cNvPr id="4" name="Oval 3"/>
          <p:cNvSpPr/>
          <p:nvPr/>
        </p:nvSpPr>
        <p:spPr>
          <a:xfrm>
            <a:off x="8820289" y="4789040"/>
            <a:ext cx="144967" cy="1338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86690" y="4756236"/>
            <a:ext cx="144967" cy="1338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9192508" y="0"/>
            <a:ext cx="2999492" cy="871804"/>
          </a:xfrm>
          <a:prstGeom prst="rect">
            <a:avLst/>
          </a:prstGeom>
        </p:spPr>
      </p:pic>
    </p:spTree>
    <p:extLst>
      <p:ext uri="{BB962C8B-B14F-4D97-AF65-F5344CB8AC3E}">
        <p14:creationId xmlns:p14="http://schemas.microsoft.com/office/powerpoint/2010/main" val="288396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3000" accel="50000" decel="50000" autoRev="1" fill="hold" nodeType="afterEffect">
                                  <p:stCondLst>
                                    <p:cond delay="0"/>
                                  </p:stCondLst>
                                  <p:childTnLst>
                                    <p:animMotion origin="layout" path="M -0.00382 0.00047 L 0.24618 0.00047 " pathEditMode="relative" rAng="0" ptsTypes="AA">
                                      <p:cBhvr>
                                        <p:cTn id="6" dur="2000" fill="hold"/>
                                        <p:tgtEl>
                                          <p:spTgt spid="11"/>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92508" y="0"/>
            <a:ext cx="2999492" cy="871804"/>
          </a:xfrm>
          <a:prstGeom prst="rect">
            <a:avLst/>
          </a:prstGeom>
        </p:spPr>
      </p:pic>
      <p:sp>
        <p:nvSpPr>
          <p:cNvPr id="5" name="Rectangle 4"/>
          <p:cNvSpPr>
            <a:spLocks noChangeArrowheads="1"/>
          </p:cNvSpPr>
          <p:nvPr/>
        </p:nvSpPr>
        <p:spPr bwMode="auto">
          <a:xfrm>
            <a:off x="0" y="1775093"/>
            <a:ext cx="11831444" cy="1292662"/>
          </a:xfrm>
          <a:prstGeom prst="rect">
            <a:avLst/>
          </a:prstGeom>
          <a:noFill/>
          <a:ln w="9525">
            <a:noFill/>
            <a:miter lim="800000"/>
            <a:headEnd/>
            <a:tailEnd/>
          </a:ln>
          <a:effectLst/>
        </p:spPr>
        <p:txBody>
          <a:bodyPr wrap="square">
            <a:spAutoFit/>
          </a:bodyPr>
          <a:lstStyle/>
          <a:p>
            <a:pPr marL="569913" indent="-282575">
              <a:spcBef>
                <a:spcPct val="25000"/>
              </a:spcBef>
              <a:buFontTx/>
              <a:buChar char="•"/>
              <a:defRPr/>
            </a:pPr>
            <a:r>
              <a:rPr lang="en-US" sz="2600" dirty="0">
                <a:solidFill>
                  <a:srgbClr val="111111"/>
                </a:solidFill>
                <a:latin typeface="+mn-lt"/>
                <a:cs typeface="Times New Roman" pitchFamily="18" charset="0"/>
              </a:rPr>
              <a:t>Section 6(b) of this Act mandates the Philippine Statistics Authority (PSA)  “to prepare and conduct periodic censuses on population, housing, agriculture, business, industry, and other sectors of the economy”</a:t>
            </a:r>
          </a:p>
        </p:txBody>
      </p:sp>
      <p:sp>
        <p:nvSpPr>
          <p:cNvPr id="6" name="Rectangle 11"/>
          <p:cNvSpPr>
            <a:spLocks noChangeArrowheads="1"/>
          </p:cNvSpPr>
          <p:nvPr/>
        </p:nvSpPr>
        <p:spPr bwMode="auto">
          <a:xfrm>
            <a:off x="0" y="1371601"/>
            <a:ext cx="7924800" cy="461665"/>
          </a:xfrm>
          <a:prstGeom prst="rect">
            <a:avLst/>
          </a:prstGeom>
          <a:noFill/>
          <a:ln w="9525">
            <a:noFill/>
            <a:miter lim="800000"/>
            <a:headEnd/>
            <a:tailEnd/>
          </a:ln>
        </p:spPr>
        <p:txBody>
          <a:bodyPr wrap="square">
            <a:spAutoFit/>
          </a:bodyPr>
          <a:lstStyle/>
          <a:p>
            <a:pPr marL="569913" indent="-282575">
              <a:spcBef>
                <a:spcPct val="25000"/>
              </a:spcBef>
            </a:pPr>
            <a:r>
              <a:rPr lang="en-US" sz="2400" dirty="0">
                <a:latin typeface="Arial Black" pitchFamily="34" charset="0"/>
                <a:cs typeface="Times New Roman" pitchFamily="18" charset="0"/>
              </a:rPr>
              <a:t>Republic Act No. 10625</a:t>
            </a:r>
          </a:p>
        </p:txBody>
      </p:sp>
      <p:sp>
        <p:nvSpPr>
          <p:cNvPr id="7" name="Text Box 4"/>
          <p:cNvSpPr txBox="1">
            <a:spLocks noChangeArrowheads="1"/>
          </p:cNvSpPr>
          <p:nvPr/>
        </p:nvSpPr>
        <p:spPr bwMode="auto">
          <a:xfrm>
            <a:off x="101600" y="784578"/>
            <a:ext cx="9855200" cy="579438"/>
          </a:xfrm>
          <a:prstGeom prst="rect">
            <a:avLst/>
          </a:prstGeom>
          <a:noFill/>
          <a:ln w="9525">
            <a:noFill/>
            <a:miter lim="800000"/>
            <a:headEnd/>
            <a:tailEnd/>
          </a:ln>
        </p:spPr>
        <p:txBody>
          <a:bodyPr wrap="square">
            <a:sp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Legal Basis</a:t>
            </a:r>
          </a:p>
        </p:txBody>
      </p:sp>
      <p:sp>
        <p:nvSpPr>
          <p:cNvPr id="8" name="Rectangle 7"/>
          <p:cNvSpPr>
            <a:spLocks noChangeArrowheads="1"/>
          </p:cNvSpPr>
          <p:nvPr/>
        </p:nvSpPr>
        <p:spPr bwMode="auto">
          <a:xfrm>
            <a:off x="0" y="3601155"/>
            <a:ext cx="11988800" cy="892552"/>
          </a:xfrm>
          <a:prstGeom prst="rect">
            <a:avLst/>
          </a:prstGeom>
          <a:noFill/>
          <a:ln w="9525">
            <a:noFill/>
            <a:miter lim="800000"/>
            <a:headEnd/>
            <a:tailEnd/>
          </a:ln>
          <a:effectLst/>
        </p:spPr>
        <p:txBody>
          <a:bodyPr wrap="square">
            <a:spAutoFit/>
          </a:bodyPr>
          <a:lstStyle/>
          <a:p>
            <a:pPr marL="569913" indent="-282575" eaLnBrk="0" hangingPunct="0">
              <a:spcBef>
                <a:spcPct val="25000"/>
              </a:spcBef>
              <a:buFontTx/>
              <a:buChar char="•"/>
              <a:defRPr/>
            </a:pPr>
            <a:r>
              <a:rPr lang="en-US" sz="2600" dirty="0">
                <a:solidFill>
                  <a:srgbClr val="111111"/>
                </a:solidFill>
                <a:latin typeface="+mn-lt"/>
                <a:cs typeface="Times New Roman" pitchFamily="18" charset="0"/>
              </a:rPr>
              <a:t>Stipulates the conduct of a mid-decade census primarily to update the population count in all </a:t>
            </a:r>
            <a:r>
              <a:rPr lang="en-US" sz="2600" dirty="0" err="1">
                <a:solidFill>
                  <a:srgbClr val="111111"/>
                </a:solidFill>
                <a:latin typeface="+mn-lt"/>
                <a:cs typeface="Times New Roman" pitchFamily="18" charset="0"/>
              </a:rPr>
              <a:t>barangays</a:t>
            </a:r>
            <a:r>
              <a:rPr lang="en-US" sz="2600" dirty="0">
                <a:solidFill>
                  <a:srgbClr val="111111"/>
                </a:solidFill>
                <a:latin typeface="+mn-lt"/>
                <a:cs typeface="Times New Roman" pitchFamily="18" charset="0"/>
              </a:rPr>
              <a:t> (villages) nationwide</a:t>
            </a:r>
          </a:p>
        </p:txBody>
      </p:sp>
      <p:sp>
        <p:nvSpPr>
          <p:cNvPr id="9" name="Rectangle 11"/>
          <p:cNvSpPr>
            <a:spLocks noChangeArrowheads="1"/>
          </p:cNvSpPr>
          <p:nvPr/>
        </p:nvSpPr>
        <p:spPr bwMode="auto">
          <a:xfrm>
            <a:off x="0" y="3200401"/>
            <a:ext cx="7924800" cy="461665"/>
          </a:xfrm>
          <a:prstGeom prst="rect">
            <a:avLst/>
          </a:prstGeom>
          <a:noFill/>
          <a:ln w="9525">
            <a:noFill/>
            <a:miter lim="800000"/>
            <a:headEnd/>
            <a:tailEnd/>
          </a:ln>
        </p:spPr>
        <p:txBody>
          <a:bodyPr wrap="square">
            <a:spAutoFit/>
          </a:bodyPr>
          <a:lstStyle/>
          <a:p>
            <a:pPr marL="569913" indent="-282575" eaLnBrk="0" hangingPunct="0">
              <a:spcBef>
                <a:spcPct val="25000"/>
              </a:spcBef>
            </a:pPr>
            <a:r>
              <a:rPr lang="en-US" sz="2400" dirty="0">
                <a:latin typeface="Arial Black" pitchFamily="34" charset="0"/>
                <a:cs typeface="Times New Roman" pitchFamily="18" charset="0"/>
              </a:rPr>
              <a:t>Executive Order No. 352</a:t>
            </a:r>
          </a:p>
        </p:txBody>
      </p:sp>
      <p:sp>
        <p:nvSpPr>
          <p:cNvPr id="10" name="Rectangle 11"/>
          <p:cNvSpPr>
            <a:spLocks noChangeArrowheads="1"/>
          </p:cNvSpPr>
          <p:nvPr/>
        </p:nvSpPr>
        <p:spPr bwMode="auto">
          <a:xfrm>
            <a:off x="0" y="4643736"/>
            <a:ext cx="11277600" cy="461665"/>
          </a:xfrm>
          <a:prstGeom prst="rect">
            <a:avLst/>
          </a:prstGeom>
          <a:noFill/>
          <a:ln w="9525">
            <a:noFill/>
            <a:miter lim="800000"/>
            <a:headEnd/>
            <a:tailEnd/>
          </a:ln>
        </p:spPr>
        <p:txBody>
          <a:bodyPr wrap="square">
            <a:spAutoFit/>
          </a:bodyPr>
          <a:lstStyle/>
          <a:p>
            <a:pPr marL="569913" indent="-282575" eaLnBrk="0" hangingPunct="0">
              <a:spcBef>
                <a:spcPct val="25000"/>
              </a:spcBef>
            </a:pPr>
            <a:r>
              <a:rPr lang="en-US" sz="2400" dirty="0">
                <a:latin typeface="Arial Black" pitchFamily="34" charset="0"/>
                <a:cs typeface="Times New Roman" pitchFamily="18" charset="0"/>
              </a:rPr>
              <a:t>Batas </a:t>
            </a:r>
            <a:r>
              <a:rPr lang="en-US" sz="2400" dirty="0" err="1">
                <a:latin typeface="Arial Black" pitchFamily="34" charset="0"/>
                <a:cs typeface="Times New Roman" pitchFamily="18" charset="0"/>
              </a:rPr>
              <a:t>Pambansa</a:t>
            </a:r>
            <a:r>
              <a:rPr lang="en-US" sz="2400" dirty="0">
                <a:latin typeface="Arial Black" pitchFamily="34" charset="0"/>
                <a:cs typeface="Times New Roman" pitchFamily="18" charset="0"/>
              </a:rPr>
              <a:t> </a:t>
            </a:r>
            <a:r>
              <a:rPr lang="en-US" sz="2400" dirty="0" err="1">
                <a:latin typeface="Arial Black" pitchFamily="34" charset="0"/>
                <a:cs typeface="Times New Roman" pitchFamily="18" charset="0"/>
              </a:rPr>
              <a:t>Bilang</a:t>
            </a:r>
            <a:r>
              <a:rPr lang="en-US" sz="2400" dirty="0">
                <a:latin typeface="Arial Black" pitchFamily="34" charset="0"/>
                <a:cs typeface="Times New Roman" pitchFamily="18" charset="0"/>
              </a:rPr>
              <a:t> (Republic Act No.) 72</a:t>
            </a:r>
          </a:p>
        </p:txBody>
      </p:sp>
      <p:sp>
        <p:nvSpPr>
          <p:cNvPr id="11" name="Rectangle 10"/>
          <p:cNvSpPr>
            <a:spLocks noChangeArrowheads="1"/>
          </p:cNvSpPr>
          <p:nvPr/>
        </p:nvSpPr>
        <p:spPr bwMode="auto">
          <a:xfrm>
            <a:off x="0" y="5105400"/>
            <a:ext cx="11719932" cy="892552"/>
          </a:xfrm>
          <a:prstGeom prst="rect">
            <a:avLst/>
          </a:prstGeom>
          <a:noFill/>
          <a:ln w="9525">
            <a:noFill/>
            <a:miter lim="800000"/>
            <a:headEnd/>
            <a:tailEnd/>
          </a:ln>
          <a:effectLst/>
        </p:spPr>
        <p:txBody>
          <a:bodyPr wrap="square">
            <a:spAutoFit/>
          </a:bodyPr>
          <a:lstStyle/>
          <a:p>
            <a:pPr marL="569913" indent="-282575" eaLnBrk="0" hangingPunct="0">
              <a:spcBef>
                <a:spcPct val="25000"/>
              </a:spcBef>
              <a:buFontTx/>
              <a:buChar char="•"/>
              <a:defRPr/>
            </a:pPr>
            <a:r>
              <a:rPr lang="en-US" sz="2600" dirty="0">
                <a:solidFill>
                  <a:srgbClr val="111111"/>
                </a:solidFill>
                <a:latin typeface="+mn-lt"/>
                <a:cs typeface="Times New Roman" pitchFamily="18" charset="0"/>
              </a:rPr>
              <a:t>An Act providing for the taking of an integrated census every ten years beginning in 1980, and for other purposes</a:t>
            </a:r>
          </a:p>
        </p:txBody>
      </p:sp>
    </p:spTree>
    <p:extLst>
      <p:ext uri="{BB962C8B-B14F-4D97-AF65-F5344CB8AC3E}">
        <p14:creationId xmlns:p14="http://schemas.microsoft.com/office/powerpoint/2010/main" val="1036333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txBox="1">
            <a:spLocks/>
          </p:cNvSpPr>
          <p:nvPr/>
        </p:nvSpPr>
        <p:spPr bwMode="auto">
          <a:xfrm>
            <a:off x="11480800" y="6477001"/>
            <a:ext cx="609600" cy="365125"/>
          </a:xfrm>
          <a:prstGeom prst="rect">
            <a:avLst/>
          </a:prstGeom>
          <a:noFill/>
          <a:ln w="9525">
            <a:noFill/>
            <a:miter lim="800000"/>
            <a:headEnd/>
            <a:tailEnd/>
          </a:ln>
        </p:spPr>
        <p:txBody>
          <a:bodyPr/>
          <a:lstStyle/>
          <a:p>
            <a:pPr algn="r"/>
            <a:fld id="{C2AA166A-3681-435C-B87D-222E5001CC12}" type="slidenum">
              <a:rPr lang="en-US" sz="1200" b="1"/>
              <a:pPr algn="r"/>
              <a:t>4</a:t>
            </a:fld>
            <a:endParaRPr lang="en-US" sz="1200" b="1"/>
          </a:p>
        </p:txBody>
      </p:sp>
      <p:sp>
        <p:nvSpPr>
          <p:cNvPr id="6150" name="Rectangle 7"/>
          <p:cNvSpPr>
            <a:spLocks noChangeArrowheads="1"/>
          </p:cNvSpPr>
          <p:nvPr/>
        </p:nvSpPr>
        <p:spPr bwMode="auto">
          <a:xfrm>
            <a:off x="1141143" y="1471969"/>
            <a:ext cx="9753600" cy="2062103"/>
          </a:xfrm>
          <a:prstGeom prst="rect">
            <a:avLst/>
          </a:prstGeom>
          <a:noFill/>
          <a:ln w="9525">
            <a:noFill/>
            <a:miter lim="800000"/>
            <a:headEnd/>
            <a:tailEnd/>
          </a:ln>
        </p:spPr>
        <p:txBody>
          <a:bodyPr>
            <a:spAutoFit/>
          </a:bodyPr>
          <a:lstStyle/>
          <a:p>
            <a:pPr algn="just" hangingPunct="0"/>
            <a:r>
              <a:rPr lang="en-US" sz="3200" b="1" dirty="0">
                <a:latin typeface="+mn-lt"/>
              </a:rPr>
              <a:t>Census of Population and Housing (CPH)</a:t>
            </a:r>
            <a:r>
              <a:rPr lang="en-US" sz="3200" dirty="0">
                <a:latin typeface="+mn-lt"/>
              </a:rPr>
              <a:t> is designed to take an inventory of the total population and housing in the Philippines and collect information about their characteristics.</a:t>
            </a:r>
          </a:p>
        </p:txBody>
      </p:sp>
      <p:sp>
        <p:nvSpPr>
          <p:cNvPr id="10" name="Text Box 5"/>
          <p:cNvSpPr txBox="1">
            <a:spLocks noChangeArrowheads="1"/>
          </p:cNvSpPr>
          <p:nvPr/>
        </p:nvSpPr>
        <p:spPr bwMode="auto">
          <a:xfrm>
            <a:off x="1127511" y="4289504"/>
            <a:ext cx="9855200" cy="1569660"/>
          </a:xfrm>
          <a:prstGeom prst="rect">
            <a:avLst/>
          </a:prstGeom>
          <a:noFill/>
          <a:ln w="9525">
            <a:noFill/>
            <a:miter lim="800000"/>
            <a:headEnd/>
            <a:tailEnd/>
          </a:ln>
        </p:spPr>
        <p:txBody>
          <a:bodyPr>
            <a:spAutoFit/>
          </a:bodyPr>
          <a:lstStyle/>
          <a:p>
            <a:pPr>
              <a:spcBef>
                <a:spcPct val="50000"/>
              </a:spcBef>
            </a:pPr>
            <a:r>
              <a:rPr lang="en-US" sz="3200" dirty="0">
                <a:solidFill>
                  <a:srgbClr val="111111"/>
                </a:solidFill>
                <a:cs typeface="Arial" charset="0"/>
              </a:rPr>
              <a:t>To provide government planners, policy makers, and administrators with data on which to base their social and economic development plans and programs</a:t>
            </a:r>
          </a:p>
        </p:txBody>
      </p:sp>
      <p:sp>
        <p:nvSpPr>
          <p:cNvPr id="11" name="Text Box 4"/>
          <p:cNvSpPr txBox="1">
            <a:spLocks noChangeArrowheads="1"/>
          </p:cNvSpPr>
          <p:nvPr/>
        </p:nvSpPr>
        <p:spPr bwMode="auto">
          <a:xfrm>
            <a:off x="291167" y="806880"/>
            <a:ext cx="9855200" cy="579438"/>
          </a:xfrm>
          <a:prstGeom prst="rect">
            <a:avLst/>
          </a:prstGeom>
          <a:noFill/>
          <a:ln w="9525">
            <a:noFill/>
            <a:miter lim="800000"/>
            <a:headEnd/>
            <a:tailEnd/>
          </a:ln>
        </p:spPr>
        <p:txBody>
          <a:bodyPr wrap="square">
            <a:sp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Definition</a:t>
            </a:r>
          </a:p>
        </p:txBody>
      </p:sp>
      <p:sp>
        <p:nvSpPr>
          <p:cNvPr id="12" name="Text Box 4"/>
          <p:cNvSpPr txBox="1">
            <a:spLocks noChangeArrowheads="1"/>
          </p:cNvSpPr>
          <p:nvPr/>
        </p:nvSpPr>
        <p:spPr bwMode="auto">
          <a:xfrm>
            <a:off x="276302" y="3691329"/>
            <a:ext cx="9855200" cy="579438"/>
          </a:xfrm>
          <a:prstGeom prst="rect">
            <a:avLst/>
          </a:prstGeom>
          <a:noFill/>
          <a:ln w="9525">
            <a:noFill/>
            <a:miter lim="800000"/>
            <a:headEnd/>
            <a:tailEnd/>
          </a:ln>
        </p:spPr>
        <p:txBody>
          <a:bodyPr wrap="square">
            <a:sp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General Objectives</a:t>
            </a:r>
          </a:p>
        </p:txBody>
      </p:sp>
      <p:pic>
        <p:nvPicPr>
          <p:cNvPr id="8" name="Picture 7"/>
          <p:cNvPicPr>
            <a:picLocks noChangeAspect="1"/>
          </p:cNvPicPr>
          <p:nvPr/>
        </p:nvPicPr>
        <p:blipFill>
          <a:blip r:embed="rId3"/>
          <a:stretch>
            <a:fillRect/>
          </a:stretch>
        </p:blipFill>
        <p:spPr>
          <a:xfrm>
            <a:off x="9192508" y="0"/>
            <a:ext cx="2999492" cy="8718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txBox="1">
            <a:spLocks/>
          </p:cNvSpPr>
          <p:nvPr/>
        </p:nvSpPr>
        <p:spPr bwMode="auto">
          <a:xfrm>
            <a:off x="11480800" y="6477001"/>
            <a:ext cx="609600" cy="365125"/>
          </a:xfrm>
          <a:prstGeom prst="rect">
            <a:avLst/>
          </a:prstGeom>
          <a:noFill/>
          <a:ln w="9525">
            <a:noFill/>
            <a:miter lim="800000"/>
            <a:headEnd/>
            <a:tailEnd/>
          </a:ln>
        </p:spPr>
        <p:txBody>
          <a:bodyPr/>
          <a:lstStyle/>
          <a:p>
            <a:pPr algn="r"/>
            <a:fld id="{C2AA166A-3681-435C-B87D-222E5001CC12}" type="slidenum">
              <a:rPr lang="en-US" sz="1200" b="1"/>
              <a:pPr algn="r"/>
              <a:t>5</a:t>
            </a:fld>
            <a:endParaRPr lang="en-US" sz="1200" b="1"/>
          </a:p>
        </p:txBody>
      </p:sp>
      <p:sp>
        <p:nvSpPr>
          <p:cNvPr id="11" name="Text Box 4"/>
          <p:cNvSpPr txBox="1">
            <a:spLocks noChangeArrowheads="1"/>
          </p:cNvSpPr>
          <p:nvPr/>
        </p:nvSpPr>
        <p:spPr bwMode="auto">
          <a:xfrm>
            <a:off x="291167" y="806880"/>
            <a:ext cx="9855200" cy="579438"/>
          </a:xfrm>
          <a:prstGeom prst="rect">
            <a:avLst/>
          </a:prstGeom>
          <a:noFill/>
          <a:ln w="9525">
            <a:noFill/>
            <a:miter lim="800000"/>
            <a:headEnd/>
            <a:tailEnd/>
          </a:ln>
        </p:spPr>
        <p:txBody>
          <a:bodyPr wrap="square">
            <a:sp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Specific Objectives</a:t>
            </a:r>
          </a:p>
        </p:txBody>
      </p:sp>
      <p:sp>
        <p:nvSpPr>
          <p:cNvPr id="8" name="Text Box 15"/>
          <p:cNvSpPr txBox="1">
            <a:spLocks noChangeArrowheads="1"/>
          </p:cNvSpPr>
          <p:nvPr/>
        </p:nvSpPr>
        <p:spPr bwMode="auto">
          <a:xfrm>
            <a:off x="939180" y="1481283"/>
            <a:ext cx="9652000" cy="3539430"/>
          </a:xfrm>
          <a:prstGeom prst="rect">
            <a:avLst/>
          </a:prstGeom>
          <a:noFill/>
          <a:ln w="9525">
            <a:noFill/>
            <a:miter lim="800000"/>
            <a:headEnd/>
            <a:tailEnd/>
          </a:ln>
        </p:spPr>
        <p:txBody>
          <a:bodyPr>
            <a:spAutoFit/>
          </a:bodyPr>
          <a:lstStyle/>
          <a:p>
            <a:pPr marL="514350" indent="-514350">
              <a:spcBef>
                <a:spcPct val="50000"/>
              </a:spcBef>
              <a:buAutoNum type="arabicPeriod"/>
            </a:pPr>
            <a:r>
              <a:rPr lang="en-US" sz="3200" dirty="0">
                <a:cs typeface="Times New Roman" pitchFamily="18" charset="0"/>
              </a:rPr>
              <a:t>Obtain comprehensive data on the size, composition, and distribution of the population of the Philippines</a:t>
            </a:r>
          </a:p>
          <a:p>
            <a:pPr marL="514350" indent="-514350">
              <a:spcBef>
                <a:spcPct val="50000"/>
              </a:spcBef>
              <a:buFontTx/>
              <a:buAutoNum type="arabicPeriod"/>
            </a:pPr>
            <a:r>
              <a:rPr lang="en-US" sz="3200" dirty="0">
                <a:cs typeface="Times New Roman" pitchFamily="18" charset="0"/>
              </a:rPr>
              <a:t>Gather data on demographic and socio-economic characteristics of the population and determine their geographic distribution</a:t>
            </a:r>
          </a:p>
          <a:p>
            <a:pPr marL="514350" indent="-514350">
              <a:spcBef>
                <a:spcPct val="50000"/>
              </a:spcBef>
            </a:pPr>
            <a:endParaRPr lang="en-US" sz="3200" dirty="0">
              <a:cs typeface="Times New Roman" pitchFamily="18" charset="0"/>
            </a:endParaRPr>
          </a:p>
        </p:txBody>
      </p:sp>
      <p:pic>
        <p:nvPicPr>
          <p:cNvPr id="6" name="Picture 5"/>
          <p:cNvPicPr>
            <a:picLocks noChangeAspect="1"/>
          </p:cNvPicPr>
          <p:nvPr/>
        </p:nvPicPr>
        <p:blipFill>
          <a:blip r:embed="rId3"/>
          <a:stretch>
            <a:fillRect/>
          </a:stretch>
        </p:blipFill>
        <p:spPr>
          <a:xfrm>
            <a:off x="9192508" y="0"/>
            <a:ext cx="2999492" cy="8718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txBox="1">
            <a:spLocks/>
          </p:cNvSpPr>
          <p:nvPr/>
        </p:nvSpPr>
        <p:spPr bwMode="auto">
          <a:xfrm>
            <a:off x="11480800" y="6477001"/>
            <a:ext cx="609600" cy="365125"/>
          </a:xfrm>
          <a:prstGeom prst="rect">
            <a:avLst/>
          </a:prstGeom>
          <a:noFill/>
          <a:ln w="9525">
            <a:noFill/>
            <a:miter lim="800000"/>
            <a:headEnd/>
            <a:tailEnd/>
          </a:ln>
        </p:spPr>
        <p:txBody>
          <a:bodyPr/>
          <a:lstStyle/>
          <a:p>
            <a:pPr algn="r"/>
            <a:fld id="{C2AA166A-3681-435C-B87D-222E5001CC12}" type="slidenum">
              <a:rPr lang="en-US" sz="1200" b="1"/>
              <a:pPr algn="r"/>
              <a:t>6</a:t>
            </a:fld>
            <a:endParaRPr lang="en-US" sz="1200" b="1"/>
          </a:p>
        </p:txBody>
      </p:sp>
      <p:sp>
        <p:nvSpPr>
          <p:cNvPr id="11" name="Text Box 4"/>
          <p:cNvSpPr txBox="1">
            <a:spLocks noChangeArrowheads="1"/>
          </p:cNvSpPr>
          <p:nvPr/>
        </p:nvSpPr>
        <p:spPr bwMode="auto">
          <a:xfrm>
            <a:off x="291167" y="806880"/>
            <a:ext cx="9855200" cy="579438"/>
          </a:xfrm>
          <a:prstGeom prst="rect">
            <a:avLst/>
          </a:prstGeom>
          <a:noFill/>
          <a:ln w="9525">
            <a:noFill/>
            <a:miter lim="800000"/>
            <a:headEnd/>
            <a:tailEnd/>
          </a:ln>
        </p:spPr>
        <p:txBody>
          <a:bodyPr wrap="square">
            <a:sp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Specific Objectives</a:t>
            </a:r>
          </a:p>
        </p:txBody>
      </p:sp>
      <p:sp>
        <p:nvSpPr>
          <p:cNvPr id="8" name="Text Box 15"/>
          <p:cNvSpPr txBox="1">
            <a:spLocks noChangeArrowheads="1"/>
          </p:cNvSpPr>
          <p:nvPr/>
        </p:nvSpPr>
        <p:spPr bwMode="auto">
          <a:xfrm>
            <a:off x="939180" y="1481283"/>
            <a:ext cx="9652000" cy="5016758"/>
          </a:xfrm>
          <a:prstGeom prst="rect">
            <a:avLst/>
          </a:prstGeom>
          <a:noFill/>
          <a:ln w="9525">
            <a:noFill/>
            <a:miter lim="800000"/>
            <a:headEnd/>
            <a:tailEnd/>
          </a:ln>
        </p:spPr>
        <p:txBody>
          <a:bodyPr>
            <a:spAutoFit/>
          </a:bodyPr>
          <a:lstStyle/>
          <a:p>
            <a:pPr marL="514350" indent="-514350">
              <a:spcBef>
                <a:spcPct val="50000"/>
              </a:spcBef>
              <a:buFont typeface="+mj-lt"/>
              <a:buAutoNum type="arabicPeriod" startAt="3"/>
            </a:pPr>
            <a:r>
              <a:rPr lang="en-US" sz="3200" dirty="0">
                <a:cs typeface="Times New Roman" pitchFamily="18" charset="0"/>
              </a:rPr>
              <a:t>Take stock of the housing units existing in the country and to get information about their geographic location, structural characteristics, and facilities among others</a:t>
            </a:r>
          </a:p>
          <a:p>
            <a:pPr marL="514350" indent="-514350">
              <a:spcBef>
                <a:spcPct val="50000"/>
              </a:spcBef>
              <a:buFontTx/>
              <a:buAutoNum type="arabicPeriod" startAt="3"/>
            </a:pPr>
            <a:r>
              <a:rPr lang="en-US" sz="3200" dirty="0">
                <a:cs typeface="Times New Roman" pitchFamily="18" charset="0"/>
              </a:rPr>
              <a:t>Obtain information on the characteristics of the barangay, which will be used as basis for urban-rural classification</a:t>
            </a:r>
          </a:p>
          <a:p>
            <a:pPr marL="514350" indent="-514350">
              <a:spcBef>
                <a:spcPct val="50000"/>
              </a:spcBef>
              <a:buFontTx/>
              <a:buAutoNum type="arabicPeriod" startAt="3"/>
            </a:pPr>
            <a:r>
              <a:rPr lang="en-US" sz="3200" dirty="0">
                <a:cs typeface="Times New Roman" pitchFamily="18" charset="0"/>
              </a:rPr>
              <a:t>Serve as sampling frame for use in household-based surveys</a:t>
            </a:r>
          </a:p>
        </p:txBody>
      </p:sp>
      <p:pic>
        <p:nvPicPr>
          <p:cNvPr id="6" name="Picture 5"/>
          <p:cNvPicPr>
            <a:picLocks noChangeAspect="1"/>
          </p:cNvPicPr>
          <p:nvPr/>
        </p:nvPicPr>
        <p:blipFill>
          <a:blip r:embed="rId2"/>
          <a:stretch>
            <a:fillRect/>
          </a:stretch>
        </p:blipFill>
        <p:spPr>
          <a:xfrm>
            <a:off x="9192508" y="0"/>
            <a:ext cx="2999492" cy="8718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92508" y="0"/>
            <a:ext cx="2999492" cy="871804"/>
          </a:xfrm>
          <a:prstGeom prst="rect">
            <a:avLst/>
          </a:prstGeom>
        </p:spPr>
      </p:pic>
      <p:sp>
        <p:nvSpPr>
          <p:cNvPr id="6" name="Rectangle 4"/>
          <p:cNvSpPr>
            <a:spLocks noChangeArrowheads="1"/>
          </p:cNvSpPr>
          <p:nvPr/>
        </p:nvSpPr>
        <p:spPr bwMode="auto">
          <a:xfrm>
            <a:off x="1353015" y="3445728"/>
            <a:ext cx="10838985" cy="1384995"/>
          </a:xfrm>
          <a:prstGeom prst="rect">
            <a:avLst/>
          </a:prstGeom>
          <a:noFill/>
          <a:ln w="9525">
            <a:noFill/>
            <a:miter lim="800000"/>
            <a:headEnd/>
            <a:tailEnd/>
          </a:ln>
          <a:effectLst/>
        </p:spPr>
        <p:txBody>
          <a:bodyPr wrap="square">
            <a:spAutoFit/>
          </a:bodyPr>
          <a:lstStyle/>
          <a:p>
            <a:pPr marL="569913" indent="-282575">
              <a:spcBef>
                <a:spcPct val="25000"/>
              </a:spcBef>
              <a:buFontTx/>
              <a:buChar char="•"/>
              <a:defRPr/>
            </a:pPr>
            <a:r>
              <a:rPr lang="en-PH" sz="2800" dirty="0">
                <a:latin typeface="+mn-lt"/>
              </a:rPr>
              <a:t>All persons were listed and enumerated as members of the household or as residents of an institutional living quarters as of a specified date and time</a:t>
            </a:r>
            <a:endParaRPr lang="en-US" sz="2800" dirty="0">
              <a:solidFill>
                <a:srgbClr val="111111"/>
              </a:solidFill>
              <a:latin typeface="+mn-lt"/>
              <a:cs typeface="Times New Roman" pitchFamily="18" charset="0"/>
            </a:endParaRPr>
          </a:p>
        </p:txBody>
      </p:sp>
      <p:sp>
        <p:nvSpPr>
          <p:cNvPr id="7" name="Text Box 4"/>
          <p:cNvSpPr txBox="1">
            <a:spLocks noChangeArrowheads="1"/>
          </p:cNvSpPr>
          <p:nvPr/>
        </p:nvSpPr>
        <p:spPr bwMode="auto">
          <a:xfrm>
            <a:off x="491893" y="884939"/>
            <a:ext cx="9855200" cy="579438"/>
          </a:xfrm>
          <a:prstGeom prst="rect">
            <a:avLst/>
          </a:prstGeom>
          <a:noFill/>
          <a:ln w="9525">
            <a:noFill/>
            <a:miter lim="800000"/>
            <a:headEnd/>
            <a:tailEnd/>
          </a:ln>
        </p:spPr>
        <p:txBody>
          <a:bodyPr wrap="square">
            <a:sp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Reference Period</a:t>
            </a:r>
          </a:p>
        </p:txBody>
      </p:sp>
      <p:sp>
        <p:nvSpPr>
          <p:cNvPr id="8" name="Rectangle 4"/>
          <p:cNvSpPr>
            <a:spLocks noChangeArrowheads="1"/>
          </p:cNvSpPr>
          <p:nvPr/>
        </p:nvSpPr>
        <p:spPr bwMode="auto">
          <a:xfrm>
            <a:off x="1405053" y="2207264"/>
            <a:ext cx="9779620" cy="954107"/>
          </a:xfrm>
          <a:prstGeom prst="rect">
            <a:avLst/>
          </a:prstGeom>
          <a:noFill/>
          <a:ln w="9525">
            <a:noFill/>
            <a:miter lim="800000"/>
            <a:headEnd/>
            <a:tailEnd/>
          </a:ln>
          <a:effectLst/>
        </p:spPr>
        <p:txBody>
          <a:bodyPr wrap="square">
            <a:spAutoFit/>
          </a:bodyPr>
          <a:lstStyle/>
          <a:p>
            <a:pPr marL="569913" indent="-282575">
              <a:spcBef>
                <a:spcPct val="25000"/>
              </a:spcBef>
              <a:buFontTx/>
              <a:buChar char="•"/>
              <a:defRPr/>
            </a:pPr>
            <a:r>
              <a:rPr lang="en-PH" sz="2800" dirty="0">
                <a:latin typeface="+mn-lt"/>
              </a:rPr>
              <a:t>Persons were enumerated in the area where they usually reside as of the reference date</a:t>
            </a:r>
            <a:endParaRPr lang="en-US" sz="2800" dirty="0">
              <a:solidFill>
                <a:srgbClr val="111111"/>
              </a:solidFill>
              <a:latin typeface="+mn-lt"/>
              <a:cs typeface="Times New Roman" pitchFamily="18" charset="0"/>
            </a:endParaRPr>
          </a:p>
        </p:txBody>
      </p:sp>
      <p:sp>
        <p:nvSpPr>
          <p:cNvPr id="9" name="Rectangle 11"/>
          <p:cNvSpPr>
            <a:spLocks noChangeArrowheads="1"/>
          </p:cNvSpPr>
          <p:nvPr/>
        </p:nvSpPr>
        <p:spPr bwMode="auto">
          <a:xfrm>
            <a:off x="780585" y="1565999"/>
            <a:ext cx="8965580" cy="461665"/>
          </a:xfrm>
          <a:prstGeom prst="rect">
            <a:avLst/>
          </a:prstGeom>
          <a:noFill/>
          <a:ln w="9525">
            <a:noFill/>
            <a:miter lim="800000"/>
            <a:headEnd/>
            <a:tailEnd/>
          </a:ln>
        </p:spPr>
        <p:txBody>
          <a:bodyPr wrap="square">
            <a:spAutoFit/>
          </a:bodyPr>
          <a:lstStyle/>
          <a:p>
            <a:pPr marL="569913" indent="-282575">
              <a:spcBef>
                <a:spcPct val="25000"/>
              </a:spcBef>
            </a:pPr>
            <a:r>
              <a:rPr lang="en-US" sz="2400" dirty="0">
                <a:latin typeface="Arial Black" pitchFamily="34" charset="0"/>
                <a:cs typeface="Times New Roman" pitchFamily="18" charset="0"/>
              </a:rPr>
              <a:t>“De Jure” Concept of Enumeration</a:t>
            </a:r>
          </a:p>
        </p:txBody>
      </p:sp>
    </p:spTree>
    <p:extLst>
      <p:ext uri="{BB962C8B-B14F-4D97-AF65-F5344CB8AC3E}">
        <p14:creationId xmlns:p14="http://schemas.microsoft.com/office/powerpoint/2010/main" val="427090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3"/>
          <p:cNvSpPr txBox="1">
            <a:spLocks noChangeArrowheads="1"/>
          </p:cNvSpPr>
          <p:nvPr/>
        </p:nvSpPr>
        <p:spPr bwMode="auto">
          <a:xfrm>
            <a:off x="843776" y="4228156"/>
            <a:ext cx="10504447" cy="1938992"/>
          </a:xfrm>
          <a:prstGeom prst="rect">
            <a:avLst/>
          </a:prstGeom>
          <a:gradFill flip="none" rotWithShape="1">
            <a:gsLst>
              <a:gs pos="0">
                <a:schemeClr val="accent1">
                  <a:lumMod val="60000"/>
                  <a:lumOff val="40000"/>
                </a:schemeClr>
              </a:gs>
              <a:gs pos="50000">
                <a:schemeClr val="accent1">
                  <a:lumMod val="40000"/>
                  <a:lumOff val="60000"/>
                </a:schemeClr>
              </a:gs>
              <a:gs pos="100000">
                <a:schemeClr val="accent1">
                  <a:lumMod val="20000"/>
                  <a:lumOff val="80000"/>
                </a:schemeClr>
              </a:gs>
            </a:gsLst>
            <a:lin ang="10800000" scaled="1"/>
            <a:tileRect/>
          </a:gradFill>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defRPr/>
            </a:pPr>
            <a:r>
              <a:rPr lang="en-US" sz="4800" b="1" dirty="0">
                <a:effectLst>
                  <a:outerShdw blurRad="38100" dist="38100" dir="2700000" algn="tl">
                    <a:srgbClr val="C0C0C0"/>
                  </a:outerShdw>
                </a:effectLst>
                <a:latin typeface="Arial Black" pitchFamily="34" charset="0"/>
              </a:rPr>
              <a:t>2015 </a:t>
            </a:r>
          </a:p>
          <a:p>
            <a:pPr>
              <a:spcBef>
                <a:spcPct val="50000"/>
              </a:spcBef>
              <a:defRPr/>
            </a:pPr>
            <a:r>
              <a:rPr lang="en-US" sz="4800" b="1" dirty="0">
                <a:effectLst>
                  <a:outerShdw blurRad="38100" dist="38100" dir="2700000" algn="tl">
                    <a:srgbClr val="C0C0C0"/>
                  </a:outerShdw>
                </a:effectLst>
                <a:latin typeface="Arial Black" pitchFamily="34" charset="0"/>
              </a:rPr>
              <a:t>POPCEN</a:t>
            </a:r>
          </a:p>
        </p:txBody>
      </p:sp>
      <p:sp>
        <p:nvSpPr>
          <p:cNvPr id="9" name="Text Box 13"/>
          <p:cNvSpPr txBox="1">
            <a:spLocks noChangeArrowheads="1"/>
          </p:cNvSpPr>
          <p:nvPr/>
        </p:nvSpPr>
        <p:spPr bwMode="auto">
          <a:xfrm>
            <a:off x="847493" y="1689407"/>
            <a:ext cx="10504447" cy="1938992"/>
          </a:xfrm>
          <a:prstGeom prst="rect">
            <a:avLst/>
          </a:prstGeom>
          <a:gradFill flip="none" rotWithShape="1">
            <a:gsLst>
              <a:gs pos="0">
                <a:schemeClr val="accent1">
                  <a:lumMod val="60000"/>
                  <a:lumOff val="40000"/>
                </a:schemeClr>
              </a:gs>
              <a:gs pos="50000">
                <a:schemeClr val="accent1">
                  <a:lumMod val="40000"/>
                  <a:lumOff val="60000"/>
                </a:schemeClr>
              </a:gs>
              <a:gs pos="100000">
                <a:schemeClr val="accent1">
                  <a:lumMod val="20000"/>
                  <a:lumOff val="80000"/>
                </a:schemeClr>
              </a:gs>
            </a:gsLst>
            <a:lin ang="10800000" scaled="1"/>
            <a:tileRect/>
          </a:gradFill>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defRPr/>
            </a:pPr>
            <a:r>
              <a:rPr lang="en-US" sz="4800" b="1" dirty="0">
                <a:effectLst>
                  <a:outerShdw blurRad="38100" dist="38100" dir="2700000" algn="tl">
                    <a:srgbClr val="C0C0C0"/>
                  </a:outerShdw>
                </a:effectLst>
                <a:latin typeface="Arial Black" pitchFamily="34" charset="0"/>
              </a:rPr>
              <a:t>2010 </a:t>
            </a:r>
          </a:p>
          <a:p>
            <a:pPr>
              <a:spcBef>
                <a:spcPct val="50000"/>
              </a:spcBef>
              <a:defRPr/>
            </a:pPr>
            <a:r>
              <a:rPr lang="en-US" sz="4800" b="1" dirty="0">
                <a:effectLst>
                  <a:outerShdw blurRad="38100" dist="38100" dir="2700000" algn="tl">
                    <a:srgbClr val="C0C0C0"/>
                  </a:outerShdw>
                </a:effectLst>
                <a:latin typeface="Arial Black" pitchFamily="34" charset="0"/>
              </a:rPr>
              <a:t>CPH</a:t>
            </a:r>
          </a:p>
        </p:txBody>
      </p:sp>
      <p:pic>
        <p:nvPicPr>
          <p:cNvPr id="4" name="Picture 3"/>
          <p:cNvPicPr>
            <a:picLocks noChangeAspect="1"/>
          </p:cNvPicPr>
          <p:nvPr/>
        </p:nvPicPr>
        <p:blipFill>
          <a:blip r:embed="rId2"/>
          <a:stretch>
            <a:fillRect/>
          </a:stretch>
        </p:blipFill>
        <p:spPr>
          <a:xfrm>
            <a:off x="9192508" y="0"/>
            <a:ext cx="2999492" cy="871804"/>
          </a:xfrm>
          <a:prstGeom prst="rect">
            <a:avLst/>
          </a:prstGeom>
        </p:spPr>
      </p:pic>
      <p:sp>
        <p:nvSpPr>
          <p:cNvPr id="5" name="Text Box 12"/>
          <p:cNvSpPr txBox="1">
            <a:spLocks noChangeArrowheads="1"/>
          </p:cNvSpPr>
          <p:nvPr/>
        </p:nvSpPr>
        <p:spPr bwMode="auto">
          <a:xfrm>
            <a:off x="609600" y="955290"/>
            <a:ext cx="7729328" cy="586957"/>
          </a:xfrm>
          <a:prstGeom prst="rect">
            <a:avLst/>
          </a:prstGeom>
          <a:noFill/>
          <a:ln w="9525">
            <a:noFill/>
            <a:round/>
            <a:headEnd/>
            <a:tailEnd/>
          </a:ln>
          <a:effectLst/>
        </p:spPr>
        <p:txBody>
          <a:bodyPr wrap="square" lIns="90000" tIns="46800" rIns="90000" bIns="46800">
            <a:spAutoFit/>
          </a:bodyPr>
          <a:lstStyle/>
          <a:p>
            <a:pPr defTabSz="457200" eaLnBrk="0" hangingPunct="0">
              <a:spcBef>
                <a:spcPts val="3000"/>
              </a:spcBef>
              <a:buClr>
                <a:srgbClr val="0033CC"/>
              </a:buClr>
              <a:buSzPct val="100000"/>
              <a:buFont typeface="Forte"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Lucida Sans Unicode" pitchFamily="34" charset="0"/>
              </a:rPr>
              <a:t>Reference Date and Time</a:t>
            </a:r>
          </a:p>
        </p:txBody>
      </p:sp>
      <p:sp>
        <p:nvSpPr>
          <p:cNvPr id="6" name="Text Box 13"/>
          <p:cNvSpPr txBox="1">
            <a:spLocks noChangeArrowheads="1"/>
          </p:cNvSpPr>
          <p:nvPr/>
        </p:nvSpPr>
        <p:spPr bwMode="auto">
          <a:xfrm>
            <a:off x="4285786" y="1648519"/>
            <a:ext cx="7620000" cy="1938992"/>
          </a:xfrm>
          <a:prstGeom prst="rect">
            <a:avLst/>
          </a:prstGeom>
          <a:noFill/>
          <a:ln w="9525">
            <a:noFill/>
            <a:miter lim="800000"/>
            <a:headEnd/>
            <a:tailEnd/>
          </a:ln>
          <a:effectLst/>
        </p:spPr>
        <p:txBody>
          <a:bodyPr>
            <a:spAutoFit/>
          </a:bodyPr>
          <a:lstStyle/>
          <a:p>
            <a:pPr algn="ctr">
              <a:spcBef>
                <a:spcPct val="50000"/>
              </a:spcBef>
              <a:defRPr/>
            </a:pPr>
            <a:r>
              <a:rPr lang="en-US" sz="4800" b="1" dirty="0">
                <a:effectLst>
                  <a:outerShdw blurRad="38100" dist="38100" dir="2700000" algn="tl">
                    <a:srgbClr val="C0C0C0"/>
                  </a:outerShdw>
                </a:effectLst>
                <a:latin typeface="Arial Black" pitchFamily="34" charset="0"/>
              </a:rPr>
              <a:t>As of May 1, 2010</a:t>
            </a:r>
          </a:p>
          <a:p>
            <a:pPr algn="ctr">
              <a:spcBef>
                <a:spcPct val="50000"/>
              </a:spcBef>
              <a:defRPr/>
            </a:pPr>
            <a:r>
              <a:rPr lang="en-US" sz="4800" b="1" dirty="0">
                <a:effectLst>
                  <a:outerShdw blurRad="38100" dist="38100" dir="2700000" algn="tl">
                    <a:srgbClr val="C0C0C0"/>
                  </a:outerShdw>
                </a:effectLst>
                <a:latin typeface="Arial Black" pitchFamily="34" charset="0"/>
              </a:rPr>
              <a:t>At 12:01 am</a:t>
            </a:r>
          </a:p>
        </p:txBody>
      </p:sp>
      <p:sp>
        <p:nvSpPr>
          <p:cNvPr id="8" name="Text Box 13"/>
          <p:cNvSpPr txBox="1">
            <a:spLocks noChangeArrowheads="1"/>
          </p:cNvSpPr>
          <p:nvPr/>
        </p:nvSpPr>
        <p:spPr bwMode="auto">
          <a:xfrm>
            <a:off x="4070197" y="4243040"/>
            <a:ext cx="7620000" cy="1938992"/>
          </a:xfrm>
          <a:prstGeom prst="rect">
            <a:avLst/>
          </a:prstGeom>
          <a:noFill/>
          <a:ln w="9525">
            <a:noFill/>
            <a:miter lim="800000"/>
            <a:headEnd/>
            <a:tailEnd/>
          </a:ln>
          <a:effectLst/>
        </p:spPr>
        <p:txBody>
          <a:bodyPr>
            <a:spAutoFit/>
          </a:bodyPr>
          <a:lstStyle/>
          <a:p>
            <a:pPr algn="ctr">
              <a:spcBef>
                <a:spcPct val="50000"/>
              </a:spcBef>
              <a:defRPr/>
            </a:pPr>
            <a:r>
              <a:rPr lang="en-US" sz="4800" b="1" dirty="0">
                <a:effectLst>
                  <a:outerShdw blurRad="38100" dist="38100" dir="2700000" algn="tl">
                    <a:srgbClr val="C0C0C0"/>
                  </a:outerShdw>
                </a:effectLst>
                <a:latin typeface="Arial Black" pitchFamily="34" charset="0"/>
              </a:rPr>
              <a:t>As of August 1, 2015</a:t>
            </a:r>
          </a:p>
          <a:p>
            <a:pPr algn="ctr">
              <a:spcBef>
                <a:spcPct val="50000"/>
              </a:spcBef>
              <a:defRPr/>
            </a:pPr>
            <a:r>
              <a:rPr lang="en-US" sz="4800" b="1" dirty="0">
                <a:effectLst>
                  <a:outerShdw blurRad="38100" dist="38100" dir="2700000" algn="tl">
                    <a:srgbClr val="C0C0C0"/>
                  </a:outerShdw>
                </a:effectLst>
                <a:latin typeface="Arial Black" pitchFamily="34" charset="0"/>
              </a:rPr>
              <a:t>At 12:01 am</a:t>
            </a:r>
          </a:p>
        </p:txBody>
      </p:sp>
    </p:spTree>
    <p:extLst>
      <p:ext uri="{BB962C8B-B14F-4D97-AF65-F5344CB8AC3E}">
        <p14:creationId xmlns:p14="http://schemas.microsoft.com/office/powerpoint/2010/main" val="151848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92508" y="0"/>
            <a:ext cx="2999492" cy="871804"/>
          </a:xfrm>
          <a:prstGeom prst="rect">
            <a:avLst/>
          </a:prstGeom>
        </p:spPr>
      </p:pic>
      <p:sp>
        <p:nvSpPr>
          <p:cNvPr id="7" name="Text Box 4"/>
          <p:cNvSpPr txBox="1">
            <a:spLocks noChangeArrowheads="1"/>
          </p:cNvSpPr>
          <p:nvPr/>
        </p:nvSpPr>
        <p:spPr bwMode="auto">
          <a:xfrm>
            <a:off x="101600" y="784578"/>
            <a:ext cx="9855200" cy="579438"/>
          </a:xfrm>
          <a:prstGeom prst="rect">
            <a:avLst/>
          </a:prstGeom>
          <a:noFill/>
          <a:ln w="9525">
            <a:noFill/>
            <a:miter lim="800000"/>
            <a:headEnd/>
            <a:tailEnd/>
          </a:ln>
        </p:spPr>
        <p:txBody>
          <a:bodyPr wrap="square">
            <a:sp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Census Coverage</a:t>
            </a:r>
          </a:p>
        </p:txBody>
      </p:sp>
      <p:sp>
        <p:nvSpPr>
          <p:cNvPr id="8" name="Rectangle 7"/>
          <p:cNvSpPr>
            <a:spLocks noChangeArrowheads="1"/>
          </p:cNvSpPr>
          <p:nvPr/>
        </p:nvSpPr>
        <p:spPr bwMode="auto">
          <a:xfrm>
            <a:off x="0" y="3200401"/>
            <a:ext cx="11988800" cy="954107"/>
          </a:xfrm>
          <a:prstGeom prst="rect">
            <a:avLst/>
          </a:prstGeom>
          <a:noFill/>
          <a:ln w="9525">
            <a:noFill/>
            <a:miter lim="800000"/>
            <a:headEnd/>
            <a:tailEnd/>
          </a:ln>
          <a:effectLst/>
        </p:spPr>
        <p:txBody>
          <a:bodyPr wrap="square">
            <a:spAutoFit/>
          </a:bodyPr>
          <a:lstStyle/>
          <a:p>
            <a:pPr marL="569913" indent="-282575">
              <a:spcBef>
                <a:spcPct val="25000"/>
              </a:spcBef>
              <a:buFontTx/>
              <a:buChar char="•"/>
              <a:defRPr/>
            </a:pPr>
            <a:r>
              <a:rPr lang="en-PH" sz="2800" dirty="0">
                <a:latin typeface="+mn-lt"/>
              </a:rPr>
              <a:t>All Filipinos residing in Philippine embassies, missions, and consulates abroad will also be enumerated</a:t>
            </a:r>
            <a:endParaRPr lang="en-US" sz="2600" dirty="0">
              <a:solidFill>
                <a:srgbClr val="111111"/>
              </a:solidFill>
              <a:latin typeface="+mn-lt"/>
              <a:cs typeface="Times New Roman" pitchFamily="18" charset="0"/>
            </a:endParaRPr>
          </a:p>
        </p:txBody>
      </p:sp>
      <p:sp>
        <p:nvSpPr>
          <p:cNvPr id="9" name="Rectangle 4"/>
          <p:cNvSpPr>
            <a:spLocks noChangeArrowheads="1"/>
          </p:cNvSpPr>
          <p:nvPr/>
        </p:nvSpPr>
        <p:spPr bwMode="auto">
          <a:xfrm>
            <a:off x="0" y="1758172"/>
            <a:ext cx="11831444" cy="1384995"/>
          </a:xfrm>
          <a:prstGeom prst="rect">
            <a:avLst/>
          </a:prstGeom>
          <a:noFill/>
          <a:ln w="9525">
            <a:noFill/>
            <a:miter lim="800000"/>
            <a:headEnd/>
            <a:tailEnd/>
          </a:ln>
          <a:effectLst/>
        </p:spPr>
        <p:txBody>
          <a:bodyPr wrap="square">
            <a:spAutoFit/>
          </a:bodyPr>
          <a:lstStyle/>
          <a:p>
            <a:pPr marL="569913" indent="-282575">
              <a:spcBef>
                <a:spcPct val="25000"/>
              </a:spcBef>
              <a:buFontTx/>
              <a:buChar char="•"/>
              <a:defRPr/>
            </a:pPr>
            <a:r>
              <a:rPr lang="en-PH" sz="2800" dirty="0">
                <a:latin typeface="+mn-lt"/>
              </a:rPr>
              <a:t>All Households and institutional living quarters in all </a:t>
            </a:r>
            <a:r>
              <a:rPr lang="en-PH" sz="2800" dirty="0" err="1">
                <a:latin typeface="+mn-lt"/>
              </a:rPr>
              <a:t>barangays</a:t>
            </a:r>
            <a:r>
              <a:rPr lang="en-PH" sz="2800" dirty="0">
                <a:latin typeface="+mn-lt"/>
              </a:rPr>
              <a:t> (villages) throughout the country are listed to gather information about their members</a:t>
            </a:r>
            <a:endParaRPr lang="en-US" sz="2800" dirty="0">
              <a:solidFill>
                <a:srgbClr val="111111"/>
              </a:solidFill>
              <a:latin typeface="+mn-lt"/>
              <a:cs typeface="Times New Roman" pitchFamily="18" charset="0"/>
            </a:endParaRPr>
          </a:p>
        </p:txBody>
      </p:sp>
    </p:spTree>
    <p:extLst>
      <p:ext uri="{BB962C8B-B14F-4D97-AF65-F5344CB8AC3E}">
        <p14:creationId xmlns:p14="http://schemas.microsoft.com/office/powerpoint/2010/main" val="10363338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12536</TotalTime>
  <Words>1443</Words>
  <Application>Microsoft Office PowerPoint</Application>
  <PresentationFormat>Widescreen</PresentationFormat>
  <Paragraphs>191</Paragraphs>
  <Slides>28</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FlashDLig</vt:lpstr>
      <vt:lpstr>Arial</vt:lpstr>
      <vt:lpstr>Arial Black</vt:lpstr>
      <vt:lpstr>Arial Rounded MT Bold</vt:lpstr>
      <vt:lpstr>Calibri</vt:lpstr>
      <vt:lpstr>Calibri Light</vt:lpstr>
      <vt:lpstr>Forte</vt:lpstr>
      <vt:lpstr>Lucida Sans Unicode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Maraming Salamat!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Florante Varona</dc:creator>
  <cp:lastModifiedBy>Andrea De Luka</cp:lastModifiedBy>
  <cp:revision>455</cp:revision>
  <cp:lastPrinted>2017-05-23T01:25:11Z</cp:lastPrinted>
  <dcterms:created xsi:type="dcterms:W3CDTF">2017-04-11T06:19:54Z</dcterms:created>
  <dcterms:modified xsi:type="dcterms:W3CDTF">2018-07-10T15:49:46Z</dcterms:modified>
</cp:coreProperties>
</file>