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16" r:id="rId4"/>
  </p:sldMasterIdLst>
  <p:notesMasterIdLst>
    <p:notesMasterId r:id="rId51"/>
  </p:notesMasterIdLst>
  <p:sldIdLst>
    <p:sldId id="271" r:id="rId5"/>
    <p:sldId id="273" r:id="rId6"/>
    <p:sldId id="320" r:id="rId7"/>
    <p:sldId id="259" r:id="rId8"/>
    <p:sldId id="326" r:id="rId9"/>
    <p:sldId id="260" r:id="rId10"/>
    <p:sldId id="287" r:id="rId11"/>
    <p:sldId id="288" r:id="rId12"/>
    <p:sldId id="321" r:id="rId13"/>
    <p:sldId id="289" r:id="rId14"/>
    <p:sldId id="291" r:id="rId15"/>
    <p:sldId id="322" r:id="rId16"/>
    <p:sldId id="290" r:id="rId17"/>
    <p:sldId id="324" r:id="rId18"/>
    <p:sldId id="327" r:id="rId19"/>
    <p:sldId id="323" r:id="rId20"/>
    <p:sldId id="282" r:id="rId21"/>
    <p:sldId id="294" r:id="rId22"/>
    <p:sldId id="297" r:id="rId23"/>
    <p:sldId id="325" r:id="rId24"/>
    <p:sldId id="298" r:id="rId25"/>
    <p:sldId id="270" r:id="rId26"/>
    <p:sldId id="353" r:id="rId27"/>
    <p:sldId id="329" r:id="rId28"/>
    <p:sldId id="330" r:id="rId29"/>
    <p:sldId id="331" r:id="rId30"/>
    <p:sldId id="332" r:id="rId31"/>
    <p:sldId id="333" r:id="rId32"/>
    <p:sldId id="334" r:id="rId33"/>
    <p:sldId id="335" r:id="rId34"/>
    <p:sldId id="336" r:id="rId35"/>
    <p:sldId id="337" r:id="rId36"/>
    <p:sldId id="338" r:id="rId37"/>
    <p:sldId id="340" r:id="rId38"/>
    <p:sldId id="354" r:id="rId39"/>
    <p:sldId id="339" r:id="rId40"/>
    <p:sldId id="341" r:id="rId41"/>
    <p:sldId id="342" r:id="rId42"/>
    <p:sldId id="344" r:id="rId43"/>
    <p:sldId id="345" r:id="rId44"/>
    <p:sldId id="346" r:id="rId45"/>
    <p:sldId id="347" r:id="rId46"/>
    <p:sldId id="348" r:id="rId47"/>
    <p:sldId id="349" r:id="rId48"/>
    <p:sldId id="350" r:id="rId49"/>
    <p:sldId id="352"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snapToGrid="0">
      <p:cViewPr varScale="1">
        <p:scale>
          <a:sx n="80" d="100"/>
          <a:sy n="80" d="100"/>
        </p:scale>
        <p:origin x="10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latin typeface="Microsoft YaHei" charset="-122"/>
              <a:ea typeface="Microsoft YaHei" charset="-122"/>
              <a:cs typeface="Microsoft YaHei" charset="-122"/>
            </a:defRPr>
          </a:pPr>
          <a:endParaRPr lang="en-US"/>
        </a:p>
      </c:txPr>
    </c:title>
    <c:autoTitleDeleted val="0"/>
    <c:plotArea>
      <c:layout/>
      <c:areaChart>
        <c:grouping val="stacked"/>
        <c:varyColors val="0"/>
        <c:ser>
          <c:idx val="0"/>
          <c:order val="0"/>
          <c:tx>
            <c:strRef>
              <c:f>Sheet1!$B$1</c:f>
              <c:strCache>
                <c:ptCount val="1"/>
                <c:pt idx="0">
                  <c:v>Reporting process(%)</c:v>
                </c:pt>
              </c:strCache>
            </c:strRef>
          </c:tx>
          <c:spPr>
            <a:solidFill>
              <a:schemeClr val="accent1"/>
            </a:solidFill>
            <a:ln>
              <a:noFill/>
            </a:ln>
            <a:effectLst/>
          </c:spPr>
          <c:cat>
            <c:strRef>
              <c:f>Sheet1!$A$2:$A$11</c:f>
              <c:strCache>
                <c:ptCount val="10"/>
                <c:pt idx="0">
                  <c:v>Nov.4</c:v>
                </c:pt>
                <c:pt idx="1">
                  <c:v>Nov.5</c:v>
                </c:pt>
                <c:pt idx="2">
                  <c:v>Nov.6</c:v>
                </c:pt>
                <c:pt idx="3">
                  <c:v>Nov.8</c:v>
                </c:pt>
                <c:pt idx="4">
                  <c:v>Nov.9</c:v>
                </c:pt>
                <c:pt idx="5">
                  <c:v>Nov.10</c:v>
                </c:pt>
                <c:pt idx="6">
                  <c:v>Nov.11</c:v>
                </c:pt>
                <c:pt idx="7">
                  <c:v>Nov.12</c:v>
                </c:pt>
                <c:pt idx="8">
                  <c:v>Nov.13</c:v>
                </c:pt>
                <c:pt idx="9">
                  <c:v>Nov.15</c:v>
                </c:pt>
              </c:strCache>
            </c:strRef>
          </c:cat>
          <c:val>
            <c:numRef>
              <c:f>Sheet1!$B$2:$B$11</c:f>
              <c:numCache>
                <c:formatCode>General</c:formatCode>
                <c:ptCount val="10"/>
                <c:pt idx="0">
                  <c:v>15.08</c:v>
                </c:pt>
                <c:pt idx="1">
                  <c:v>22.27</c:v>
                </c:pt>
                <c:pt idx="2">
                  <c:v>30.58</c:v>
                </c:pt>
                <c:pt idx="3">
                  <c:v>41.290000000000013</c:v>
                </c:pt>
                <c:pt idx="4">
                  <c:v>49.2</c:v>
                </c:pt>
                <c:pt idx="5">
                  <c:v>62.94</c:v>
                </c:pt>
                <c:pt idx="6">
                  <c:v>74.849999999999994</c:v>
                </c:pt>
                <c:pt idx="7">
                  <c:v>85.38</c:v>
                </c:pt>
                <c:pt idx="8">
                  <c:v>94.08</c:v>
                </c:pt>
                <c:pt idx="9">
                  <c:v>99.84</c:v>
                </c:pt>
              </c:numCache>
            </c:numRef>
          </c:val>
          <c:extLst>
            <c:ext xmlns:c16="http://schemas.microsoft.com/office/drawing/2014/chart" uri="{C3380CC4-5D6E-409C-BE32-E72D297353CC}">
              <c16:uniqueId val="{00000000-A408-497D-8FC5-969B8F6B32B0}"/>
            </c:ext>
          </c:extLst>
        </c:ser>
        <c:dLbls>
          <c:showLegendKey val="0"/>
          <c:showVal val="0"/>
          <c:showCatName val="0"/>
          <c:showSerName val="0"/>
          <c:showPercent val="0"/>
          <c:showBubbleSize val="0"/>
        </c:dLbls>
        <c:axId val="-1287953072"/>
        <c:axId val="-1287920800"/>
      </c:areaChart>
      <c:catAx>
        <c:axId val="-1287953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920800"/>
        <c:crosses val="autoZero"/>
        <c:auto val="1"/>
        <c:lblAlgn val="ctr"/>
        <c:lblOffset val="100"/>
        <c:noMultiLvlLbl val="0"/>
      </c:catAx>
      <c:valAx>
        <c:axId val="-128792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9530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522BA-BABA-40DC-AEE9-49E1E867D20F}" type="doc">
      <dgm:prSet loTypeId="urn:microsoft.com/office/officeart/2005/8/layout/venn1" loCatId="relationship" qsTypeId="urn:microsoft.com/office/officeart/2005/8/quickstyle/simple1" qsCatId="simple" csTypeId="urn:microsoft.com/office/officeart/2005/8/colors/accent1_2" csCatId="accent1" phldr="1"/>
      <dgm:spPr/>
    </dgm:pt>
    <dgm:pt modelId="{DACB277B-8C0F-4112-8439-90BF1D65B683}">
      <dgm:prSet phldrT="[文本]"/>
      <dgm:spPr>
        <a:noFill/>
      </dgm:spPr>
      <dgm:t>
        <a:bodyPr/>
        <a:lstStyle/>
        <a:p>
          <a:r>
            <a:rPr lang="en-US" altLang="zh-CN" b="1" dirty="0">
              <a:solidFill>
                <a:schemeClr val="bg1"/>
              </a:solidFill>
            </a:rPr>
            <a:t>Enumeration</a:t>
          </a:r>
          <a:endParaRPr lang="zh-CN" altLang="en-US" b="1" dirty="0">
            <a:solidFill>
              <a:schemeClr val="bg1"/>
            </a:solidFill>
          </a:endParaRPr>
        </a:p>
      </dgm:t>
    </dgm:pt>
    <dgm:pt modelId="{421A58CE-3DD1-4BE8-9A0B-E654E030420A}" type="parTrans" cxnId="{A21CD3CB-04B5-4D6F-9217-2854A357F342}">
      <dgm:prSet/>
      <dgm:spPr/>
      <dgm:t>
        <a:bodyPr/>
        <a:lstStyle/>
        <a:p>
          <a:endParaRPr lang="zh-CN" altLang="en-US"/>
        </a:p>
      </dgm:t>
    </dgm:pt>
    <dgm:pt modelId="{05E3BE62-0C14-4098-970D-CD32F11168C5}" type="sibTrans" cxnId="{A21CD3CB-04B5-4D6F-9217-2854A357F342}">
      <dgm:prSet/>
      <dgm:spPr/>
      <dgm:t>
        <a:bodyPr/>
        <a:lstStyle/>
        <a:p>
          <a:endParaRPr lang="zh-CN" altLang="en-US"/>
        </a:p>
      </dgm:t>
    </dgm:pt>
    <dgm:pt modelId="{49EEBF34-EB2A-473E-80E9-C8587FDE82DC}">
      <dgm:prSet phldrT="[文本]"/>
      <dgm:spPr>
        <a:noFill/>
      </dgm:spPr>
      <dgm:t>
        <a:bodyPr/>
        <a:lstStyle/>
        <a:p>
          <a:pPr algn="l"/>
          <a:r>
            <a:rPr lang="en-US" altLang="zh-CN" b="1" dirty="0">
              <a:solidFill>
                <a:schemeClr val="bg1"/>
              </a:solidFill>
            </a:rPr>
            <a:t>Big</a:t>
          </a:r>
          <a:r>
            <a:rPr lang="zh-CN" altLang="en-US" b="1" dirty="0">
              <a:solidFill>
                <a:schemeClr val="bg1"/>
              </a:solidFill>
            </a:rPr>
            <a:t> </a:t>
          </a:r>
          <a:r>
            <a:rPr lang="en-US" altLang="zh-CN" b="1" dirty="0">
              <a:solidFill>
                <a:schemeClr val="bg1"/>
              </a:solidFill>
            </a:rPr>
            <a:t>Data</a:t>
          </a:r>
          <a:endParaRPr lang="zh-CN" altLang="en-US" b="1" dirty="0">
            <a:solidFill>
              <a:schemeClr val="bg1"/>
            </a:solidFill>
          </a:endParaRPr>
        </a:p>
      </dgm:t>
    </dgm:pt>
    <dgm:pt modelId="{4BE1DF84-11ED-406C-ABA3-BD9FF0202E8A}" type="parTrans" cxnId="{7AFD7246-7F78-404F-87DC-F9819C4D3729}">
      <dgm:prSet/>
      <dgm:spPr/>
      <dgm:t>
        <a:bodyPr/>
        <a:lstStyle/>
        <a:p>
          <a:endParaRPr lang="zh-CN" altLang="en-US"/>
        </a:p>
      </dgm:t>
    </dgm:pt>
    <dgm:pt modelId="{481EB1FF-942B-43DC-BF74-D72806C6FD55}" type="sibTrans" cxnId="{7AFD7246-7F78-404F-87DC-F9819C4D3729}">
      <dgm:prSet/>
      <dgm:spPr/>
      <dgm:t>
        <a:bodyPr/>
        <a:lstStyle/>
        <a:p>
          <a:endParaRPr lang="zh-CN" altLang="en-US"/>
        </a:p>
      </dgm:t>
    </dgm:pt>
    <dgm:pt modelId="{A261BAEB-16CC-450B-B0E8-498A4FA71162}">
      <dgm:prSet phldrT="[文本]"/>
      <dgm:spPr>
        <a:noFill/>
      </dgm:spPr>
      <dgm:t>
        <a:bodyPr/>
        <a:lstStyle/>
        <a:p>
          <a:pPr algn="ctr"/>
          <a:r>
            <a:rPr lang="en-US" altLang="zh-CN" b="1" dirty="0">
              <a:solidFill>
                <a:schemeClr val="bg1"/>
              </a:solidFill>
            </a:rPr>
            <a:t>Register</a:t>
          </a:r>
          <a:endParaRPr lang="zh-CN" altLang="en-US" b="1" dirty="0">
            <a:solidFill>
              <a:schemeClr val="bg1"/>
            </a:solidFill>
          </a:endParaRPr>
        </a:p>
      </dgm:t>
    </dgm:pt>
    <dgm:pt modelId="{2034B496-6B4A-42B8-8695-0F8E00DF0D2A}" type="parTrans" cxnId="{38E1EE57-102D-46C8-B10D-D104F5E390A3}">
      <dgm:prSet/>
      <dgm:spPr/>
      <dgm:t>
        <a:bodyPr/>
        <a:lstStyle/>
        <a:p>
          <a:endParaRPr lang="zh-CN" altLang="en-US"/>
        </a:p>
      </dgm:t>
    </dgm:pt>
    <dgm:pt modelId="{FB0FA667-8887-4184-80CB-94695EBEB5E2}" type="sibTrans" cxnId="{38E1EE57-102D-46C8-B10D-D104F5E390A3}">
      <dgm:prSet/>
      <dgm:spPr/>
      <dgm:t>
        <a:bodyPr/>
        <a:lstStyle/>
        <a:p>
          <a:endParaRPr lang="zh-CN" altLang="en-US"/>
        </a:p>
      </dgm:t>
    </dgm:pt>
    <dgm:pt modelId="{6AD44D32-67D8-401F-8A9C-0C5F2054C36D}" type="pres">
      <dgm:prSet presAssocID="{CB1522BA-BABA-40DC-AEE9-49E1E867D20F}" presName="compositeShape" presStyleCnt="0">
        <dgm:presLayoutVars>
          <dgm:chMax val="7"/>
          <dgm:dir/>
          <dgm:resizeHandles val="exact"/>
        </dgm:presLayoutVars>
      </dgm:prSet>
      <dgm:spPr/>
    </dgm:pt>
    <dgm:pt modelId="{9463C3B8-C6DF-4374-8FA1-3B82ADF24317}" type="pres">
      <dgm:prSet presAssocID="{DACB277B-8C0F-4112-8439-90BF1D65B683}" presName="circ1" presStyleLbl="vennNode1" presStyleIdx="0" presStyleCnt="3" custLinFactNeighborX="-4126" custLinFactNeighborY="-10943"/>
      <dgm:spPr/>
    </dgm:pt>
    <dgm:pt modelId="{18A0AD5B-1F04-49B4-A982-6B2392E52DAD}" type="pres">
      <dgm:prSet presAssocID="{DACB277B-8C0F-4112-8439-90BF1D65B683}" presName="circ1Tx" presStyleLbl="revTx" presStyleIdx="0" presStyleCnt="0">
        <dgm:presLayoutVars>
          <dgm:chMax val="0"/>
          <dgm:chPref val="0"/>
          <dgm:bulletEnabled val="1"/>
        </dgm:presLayoutVars>
      </dgm:prSet>
      <dgm:spPr/>
    </dgm:pt>
    <dgm:pt modelId="{DB9CCB6C-1904-4A26-8752-16CBD09B73A3}" type="pres">
      <dgm:prSet presAssocID="{49EEBF34-EB2A-473E-80E9-C8587FDE82DC}" presName="circ2" presStyleLbl="vennNode1" presStyleIdx="1" presStyleCnt="3" custLinFactNeighborX="1134" custLinFactNeighborY="-8475"/>
      <dgm:spPr/>
    </dgm:pt>
    <dgm:pt modelId="{42A8ADBD-ABD4-4E32-8DDC-E8FB291C95F7}" type="pres">
      <dgm:prSet presAssocID="{49EEBF34-EB2A-473E-80E9-C8587FDE82DC}" presName="circ2Tx" presStyleLbl="revTx" presStyleIdx="0" presStyleCnt="0">
        <dgm:presLayoutVars>
          <dgm:chMax val="0"/>
          <dgm:chPref val="0"/>
          <dgm:bulletEnabled val="1"/>
        </dgm:presLayoutVars>
      </dgm:prSet>
      <dgm:spPr/>
    </dgm:pt>
    <dgm:pt modelId="{36DA5C93-00A3-4B3A-B15D-5BB5CFDE65E6}" type="pres">
      <dgm:prSet presAssocID="{A261BAEB-16CC-450B-B0E8-498A4FA71162}" presName="circ3" presStyleLbl="vennNode1" presStyleIdx="2" presStyleCnt="3" custLinFactNeighborX="-9386" custLinFactNeighborY="-8475"/>
      <dgm:spPr/>
    </dgm:pt>
    <dgm:pt modelId="{A72CF8CE-5770-4CB9-8B25-B42A8929E9BE}" type="pres">
      <dgm:prSet presAssocID="{A261BAEB-16CC-450B-B0E8-498A4FA71162}" presName="circ3Tx" presStyleLbl="revTx" presStyleIdx="0" presStyleCnt="0">
        <dgm:presLayoutVars>
          <dgm:chMax val="0"/>
          <dgm:chPref val="0"/>
          <dgm:bulletEnabled val="1"/>
        </dgm:presLayoutVars>
      </dgm:prSet>
      <dgm:spPr/>
    </dgm:pt>
  </dgm:ptLst>
  <dgm:cxnLst>
    <dgm:cxn modelId="{12BA972E-7FA6-4064-A101-1925300288BF}" type="presOf" srcId="{49EEBF34-EB2A-473E-80E9-C8587FDE82DC}" destId="{42A8ADBD-ABD4-4E32-8DDC-E8FB291C95F7}" srcOrd="1" destOrd="0" presId="urn:microsoft.com/office/officeart/2005/8/layout/venn1"/>
    <dgm:cxn modelId="{FACA7739-BC56-4EE0-9CEE-B18FF5CF82EB}" type="presOf" srcId="{DACB277B-8C0F-4112-8439-90BF1D65B683}" destId="{9463C3B8-C6DF-4374-8FA1-3B82ADF24317}" srcOrd="0" destOrd="0" presId="urn:microsoft.com/office/officeart/2005/8/layout/venn1"/>
    <dgm:cxn modelId="{31757664-DA63-40C5-91AC-CCEB4DF8C3FB}" type="presOf" srcId="{DACB277B-8C0F-4112-8439-90BF1D65B683}" destId="{18A0AD5B-1F04-49B4-A982-6B2392E52DAD}" srcOrd="1" destOrd="0" presId="urn:microsoft.com/office/officeart/2005/8/layout/venn1"/>
    <dgm:cxn modelId="{7AFD7246-7F78-404F-87DC-F9819C4D3729}" srcId="{CB1522BA-BABA-40DC-AEE9-49E1E867D20F}" destId="{49EEBF34-EB2A-473E-80E9-C8587FDE82DC}" srcOrd="1" destOrd="0" parTransId="{4BE1DF84-11ED-406C-ABA3-BD9FF0202E8A}" sibTransId="{481EB1FF-942B-43DC-BF74-D72806C6FD55}"/>
    <dgm:cxn modelId="{F9C28C48-265D-4150-97B6-467E6569990D}" type="presOf" srcId="{A261BAEB-16CC-450B-B0E8-498A4FA71162}" destId="{A72CF8CE-5770-4CB9-8B25-B42A8929E9BE}" srcOrd="1" destOrd="0" presId="urn:microsoft.com/office/officeart/2005/8/layout/venn1"/>
    <dgm:cxn modelId="{38E1EE57-102D-46C8-B10D-D104F5E390A3}" srcId="{CB1522BA-BABA-40DC-AEE9-49E1E867D20F}" destId="{A261BAEB-16CC-450B-B0E8-498A4FA71162}" srcOrd="2" destOrd="0" parTransId="{2034B496-6B4A-42B8-8695-0F8E00DF0D2A}" sibTransId="{FB0FA667-8887-4184-80CB-94695EBEB5E2}"/>
    <dgm:cxn modelId="{BA4DD69E-E22C-4D53-9564-BFED55A97C03}" type="presOf" srcId="{49EEBF34-EB2A-473E-80E9-C8587FDE82DC}" destId="{DB9CCB6C-1904-4A26-8752-16CBD09B73A3}" srcOrd="0" destOrd="0" presId="urn:microsoft.com/office/officeart/2005/8/layout/venn1"/>
    <dgm:cxn modelId="{F243AFCA-2298-4F3C-8FA5-AFFFB4F0B23F}" type="presOf" srcId="{A261BAEB-16CC-450B-B0E8-498A4FA71162}" destId="{36DA5C93-00A3-4B3A-B15D-5BB5CFDE65E6}" srcOrd="0" destOrd="0" presId="urn:microsoft.com/office/officeart/2005/8/layout/venn1"/>
    <dgm:cxn modelId="{A21CD3CB-04B5-4D6F-9217-2854A357F342}" srcId="{CB1522BA-BABA-40DC-AEE9-49E1E867D20F}" destId="{DACB277B-8C0F-4112-8439-90BF1D65B683}" srcOrd="0" destOrd="0" parTransId="{421A58CE-3DD1-4BE8-9A0B-E654E030420A}" sibTransId="{05E3BE62-0C14-4098-970D-CD32F11168C5}"/>
    <dgm:cxn modelId="{A89DCBE5-D2BF-42DD-9CC9-13220A520A84}" type="presOf" srcId="{CB1522BA-BABA-40DC-AEE9-49E1E867D20F}" destId="{6AD44D32-67D8-401F-8A9C-0C5F2054C36D}" srcOrd="0" destOrd="0" presId="urn:microsoft.com/office/officeart/2005/8/layout/venn1"/>
    <dgm:cxn modelId="{CAF0725E-C415-41B9-99D7-A83F94AA3D57}" type="presParOf" srcId="{6AD44D32-67D8-401F-8A9C-0C5F2054C36D}" destId="{9463C3B8-C6DF-4374-8FA1-3B82ADF24317}" srcOrd="0" destOrd="0" presId="urn:microsoft.com/office/officeart/2005/8/layout/venn1"/>
    <dgm:cxn modelId="{AF279A12-F2A4-4E69-A3F3-4F37428041CC}" type="presParOf" srcId="{6AD44D32-67D8-401F-8A9C-0C5F2054C36D}" destId="{18A0AD5B-1F04-49B4-A982-6B2392E52DAD}" srcOrd="1" destOrd="0" presId="urn:microsoft.com/office/officeart/2005/8/layout/venn1"/>
    <dgm:cxn modelId="{749C195E-6C45-4344-9C42-6B1F18F0CD26}" type="presParOf" srcId="{6AD44D32-67D8-401F-8A9C-0C5F2054C36D}" destId="{DB9CCB6C-1904-4A26-8752-16CBD09B73A3}" srcOrd="2" destOrd="0" presId="urn:microsoft.com/office/officeart/2005/8/layout/venn1"/>
    <dgm:cxn modelId="{1432A939-9342-4C15-9D9E-76B2DDC74C3C}" type="presParOf" srcId="{6AD44D32-67D8-401F-8A9C-0C5F2054C36D}" destId="{42A8ADBD-ABD4-4E32-8DDC-E8FB291C95F7}" srcOrd="3" destOrd="0" presId="urn:microsoft.com/office/officeart/2005/8/layout/venn1"/>
    <dgm:cxn modelId="{3A178D94-A045-44D7-AA89-023DB7324FBD}" type="presParOf" srcId="{6AD44D32-67D8-401F-8A9C-0C5F2054C36D}" destId="{36DA5C93-00A3-4B3A-B15D-5BB5CFDE65E6}" srcOrd="4" destOrd="0" presId="urn:microsoft.com/office/officeart/2005/8/layout/venn1"/>
    <dgm:cxn modelId="{62C736C5-A709-4CE3-9148-65C79AC7FB61}" type="presParOf" srcId="{6AD44D32-67D8-401F-8A9C-0C5F2054C36D}" destId="{A72CF8CE-5770-4CB9-8B25-B42A8929E9B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3C3B8-C6DF-4374-8FA1-3B82ADF24317}">
      <dsp:nvSpPr>
        <dsp:cNvPr id="0" name=""/>
        <dsp:cNvSpPr/>
      </dsp:nvSpPr>
      <dsp:spPr>
        <a:xfrm>
          <a:off x="1754484" y="0"/>
          <a:ext cx="2678697" cy="267869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altLang="zh-CN" sz="2700" b="1" kern="1200" dirty="0">
              <a:solidFill>
                <a:schemeClr val="bg1"/>
              </a:solidFill>
            </a:rPr>
            <a:t>Enumeration</a:t>
          </a:r>
          <a:endParaRPr lang="zh-CN" altLang="en-US" sz="2700" b="1" kern="1200" dirty="0">
            <a:solidFill>
              <a:schemeClr val="bg1"/>
            </a:solidFill>
          </a:endParaRPr>
        </a:p>
      </dsp:txBody>
      <dsp:txXfrm>
        <a:off x="2111643" y="468772"/>
        <a:ext cx="1964378" cy="1205413"/>
      </dsp:txXfrm>
    </dsp:sp>
    <dsp:sp modelId="{DB9CCB6C-1904-4A26-8752-16CBD09B73A3}">
      <dsp:nvSpPr>
        <dsp:cNvPr id="0" name=""/>
        <dsp:cNvSpPr/>
      </dsp:nvSpPr>
      <dsp:spPr>
        <a:xfrm>
          <a:off x="2861947" y="1502972"/>
          <a:ext cx="2678697" cy="267869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200150">
            <a:lnSpc>
              <a:spcPct val="90000"/>
            </a:lnSpc>
            <a:spcBef>
              <a:spcPct val="0"/>
            </a:spcBef>
            <a:spcAft>
              <a:spcPct val="35000"/>
            </a:spcAft>
            <a:buNone/>
          </a:pPr>
          <a:r>
            <a:rPr lang="en-US" altLang="zh-CN" sz="2700" b="1" kern="1200" dirty="0">
              <a:solidFill>
                <a:schemeClr val="bg1"/>
              </a:solidFill>
            </a:rPr>
            <a:t>Big</a:t>
          </a:r>
          <a:r>
            <a:rPr lang="zh-CN" altLang="en-US" sz="2700" b="1" kern="1200" dirty="0">
              <a:solidFill>
                <a:schemeClr val="bg1"/>
              </a:solidFill>
            </a:rPr>
            <a:t> </a:t>
          </a:r>
          <a:r>
            <a:rPr lang="en-US" altLang="zh-CN" sz="2700" b="1" kern="1200" dirty="0">
              <a:solidFill>
                <a:schemeClr val="bg1"/>
              </a:solidFill>
            </a:rPr>
            <a:t>Data</a:t>
          </a:r>
          <a:endParaRPr lang="zh-CN" altLang="en-US" sz="2700" b="1" kern="1200" dirty="0">
            <a:solidFill>
              <a:schemeClr val="bg1"/>
            </a:solidFill>
          </a:endParaRPr>
        </a:p>
      </dsp:txBody>
      <dsp:txXfrm>
        <a:off x="3681182" y="2194969"/>
        <a:ext cx="1607218" cy="1473283"/>
      </dsp:txXfrm>
    </dsp:sp>
    <dsp:sp modelId="{36DA5C93-00A3-4B3A-B15D-5BB5CFDE65E6}">
      <dsp:nvSpPr>
        <dsp:cNvPr id="0" name=""/>
        <dsp:cNvSpPr/>
      </dsp:nvSpPr>
      <dsp:spPr>
        <a:xfrm>
          <a:off x="647021" y="1502972"/>
          <a:ext cx="2678697" cy="267869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altLang="zh-CN" sz="2700" b="1" kern="1200" dirty="0">
              <a:solidFill>
                <a:schemeClr val="bg1"/>
              </a:solidFill>
            </a:rPr>
            <a:t>Register</a:t>
          </a:r>
          <a:endParaRPr lang="zh-CN" altLang="en-US" sz="2700" b="1" kern="1200" dirty="0">
            <a:solidFill>
              <a:schemeClr val="bg1"/>
            </a:solidFill>
          </a:endParaRPr>
        </a:p>
      </dsp:txBody>
      <dsp:txXfrm>
        <a:off x="899265" y="2194969"/>
        <a:ext cx="1607218" cy="147328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95234-4714-4E7C-9261-B1A54BC93263}" type="datetimeFigureOut">
              <a:rPr lang="zh-CN" altLang="en-US" smtClean="0"/>
              <a:t>2018/7/10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3C1AF-A448-4771-8438-3972035A171F}" type="slidenum">
              <a:rPr lang="zh-CN" altLang="en-US" smtClean="0"/>
              <a:t>‹#›</a:t>
            </a:fld>
            <a:endParaRPr lang="zh-CN" altLang="en-US"/>
          </a:p>
        </p:txBody>
      </p:sp>
    </p:spTree>
    <p:extLst>
      <p:ext uri="{BB962C8B-B14F-4D97-AF65-F5344CB8AC3E}">
        <p14:creationId xmlns:p14="http://schemas.microsoft.com/office/powerpoint/2010/main" val="1154155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China,</a:t>
            </a:r>
            <a:r>
              <a:rPr kumimoji="1" lang="en-US" altLang="zh-CN" baseline="0" dirty="0"/>
              <a:t> compared with other data source, the population census is the most comprehensive source of information on population aggregate and structure. it</a:t>
            </a:r>
            <a:endParaRPr kumimoji="1" lang="zh-CN" altLang="en-US" dirty="0"/>
          </a:p>
        </p:txBody>
      </p:sp>
      <p:sp>
        <p:nvSpPr>
          <p:cNvPr id="4" name="幻灯片编号占位符 3"/>
          <p:cNvSpPr>
            <a:spLocks noGrp="1"/>
          </p:cNvSpPr>
          <p:nvPr>
            <p:ph type="sldNum" sz="quarter" idx="10"/>
          </p:nvPr>
        </p:nvSpPr>
        <p:spPr/>
        <p:txBody>
          <a:bodyPr/>
          <a:lstStyle/>
          <a:p>
            <a:fld id="{B423C1AF-A448-4771-8438-3972035A171F}" type="slidenum">
              <a:rPr lang="zh-CN" altLang="en-US" smtClean="0"/>
              <a:t>4</a:t>
            </a:fld>
            <a:endParaRPr lang="zh-CN" altLang="en-US"/>
          </a:p>
        </p:txBody>
      </p:sp>
    </p:spTree>
    <p:extLst>
      <p:ext uri="{BB962C8B-B14F-4D97-AF65-F5344CB8AC3E}">
        <p14:creationId xmlns:p14="http://schemas.microsoft.com/office/powerpoint/2010/main" val="12075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kumimoji="1" sz="4400" b="1">
                <a:solidFill>
                  <a:schemeClr val="bg1"/>
                </a:solidFill>
                <a:latin typeface="Times New Roman" panose="02020603050405020304" pitchFamily="18" charset="0"/>
                <a:ea typeface="宋体" panose="02010600030101010101" pitchFamily="2" charset="-122"/>
              </a:defRPr>
            </a:lvl1pPr>
            <a:lvl2pPr marL="742950" indent="-285750">
              <a:defRPr kumimoji="1" sz="4400" b="1">
                <a:solidFill>
                  <a:schemeClr val="bg1"/>
                </a:solidFill>
                <a:latin typeface="Times New Roman" panose="02020603050405020304" pitchFamily="18" charset="0"/>
                <a:ea typeface="宋体" panose="02010600030101010101" pitchFamily="2" charset="-122"/>
              </a:defRPr>
            </a:lvl2pPr>
            <a:lvl3pPr marL="1143000" indent="-228600">
              <a:defRPr kumimoji="1" sz="4400" b="1">
                <a:solidFill>
                  <a:schemeClr val="bg1"/>
                </a:solidFill>
                <a:latin typeface="Times New Roman" panose="02020603050405020304" pitchFamily="18" charset="0"/>
                <a:ea typeface="宋体" panose="02010600030101010101" pitchFamily="2" charset="-122"/>
              </a:defRPr>
            </a:lvl3pPr>
            <a:lvl4pPr marL="1600200" indent="-228600">
              <a:defRPr kumimoji="1" sz="4400" b="1">
                <a:solidFill>
                  <a:schemeClr val="bg1"/>
                </a:solidFill>
                <a:latin typeface="Times New Roman" panose="02020603050405020304" pitchFamily="18" charset="0"/>
                <a:ea typeface="宋体" panose="02010600030101010101" pitchFamily="2" charset="-122"/>
              </a:defRPr>
            </a:lvl4pPr>
            <a:lvl5pPr marL="2057400" indent="-228600">
              <a:defRPr kumimoji="1" sz="4400" b="1">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9pPr>
          </a:lstStyle>
          <a:p>
            <a:fld id="{12C24246-1383-4310-BA37-AB34C71EFBED}" type="slidenum">
              <a:rPr kumimoji="0" lang="en-US" altLang="zh-CN" sz="1200" b="0" smtClean="0">
                <a:solidFill>
                  <a:srgbClr val="000000"/>
                </a:solidFill>
                <a:latin typeface="Arial" panose="020B0604020202020204" pitchFamily="34" charset="0"/>
              </a:rPr>
              <a:pPr/>
              <a:t>5</a:t>
            </a:fld>
            <a:endParaRPr kumimoji="0" lang="en-US" altLang="zh-CN" sz="1200" b="0">
              <a:solidFill>
                <a:srgbClr val="000000"/>
              </a:solidFill>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zh-CN" dirty="0"/>
              <a:t>The UN’s</a:t>
            </a:r>
            <a:r>
              <a:rPr lang="zh-CN" altLang="en-US" dirty="0"/>
              <a:t> </a:t>
            </a:r>
            <a:r>
              <a:rPr lang="en-US" altLang="zh-CN" dirty="0"/>
              <a:t>Principles</a:t>
            </a:r>
            <a:r>
              <a:rPr lang="en-US" altLang="zh-CN" baseline="0" dirty="0"/>
              <a:t> and Recommendations for Population and Housing Census defines a population census as the total process of collecting, compiling, evaluating, analyzing and publishing demographic, economic and social data pertaining, at a specified time, to all persons in a country.</a:t>
            </a:r>
            <a:endParaRPr lang="zh-CN" altLang="zh-CN" dirty="0"/>
          </a:p>
        </p:txBody>
      </p:sp>
    </p:spTree>
    <p:extLst>
      <p:ext uri="{BB962C8B-B14F-4D97-AF65-F5344CB8AC3E}">
        <p14:creationId xmlns:p14="http://schemas.microsoft.com/office/powerpoint/2010/main" val="140437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kumimoji="1" sz="4400" b="1">
                <a:solidFill>
                  <a:schemeClr val="bg1"/>
                </a:solidFill>
                <a:latin typeface="Times New Roman" panose="02020603050405020304" pitchFamily="18" charset="0"/>
                <a:ea typeface="宋体" panose="02010600030101010101" pitchFamily="2" charset="-122"/>
              </a:defRPr>
            </a:lvl1pPr>
            <a:lvl2pPr marL="742950" indent="-285750">
              <a:defRPr kumimoji="1" sz="4400" b="1">
                <a:solidFill>
                  <a:schemeClr val="bg1"/>
                </a:solidFill>
                <a:latin typeface="Times New Roman" panose="02020603050405020304" pitchFamily="18" charset="0"/>
                <a:ea typeface="宋体" panose="02010600030101010101" pitchFamily="2" charset="-122"/>
              </a:defRPr>
            </a:lvl2pPr>
            <a:lvl3pPr marL="1143000" indent="-228600">
              <a:defRPr kumimoji="1" sz="4400" b="1">
                <a:solidFill>
                  <a:schemeClr val="bg1"/>
                </a:solidFill>
                <a:latin typeface="Times New Roman" panose="02020603050405020304" pitchFamily="18" charset="0"/>
                <a:ea typeface="宋体" panose="02010600030101010101" pitchFamily="2" charset="-122"/>
              </a:defRPr>
            </a:lvl3pPr>
            <a:lvl4pPr marL="1600200" indent="-228600">
              <a:defRPr kumimoji="1" sz="4400" b="1">
                <a:solidFill>
                  <a:schemeClr val="bg1"/>
                </a:solidFill>
                <a:latin typeface="Times New Roman" panose="02020603050405020304" pitchFamily="18" charset="0"/>
                <a:ea typeface="宋体" panose="02010600030101010101" pitchFamily="2" charset="-122"/>
              </a:defRPr>
            </a:lvl4pPr>
            <a:lvl5pPr marL="2057400" indent="-228600">
              <a:defRPr kumimoji="1" sz="4400" b="1">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9pPr>
          </a:lstStyle>
          <a:p>
            <a:fld id="{12C24246-1383-4310-BA37-AB34C71EFBED}" type="slidenum">
              <a:rPr kumimoji="0" lang="en-US" altLang="zh-CN" sz="1200" b="0" smtClean="0">
                <a:solidFill>
                  <a:srgbClr val="000000"/>
                </a:solidFill>
                <a:latin typeface="Arial" panose="020B0604020202020204" pitchFamily="34" charset="0"/>
              </a:rPr>
              <a:pPr/>
              <a:t>6</a:t>
            </a:fld>
            <a:endParaRPr kumimoji="0" lang="en-US" altLang="zh-CN" sz="1200" b="0">
              <a:solidFill>
                <a:srgbClr val="000000"/>
              </a:solidFill>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zh-CN" dirty="0"/>
              <a:t>The UN’s</a:t>
            </a:r>
            <a:r>
              <a:rPr lang="zh-CN" altLang="en-US" dirty="0"/>
              <a:t> </a:t>
            </a:r>
            <a:r>
              <a:rPr lang="en-US" altLang="zh-CN" dirty="0"/>
              <a:t>Principles</a:t>
            </a:r>
            <a:r>
              <a:rPr lang="en-US" altLang="zh-CN" baseline="0" dirty="0"/>
              <a:t> and Recommendations for Population and Housing Census defines a population census as the total process of collecting, compiling, evaluating, analyzing and publishing demographic, economic and social data pertaining, at a specified time, to all persons in a country.</a:t>
            </a:r>
            <a:endParaRPr lang="zh-CN" altLang="zh-CN" dirty="0"/>
          </a:p>
        </p:txBody>
      </p:sp>
    </p:spTree>
    <p:extLst>
      <p:ext uri="{BB962C8B-B14F-4D97-AF65-F5344CB8AC3E}">
        <p14:creationId xmlns:p14="http://schemas.microsoft.com/office/powerpoint/2010/main" val="287037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A72F30D-5601-4632-AA3C-BDDBC5F6F1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1091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B6DC84-BC97-4F36-BD92-B93A4971EA8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9313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7451" y="609600"/>
            <a:ext cx="2470149" cy="54943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390651" y="609600"/>
            <a:ext cx="7213600" cy="5494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98EF93-A1F9-460F-ABC0-08A040F2251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636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1422400" y="609600"/>
            <a:ext cx="98552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390651" y="1989138"/>
            <a:ext cx="98552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390651" y="4122738"/>
            <a:ext cx="98552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348B401-0D9A-4703-BB04-F3D6A8A78D8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45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390651" y="609600"/>
            <a:ext cx="9886949" cy="5494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07DF02-DA07-4089-AAFE-0B5BCFA2EDD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0486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A72F30D-5601-4632-AA3C-BDDBC5F6F1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88937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475CDC1-454B-46A7-80FF-EA5C6B80A26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737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BB18017-D243-4B15-927C-97A41025959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89410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906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198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A9A6E2-14E7-47B6-8D0F-1732D939746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6728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B26E517-4803-4753-BAD2-8391D0ACBB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28410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1096EC7-673E-454D-97F9-8A6CF1F69A8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041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475CDC1-454B-46A7-80FF-EA5C6B80A26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2667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44A35-1609-4DED-A21C-AD4F0788587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6651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ACA64C6-5223-4431-807A-6FB72D8D5C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04916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4D1665-9664-43FE-8BFA-2E7E25BF047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45264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B6DC84-BC97-4F36-BD92-B93A4971EA8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891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7451" y="609600"/>
            <a:ext cx="2470149" cy="54943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390651" y="609600"/>
            <a:ext cx="7213600" cy="5494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98EF93-A1F9-460F-ABC0-08A040F2251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801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1422400" y="609600"/>
            <a:ext cx="98552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390651" y="1989138"/>
            <a:ext cx="98552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390651" y="4122738"/>
            <a:ext cx="98552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348B401-0D9A-4703-BB04-F3D6A8A78D8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49737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390651" y="609600"/>
            <a:ext cx="9886949" cy="5494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07DF02-DA07-4089-AAFE-0B5BCFA2EDD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3407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A72F30D-5601-4632-AA3C-BDDBC5F6F1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1802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475CDC1-454B-46A7-80FF-EA5C6B80A26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02997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BB18017-D243-4B15-927C-97A41025959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0449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BB18017-D243-4B15-927C-97A41025959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13401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906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198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A9A6E2-14E7-47B6-8D0F-1732D939746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71021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B26E517-4803-4753-BAD2-8391D0ACBB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4288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1096EC7-673E-454D-97F9-8A6CF1F69A8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1743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44A35-1609-4DED-A21C-AD4F0788587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41828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ACA64C6-5223-4431-807A-6FB72D8D5C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1202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4D1665-9664-43FE-8BFA-2E7E25BF047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17758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B6DC84-BC97-4F36-BD92-B93A4971EA8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18871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7451" y="609600"/>
            <a:ext cx="2470149" cy="54943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390651" y="609600"/>
            <a:ext cx="7213600" cy="5494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E98EF93-A1F9-460F-ABC0-08A040F2251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31761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1422400" y="609600"/>
            <a:ext cx="98552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390651" y="1989138"/>
            <a:ext cx="98552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390651" y="4122738"/>
            <a:ext cx="98552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348B401-0D9A-4703-BB04-F3D6A8A78D8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24085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390651" y="609600"/>
            <a:ext cx="9886949" cy="5494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07DF02-DA07-4089-AAFE-0B5BCFA2EDD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7817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906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198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A9A6E2-14E7-47B6-8D0F-1732D939746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3747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D254E321-5129-40F3-A4A1-A1135A0D674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01267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C197EC5-E224-4DD3-8614-9E1E3191DF0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84009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01DF9F6B-FAD8-4EEA-BF3E-F1BACD7D2F3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31481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906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419851" y="1989138"/>
            <a:ext cx="4826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595E5C3-4ACA-4A2F-8AF4-100BCA19DA1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64273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EBD1B90B-E292-45E6-8C38-156B993CDE0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9876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9F5AB1BB-292E-46E8-AFFB-0CDAB60782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7444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1F8C8863-6AC3-4E48-B1E9-9B99D76E13F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11396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51B9D01-C566-4D4C-829A-5C64D17A670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17541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34BF1CB4-1E47-4AF2-8A23-AEA0CE5F78B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11479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41245DC-4DE7-472F-B423-5A3E039DF0A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6576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B26E517-4803-4753-BAD2-8391D0ACBBE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17470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7451" y="609600"/>
            <a:ext cx="2470149" cy="54943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390651" y="609600"/>
            <a:ext cx="7213600" cy="5494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7D4356A-9E29-4BE5-8E1E-358E6EF0743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8434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1096EC7-673E-454D-97F9-8A6CF1F69A8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79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44A35-1609-4DED-A21C-AD4F0788587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100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ACA64C6-5223-4431-807A-6FB72D8D5C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3744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4D1665-9664-43FE-8BFA-2E7E25BF047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5393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22400" y="609600"/>
            <a:ext cx="985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4"/>
          <p:cNvSpPr>
            <a:spLocks noGrp="1" noChangeArrowheads="1"/>
          </p:cNvSpPr>
          <p:nvPr>
            <p:ph type="body" idx="1"/>
          </p:nvPr>
        </p:nvSpPr>
        <p:spPr bwMode="auto">
          <a:xfrm>
            <a:off x="1390651" y="1989138"/>
            <a:ext cx="985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4277" name="Rectangle 5"/>
          <p:cNvSpPr>
            <a:spLocks noGrp="1" noChangeArrowheads="1"/>
          </p:cNvSpPr>
          <p:nvPr>
            <p:ph type="dt" sz="half" idx="2"/>
          </p:nvPr>
        </p:nvSpPr>
        <p:spPr bwMode="auto">
          <a:xfrm>
            <a:off x="1422400" y="624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fontAlgn="base">
              <a:spcBef>
                <a:spcPct val="0"/>
              </a:spcBef>
              <a:spcAft>
                <a:spcPct val="0"/>
              </a:spcAft>
              <a:defRPr/>
            </a:pPr>
            <a:endParaRPr kumimoji="1" lang="en-US" altLang="zh-CN">
              <a:solidFill>
                <a:srgbClr val="000000"/>
              </a:solidFill>
            </a:endParaRPr>
          </a:p>
        </p:txBody>
      </p:sp>
      <p:sp>
        <p:nvSpPr>
          <p:cNvPr id="54278" name="Rectangle 6"/>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fontAlgn="base">
              <a:spcBef>
                <a:spcPct val="0"/>
              </a:spcBef>
              <a:spcAft>
                <a:spcPct val="0"/>
              </a:spcAft>
              <a:defRPr/>
            </a:pPr>
            <a:endParaRPr kumimoji="1" lang="en-US" altLang="zh-CN">
              <a:solidFill>
                <a:srgbClr val="000000"/>
              </a:solidFill>
            </a:endParaRPr>
          </a:p>
        </p:txBody>
      </p:sp>
      <p:sp>
        <p:nvSpPr>
          <p:cNvPr id="54279" name="Rectangle 7"/>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fontAlgn="base">
              <a:spcBef>
                <a:spcPct val="0"/>
              </a:spcBef>
              <a:spcAft>
                <a:spcPct val="0"/>
              </a:spcAft>
              <a:defRPr/>
            </a:pPr>
            <a:fld id="{731FF75F-3182-4CCB-9B8B-E26FD779C67D}" type="slidenum">
              <a:rPr kumimoji="1" lang="en-US" altLang="zh-CN">
                <a:solidFill>
                  <a:srgbClr val="000000"/>
                </a:solidFill>
              </a:rPr>
              <a:pPr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350754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kumimoji="1" sz="4400" b="1" kern="1200">
          <a:solidFill>
            <a:srgbClr val="FFFF00"/>
          </a:solidFill>
          <a:latin typeface="+mj-lt"/>
          <a:ea typeface="+mj-ea"/>
          <a:cs typeface="+mj-cs"/>
        </a:defRPr>
      </a:lvl1pPr>
      <a:lvl2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2pPr>
      <a:lvl3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3pPr>
      <a:lvl4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4pPr>
      <a:lvl5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5pPr>
      <a:lvl6pPr marL="4572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6pPr>
      <a:lvl7pPr marL="9144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7pPr>
      <a:lvl8pPr marL="13716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8pPr>
      <a:lvl9pPr marL="18288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9pPr>
    </p:titleStyle>
    <p:bodyStyle>
      <a:lvl1pPr marL="342900" indent="-342900" algn="l" rtl="0" eaLnBrk="0" fontAlgn="base" hangingPunct="0">
        <a:spcBef>
          <a:spcPct val="20000"/>
        </a:spcBef>
        <a:spcAft>
          <a:spcPct val="0"/>
        </a:spcAft>
        <a:buChar char="•"/>
        <a:defRPr kumimoji="1" sz="3200" b="1"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b="1"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kumimoji="1" sz="2400" b="1"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kumimoji="1" sz="2000" b="1"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kumimoji="1" sz="20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22400" y="609600"/>
            <a:ext cx="985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4"/>
          <p:cNvSpPr>
            <a:spLocks noGrp="1" noChangeArrowheads="1"/>
          </p:cNvSpPr>
          <p:nvPr>
            <p:ph type="body" idx="1"/>
          </p:nvPr>
        </p:nvSpPr>
        <p:spPr bwMode="auto">
          <a:xfrm>
            <a:off x="1390651" y="1989138"/>
            <a:ext cx="985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4277" name="Rectangle 5"/>
          <p:cNvSpPr>
            <a:spLocks noGrp="1" noChangeArrowheads="1"/>
          </p:cNvSpPr>
          <p:nvPr>
            <p:ph type="dt" sz="half" idx="2"/>
          </p:nvPr>
        </p:nvSpPr>
        <p:spPr bwMode="auto">
          <a:xfrm>
            <a:off x="1422400" y="624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fontAlgn="base">
              <a:spcBef>
                <a:spcPct val="0"/>
              </a:spcBef>
              <a:spcAft>
                <a:spcPct val="0"/>
              </a:spcAft>
              <a:defRPr/>
            </a:pPr>
            <a:endParaRPr kumimoji="1" lang="en-US" altLang="zh-CN">
              <a:solidFill>
                <a:srgbClr val="000000"/>
              </a:solidFill>
            </a:endParaRPr>
          </a:p>
        </p:txBody>
      </p:sp>
      <p:sp>
        <p:nvSpPr>
          <p:cNvPr id="54278" name="Rectangle 6"/>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fontAlgn="base">
              <a:spcBef>
                <a:spcPct val="0"/>
              </a:spcBef>
              <a:spcAft>
                <a:spcPct val="0"/>
              </a:spcAft>
              <a:defRPr/>
            </a:pPr>
            <a:endParaRPr kumimoji="1" lang="en-US" altLang="zh-CN">
              <a:solidFill>
                <a:srgbClr val="000000"/>
              </a:solidFill>
            </a:endParaRPr>
          </a:p>
        </p:txBody>
      </p:sp>
      <p:sp>
        <p:nvSpPr>
          <p:cNvPr id="54279" name="Rectangle 7"/>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fontAlgn="base">
              <a:spcBef>
                <a:spcPct val="0"/>
              </a:spcBef>
              <a:spcAft>
                <a:spcPct val="0"/>
              </a:spcAft>
              <a:defRPr/>
            </a:pPr>
            <a:fld id="{731FF75F-3182-4CCB-9B8B-E26FD779C67D}" type="slidenum">
              <a:rPr kumimoji="1" lang="en-US" altLang="zh-CN">
                <a:solidFill>
                  <a:srgbClr val="000000"/>
                </a:solidFill>
              </a:rPr>
              <a:pPr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25302262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kumimoji="1" sz="4400" b="1" kern="1200">
          <a:solidFill>
            <a:srgbClr val="FFFF00"/>
          </a:solidFill>
          <a:latin typeface="+mj-lt"/>
          <a:ea typeface="+mj-ea"/>
          <a:cs typeface="+mj-cs"/>
        </a:defRPr>
      </a:lvl1pPr>
      <a:lvl2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2pPr>
      <a:lvl3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3pPr>
      <a:lvl4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4pPr>
      <a:lvl5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5pPr>
      <a:lvl6pPr marL="4572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6pPr>
      <a:lvl7pPr marL="9144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7pPr>
      <a:lvl8pPr marL="13716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8pPr>
      <a:lvl9pPr marL="18288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9pPr>
    </p:titleStyle>
    <p:bodyStyle>
      <a:lvl1pPr marL="342900" indent="-342900" algn="l" rtl="0" eaLnBrk="0" fontAlgn="base" hangingPunct="0">
        <a:spcBef>
          <a:spcPct val="20000"/>
        </a:spcBef>
        <a:spcAft>
          <a:spcPct val="0"/>
        </a:spcAft>
        <a:buChar char="•"/>
        <a:defRPr kumimoji="1" sz="3200" b="1"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b="1"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kumimoji="1" sz="2400" b="1"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kumimoji="1" sz="2000" b="1"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kumimoji="1" sz="20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2" desc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22400" y="609600"/>
            <a:ext cx="985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Rectangle 4"/>
          <p:cNvSpPr>
            <a:spLocks noGrp="1" noChangeArrowheads="1"/>
          </p:cNvSpPr>
          <p:nvPr>
            <p:ph type="body" idx="1"/>
          </p:nvPr>
        </p:nvSpPr>
        <p:spPr bwMode="auto">
          <a:xfrm>
            <a:off x="1390651" y="1989138"/>
            <a:ext cx="985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4277" name="Rectangle 5"/>
          <p:cNvSpPr>
            <a:spLocks noGrp="1" noChangeArrowheads="1"/>
          </p:cNvSpPr>
          <p:nvPr>
            <p:ph type="dt" sz="half" idx="2"/>
          </p:nvPr>
        </p:nvSpPr>
        <p:spPr bwMode="auto">
          <a:xfrm>
            <a:off x="1422400" y="624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defRPr>
            </a:lvl1pPr>
          </a:lstStyle>
          <a:p>
            <a:pPr fontAlgn="base">
              <a:spcBef>
                <a:spcPct val="0"/>
              </a:spcBef>
              <a:spcAft>
                <a:spcPct val="0"/>
              </a:spcAft>
              <a:defRPr/>
            </a:pPr>
            <a:endParaRPr kumimoji="1" lang="en-US" altLang="zh-CN">
              <a:solidFill>
                <a:srgbClr val="000000"/>
              </a:solidFill>
            </a:endParaRPr>
          </a:p>
        </p:txBody>
      </p:sp>
      <p:sp>
        <p:nvSpPr>
          <p:cNvPr id="54278" name="Rectangle 6"/>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defRPr>
            </a:lvl1pPr>
          </a:lstStyle>
          <a:p>
            <a:pPr fontAlgn="base">
              <a:spcBef>
                <a:spcPct val="0"/>
              </a:spcBef>
              <a:spcAft>
                <a:spcPct val="0"/>
              </a:spcAft>
              <a:defRPr/>
            </a:pPr>
            <a:endParaRPr kumimoji="1" lang="en-US" altLang="zh-CN">
              <a:solidFill>
                <a:srgbClr val="000000"/>
              </a:solidFill>
            </a:endParaRPr>
          </a:p>
        </p:txBody>
      </p:sp>
      <p:sp>
        <p:nvSpPr>
          <p:cNvPr id="54279" name="Rectangle 7"/>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defRPr>
            </a:lvl1pPr>
          </a:lstStyle>
          <a:p>
            <a:pPr fontAlgn="base">
              <a:spcBef>
                <a:spcPct val="0"/>
              </a:spcBef>
              <a:spcAft>
                <a:spcPct val="0"/>
              </a:spcAft>
              <a:defRPr/>
            </a:pPr>
            <a:fld id="{731FF75F-3182-4CCB-9B8B-E26FD779C67D}" type="slidenum">
              <a:rPr kumimoji="1" lang="en-US" altLang="zh-CN">
                <a:solidFill>
                  <a:srgbClr val="000000"/>
                </a:solidFill>
              </a:rPr>
              <a:pPr fontAlgn="base">
                <a:spcBef>
                  <a:spcPct val="0"/>
                </a:spcBef>
                <a:spcAft>
                  <a:spcPct val="0"/>
                </a:spcAft>
                <a:defRPr/>
              </a:pPr>
              <a:t>‹#›</a:t>
            </a:fld>
            <a:endParaRPr kumimoji="1" lang="en-US" altLang="zh-CN">
              <a:solidFill>
                <a:srgbClr val="000000"/>
              </a:solidFill>
            </a:endParaRPr>
          </a:p>
        </p:txBody>
      </p:sp>
    </p:spTree>
    <p:extLst>
      <p:ext uri="{BB962C8B-B14F-4D97-AF65-F5344CB8AC3E}">
        <p14:creationId xmlns:p14="http://schemas.microsoft.com/office/powerpoint/2010/main" val="6490826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kumimoji="1" sz="4400" b="1" kern="1200">
          <a:solidFill>
            <a:srgbClr val="FFFF00"/>
          </a:solidFill>
          <a:latin typeface="+mj-lt"/>
          <a:ea typeface="+mj-ea"/>
          <a:cs typeface="+mj-cs"/>
        </a:defRPr>
      </a:lvl1pPr>
      <a:lvl2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2pPr>
      <a:lvl3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3pPr>
      <a:lvl4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4pPr>
      <a:lvl5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5pPr>
      <a:lvl6pPr marL="4572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6pPr>
      <a:lvl7pPr marL="9144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7pPr>
      <a:lvl8pPr marL="13716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8pPr>
      <a:lvl9pPr marL="18288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9pPr>
    </p:titleStyle>
    <p:bodyStyle>
      <a:lvl1pPr marL="342900" indent="-342900" algn="l" rtl="0" eaLnBrk="0" fontAlgn="base" hangingPunct="0">
        <a:spcBef>
          <a:spcPct val="20000"/>
        </a:spcBef>
        <a:spcAft>
          <a:spcPct val="0"/>
        </a:spcAft>
        <a:buChar char="•"/>
        <a:defRPr kumimoji="1" sz="3200" b="1"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kumimoji="1" sz="2800" b="1"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kumimoji="1" sz="2400" b="1"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kumimoji="1" sz="2000" b="1"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kumimoji="1" sz="20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4274" name="Picture 2" descr="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Rectangle 3"/>
          <p:cNvSpPr>
            <a:spLocks noGrp="1" noChangeArrowheads="1"/>
          </p:cNvSpPr>
          <p:nvPr>
            <p:ph type="title"/>
          </p:nvPr>
        </p:nvSpPr>
        <p:spPr bwMode="auto">
          <a:xfrm>
            <a:off x="1422400" y="609600"/>
            <a:ext cx="985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4276" name="Rectangle 4"/>
          <p:cNvSpPr>
            <a:spLocks noGrp="1" noChangeArrowheads="1"/>
          </p:cNvSpPr>
          <p:nvPr>
            <p:ph type="body" idx="1"/>
          </p:nvPr>
        </p:nvSpPr>
        <p:spPr bwMode="auto">
          <a:xfrm>
            <a:off x="1390651" y="1989138"/>
            <a:ext cx="985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4277" name="Rectangle 5"/>
          <p:cNvSpPr>
            <a:spLocks noGrp="1" noChangeArrowheads="1"/>
          </p:cNvSpPr>
          <p:nvPr>
            <p:ph type="dt" sz="half" idx="2"/>
          </p:nvPr>
        </p:nvSpPr>
        <p:spPr bwMode="auto">
          <a:xfrm>
            <a:off x="1422400" y="624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fontAlgn="base">
              <a:spcBef>
                <a:spcPct val="0"/>
              </a:spcBef>
              <a:spcAft>
                <a:spcPct val="0"/>
              </a:spcAft>
            </a:pPr>
            <a:endParaRPr kumimoji="1" lang="en-US" altLang="zh-CN">
              <a:solidFill>
                <a:srgbClr val="000000"/>
              </a:solidFill>
            </a:endParaRPr>
          </a:p>
        </p:txBody>
      </p:sp>
      <p:sp>
        <p:nvSpPr>
          <p:cNvPr id="54278" name="Rectangle 6"/>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lgn="ctr" fontAlgn="base">
              <a:spcBef>
                <a:spcPct val="0"/>
              </a:spcBef>
              <a:spcAft>
                <a:spcPct val="0"/>
              </a:spcAft>
            </a:pPr>
            <a:endParaRPr kumimoji="1" lang="en-US" altLang="zh-CN">
              <a:solidFill>
                <a:srgbClr val="000000"/>
              </a:solidFill>
            </a:endParaRPr>
          </a:p>
        </p:txBody>
      </p:sp>
      <p:sp>
        <p:nvSpPr>
          <p:cNvPr id="54279" name="Rectangle 7"/>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fontAlgn="base">
              <a:spcBef>
                <a:spcPct val="0"/>
              </a:spcBef>
              <a:spcAft>
                <a:spcPct val="0"/>
              </a:spcAft>
            </a:pPr>
            <a:fld id="{EEF5CD57-249A-4A9A-83F6-A12C6FC3EB45}" type="slidenum">
              <a:rPr kumimoji="1" lang="en-US" altLang="zh-CN" smtClean="0">
                <a:solidFill>
                  <a:srgbClr val="000000"/>
                </a:solidFill>
              </a:rPr>
              <a:pPr fontAlgn="base">
                <a:spcBef>
                  <a:spcPct val="0"/>
                </a:spcBef>
                <a:spcAft>
                  <a:spcPct val="0"/>
                </a:spcAft>
              </a:pPr>
              <a:t>‹#›</a:t>
            </a:fld>
            <a:endParaRPr kumimoji="1" lang="en-US" altLang="zh-CN">
              <a:solidFill>
                <a:srgbClr val="000000"/>
              </a:solidFill>
            </a:endParaRPr>
          </a:p>
        </p:txBody>
      </p:sp>
    </p:spTree>
    <p:extLst>
      <p:ext uri="{BB962C8B-B14F-4D97-AF65-F5344CB8AC3E}">
        <p14:creationId xmlns:p14="http://schemas.microsoft.com/office/powerpoint/2010/main" val="215218809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fontAlgn="base">
        <a:spcBef>
          <a:spcPct val="0"/>
        </a:spcBef>
        <a:spcAft>
          <a:spcPct val="0"/>
        </a:spcAft>
        <a:defRPr kumimoji="1" sz="4400" b="1" kern="1200">
          <a:solidFill>
            <a:srgbClr val="FFFF00"/>
          </a:solidFill>
          <a:latin typeface="+mj-lt"/>
          <a:ea typeface="+mj-ea"/>
          <a:cs typeface="+mj-cs"/>
        </a:defRPr>
      </a:lvl1pPr>
      <a:lvl2pPr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2pPr>
      <a:lvl3pPr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3pPr>
      <a:lvl4pPr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4pPr>
      <a:lvl5pPr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5pPr>
      <a:lvl6pPr marL="4572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6pPr>
      <a:lvl7pPr marL="9144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7pPr>
      <a:lvl8pPr marL="13716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8pPr>
      <a:lvl9pPr marL="18288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9pPr>
    </p:titleStyle>
    <p:bodyStyle>
      <a:lvl1pPr marL="342900" indent="-342900" algn="l" rtl="0" fontAlgn="base">
        <a:spcBef>
          <a:spcPct val="20000"/>
        </a:spcBef>
        <a:spcAft>
          <a:spcPct val="0"/>
        </a:spcAft>
        <a:buChar char="•"/>
        <a:defRPr kumimoji="1" sz="3200" b="1" kern="1200">
          <a:solidFill>
            <a:schemeClr val="bg1"/>
          </a:solidFill>
          <a:latin typeface="+mn-lt"/>
          <a:ea typeface="+mn-ea"/>
          <a:cs typeface="+mn-cs"/>
        </a:defRPr>
      </a:lvl1pPr>
      <a:lvl2pPr marL="742950" indent="-285750" algn="l" rtl="0" fontAlgn="base">
        <a:spcBef>
          <a:spcPct val="20000"/>
        </a:spcBef>
        <a:spcAft>
          <a:spcPct val="0"/>
        </a:spcAft>
        <a:buChar char="–"/>
        <a:defRPr kumimoji="1" sz="2800" b="1" kern="1200">
          <a:solidFill>
            <a:schemeClr val="bg1"/>
          </a:solidFill>
          <a:latin typeface="+mn-lt"/>
          <a:ea typeface="+mn-ea"/>
          <a:cs typeface="+mn-cs"/>
        </a:defRPr>
      </a:lvl2pPr>
      <a:lvl3pPr marL="1143000" indent="-228600" algn="l" rtl="0" fontAlgn="base">
        <a:spcBef>
          <a:spcPct val="20000"/>
        </a:spcBef>
        <a:spcAft>
          <a:spcPct val="0"/>
        </a:spcAft>
        <a:buChar char="•"/>
        <a:defRPr kumimoji="1" sz="2400" b="1" kern="1200">
          <a:solidFill>
            <a:schemeClr val="bg1"/>
          </a:solidFill>
          <a:latin typeface="+mn-lt"/>
          <a:ea typeface="+mn-ea"/>
          <a:cs typeface="+mn-cs"/>
        </a:defRPr>
      </a:lvl3pPr>
      <a:lvl4pPr marL="1600200" indent="-228600" algn="l" rtl="0" fontAlgn="base">
        <a:spcBef>
          <a:spcPct val="20000"/>
        </a:spcBef>
        <a:spcAft>
          <a:spcPct val="0"/>
        </a:spcAft>
        <a:buChar char="–"/>
        <a:defRPr kumimoji="1" sz="2000" b="1" kern="1200">
          <a:solidFill>
            <a:schemeClr val="bg1"/>
          </a:solidFill>
          <a:latin typeface="+mn-lt"/>
          <a:ea typeface="+mn-ea"/>
          <a:cs typeface="+mn-cs"/>
        </a:defRPr>
      </a:lvl4pPr>
      <a:lvl5pPr marL="2057400" indent="-228600" algn="l" rtl="0" fontAlgn="base">
        <a:spcBef>
          <a:spcPct val="20000"/>
        </a:spcBef>
        <a:spcAft>
          <a:spcPct val="0"/>
        </a:spcAft>
        <a:buChar char="»"/>
        <a:defRPr kumimoji="1" sz="20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4182701"/>
            <a:ext cx="10535216" cy="2127563"/>
          </a:xfrm>
        </p:spPr>
        <p:txBody>
          <a:bodyPr/>
          <a:lstStyle/>
          <a:p>
            <a:r>
              <a:rPr lang="en-US" altLang="zh-CN" dirty="0"/>
              <a:t>National Bureau of Statistics, China</a:t>
            </a:r>
          </a:p>
          <a:p>
            <a:endParaRPr lang="en-US" altLang="zh-CN" dirty="0"/>
          </a:p>
          <a:p>
            <a:pPr>
              <a:spcBef>
                <a:spcPts val="700"/>
              </a:spcBef>
              <a:buClr>
                <a:srgbClr val="C00000"/>
              </a:buClr>
              <a:buSzPct val="60000"/>
            </a:pPr>
            <a:r>
              <a:rPr lang="en-GB" altLang="zh-CN" sz="1600" dirty="0">
                <a:latin typeface="Arial" panose="020B0604020202020204" pitchFamily="34" charset="0"/>
                <a:ea typeface="宋体" panose="02010600030101010101" pitchFamily="2" charset="-122"/>
                <a:cs typeface="Arial" panose="020B0604020202020204" pitchFamily="34" charset="0"/>
              </a:rPr>
              <a:t>United Nations Regional Workshop on the 2020 World Programme on Population and </a:t>
            </a:r>
          </a:p>
          <a:p>
            <a:pPr>
              <a:spcBef>
                <a:spcPts val="700"/>
              </a:spcBef>
              <a:buClr>
                <a:srgbClr val="C00000"/>
              </a:buClr>
              <a:buSzPct val="60000"/>
            </a:pPr>
            <a:r>
              <a:rPr lang="en-GB" altLang="zh-CN" sz="1600" dirty="0">
                <a:latin typeface="Arial" panose="020B0604020202020204" pitchFamily="34" charset="0"/>
                <a:ea typeface="宋体" panose="02010600030101010101" pitchFamily="2" charset="-122"/>
                <a:cs typeface="Arial" panose="020B0604020202020204" pitchFamily="34" charset="0"/>
              </a:rPr>
              <a:t>Housing Censuses: International Standards and Contemporary Technologies</a:t>
            </a:r>
            <a:endParaRPr lang="en-US" altLang="zh-CN" sz="1600" dirty="0">
              <a:latin typeface="Arial" panose="020B0604020202020204" pitchFamily="34" charset="0"/>
              <a:ea typeface="宋体" panose="02010600030101010101" pitchFamily="2" charset="-122"/>
              <a:cs typeface="Arial" panose="020B0604020202020204" pitchFamily="34" charset="0"/>
            </a:endParaRPr>
          </a:p>
          <a:p>
            <a:pPr>
              <a:spcBef>
                <a:spcPts val="700"/>
              </a:spcBef>
              <a:buClr>
                <a:srgbClr val="C00000"/>
              </a:buClr>
              <a:buSzPct val="60000"/>
            </a:pPr>
            <a:r>
              <a:rPr lang="en-US" altLang="zh-CN" sz="1600" dirty="0">
                <a:latin typeface="Arial" panose="020B0604020202020204" pitchFamily="34" charset="0"/>
                <a:ea typeface="宋体" panose="02010600030101010101" pitchFamily="2" charset="-122"/>
                <a:cs typeface="Arial" panose="020B0604020202020204" pitchFamily="34" charset="0"/>
              </a:rPr>
              <a:t>Kuala Lumpur, Malaysia, 25 - 28 June, 2018</a:t>
            </a:r>
          </a:p>
          <a:p>
            <a:endParaRPr lang="zh-CN" altLang="en-US" dirty="0"/>
          </a:p>
        </p:txBody>
      </p:sp>
      <p:sp>
        <p:nvSpPr>
          <p:cNvPr id="4" name="Rectangle 2"/>
          <p:cNvSpPr>
            <a:spLocks noGrp="1" noChangeArrowheads="1"/>
          </p:cNvSpPr>
          <p:nvPr>
            <p:ph type="ctrTitle"/>
          </p:nvPr>
        </p:nvSpPr>
        <p:spPr>
          <a:xfrm>
            <a:off x="1426128" y="452672"/>
            <a:ext cx="10633088" cy="3114311"/>
          </a:xfrm>
        </p:spPr>
        <p:txBody>
          <a:bodyPr/>
          <a:lstStyle/>
          <a:p>
            <a:r>
              <a:rPr lang="en-US" altLang="zh-CN" sz="3200" dirty="0"/>
              <a:t>Session 3 - country presentation by China</a:t>
            </a:r>
            <a:r>
              <a:rPr lang="en-US" altLang="zh-CN" sz="3200" dirty="0">
                <a:solidFill>
                  <a:srgbClr val="353990"/>
                </a:solidFill>
              </a:rPr>
              <a:t>dfddddddddddd</a:t>
            </a:r>
            <a:r>
              <a:rPr lang="en-US" altLang="zh-CN" sz="3200" dirty="0"/>
              <a:t>                  </a:t>
            </a:r>
            <a:br>
              <a:rPr lang="en-US" altLang="zh-CN" sz="3200" dirty="0"/>
            </a:br>
            <a:br>
              <a:rPr lang="en-US" altLang="zh-CN" sz="3200" dirty="0"/>
            </a:br>
            <a:r>
              <a:rPr lang="en-GB" altLang="zh-CN" sz="3600" dirty="0"/>
              <a:t>Methodologies of population and housing censuses:  with the use of administrative records to support </a:t>
            </a:r>
            <a:br>
              <a:rPr lang="en-GB" altLang="zh-CN" sz="3600" dirty="0"/>
            </a:br>
            <a:r>
              <a:rPr lang="en-GB" altLang="zh-CN" sz="3600" dirty="0"/>
              <a:t>field enumeration</a:t>
            </a:r>
            <a:endParaRPr lang="zh-CN" altLang="en-US" sz="3600" b="1" dirty="0">
              <a:latin typeface="+mj-ea"/>
            </a:endParaRPr>
          </a:p>
        </p:txBody>
      </p:sp>
    </p:spTree>
    <p:extLst>
      <p:ext uri="{BB962C8B-B14F-4D97-AF65-F5344CB8AC3E}">
        <p14:creationId xmlns:p14="http://schemas.microsoft.com/office/powerpoint/2010/main" val="64686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63078" y="1617945"/>
            <a:ext cx="9855200" cy="4114800"/>
          </a:xfrm>
        </p:spPr>
        <p:txBody>
          <a:bodyPr/>
          <a:lstStyle/>
          <a:p>
            <a:r>
              <a:rPr lang="en-US" altLang="zh-CN" dirty="0">
                <a:latin typeface="Times New Roman" panose="02020603050405020304" pitchFamily="18" charset="0"/>
              </a:rPr>
              <a:t>Increasing size, scope and frequency of population migration</a:t>
            </a:r>
          </a:p>
          <a:p>
            <a:r>
              <a:rPr lang="en-US" altLang="zh-CN" dirty="0">
                <a:latin typeface="Times New Roman" panose="02020603050405020304" pitchFamily="18" charset="0"/>
              </a:rPr>
              <a:t>Unstable residence of migrants making survey more difficult</a:t>
            </a:r>
          </a:p>
          <a:p>
            <a:r>
              <a:rPr lang="en-US" altLang="zh-CN" dirty="0">
                <a:latin typeface="Times New Roman" panose="02020603050405020304" pitchFamily="18" charset="0"/>
              </a:rPr>
              <a:t>Multi-residence phenomena are common in cities</a:t>
            </a:r>
          </a:p>
          <a:p>
            <a:r>
              <a:rPr lang="en-US" altLang="zh-CN" dirty="0">
                <a:latin typeface="Times New Roman" panose="02020603050405020304" pitchFamily="18" charset="0"/>
              </a:rPr>
              <a:t>Less communication between owners and tenants-less information obtained from relevant person</a:t>
            </a:r>
          </a:p>
        </p:txBody>
      </p:sp>
      <p:sp>
        <p:nvSpPr>
          <p:cNvPr id="4" name="标题 1"/>
          <p:cNvSpPr txBox="1">
            <a:spLocks/>
          </p:cNvSpPr>
          <p:nvPr/>
        </p:nvSpPr>
        <p:spPr bwMode="auto">
          <a:xfrm>
            <a:off x="1463078" y="292729"/>
            <a:ext cx="1060535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kern="1200">
                <a:solidFill>
                  <a:srgbClr val="FFFF00"/>
                </a:solidFill>
                <a:latin typeface="+mj-lt"/>
                <a:ea typeface="+mj-ea"/>
                <a:cs typeface="+mj-cs"/>
              </a:defRPr>
            </a:lvl1pPr>
            <a:lvl2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2pPr>
            <a:lvl3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3pPr>
            <a:lvl4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4pPr>
            <a:lvl5pPr algn="ctr" rtl="0" eaLnBrk="0" fontAlgn="base" hangingPunct="0">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5pPr>
            <a:lvl6pPr marL="4572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6pPr>
            <a:lvl7pPr marL="9144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7pPr>
            <a:lvl8pPr marL="13716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8pPr>
            <a:lvl9pPr marL="1828800" algn="ctr" rtl="0" fontAlgn="base">
              <a:spcBef>
                <a:spcPct val="0"/>
              </a:spcBef>
              <a:spcAft>
                <a:spcPct val="0"/>
              </a:spcAft>
              <a:defRPr kumimoji="1" sz="4400" b="1">
                <a:solidFill>
                  <a:srgbClr val="FFFF00"/>
                </a:solidFill>
                <a:latin typeface="Times New Roman" panose="02020603050405020304" pitchFamily="18" charset="0"/>
                <a:ea typeface="华文隶书" panose="02010800040101010101" pitchFamily="2" charset="-122"/>
              </a:defRPr>
            </a:lvl9pPr>
          </a:lstStyle>
          <a:p>
            <a:pPr algn="l"/>
            <a:r>
              <a:rPr lang="en-GB" altLang="zh-CN" dirty="0"/>
              <a:t>1. Ensure every individual is counted once and only once</a:t>
            </a:r>
            <a:endParaRPr lang="zh-CN" altLang="en-US" dirty="0"/>
          </a:p>
        </p:txBody>
      </p:sp>
    </p:spTree>
    <p:extLst>
      <p:ext uri="{BB962C8B-B14F-4D97-AF65-F5344CB8AC3E}">
        <p14:creationId xmlns:p14="http://schemas.microsoft.com/office/powerpoint/2010/main" val="8877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5906" y="282127"/>
            <a:ext cx="10301838" cy="1307777"/>
          </a:xfrm>
        </p:spPr>
        <p:txBody>
          <a:bodyPr/>
          <a:lstStyle/>
          <a:p>
            <a:pPr algn="l"/>
            <a:r>
              <a:rPr lang="en-US" altLang="en-US" dirty="0"/>
              <a:t>2. </a:t>
            </a:r>
            <a:r>
              <a:rPr lang="en-US" altLang="zh-CN" dirty="0"/>
              <a:t>Difficulty in Obtaining Information Complete and Accurate </a:t>
            </a:r>
            <a:br>
              <a:rPr lang="en-US" altLang="zh-CN" dirty="0">
                <a:latin typeface="Times New Roman" panose="02020603050405020304" pitchFamily="18" charset="0"/>
                <a:ea typeface="宋体" panose="02010600030101010101" pitchFamily="2" charset="-122"/>
              </a:rPr>
            </a:br>
            <a:endParaRPr lang="zh-CN" altLang="zh-CN" dirty="0"/>
          </a:p>
        </p:txBody>
      </p:sp>
      <p:sp>
        <p:nvSpPr>
          <p:cNvPr id="3" name="内容占位符 2"/>
          <p:cNvSpPr>
            <a:spLocks noGrp="1"/>
          </p:cNvSpPr>
          <p:nvPr>
            <p:ph idx="1"/>
          </p:nvPr>
        </p:nvSpPr>
        <p:spPr>
          <a:xfrm>
            <a:off x="1390650" y="1752600"/>
            <a:ext cx="10632351" cy="4847376"/>
          </a:xfrm>
        </p:spPr>
        <p:txBody>
          <a:bodyPr/>
          <a:lstStyle/>
          <a:p>
            <a:pPr>
              <a:lnSpc>
                <a:spcPct val="110000"/>
              </a:lnSpc>
            </a:pPr>
            <a:r>
              <a:rPr lang="en-US" altLang="zh-CN" dirty="0">
                <a:latin typeface="Times New Roman" panose="02020603050405020304" pitchFamily="18" charset="0"/>
              </a:rPr>
              <a:t>Increasing individual awareness of privacy</a:t>
            </a:r>
          </a:p>
          <a:p>
            <a:pPr>
              <a:lnSpc>
                <a:spcPct val="110000"/>
              </a:lnSpc>
            </a:pPr>
            <a:r>
              <a:rPr lang="en-US" altLang="zh-CN" dirty="0">
                <a:latin typeface="Times New Roman" panose="02020603050405020304" pitchFamily="18" charset="0"/>
              </a:rPr>
              <a:t>More reluctant to provide personal information</a:t>
            </a:r>
          </a:p>
          <a:p>
            <a:pPr>
              <a:lnSpc>
                <a:spcPct val="110000"/>
              </a:lnSpc>
            </a:pPr>
            <a:r>
              <a:rPr lang="en-US" altLang="zh-CN" dirty="0">
                <a:latin typeface="Times New Roman" panose="02020603050405020304" pitchFamily="18" charset="0"/>
              </a:rPr>
              <a:t>More refusal to cooperate with census</a:t>
            </a:r>
          </a:p>
          <a:p>
            <a:pPr>
              <a:lnSpc>
                <a:spcPct val="110000"/>
              </a:lnSpc>
            </a:pPr>
            <a:r>
              <a:rPr lang="en-US" altLang="zh-CN" dirty="0">
                <a:latin typeface="Times New Roman" panose="02020603050405020304" pitchFamily="18" charset="0"/>
              </a:rPr>
              <a:t>Access to households more difficult</a:t>
            </a:r>
          </a:p>
          <a:p>
            <a:pPr>
              <a:buFont typeface="Arial" panose="020B0604020202020204" pitchFamily="34" charset="0"/>
              <a:buChar char="•"/>
            </a:pPr>
            <a:r>
              <a:rPr lang="en-US" altLang="zh-CN" dirty="0">
                <a:solidFill>
                  <a:srgbClr val="FFFFFF"/>
                </a:solidFill>
                <a:latin typeface="Times New Roman" panose="02020603050405020304" pitchFamily="18" charset="0"/>
                <a:ea typeface="宋体" panose="02010600030101010101" pitchFamily="2" charset="-122"/>
              </a:rPr>
              <a:t>Difficulty in capturing </a:t>
            </a:r>
            <a:r>
              <a:rPr lang="en-US" altLang="zh-CN" dirty="0">
                <a:effectLst/>
                <a:latin typeface="Times New Roman" panose="02020603050405020304" pitchFamily="18" charset="0"/>
                <a:ea typeface="宋体" panose="02010600030101010101" pitchFamily="2" charset="-122"/>
              </a:rPr>
              <a:t>floating population</a:t>
            </a:r>
          </a:p>
          <a:p>
            <a:pPr lvl="0" eaLnBrk="1" hangingPunct="1">
              <a:lnSpc>
                <a:spcPct val="110000"/>
              </a:lnSpc>
            </a:pPr>
            <a:r>
              <a:rPr lang="en-US" altLang="zh-CN" dirty="0">
                <a:solidFill>
                  <a:srgbClr val="FFFFFF"/>
                </a:solidFill>
                <a:ea typeface="黑体" panose="02010609060101010101" pitchFamily="49" charset="-122"/>
              </a:rPr>
              <a:t>More r</a:t>
            </a:r>
            <a:r>
              <a:rPr lang="en-US" altLang="zh-CN" dirty="0">
                <a:solidFill>
                  <a:srgbClr val="FFFFFF"/>
                </a:solidFill>
              </a:rPr>
              <a:t>esidence-registration inconsistency</a:t>
            </a:r>
          </a:p>
          <a:p>
            <a:pPr lvl="0" eaLnBrk="1" hangingPunct="1">
              <a:lnSpc>
                <a:spcPct val="110000"/>
              </a:lnSpc>
            </a:pPr>
            <a:r>
              <a:rPr lang="en-US" altLang="zh-CN" dirty="0">
                <a:solidFill>
                  <a:srgbClr val="FFFFFF"/>
                </a:solidFill>
                <a:ea typeface="黑体" panose="02010609060101010101" pitchFamily="49" charset="-122"/>
              </a:rPr>
              <a:t>Difficulty in recruiting enumerators</a:t>
            </a:r>
          </a:p>
          <a:p>
            <a:pPr>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endParaRPr>
          </a:p>
          <a:p>
            <a:pPr>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endParaRPr>
          </a:p>
          <a:p>
            <a:pPr marL="0" indent="0">
              <a:buNone/>
            </a:pPr>
            <a:endParaRPr lang="zh-CN" altLang="en-US" dirty="0"/>
          </a:p>
        </p:txBody>
      </p:sp>
      <p:pic>
        <p:nvPicPr>
          <p:cNvPr id="4" name="Picture 5" descr="未标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40838" y="2874885"/>
            <a:ext cx="2951162" cy="3887787"/>
          </a:xfrm>
          <a:prstGeom prst="rect">
            <a:avLst/>
          </a:prstGeom>
          <a:noFill/>
        </p:spPr>
      </p:pic>
    </p:spTree>
    <p:extLst>
      <p:ext uri="{BB962C8B-B14F-4D97-AF65-F5344CB8AC3E}">
        <p14:creationId xmlns:p14="http://schemas.microsoft.com/office/powerpoint/2010/main" val="3048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5906" y="282127"/>
            <a:ext cx="10301838" cy="1307777"/>
          </a:xfrm>
        </p:spPr>
        <p:txBody>
          <a:bodyPr/>
          <a:lstStyle/>
          <a:p>
            <a:pPr algn="l"/>
            <a:r>
              <a:rPr lang="en-US" altLang="en-US" dirty="0"/>
              <a:t>2. </a:t>
            </a:r>
            <a:r>
              <a:rPr lang="en-US" altLang="zh-CN" dirty="0"/>
              <a:t>Difficulty in Obtaining Information Complete and Accurate </a:t>
            </a:r>
            <a:br>
              <a:rPr lang="en-US" altLang="zh-CN" dirty="0">
                <a:latin typeface="Times New Roman" panose="02020603050405020304" pitchFamily="18" charset="0"/>
                <a:ea typeface="宋体" panose="02010600030101010101" pitchFamily="2" charset="-122"/>
              </a:rPr>
            </a:br>
            <a:endParaRPr lang="zh-CN" altLang="zh-CN" dirty="0"/>
          </a:p>
        </p:txBody>
      </p:sp>
      <p:sp>
        <p:nvSpPr>
          <p:cNvPr id="3" name="内容占位符 2"/>
          <p:cNvSpPr>
            <a:spLocks noGrp="1"/>
          </p:cNvSpPr>
          <p:nvPr>
            <p:ph idx="1"/>
          </p:nvPr>
        </p:nvSpPr>
        <p:spPr>
          <a:xfrm>
            <a:off x="1390650" y="1752600"/>
            <a:ext cx="10632351" cy="4847376"/>
          </a:xfrm>
        </p:spPr>
        <p:txBody>
          <a:bodyPr/>
          <a:lstStyle/>
          <a:p>
            <a:pPr marL="0" indent="0">
              <a:buNone/>
            </a:pPr>
            <a:r>
              <a:rPr lang="en-US" altLang="zh-CN" dirty="0">
                <a:latin typeface="Times New Roman" panose="02020603050405020304" pitchFamily="18" charset="0"/>
                <a:ea typeface="宋体" panose="02010600030101010101" pitchFamily="2" charset="-122"/>
              </a:rPr>
              <a:t>Main Problems Encountered:</a:t>
            </a:r>
          </a:p>
          <a:p>
            <a:pPr>
              <a:buFont typeface="Arial" panose="020B0604020202020204" pitchFamily="34" charset="0"/>
              <a:buChar char="•"/>
            </a:pPr>
            <a:r>
              <a:rPr lang="en-US" altLang="zh-CN" dirty="0">
                <a:effectLst/>
                <a:latin typeface="Times New Roman" panose="02020603050405020304" pitchFamily="18" charset="0"/>
                <a:ea typeface="宋体" panose="02010600030101010101" pitchFamily="2" charset="-122"/>
              </a:rPr>
              <a:t>Respondent refusals</a:t>
            </a:r>
            <a:endParaRPr lang="en-US" altLang="zh-CN" dirty="0">
              <a:latin typeface="Times New Roman" panose="02020603050405020304" pitchFamily="18" charset="0"/>
              <a:ea typeface="宋体" panose="02010600030101010101" pitchFamily="2" charset="-122"/>
            </a:endParaRPr>
          </a:p>
          <a:p>
            <a:pPr>
              <a:buFont typeface="Arial" panose="020B0604020202020204" pitchFamily="34" charset="0"/>
              <a:buChar char="•"/>
            </a:pPr>
            <a:r>
              <a:rPr lang="en-US" altLang="zh-CN" dirty="0">
                <a:latin typeface="Times New Roman" panose="02020603050405020304" pitchFamily="18" charset="0"/>
                <a:ea typeface="宋体" panose="02010600030101010101" pitchFamily="2" charset="-122"/>
              </a:rPr>
              <a:t>D</a:t>
            </a:r>
            <a:r>
              <a:rPr lang="en-US" altLang="zh-CN" dirty="0">
                <a:effectLst/>
                <a:latin typeface="Times New Roman" panose="02020603050405020304" pitchFamily="18" charset="0"/>
                <a:ea typeface="宋体" panose="02010600030101010101" pitchFamily="2" charset="-122"/>
              </a:rPr>
              <a:t>ifficulty in getting access to respondents</a:t>
            </a:r>
            <a:r>
              <a:rPr lang="en-US" altLang="zh-CN" dirty="0">
                <a:latin typeface="Times New Roman" panose="02020603050405020304" pitchFamily="18" charset="0"/>
                <a:ea typeface="宋体" panose="02010600030101010101" pitchFamily="2" charset="-122"/>
              </a:rPr>
              <a:t> </a:t>
            </a:r>
          </a:p>
          <a:p>
            <a:pPr>
              <a:buFont typeface="Arial" panose="020B0604020202020204" pitchFamily="34" charset="0"/>
              <a:buChar char="•"/>
            </a:pPr>
            <a:r>
              <a:rPr lang="en-US" altLang="zh-CN" dirty="0">
                <a:solidFill>
                  <a:srgbClr val="FFFFFF"/>
                </a:solidFill>
                <a:latin typeface="Times New Roman" panose="02020603050405020304" pitchFamily="18" charset="0"/>
                <a:ea typeface="宋体" panose="02010600030101010101" pitchFamily="2" charset="-122"/>
              </a:rPr>
              <a:t>Difficulty in capturing </a:t>
            </a:r>
            <a:r>
              <a:rPr lang="en-US" altLang="zh-CN" dirty="0">
                <a:effectLst/>
                <a:latin typeface="Times New Roman" panose="02020603050405020304" pitchFamily="18" charset="0"/>
                <a:ea typeface="宋体" panose="02010600030101010101" pitchFamily="2" charset="-122"/>
              </a:rPr>
              <a:t>floating population</a:t>
            </a:r>
          </a:p>
          <a:p>
            <a:pPr lvl="0" eaLnBrk="1" hangingPunct="1">
              <a:lnSpc>
                <a:spcPct val="110000"/>
              </a:lnSpc>
            </a:pPr>
            <a:r>
              <a:rPr lang="en-US" altLang="zh-CN" dirty="0">
                <a:solidFill>
                  <a:srgbClr val="FFFFFF"/>
                </a:solidFill>
                <a:ea typeface="黑体" panose="02010609060101010101" pitchFamily="49" charset="-122"/>
              </a:rPr>
              <a:t>More r</a:t>
            </a:r>
            <a:r>
              <a:rPr lang="en-US" altLang="zh-CN" dirty="0">
                <a:solidFill>
                  <a:srgbClr val="FFFFFF"/>
                </a:solidFill>
              </a:rPr>
              <a:t>esidence-registration inconsistency</a:t>
            </a:r>
          </a:p>
          <a:p>
            <a:pPr lvl="0" eaLnBrk="1" hangingPunct="1">
              <a:lnSpc>
                <a:spcPct val="110000"/>
              </a:lnSpc>
            </a:pPr>
            <a:r>
              <a:rPr lang="en-US" altLang="zh-CN" dirty="0">
                <a:solidFill>
                  <a:srgbClr val="FFFFFF"/>
                </a:solidFill>
                <a:ea typeface="黑体" panose="02010609060101010101" pitchFamily="49" charset="-122"/>
              </a:rPr>
              <a:t>Difficulty in recruiting enumerators</a:t>
            </a:r>
          </a:p>
          <a:p>
            <a:pPr>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endParaRPr>
          </a:p>
          <a:p>
            <a:pPr>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endParaRPr>
          </a:p>
          <a:p>
            <a:pPr marL="0" indent="0">
              <a:buNone/>
            </a:pPr>
            <a:endParaRPr lang="zh-CN" altLang="en-US" dirty="0"/>
          </a:p>
        </p:txBody>
      </p:sp>
    </p:spTree>
    <p:extLst>
      <p:ext uri="{BB962C8B-B14F-4D97-AF65-F5344CB8AC3E}">
        <p14:creationId xmlns:p14="http://schemas.microsoft.com/office/powerpoint/2010/main" val="271699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90650" y="114699"/>
            <a:ext cx="10668565" cy="707886"/>
          </a:xfrm>
          <a:prstGeom prst="rect">
            <a:avLst/>
          </a:prstGeom>
        </p:spPr>
        <p:txBody>
          <a:bodyPr wrap="square">
            <a:spAutoFit/>
          </a:bodyPr>
          <a:lstStyle/>
          <a:p>
            <a:r>
              <a:rPr lang="en-US" altLang="zh-CN" sz="4000" b="1" dirty="0">
                <a:solidFill>
                  <a:srgbClr val="FFFF00"/>
                </a:solidFill>
              </a:rPr>
              <a:t>3. </a:t>
            </a:r>
            <a:r>
              <a:rPr lang="en-US" altLang="zh-CN" sz="4000" b="1" dirty="0">
                <a:solidFill>
                  <a:srgbClr val="FFFF00"/>
                </a:solidFill>
                <a:latin typeface="Times New Roman" panose="02020603050405020304" pitchFamily="18" charset="0"/>
                <a:ea typeface="黑体" panose="02010609060101010101" pitchFamily="49" charset="-122"/>
              </a:rPr>
              <a:t>Impact on Census data</a:t>
            </a:r>
            <a:endParaRPr lang="en-US" altLang="zh-CN" sz="4000" b="1" dirty="0">
              <a:solidFill>
                <a:srgbClr val="FFFF00"/>
              </a:solidFill>
            </a:endParaRPr>
          </a:p>
        </p:txBody>
      </p:sp>
      <p:sp>
        <p:nvSpPr>
          <p:cNvPr id="9" name="内容占位符 2"/>
          <p:cNvSpPr>
            <a:spLocks noGrp="1"/>
          </p:cNvSpPr>
          <p:nvPr>
            <p:ph idx="1"/>
          </p:nvPr>
        </p:nvSpPr>
        <p:spPr>
          <a:xfrm>
            <a:off x="1426864" y="1340708"/>
            <a:ext cx="10632351" cy="4847376"/>
          </a:xfrm>
        </p:spPr>
        <p:txBody>
          <a:bodyPr/>
          <a:lstStyle/>
          <a:p>
            <a:pPr>
              <a:lnSpc>
                <a:spcPct val="140000"/>
              </a:lnSpc>
              <a:buFont typeface="Arial" panose="020B0604020202020204" pitchFamily="34" charset="0"/>
              <a:buChar char="•"/>
            </a:pPr>
            <a:r>
              <a:rPr lang="en-US" altLang="zh-CN" sz="2800" dirty="0">
                <a:latin typeface="Times New Roman" panose="02020603050405020304" pitchFamily="18" charset="0"/>
                <a:ea typeface="宋体" panose="02010600030101010101" pitchFamily="2" charset="-122"/>
              </a:rPr>
              <a:t>Under-reporting in child birth and population at younger age</a:t>
            </a:r>
          </a:p>
          <a:p>
            <a:pPr>
              <a:lnSpc>
                <a:spcPct val="140000"/>
              </a:lnSpc>
              <a:buFont typeface="Arial" panose="020B0604020202020204" pitchFamily="34" charset="0"/>
              <a:buChar char="•"/>
            </a:pPr>
            <a:r>
              <a:rPr lang="en-US" altLang="zh-CN" sz="2800" dirty="0">
                <a:latin typeface="Times New Roman" panose="02020603050405020304" pitchFamily="18" charset="0"/>
                <a:ea typeface="宋体" panose="02010600030101010101" pitchFamily="2" charset="-122"/>
              </a:rPr>
              <a:t>TFR of childbearing women by direct census registration was relatively low</a:t>
            </a:r>
          </a:p>
          <a:p>
            <a:pPr eaLnBrk="1" hangingPunct="1">
              <a:lnSpc>
                <a:spcPct val="140000"/>
              </a:lnSpc>
            </a:pPr>
            <a:r>
              <a:rPr lang="en-US" altLang="zh-CN" sz="2800" dirty="0"/>
              <a:t>There is under-reporting in dead people, esp. infant death and death of elderly people</a:t>
            </a:r>
          </a:p>
          <a:p>
            <a:pPr eaLnBrk="1" hangingPunct="1">
              <a:lnSpc>
                <a:spcPct val="140000"/>
              </a:lnSpc>
            </a:pPr>
            <a:r>
              <a:rPr lang="en-US" altLang="zh-CN" sz="2800" dirty="0"/>
              <a:t>Over-reporting and under-reporting issues in floating population</a:t>
            </a:r>
          </a:p>
          <a:p>
            <a:pPr>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endParaRPr>
          </a:p>
          <a:p>
            <a:pPr>
              <a:buFont typeface="Arial" panose="020B0604020202020204" pitchFamily="34" charset="0"/>
              <a:buChar char="•"/>
            </a:pPr>
            <a:endParaRPr lang="en-US" altLang="zh-CN" dirty="0">
              <a:latin typeface="Times New Roman" panose="02020603050405020304" pitchFamily="18" charset="0"/>
              <a:ea typeface="宋体" panose="02010600030101010101" pitchFamily="2" charset="-122"/>
            </a:endParaRPr>
          </a:p>
          <a:p>
            <a:pPr marL="0" indent="0">
              <a:buNone/>
            </a:pPr>
            <a:endParaRPr lang="zh-CN" altLang="en-US" dirty="0"/>
          </a:p>
        </p:txBody>
      </p:sp>
    </p:spTree>
    <p:extLst>
      <p:ext uri="{BB962C8B-B14F-4D97-AF65-F5344CB8AC3E}">
        <p14:creationId xmlns:p14="http://schemas.microsoft.com/office/powerpoint/2010/main" val="138625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1987" y="129767"/>
            <a:ext cx="10310891" cy="1143000"/>
          </a:xfrm>
        </p:spPr>
        <p:txBody>
          <a:bodyPr/>
          <a:lstStyle/>
          <a:p>
            <a:pPr algn="l"/>
            <a:r>
              <a:rPr lang="en-US" altLang="zh-CN" dirty="0"/>
              <a:t>Part 3</a:t>
            </a:r>
            <a:endParaRPr lang="zh-CN" altLang="en-US" dirty="0"/>
          </a:p>
        </p:txBody>
      </p:sp>
      <p:sp>
        <p:nvSpPr>
          <p:cNvPr id="3" name="内容占位符 2"/>
          <p:cNvSpPr>
            <a:spLocks noGrp="1"/>
          </p:cNvSpPr>
          <p:nvPr>
            <p:ph idx="1"/>
          </p:nvPr>
        </p:nvSpPr>
        <p:spPr>
          <a:xfrm>
            <a:off x="1487221" y="1272767"/>
            <a:ext cx="10345657" cy="4114800"/>
          </a:xfrm>
        </p:spPr>
        <p:txBody>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lgn="r">
              <a:buNone/>
            </a:pPr>
            <a:r>
              <a:rPr lang="en-US" altLang="zh-CN" sz="4400" dirty="0"/>
              <a:t>Planning of using administrative sources and big data to support field enumeration in 2020 round Population Census</a:t>
            </a:r>
          </a:p>
          <a:p>
            <a:endParaRPr lang="en-US" altLang="en-US" dirty="0"/>
          </a:p>
          <a:p>
            <a:pPr marL="0" indent="0">
              <a:buNone/>
            </a:pPr>
            <a:br>
              <a:rPr lang="en-US" altLang="zh-CN" dirty="0">
                <a:latin typeface="Calibri" pitchFamily="34" charset="0"/>
                <a:cs typeface="Calibri" pitchFamily="34" charset="0"/>
              </a:rPr>
            </a:br>
            <a:endParaRPr lang="en-US" altLang="zh-CN" dirty="0"/>
          </a:p>
          <a:p>
            <a:endParaRPr lang="en-US" altLang="en-US" dirty="0"/>
          </a:p>
        </p:txBody>
      </p:sp>
    </p:spTree>
    <p:extLst>
      <p:ext uri="{BB962C8B-B14F-4D97-AF65-F5344CB8AC3E}">
        <p14:creationId xmlns:p14="http://schemas.microsoft.com/office/powerpoint/2010/main" val="357599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56233" y="1266344"/>
            <a:ext cx="10602981" cy="4327556"/>
          </a:xfrm>
        </p:spPr>
        <p:txBody>
          <a:bodyPr/>
          <a:lstStyle/>
          <a:p>
            <a:pPr marL="1200150" lvl="2" indent="-514350" algn="just">
              <a:spcAft>
                <a:spcPts val="1200"/>
              </a:spcAft>
              <a:buFont typeface="+mj-lt"/>
              <a:buAutoNum type="alphaLcParenR"/>
            </a:pPr>
            <a:r>
              <a:rPr lang="en-US" altLang="zh-CN" sz="2800" dirty="0"/>
              <a:t>Making use of other sources data, such as administrative data and big data</a:t>
            </a:r>
          </a:p>
          <a:p>
            <a:pPr marL="1200150" lvl="2" indent="-514350" algn="just">
              <a:spcAft>
                <a:spcPts val="1200"/>
              </a:spcAft>
              <a:buFont typeface="+mj-lt"/>
              <a:buAutoNum type="alphaLcParenR"/>
            </a:pPr>
            <a:r>
              <a:rPr lang="en-US" altLang="zh-CN" sz="2800" dirty="0"/>
              <a:t>Advances in information technology</a:t>
            </a:r>
          </a:p>
          <a:p>
            <a:pPr marL="1200150" lvl="2" indent="-514350" algn="just">
              <a:spcAft>
                <a:spcPts val="1200"/>
              </a:spcAft>
              <a:buFont typeface="+mj-lt"/>
              <a:buAutoNum type="alphaLcParenR"/>
            </a:pPr>
            <a:r>
              <a:rPr lang="en-US" altLang="zh-CN" sz="2800" dirty="0"/>
              <a:t>Increased demand for comprehensive data on the population  on a timely basis</a:t>
            </a:r>
            <a:endParaRPr lang="zh-CN" altLang="en-US" sz="2800" dirty="0"/>
          </a:p>
        </p:txBody>
      </p:sp>
      <p:sp>
        <p:nvSpPr>
          <p:cNvPr id="5" name="矩形 4"/>
          <p:cNvSpPr/>
          <p:nvPr/>
        </p:nvSpPr>
        <p:spPr>
          <a:xfrm>
            <a:off x="1390650" y="114699"/>
            <a:ext cx="10668565" cy="1323439"/>
          </a:xfrm>
          <a:prstGeom prst="rect">
            <a:avLst/>
          </a:prstGeom>
        </p:spPr>
        <p:txBody>
          <a:bodyPr wrap="square">
            <a:spAutoFit/>
          </a:bodyPr>
          <a:lstStyle/>
          <a:p>
            <a:r>
              <a:rPr lang="en-US" altLang="zh-CN" sz="4000" b="1" dirty="0">
                <a:solidFill>
                  <a:srgbClr val="FFFF00"/>
                </a:solidFill>
                <a:latin typeface="Times New Roman" panose="02020603050405020304" pitchFamily="18" charset="0"/>
              </a:rPr>
              <a:t>Identification of trends learned from 2010 census</a:t>
            </a:r>
            <a:endParaRPr lang="en-US" altLang="zh-CN" sz="4000" b="1" dirty="0">
              <a:solidFill>
                <a:srgbClr val="FFFF00"/>
              </a:solidFill>
            </a:endParaRPr>
          </a:p>
        </p:txBody>
      </p:sp>
    </p:spTree>
    <p:extLst>
      <p:ext uri="{BB962C8B-B14F-4D97-AF65-F5344CB8AC3E}">
        <p14:creationId xmlns:p14="http://schemas.microsoft.com/office/powerpoint/2010/main" val="27406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56233" y="1266344"/>
            <a:ext cx="10602981" cy="4327556"/>
          </a:xfrm>
        </p:spPr>
        <p:txBody>
          <a:bodyPr/>
          <a:lstStyle/>
          <a:p>
            <a:pPr marL="685800" lvl="2" indent="0" algn="just">
              <a:spcAft>
                <a:spcPts val="1200"/>
              </a:spcAft>
              <a:buNone/>
            </a:pPr>
            <a:r>
              <a:rPr lang="en-US" altLang="zh-CN" sz="2800" dirty="0"/>
              <a:t>Initiative application of administrative records to support population census</a:t>
            </a:r>
          </a:p>
          <a:p>
            <a:pPr lvl="3" indent="-457200" algn="just">
              <a:spcAft>
                <a:spcPts val="1200"/>
              </a:spcAft>
            </a:pPr>
            <a:r>
              <a:rPr lang="en-US" altLang="zh-CN" dirty="0"/>
              <a:t>Lack of unified, standard and general system of administrative database, incomplete register(birth and death, esp. in rural area), hard </a:t>
            </a:r>
            <a:r>
              <a:rPr lang="en-US" altLang="zh-CN"/>
              <a:t>to access</a:t>
            </a:r>
            <a:endParaRPr lang="en-US" altLang="zh-CN" dirty="0"/>
          </a:p>
          <a:p>
            <a:pPr lvl="3" indent="-457200" algn="just">
              <a:spcAft>
                <a:spcPts val="1200"/>
              </a:spcAft>
            </a:pPr>
            <a:r>
              <a:rPr lang="en-US" altLang="zh-CN" dirty="0"/>
              <a:t>Helpful as reference for data quality control</a:t>
            </a:r>
          </a:p>
          <a:p>
            <a:pPr marL="685800" lvl="2" indent="0" algn="just">
              <a:spcAft>
                <a:spcPts val="1200"/>
              </a:spcAft>
              <a:buNone/>
            </a:pPr>
            <a:r>
              <a:rPr lang="en-GB" altLang="zh-CN" sz="2800" dirty="0"/>
              <a:t>Considering the fact that China has a relative comprehensive administrative recording and management system to cover a person of the entire life cycle, a register-based census is believed to be the future direction of censuses in China. NBS has intention to try out data </a:t>
            </a:r>
            <a:r>
              <a:rPr lang="en-US" altLang="zh-CN" sz="2800" dirty="0"/>
              <a:t>comparison</a:t>
            </a:r>
            <a:r>
              <a:rPr lang="en-GB" altLang="zh-CN" sz="2800" dirty="0"/>
              <a:t> between administratively recorded data and census enumerations in the forthcoming 2020 round of census as the starting point .</a:t>
            </a:r>
            <a:endParaRPr lang="zh-CN" altLang="en-US" sz="2800" dirty="0"/>
          </a:p>
        </p:txBody>
      </p:sp>
      <p:sp>
        <p:nvSpPr>
          <p:cNvPr id="5" name="矩形 4"/>
          <p:cNvSpPr/>
          <p:nvPr/>
        </p:nvSpPr>
        <p:spPr>
          <a:xfrm>
            <a:off x="1390650" y="114699"/>
            <a:ext cx="10668565" cy="707886"/>
          </a:xfrm>
          <a:prstGeom prst="rect">
            <a:avLst/>
          </a:prstGeom>
        </p:spPr>
        <p:txBody>
          <a:bodyPr wrap="square">
            <a:spAutoFit/>
          </a:bodyPr>
          <a:lstStyle/>
          <a:p>
            <a:r>
              <a:rPr lang="en-US" altLang="zh-CN" sz="4000" b="1" dirty="0">
                <a:solidFill>
                  <a:srgbClr val="FFFF00"/>
                </a:solidFill>
                <a:latin typeface="Times New Roman" panose="02020603050405020304" pitchFamily="18" charset="0"/>
              </a:rPr>
              <a:t>More widely use of administrative records</a:t>
            </a:r>
            <a:endParaRPr lang="en-US" altLang="zh-CN" sz="4000" b="1" dirty="0">
              <a:solidFill>
                <a:srgbClr val="FFFF00"/>
              </a:solidFill>
            </a:endParaRPr>
          </a:p>
        </p:txBody>
      </p:sp>
    </p:spTree>
    <p:extLst>
      <p:ext uri="{BB962C8B-B14F-4D97-AF65-F5344CB8AC3E}">
        <p14:creationId xmlns:p14="http://schemas.microsoft.com/office/powerpoint/2010/main" val="193357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58614" y="300841"/>
            <a:ext cx="9855200" cy="1143000"/>
          </a:xfrm>
        </p:spPr>
        <p:txBody>
          <a:bodyPr/>
          <a:lstStyle/>
          <a:p>
            <a:pPr lvl="0" algn="l"/>
            <a:r>
              <a:rPr lang="en-US" altLang="en-US" dirty="0"/>
              <a:t>Cont’d…</a:t>
            </a:r>
            <a:endParaRPr lang="zh-CN" altLang="en-US" dirty="0"/>
          </a:p>
        </p:txBody>
      </p:sp>
      <p:sp>
        <p:nvSpPr>
          <p:cNvPr id="3" name="矩形 2"/>
          <p:cNvSpPr/>
          <p:nvPr/>
        </p:nvSpPr>
        <p:spPr>
          <a:xfrm>
            <a:off x="1458614" y="1208451"/>
            <a:ext cx="10374265" cy="4496616"/>
          </a:xfrm>
          <a:prstGeom prst="rect">
            <a:avLst/>
          </a:prstGeom>
        </p:spPr>
        <p:txBody>
          <a:bodyPr wrap="square">
            <a:spAutoFit/>
          </a:bodyPr>
          <a:lstStyle/>
          <a:p>
            <a:pPr marL="685800" lvl="2" algn="just" eaLnBrk="0" fontAlgn="base" hangingPunct="0">
              <a:lnSpc>
                <a:spcPts val="3360"/>
              </a:lnSpc>
              <a:spcBef>
                <a:spcPct val="20000"/>
              </a:spcBef>
              <a:spcAft>
                <a:spcPts val="1200"/>
              </a:spcAft>
            </a:pPr>
            <a:r>
              <a:rPr kumimoji="1" lang="en-US" altLang="en-US" sz="2800" b="1" dirty="0">
                <a:solidFill>
                  <a:schemeClr val="bg1"/>
                </a:solidFill>
              </a:rPr>
              <a:t>A 2017 regional pilot survey was done successfully adding </a:t>
            </a:r>
            <a:r>
              <a:rPr kumimoji="1" lang="en-US" altLang="zh-CN" sz="2800" b="1" dirty="0">
                <a:solidFill>
                  <a:schemeClr val="bg1"/>
                </a:solidFill>
              </a:rPr>
              <a:t>the resident id card number in the questionnaire, more than 90% of the respondents reported their id card number.</a:t>
            </a:r>
            <a:r>
              <a:rPr kumimoji="1" lang="zh-CN" altLang="en-US" sz="2800" b="1" dirty="0">
                <a:solidFill>
                  <a:schemeClr val="bg1"/>
                </a:solidFill>
              </a:rPr>
              <a:t> </a:t>
            </a:r>
            <a:endParaRPr kumimoji="1" lang="en-US" altLang="zh-CN" sz="2800" b="1" dirty="0">
              <a:solidFill>
                <a:schemeClr val="bg1"/>
              </a:solidFill>
            </a:endParaRPr>
          </a:p>
          <a:p>
            <a:pPr marL="685800" lvl="2" algn="just" eaLnBrk="0" fontAlgn="base" hangingPunct="0">
              <a:lnSpc>
                <a:spcPts val="3360"/>
              </a:lnSpc>
              <a:spcBef>
                <a:spcPct val="20000"/>
              </a:spcBef>
              <a:spcAft>
                <a:spcPts val="1200"/>
              </a:spcAft>
            </a:pPr>
            <a:r>
              <a:rPr kumimoji="1" lang="en-US" altLang="zh-CN" sz="2800" b="1" dirty="0">
                <a:solidFill>
                  <a:schemeClr val="bg1"/>
                </a:solidFill>
              </a:rPr>
              <a:t>in the 2017 population changes</a:t>
            </a:r>
            <a:r>
              <a:rPr kumimoji="1" lang="zh-CN" altLang="en-US" sz="2800" b="1" dirty="0">
                <a:solidFill>
                  <a:schemeClr val="bg1"/>
                </a:solidFill>
              </a:rPr>
              <a:t> </a:t>
            </a:r>
            <a:r>
              <a:rPr kumimoji="1" lang="en-US" altLang="zh-CN" sz="2800" b="1" dirty="0">
                <a:solidFill>
                  <a:schemeClr val="bg1"/>
                </a:solidFill>
              </a:rPr>
              <a:t>sample survey, Id</a:t>
            </a:r>
            <a:r>
              <a:rPr kumimoji="1" lang="zh-CN" altLang="en-US" sz="2800" b="1" dirty="0">
                <a:solidFill>
                  <a:schemeClr val="bg1"/>
                </a:solidFill>
              </a:rPr>
              <a:t> </a:t>
            </a:r>
            <a:r>
              <a:rPr kumimoji="1" lang="en-US" altLang="zh-CN" sz="2800" b="1" dirty="0">
                <a:solidFill>
                  <a:schemeClr val="bg1"/>
                </a:solidFill>
              </a:rPr>
              <a:t>card number was officially added for the first time, more than 80% of the respondents reported their id card number</a:t>
            </a:r>
          </a:p>
          <a:p>
            <a:pPr marL="685800" lvl="2" algn="just" eaLnBrk="0" fontAlgn="base" hangingPunct="0">
              <a:lnSpc>
                <a:spcPts val="3360"/>
              </a:lnSpc>
              <a:spcBef>
                <a:spcPct val="20000"/>
              </a:spcBef>
              <a:spcAft>
                <a:spcPts val="1200"/>
              </a:spcAft>
            </a:pPr>
            <a:r>
              <a:rPr kumimoji="1" lang="en-US" altLang="zh-CN" sz="2800" b="1" dirty="0">
                <a:solidFill>
                  <a:schemeClr val="bg1"/>
                </a:solidFill>
              </a:rPr>
              <a:t>Data compared with women’s inpatient delivery information database through the id number, better data quality control of the birth data </a:t>
            </a:r>
            <a:endParaRPr kumimoji="1" lang="zh-CN" altLang="zh-CN" sz="2800" b="1" dirty="0">
              <a:solidFill>
                <a:schemeClr val="bg1"/>
              </a:solidFill>
            </a:endParaRPr>
          </a:p>
        </p:txBody>
      </p:sp>
    </p:spTree>
    <p:extLst>
      <p:ext uri="{BB962C8B-B14F-4D97-AF65-F5344CB8AC3E}">
        <p14:creationId xmlns:p14="http://schemas.microsoft.com/office/powerpoint/2010/main" val="225089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33987" y="1379041"/>
            <a:ext cx="10758013" cy="6309420"/>
          </a:xfrm>
          <a:prstGeom prst="rect">
            <a:avLst/>
          </a:prstGeom>
        </p:spPr>
        <p:txBody>
          <a:bodyPr wrap="square">
            <a:spAutoFit/>
          </a:bodyPr>
          <a:lstStyle/>
          <a:p>
            <a:pPr marL="457200" indent="-457200">
              <a:buFont typeface="Wingdings" panose="05000000000000000000" pitchFamily="2" charset="2"/>
              <a:buChar char="Ø"/>
            </a:pPr>
            <a:endParaRPr lang="en-US" altLang="zh-CN" sz="3200" b="1" dirty="0">
              <a:solidFill>
                <a:schemeClr val="bg1"/>
              </a:solidFill>
            </a:endParaRPr>
          </a:p>
          <a:p>
            <a:pPr marL="457200" indent="-457200">
              <a:buFont typeface="Wingdings" panose="05000000000000000000" pitchFamily="2" charset="2"/>
              <a:buChar char="Ø"/>
            </a:pPr>
            <a:r>
              <a:rPr lang="en-US" altLang="zh-CN" sz="3200" b="1" dirty="0">
                <a:solidFill>
                  <a:schemeClr val="bg1"/>
                </a:solidFill>
              </a:rPr>
              <a:t>Add ID number in population census, real-time/ batch to compare between administrative records and on-site registration, in order to improve the quality of census data  </a:t>
            </a:r>
          </a:p>
          <a:p>
            <a:pPr marL="1371600" lvl="2" indent="-457200">
              <a:buFont typeface="Arial" panose="020B0604020202020204" pitchFamily="34" charset="0"/>
              <a:buChar char="•"/>
            </a:pPr>
            <a:r>
              <a:rPr lang="en-US" altLang="zh-CN" sz="2000" b="1" dirty="0">
                <a:solidFill>
                  <a:schemeClr val="bg1"/>
                </a:solidFill>
              </a:rPr>
              <a:t>The national population basic information database</a:t>
            </a:r>
          </a:p>
          <a:p>
            <a:pPr marL="1828800" lvl="3" indent="-457200">
              <a:buFont typeface="Arial" panose="020B0604020202020204" pitchFamily="34" charset="0"/>
              <a:buChar char="•"/>
            </a:pPr>
            <a:r>
              <a:rPr lang="en-US" altLang="zh-CN" sz="2000" b="1" dirty="0">
                <a:solidFill>
                  <a:schemeClr val="bg1"/>
                </a:solidFill>
              </a:rPr>
              <a:t>Records combined from five commissions- high coverage rate, comprehensive, </a:t>
            </a:r>
          </a:p>
          <a:p>
            <a:pPr marL="1828800" lvl="3" indent="-457200">
              <a:buFont typeface="Arial" panose="020B0604020202020204" pitchFamily="34" charset="0"/>
              <a:buChar char="•"/>
            </a:pPr>
            <a:r>
              <a:rPr lang="en-US" altLang="zh-CN" sz="2000" b="1" dirty="0">
                <a:solidFill>
                  <a:schemeClr val="bg1"/>
                </a:solidFill>
              </a:rPr>
              <a:t>repeated key ID, basic information, part missing information of new born child without register and not timely cancellation of deaths</a:t>
            </a:r>
          </a:p>
          <a:p>
            <a:pPr marL="1371600" lvl="2" indent="-457200">
              <a:buFont typeface="Arial" panose="020B0604020202020204" pitchFamily="34" charset="0"/>
              <a:buChar char="•"/>
            </a:pPr>
            <a:r>
              <a:rPr lang="en-US" altLang="zh-CN" sz="2000" b="1" dirty="0">
                <a:solidFill>
                  <a:schemeClr val="bg1"/>
                </a:solidFill>
              </a:rPr>
              <a:t>   Women’s inpatient delivery information database</a:t>
            </a:r>
          </a:p>
          <a:p>
            <a:pPr marL="1828800" lvl="3" indent="-457200">
              <a:buFont typeface="Arial" panose="020B0604020202020204" pitchFamily="34" charset="0"/>
              <a:buChar char="•"/>
            </a:pPr>
            <a:r>
              <a:rPr lang="en-US" altLang="zh-CN" sz="2000" b="1" dirty="0">
                <a:solidFill>
                  <a:schemeClr val="bg1"/>
                </a:solidFill>
              </a:rPr>
              <a:t>National Health Commission</a:t>
            </a:r>
          </a:p>
          <a:p>
            <a:pPr marL="1828800" lvl="3" indent="-457200">
              <a:buFont typeface="Arial" panose="020B0604020202020204" pitchFamily="34" charset="0"/>
              <a:buChar char="•"/>
            </a:pPr>
            <a:r>
              <a:rPr lang="en-US" altLang="zh-CN" sz="2000" b="1" dirty="0">
                <a:solidFill>
                  <a:schemeClr val="bg1"/>
                </a:solidFill>
              </a:rPr>
              <a:t>Information of childbearing women to support solving the problem of birth undercount</a:t>
            </a:r>
            <a:endParaRPr lang="zh-CN" altLang="en-US" sz="2000" b="1" dirty="0">
              <a:solidFill>
                <a:srgbClr val="FFC000"/>
              </a:solidFill>
            </a:endParaRPr>
          </a:p>
          <a:p>
            <a:pPr lvl="2"/>
            <a:endParaRPr lang="en-US" altLang="zh-CN" sz="2000" b="1" dirty="0">
              <a:solidFill>
                <a:srgbClr val="FFC000"/>
              </a:solidFill>
            </a:endParaRPr>
          </a:p>
          <a:p>
            <a:endParaRPr lang="en-US" altLang="zh-CN" sz="3200" b="1" dirty="0">
              <a:solidFill>
                <a:schemeClr val="bg1"/>
              </a:solidFill>
            </a:endParaRPr>
          </a:p>
          <a:p>
            <a:endParaRPr lang="en-US" altLang="zh-CN" sz="3200" b="1" dirty="0">
              <a:solidFill>
                <a:schemeClr val="bg1"/>
              </a:solidFill>
            </a:endParaRPr>
          </a:p>
          <a:p>
            <a:endParaRPr lang="zh-CN" altLang="en-US" sz="3200" b="1" dirty="0">
              <a:solidFill>
                <a:srgbClr val="FFFF00"/>
              </a:solidFill>
            </a:endParaRPr>
          </a:p>
        </p:txBody>
      </p:sp>
      <p:sp>
        <p:nvSpPr>
          <p:cNvPr id="6" name="标题 1"/>
          <p:cNvSpPr>
            <a:spLocks noGrp="1"/>
          </p:cNvSpPr>
          <p:nvPr>
            <p:ph type="title"/>
          </p:nvPr>
        </p:nvSpPr>
        <p:spPr/>
        <p:txBody>
          <a:bodyPr/>
          <a:lstStyle/>
          <a:p>
            <a:r>
              <a:rPr lang="en-US" altLang="zh-CN" dirty="0">
                <a:solidFill>
                  <a:schemeClr val="bg1"/>
                </a:solidFill>
              </a:rPr>
              <a:t> </a:t>
            </a:r>
            <a:r>
              <a:rPr lang="en-US" altLang="zh-CN" dirty="0"/>
              <a:t> </a:t>
            </a:r>
            <a:br>
              <a:rPr lang="zh-CN" altLang="en-US" dirty="0"/>
            </a:br>
            <a:endParaRPr lang="zh-CN" altLang="en-US" dirty="0"/>
          </a:p>
        </p:txBody>
      </p:sp>
      <p:sp>
        <p:nvSpPr>
          <p:cNvPr id="7" name="矩形 6"/>
          <p:cNvSpPr/>
          <p:nvPr/>
        </p:nvSpPr>
        <p:spPr>
          <a:xfrm>
            <a:off x="1643066" y="337294"/>
            <a:ext cx="6320448" cy="769441"/>
          </a:xfrm>
          <a:prstGeom prst="rect">
            <a:avLst/>
          </a:prstGeom>
        </p:spPr>
        <p:txBody>
          <a:bodyPr wrap="none">
            <a:spAutoFit/>
          </a:bodyPr>
          <a:lstStyle/>
          <a:p>
            <a:pPr lvl="0" eaLnBrk="0" fontAlgn="base" hangingPunct="0">
              <a:spcBef>
                <a:spcPct val="0"/>
              </a:spcBef>
              <a:spcAft>
                <a:spcPct val="0"/>
              </a:spcAft>
            </a:pPr>
            <a:r>
              <a:rPr lang="en-US" altLang="en-US" sz="4400" b="1" dirty="0">
                <a:solidFill>
                  <a:srgbClr val="FFFF00"/>
                </a:solidFill>
              </a:rPr>
              <a:t>Planning for 2020 census </a:t>
            </a:r>
            <a:endParaRPr lang="zh-CN" altLang="en-US" sz="4400" b="1" dirty="0">
              <a:solidFill>
                <a:srgbClr val="FFFF00"/>
              </a:solidFill>
            </a:endParaRPr>
          </a:p>
        </p:txBody>
      </p:sp>
    </p:spTree>
    <p:extLst>
      <p:ext uri="{BB962C8B-B14F-4D97-AF65-F5344CB8AC3E}">
        <p14:creationId xmlns:p14="http://schemas.microsoft.com/office/powerpoint/2010/main" val="408211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58614" y="146929"/>
            <a:ext cx="9855200" cy="1143000"/>
          </a:xfrm>
        </p:spPr>
        <p:txBody>
          <a:bodyPr/>
          <a:lstStyle/>
          <a:p>
            <a:r>
              <a:rPr lang="en-US" altLang="zh-CN" dirty="0"/>
              <a:t>Use of big data to support field enumeration in census</a:t>
            </a:r>
            <a:endParaRPr lang="zh-CN" altLang="en-US" dirty="0"/>
          </a:p>
        </p:txBody>
      </p:sp>
      <p:sp>
        <p:nvSpPr>
          <p:cNvPr id="4" name="矩形 3"/>
          <p:cNvSpPr/>
          <p:nvPr/>
        </p:nvSpPr>
        <p:spPr>
          <a:xfrm>
            <a:off x="6202630" y="1470998"/>
            <a:ext cx="5711731" cy="5853910"/>
          </a:xfrm>
          <a:prstGeom prst="rect">
            <a:avLst/>
          </a:prstGeom>
        </p:spPr>
        <p:txBody>
          <a:bodyPr wrap="square">
            <a:spAutoFit/>
          </a:bodyPr>
          <a:lstStyle/>
          <a:p>
            <a:pPr lvl="0" fontAlgn="base">
              <a:lnSpc>
                <a:spcPct val="150000"/>
              </a:lnSpc>
              <a:spcBef>
                <a:spcPct val="20000"/>
              </a:spcBef>
              <a:spcAft>
                <a:spcPct val="0"/>
              </a:spcAft>
              <a:defRPr/>
            </a:pPr>
            <a:r>
              <a:rPr lang="en-US" altLang="zh-CN" sz="2400" b="1" kern="0" dirty="0">
                <a:solidFill>
                  <a:srgbClr val="FFFFFF"/>
                </a:solidFill>
                <a:latin typeface="Times New Roman" panose="02020603050405020304" pitchFamily="18" charset="0"/>
                <a:cs typeface="Times New Roman" panose="02020603050405020304" pitchFamily="18" charset="0"/>
              </a:rPr>
              <a:t>Pilot work in population census using mobile data</a:t>
            </a:r>
            <a:endParaRPr lang="zh-CN" altLang="en-US" sz="2400" b="1" kern="0" dirty="0">
              <a:solidFill>
                <a:srgbClr val="FFFFFF"/>
              </a:solidFill>
              <a:latin typeface="Times New Roman" panose="02020603050405020304" pitchFamily="18" charset="0"/>
              <a:cs typeface="Times New Roman" panose="02020603050405020304" pitchFamily="18" charset="0"/>
            </a:endParaRPr>
          </a:p>
          <a:p>
            <a:pPr marL="342900" lvl="0" indent="-342900" fontAlgn="base">
              <a:lnSpc>
                <a:spcPct val="150000"/>
              </a:lnSpc>
              <a:spcBef>
                <a:spcPct val="20000"/>
              </a:spcBef>
              <a:spcAft>
                <a:spcPct val="0"/>
              </a:spcAft>
              <a:buFontTx/>
              <a:buChar char="•"/>
              <a:defRPr/>
            </a:pPr>
            <a:r>
              <a:rPr lang="en-US" altLang="zh-CN" sz="2400" b="1" kern="0" dirty="0">
                <a:solidFill>
                  <a:srgbClr val="FFFFFF"/>
                </a:solidFill>
                <a:latin typeface="Times New Roman" panose="02020603050405020304" pitchFamily="18" charset="0"/>
                <a:cs typeface="Times New Roman" panose="02020603050405020304" pitchFamily="18" charset="0"/>
              </a:rPr>
              <a:t>Group analysis of mobile phone signal—estimate the total population and predict trends</a:t>
            </a:r>
          </a:p>
          <a:p>
            <a:pPr marL="342900" lvl="0" indent="-342900" fontAlgn="base">
              <a:lnSpc>
                <a:spcPct val="150000"/>
              </a:lnSpc>
              <a:spcBef>
                <a:spcPct val="20000"/>
              </a:spcBef>
              <a:spcAft>
                <a:spcPct val="0"/>
              </a:spcAft>
              <a:buFontTx/>
              <a:buChar char="•"/>
              <a:defRPr/>
            </a:pPr>
            <a:r>
              <a:rPr lang="en-US" altLang="zh-CN" sz="2400" b="1" kern="0" dirty="0">
                <a:solidFill>
                  <a:srgbClr val="FFFFFF"/>
                </a:solidFill>
                <a:latin typeface="Times New Roman" panose="02020603050405020304" pitchFamily="18" charset="0"/>
                <a:cs typeface="Times New Roman" panose="02020603050405020304" pitchFamily="18" charset="0"/>
              </a:rPr>
              <a:t>Individual analysis of mobile phone signal—know the residence of the floating population and enhance data quality</a:t>
            </a:r>
          </a:p>
          <a:p>
            <a:pPr marL="342900" lvl="0" indent="-342900" fontAlgn="base">
              <a:lnSpc>
                <a:spcPct val="150000"/>
              </a:lnSpc>
              <a:spcBef>
                <a:spcPct val="20000"/>
              </a:spcBef>
              <a:spcAft>
                <a:spcPct val="0"/>
              </a:spcAft>
              <a:buFontTx/>
              <a:buChar char="•"/>
              <a:defRPr/>
            </a:pPr>
            <a:endParaRPr lang="en-US" altLang="zh-CN" sz="2400" b="1" kern="0" dirty="0">
              <a:solidFill>
                <a:srgbClr val="FFFFFF"/>
              </a:solidFill>
              <a:latin typeface="Times New Roman" panose="02020603050405020304" pitchFamily="18" charset="0"/>
              <a:cs typeface="Times New Roman" panose="02020603050405020304" pitchFamily="18" charset="0"/>
            </a:endParaRPr>
          </a:p>
        </p:txBody>
      </p:sp>
      <p:pic>
        <p:nvPicPr>
          <p:cNvPr id="5" name="图片 10"/>
          <p:cNvPicPr>
            <a:picLocks noChangeAspect="1"/>
          </p:cNvPicPr>
          <p:nvPr/>
        </p:nvPicPr>
        <p:blipFill>
          <a:blip r:embed="rId2" cstate="print">
            <a:extLst>
              <a:ext uri="{28A0092B-C50C-407E-A947-70E740481C1C}">
                <a14:useLocalDpi xmlns:a14="http://schemas.microsoft.com/office/drawing/2010/main" val="0"/>
              </a:ext>
            </a:extLst>
          </a:blip>
          <a:srcRect l="20409" t="3957" r="9636" b="4466"/>
          <a:stretch>
            <a:fillRect/>
          </a:stretch>
        </p:blipFill>
        <p:spPr bwMode="auto">
          <a:xfrm>
            <a:off x="106457" y="1640838"/>
            <a:ext cx="5865813" cy="495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8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1987" y="129767"/>
            <a:ext cx="10310891" cy="1143000"/>
          </a:xfrm>
        </p:spPr>
        <p:txBody>
          <a:bodyPr/>
          <a:lstStyle/>
          <a:p>
            <a:r>
              <a:rPr lang="en-US" altLang="en-US" dirty="0"/>
              <a:t>Outlines</a:t>
            </a:r>
            <a:endParaRPr lang="zh-CN" altLang="en-US" dirty="0"/>
          </a:p>
        </p:txBody>
      </p:sp>
      <p:sp>
        <p:nvSpPr>
          <p:cNvPr id="3" name="内容占位符 2"/>
          <p:cNvSpPr>
            <a:spLocks noGrp="1"/>
          </p:cNvSpPr>
          <p:nvPr>
            <p:ph idx="1"/>
          </p:nvPr>
        </p:nvSpPr>
        <p:spPr>
          <a:xfrm>
            <a:off x="1487221" y="1272767"/>
            <a:ext cx="10704779" cy="4114800"/>
          </a:xfrm>
        </p:spPr>
        <p:txBody>
          <a:bodyPr/>
          <a:lstStyle/>
          <a:p>
            <a:r>
              <a:rPr lang="en-US" altLang="zh-CN" dirty="0"/>
              <a:t>Background of China’s previous Population Census</a:t>
            </a:r>
          </a:p>
          <a:p>
            <a:endParaRPr lang="en-US" altLang="en-US" dirty="0"/>
          </a:p>
          <a:p>
            <a:r>
              <a:rPr lang="en-US" altLang="zh-CN" dirty="0"/>
              <a:t>Challenges in 2010 round Population Census</a:t>
            </a:r>
          </a:p>
          <a:p>
            <a:endParaRPr lang="en-US" altLang="zh-CN" dirty="0"/>
          </a:p>
          <a:p>
            <a:r>
              <a:rPr lang="en-US" altLang="zh-CN" dirty="0"/>
              <a:t>Planning of using administrative records to support field enumeration in 2020 round Population Census</a:t>
            </a:r>
          </a:p>
          <a:p>
            <a:pPr marL="0" indent="0">
              <a:buNone/>
            </a:pPr>
            <a:br>
              <a:rPr lang="en-US" altLang="zh-CN" dirty="0">
                <a:latin typeface="Calibri" pitchFamily="34" charset="0"/>
                <a:cs typeface="Calibri" pitchFamily="34" charset="0"/>
              </a:rPr>
            </a:br>
            <a:endParaRPr lang="en-US" altLang="zh-CN" dirty="0"/>
          </a:p>
          <a:p>
            <a:endParaRPr lang="en-US" altLang="en-US" dirty="0"/>
          </a:p>
        </p:txBody>
      </p:sp>
    </p:spTree>
    <p:extLst>
      <p:ext uri="{BB962C8B-B14F-4D97-AF65-F5344CB8AC3E}">
        <p14:creationId xmlns:p14="http://schemas.microsoft.com/office/powerpoint/2010/main" val="413016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58614" y="146929"/>
            <a:ext cx="9855200" cy="1143000"/>
          </a:xfrm>
        </p:spPr>
        <p:txBody>
          <a:bodyPr/>
          <a:lstStyle/>
          <a:p>
            <a:r>
              <a:rPr lang="en-US" altLang="zh-CN" dirty="0"/>
              <a:t>Use of big data to support field enumeration in census</a:t>
            </a:r>
            <a:endParaRPr lang="zh-CN" altLang="en-US" dirty="0"/>
          </a:p>
        </p:txBody>
      </p:sp>
      <p:sp>
        <p:nvSpPr>
          <p:cNvPr id="4" name="矩形 3"/>
          <p:cNvSpPr/>
          <p:nvPr/>
        </p:nvSpPr>
        <p:spPr>
          <a:xfrm>
            <a:off x="6202630" y="1470998"/>
            <a:ext cx="5711731" cy="4265783"/>
          </a:xfrm>
          <a:prstGeom prst="rect">
            <a:avLst/>
          </a:prstGeom>
        </p:spPr>
        <p:txBody>
          <a:bodyPr wrap="square">
            <a:spAutoFit/>
          </a:bodyPr>
          <a:lstStyle/>
          <a:p>
            <a:pPr marL="342900" indent="-342900" fontAlgn="base">
              <a:lnSpc>
                <a:spcPct val="150000"/>
              </a:lnSpc>
              <a:spcBef>
                <a:spcPct val="20000"/>
              </a:spcBef>
              <a:spcAft>
                <a:spcPct val="0"/>
              </a:spcAft>
              <a:buFontTx/>
              <a:buChar char="•"/>
              <a:defRPr/>
            </a:pPr>
            <a:r>
              <a:rPr lang="en-US" altLang="zh-CN" sz="2400" b="1" kern="0" dirty="0">
                <a:solidFill>
                  <a:srgbClr val="FFFFFF"/>
                </a:solidFill>
                <a:latin typeface="Times New Roman" panose="02020603050405020304" pitchFamily="18" charset="0"/>
                <a:cs typeface="Times New Roman" panose="02020603050405020304" pitchFamily="18" charset="0"/>
              </a:rPr>
              <a:t>Internet and big data technologies</a:t>
            </a:r>
            <a:endParaRPr lang="zh-CN" altLang="en-US" sz="2400" b="1" kern="0" dirty="0">
              <a:solidFill>
                <a:srgbClr val="FFFFFF"/>
              </a:solidFill>
              <a:latin typeface="Times New Roman" panose="02020603050405020304" pitchFamily="18" charset="0"/>
              <a:cs typeface="Times New Roman" panose="02020603050405020304" pitchFamily="18" charset="0"/>
            </a:endParaRPr>
          </a:p>
          <a:p>
            <a:pPr marL="342900" indent="-342900" fontAlgn="base">
              <a:lnSpc>
                <a:spcPct val="150000"/>
              </a:lnSpc>
              <a:spcBef>
                <a:spcPct val="20000"/>
              </a:spcBef>
              <a:spcAft>
                <a:spcPct val="0"/>
              </a:spcAft>
              <a:buFontTx/>
              <a:buChar char="•"/>
              <a:defRPr/>
            </a:pPr>
            <a:r>
              <a:rPr lang="en-US" altLang="zh-CN" sz="2400" b="1" kern="0" dirty="0">
                <a:solidFill>
                  <a:srgbClr val="FFFFFF"/>
                </a:solidFill>
                <a:latin typeface="Times New Roman" panose="02020603050405020304" pitchFamily="18" charset="0"/>
                <a:cs typeface="Times New Roman" panose="02020603050405020304" pitchFamily="18" charset="0"/>
              </a:rPr>
              <a:t>Massive personal data</a:t>
            </a:r>
          </a:p>
          <a:p>
            <a:pPr marL="342900" indent="-342900" fontAlgn="base">
              <a:lnSpc>
                <a:spcPct val="150000"/>
              </a:lnSpc>
              <a:spcBef>
                <a:spcPct val="20000"/>
              </a:spcBef>
              <a:spcAft>
                <a:spcPct val="0"/>
              </a:spcAft>
              <a:buFontTx/>
              <a:buChar char="•"/>
              <a:defRPr/>
            </a:pPr>
            <a:r>
              <a:rPr lang="en-US" altLang="zh-CN" sz="2400" b="1" kern="0" dirty="0">
                <a:solidFill>
                  <a:srgbClr val="FFFFFF"/>
                </a:solidFill>
                <a:latin typeface="Times New Roman" panose="02020603050405020304" pitchFamily="18" charset="0"/>
                <a:cs typeface="Times New Roman" panose="02020603050405020304" pitchFamily="18" charset="0"/>
              </a:rPr>
              <a:t>Timely information and useful for trends prediction</a:t>
            </a:r>
          </a:p>
          <a:p>
            <a:pPr marL="342900" indent="-342900" fontAlgn="base">
              <a:lnSpc>
                <a:spcPct val="150000"/>
              </a:lnSpc>
              <a:spcBef>
                <a:spcPct val="20000"/>
              </a:spcBef>
              <a:spcAft>
                <a:spcPct val="0"/>
              </a:spcAft>
              <a:buFontTx/>
              <a:buChar char="•"/>
              <a:defRPr/>
            </a:pPr>
            <a:r>
              <a:rPr lang="en-US" altLang="zh-CN" sz="2400" b="1" kern="0" dirty="0">
                <a:solidFill>
                  <a:srgbClr val="FFFFFF"/>
                </a:solidFill>
                <a:latin typeface="Times New Roman" panose="02020603050405020304" pitchFamily="18" charset="0"/>
                <a:cs typeface="Times New Roman" panose="02020603050405020304" pitchFamily="18" charset="0"/>
              </a:rPr>
              <a:t>Provide technical support to census and validate the census data</a:t>
            </a:r>
            <a:endParaRPr lang="zh-CN" altLang="en-US" sz="2400" b="1" kern="0" dirty="0">
              <a:solidFill>
                <a:srgbClr val="FFFFFF"/>
              </a:solidFill>
              <a:latin typeface="Times New Roman" panose="02020603050405020304" pitchFamily="18" charset="0"/>
              <a:cs typeface="Times New Roman" panose="02020603050405020304" pitchFamily="18" charset="0"/>
            </a:endParaRPr>
          </a:p>
          <a:p>
            <a:pPr marL="342900" lvl="0" indent="-342900" fontAlgn="base">
              <a:lnSpc>
                <a:spcPct val="150000"/>
              </a:lnSpc>
              <a:spcBef>
                <a:spcPct val="20000"/>
              </a:spcBef>
              <a:spcAft>
                <a:spcPct val="0"/>
              </a:spcAft>
              <a:buFontTx/>
              <a:buChar char="•"/>
              <a:defRPr/>
            </a:pPr>
            <a:endParaRPr lang="en-US" altLang="zh-CN" sz="2400" b="1" kern="0" dirty="0">
              <a:solidFill>
                <a:srgbClr val="FFFFFF"/>
              </a:solidFill>
              <a:latin typeface="Times New Roman" panose="02020603050405020304" pitchFamily="18" charset="0"/>
              <a:cs typeface="Times New Roman" panose="02020603050405020304" pitchFamily="18" charset="0"/>
            </a:endParaRPr>
          </a:p>
        </p:txBody>
      </p:sp>
      <p:pic>
        <p:nvPicPr>
          <p:cNvPr id="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05" y="1878184"/>
            <a:ext cx="6105525"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47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35188" y="549275"/>
            <a:ext cx="8229600" cy="1143000"/>
          </a:xfrm>
        </p:spPr>
        <p:txBody>
          <a:bodyPr/>
          <a:lstStyle/>
          <a:p>
            <a:pPr eaLnBrk="1" hangingPunct="1"/>
            <a:r>
              <a:rPr lang="en-US" altLang="zh-CN" sz="4000">
                <a:latin typeface="Times New Roman" panose="02020603050405020304" pitchFamily="18" charset="0"/>
              </a:rPr>
              <a:t>Census</a:t>
            </a:r>
            <a:r>
              <a:rPr lang="zh-CN" altLang="en-US" sz="4000">
                <a:latin typeface="Times New Roman" panose="02020603050405020304" pitchFamily="18" charset="0"/>
              </a:rPr>
              <a:t> </a:t>
            </a:r>
            <a:r>
              <a:rPr lang="en-US" altLang="zh-CN" sz="4000">
                <a:latin typeface="Times New Roman" panose="02020603050405020304" pitchFamily="18" charset="0"/>
              </a:rPr>
              <a:t>Data</a:t>
            </a:r>
            <a:r>
              <a:rPr lang="zh-CN" altLang="en-US" sz="4000">
                <a:latin typeface="Times New Roman" panose="02020603050405020304" pitchFamily="18" charset="0"/>
              </a:rPr>
              <a:t> </a:t>
            </a:r>
            <a:r>
              <a:rPr lang="en-US" altLang="zh-CN" sz="4000">
                <a:latin typeface="Times New Roman" panose="02020603050405020304" pitchFamily="18" charset="0"/>
              </a:rPr>
              <a:t>Collection</a:t>
            </a:r>
            <a:r>
              <a:rPr lang="zh-CN" altLang="en-US" sz="4000">
                <a:latin typeface="Times New Roman" panose="02020603050405020304" pitchFamily="18" charset="0"/>
              </a:rPr>
              <a:t> </a:t>
            </a:r>
            <a:r>
              <a:rPr lang="en-US" altLang="zh-CN" sz="4000">
                <a:latin typeface="Times New Roman" panose="02020603050405020304" pitchFamily="18" charset="0"/>
              </a:rPr>
              <a:t>System</a:t>
            </a:r>
            <a:endParaRPr lang="zh-CN" altLang="en-US" sz="4000">
              <a:latin typeface="Times New Roman" panose="02020603050405020304" pitchFamily="18" charset="0"/>
            </a:endParaRPr>
          </a:p>
        </p:txBody>
      </p:sp>
      <p:sp>
        <p:nvSpPr>
          <p:cNvPr id="31747" name="Rectangle 3"/>
          <p:cNvSpPr>
            <a:spLocks noGrp="1" noChangeArrowheads="1"/>
          </p:cNvSpPr>
          <p:nvPr>
            <p:ph type="body" idx="1"/>
          </p:nvPr>
        </p:nvSpPr>
        <p:spPr>
          <a:xfrm>
            <a:off x="2855914" y="2133600"/>
            <a:ext cx="7127875" cy="3600450"/>
          </a:xfrm>
        </p:spPr>
        <p:txBody>
          <a:bodyPr/>
          <a:lstStyle/>
          <a:p>
            <a:pPr eaLnBrk="1" hangingPunct="1"/>
            <a:endParaRPr lang="zh-CN" altLang="en-US" sz="2800"/>
          </a:p>
          <a:p>
            <a:pPr eaLnBrk="1" hangingPunct="1"/>
            <a:endParaRPr lang="en-US" altLang="zh-CN" sz="2800"/>
          </a:p>
          <a:p>
            <a:pPr eaLnBrk="1" hangingPunct="1"/>
            <a:endParaRPr lang="zh-CN" altLang="en-US" sz="2800"/>
          </a:p>
        </p:txBody>
      </p:sp>
      <p:graphicFrame>
        <p:nvGraphicFramePr>
          <p:cNvPr id="4" name="图示 3"/>
          <p:cNvGraphicFramePr/>
          <p:nvPr/>
        </p:nvGraphicFramePr>
        <p:xfrm>
          <a:off x="2999656" y="2060848"/>
          <a:ext cx="640871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270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4854575" y="1484314"/>
            <a:ext cx="1835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pPr>
            <a:endParaRPr lang="zh-CN" altLang="zh-CN" sz="3200">
              <a:solidFill>
                <a:srgbClr val="000000"/>
              </a:solidFill>
            </a:endParaRPr>
          </a:p>
        </p:txBody>
      </p:sp>
      <p:sp>
        <p:nvSpPr>
          <p:cNvPr id="433155" name="未知"/>
          <p:cNvSpPr>
            <a:spLocks/>
          </p:cNvSpPr>
          <p:nvPr/>
        </p:nvSpPr>
        <p:spPr bwMode="auto">
          <a:xfrm>
            <a:off x="3881439" y="2997200"/>
            <a:ext cx="352425" cy="223838"/>
          </a:xfrm>
          <a:custGeom>
            <a:avLst/>
            <a:gdLst>
              <a:gd name="T0" fmla="*/ 2147483647 w 130"/>
              <a:gd name="T1" fmla="*/ 2147483647 h 60"/>
              <a:gd name="T2" fmla="*/ 2147483647 w 130"/>
              <a:gd name="T3" fmla="*/ 2147483647 h 60"/>
              <a:gd name="T4" fmla="*/ 2147483647 w 130"/>
              <a:gd name="T5" fmla="*/ 2147483647 h 60"/>
              <a:gd name="T6" fmla="*/ 2147483647 w 130"/>
              <a:gd name="T7" fmla="*/ 2147483647 h 60"/>
              <a:gd name="T8" fmla="*/ 2147483647 w 130"/>
              <a:gd name="T9" fmla="*/ 2147483647 h 60"/>
              <a:gd name="T10" fmla="*/ 2147483647 w 130"/>
              <a:gd name="T11" fmla="*/ 2147483647 h 60"/>
              <a:gd name="T12" fmla="*/ 2147483647 w 130"/>
              <a:gd name="T13" fmla="*/ 2147483647 h 60"/>
              <a:gd name="T14" fmla="*/ 2147483647 w 130"/>
              <a:gd name="T15" fmla="*/ 2147483647 h 60"/>
              <a:gd name="T16" fmla="*/ 2147483647 w 130"/>
              <a:gd name="T17" fmla="*/ 2147483647 h 60"/>
              <a:gd name="T18" fmla="*/ 2147483647 w 130"/>
              <a:gd name="T19" fmla="*/ 0 h 60"/>
              <a:gd name="T20" fmla="*/ 2147483647 w 130"/>
              <a:gd name="T21" fmla="*/ 0 h 60"/>
              <a:gd name="T22" fmla="*/ 2147483647 w 130"/>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60"/>
              <a:gd name="T38" fmla="*/ 130 w 130"/>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60">
                <a:moveTo>
                  <a:pt x="3" y="11"/>
                </a:moveTo>
                <a:cubicBezTo>
                  <a:pt x="0" y="40"/>
                  <a:pt x="27" y="60"/>
                  <a:pt x="61" y="60"/>
                </a:cubicBezTo>
                <a:cubicBezTo>
                  <a:pt x="97" y="60"/>
                  <a:pt x="130" y="46"/>
                  <a:pt x="129" y="22"/>
                </a:cubicBezTo>
                <a:cubicBezTo>
                  <a:pt x="129" y="12"/>
                  <a:pt x="122" y="6"/>
                  <a:pt x="118" y="4"/>
                </a:cubicBezTo>
                <a:cubicBezTo>
                  <a:pt x="116" y="2"/>
                  <a:pt x="114" y="1"/>
                  <a:pt x="112" y="2"/>
                </a:cubicBezTo>
                <a:cubicBezTo>
                  <a:pt x="111" y="2"/>
                  <a:pt x="114" y="4"/>
                  <a:pt x="115" y="5"/>
                </a:cubicBezTo>
                <a:cubicBezTo>
                  <a:pt x="118" y="10"/>
                  <a:pt x="119" y="16"/>
                  <a:pt x="118" y="21"/>
                </a:cubicBezTo>
                <a:cubicBezTo>
                  <a:pt x="117" y="42"/>
                  <a:pt x="94" y="56"/>
                  <a:pt x="61" y="56"/>
                </a:cubicBezTo>
                <a:cubicBezTo>
                  <a:pt x="31" y="54"/>
                  <a:pt x="6" y="37"/>
                  <a:pt x="9" y="12"/>
                </a:cubicBezTo>
                <a:cubicBezTo>
                  <a:pt x="10" y="8"/>
                  <a:pt x="11" y="4"/>
                  <a:pt x="12" y="0"/>
                </a:cubicBezTo>
                <a:cubicBezTo>
                  <a:pt x="10" y="0"/>
                  <a:pt x="8" y="0"/>
                  <a:pt x="5" y="0"/>
                </a:cubicBezTo>
                <a:cubicBezTo>
                  <a:pt x="4" y="3"/>
                  <a:pt x="3" y="7"/>
                  <a:pt x="3" y="1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6" name="未知"/>
          <p:cNvSpPr>
            <a:spLocks/>
          </p:cNvSpPr>
          <p:nvPr/>
        </p:nvSpPr>
        <p:spPr bwMode="auto">
          <a:xfrm>
            <a:off x="4511675" y="2565400"/>
            <a:ext cx="439738" cy="217488"/>
          </a:xfrm>
          <a:custGeom>
            <a:avLst/>
            <a:gdLst>
              <a:gd name="T0" fmla="*/ 2147483647 w 156"/>
              <a:gd name="T1" fmla="*/ 0 h 58"/>
              <a:gd name="T2" fmla="*/ 2147483647 w 156"/>
              <a:gd name="T3" fmla="*/ 2147483647 h 58"/>
              <a:gd name="T4" fmla="*/ 2147483647 w 156"/>
              <a:gd name="T5" fmla="*/ 2147483647 h 58"/>
              <a:gd name="T6" fmla="*/ 2147483647 w 156"/>
              <a:gd name="T7" fmla="*/ 2147483647 h 58"/>
              <a:gd name="T8" fmla="*/ 2147483647 w 156"/>
              <a:gd name="T9" fmla="*/ 2147483647 h 58"/>
              <a:gd name="T10" fmla="*/ 2147483647 w 156"/>
              <a:gd name="T11" fmla="*/ 2147483647 h 58"/>
              <a:gd name="T12" fmla="*/ 2147483647 w 156"/>
              <a:gd name="T13" fmla="*/ 2147483647 h 58"/>
              <a:gd name="T14" fmla="*/ 2147483647 w 156"/>
              <a:gd name="T15" fmla="*/ 2147483647 h 58"/>
              <a:gd name="T16" fmla="*/ 2147483647 w 156"/>
              <a:gd name="T17" fmla="*/ 2147483647 h 58"/>
              <a:gd name="T18" fmla="*/ 2147483647 w 15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58"/>
              <a:gd name="T32" fmla="*/ 156 w 15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58">
                <a:moveTo>
                  <a:pt x="83" y="0"/>
                </a:moveTo>
                <a:cubicBezTo>
                  <a:pt x="49" y="0"/>
                  <a:pt x="22" y="14"/>
                  <a:pt x="9" y="32"/>
                </a:cubicBezTo>
                <a:cubicBezTo>
                  <a:pt x="4" y="38"/>
                  <a:pt x="1" y="45"/>
                  <a:pt x="1" y="51"/>
                </a:cubicBezTo>
                <a:cubicBezTo>
                  <a:pt x="0" y="55"/>
                  <a:pt x="1" y="58"/>
                  <a:pt x="2" y="58"/>
                </a:cubicBezTo>
                <a:cubicBezTo>
                  <a:pt x="3" y="58"/>
                  <a:pt x="3" y="55"/>
                  <a:pt x="4" y="50"/>
                </a:cubicBezTo>
                <a:cubicBezTo>
                  <a:pt x="7" y="44"/>
                  <a:pt x="9" y="40"/>
                  <a:pt x="13" y="35"/>
                </a:cubicBezTo>
                <a:cubicBezTo>
                  <a:pt x="26" y="20"/>
                  <a:pt x="51" y="7"/>
                  <a:pt x="82" y="7"/>
                </a:cubicBezTo>
                <a:cubicBezTo>
                  <a:pt x="124" y="7"/>
                  <a:pt x="149" y="27"/>
                  <a:pt x="147" y="50"/>
                </a:cubicBezTo>
                <a:cubicBezTo>
                  <a:pt x="150" y="50"/>
                  <a:pt x="152" y="50"/>
                  <a:pt x="155" y="50"/>
                </a:cubicBezTo>
                <a:cubicBezTo>
                  <a:pt x="156" y="18"/>
                  <a:pt x="125" y="0"/>
                  <a:pt x="83"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7" name="未知"/>
          <p:cNvSpPr>
            <a:spLocks/>
          </p:cNvSpPr>
          <p:nvPr/>
        </p:nvSpPr>
        <p:spPr bwMode="auto">
          <a:xfrm>
            <a:off x="3863976" y="2781301"/>
            <a:ext cx="1082675" cy="214313"/>
          </a:xfrm>
          <a:custGeom>
            <a:avLst/>
            <a:gdLst>
              <a:gd name="T0" fmla="*/ 2147483647 w 385"/>
              <a:gd name="T1" fmla="*/ 0 h 65"/>
              <a:gd name="T2" fmla="*/ 2147483647 w 385"/>
              <a:gd name="T3" fmla="*/ 2147483647 h 65"/>
              <a:gd name="T4" fmla="*/ 2147483647 w 385"/>
              <a:gd name="T5" fmla="*/ 2147483647 h 65"/>
              <a:gd name="T6" fmla="*/ 2147483647 w 385"/>
              <a:gd name="T7" fmla="*/ 2147483647 h 65"/>
              <a:gd name="T8" fmla="*/ 2147483647 w 385"/>
              <a:gd name="T9" fmla="*/ 2147483647 h 65"/>
              <a:gd name="T10" fmla="*/ 0 w 385"/>
              <a:gd name="T11" fmla="*/ 2147483647 h 65"/>
              <a:gd name="T12" fmla="*/ 2147483647 w 385"/>
              <a:gd name="T13" fmla="*/ 2147483647 h 65"/>
              <a:gd name="T14" fmla="*/ 2147483647 w 385"/>
              <a:gd name="T15" fmla="*/ 2147483647 h 65"/>
              <a:gd name="T16" fmla="*/ 2147483647 w 385"/>
              <a:gd name="T17" fmla="*/ 2147483647 h 65"/>
              <a:gd name="T18" fmla="*/ 2147483647 w 385"/>
              <a:gd name="T19" fmla="*/ 2147483647 h 65"/>
              <a:gd name="T20" fmla="*/ 2147483647 w 385"/>
              <a:gd name="T21" fmla="*/ 2147483647 h 65"/>
              <a:gd name="T22" fmla="*/ 2147483647 w 385"/>
              <a:gd name="T23" fmla="*/ 2147483647 h 65"/>
              <a:gd name="T24" fmla="*/ 2147483647 w 385"/>
              <a:gd name="T25" fmla="*/ 2147483647 h 65"/>
              <a:gd name="T26" fmla="*/ 2147483647 w 385"/>
              <a:gd name="T27" fmla="*/ 2147483647 h 65"/>
              <a:gd name="T28" fmla="*/ 2147483647 w 385"/>
              <a:gd name="T29" fmla="*/ 2147483647 h 65"/>
              <a:gd name="T30" fmla="*/ 2147483647 w 385"/>
              <a:gd name="T31" fmla="*/ 2147483647 h 65"/>
              <a:gd name="T32" fmla="*/ 2147483647 w 385"/>
              <a:gd name="T33" fmla="*/ 2147483647 h 65"/>
              <a:gd name="T34" fmla="*/ 2147483647 w 385"/>
              <a:gd name="T35" fmla="*/ 0 h 65"/>
              <a:gd name="T36" fmla="*/ 2147483647 w 38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5"/>
              <a:gd name="T58" fmla="*/ 0 h 65"/>
              <a:gd name="T59" fmla="*/ 385 w 38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5" h="65">
                <a:moveTo>
                  <a:pt x="377" y="0"/>
                </a:moveTo>
                <a:cubicBezTo>
                  <a:pt x="377" y="1"/>
                  <a:pt x="377" y="2"/>
                  <a:pt x="377" y="2"/>
                </a:cubicBezTo>
                <a:cubicBezTo>
                  <a:pt x="372" y="28"/>
                  <a:pt x="337" y="40"/>
                  <a:pt x="290" y="37"/>
                </a:cubicBezTo>
                <a:cubicBezTo>
                  <a:pt x="255" y="35"/>
                  <a:pt x="223" y="30"/>
                  <a:pt x="197" y="26"/>
                </a:cubicBezTo>
                <a:cubicBezTo>
                  <a:pt x="168" y="21"/>
                  <a:pt x="134" y="15"/>
                  <a:pt x="106" y="14"/>
                </a:cubicBezTo>
                <a:cubicBezTo>
                  <a:pt x="55" y="13"/>
                  <a:pt x="11" y="32"/>
                  <a:pt x="0" y="65"/>
                </a:cubicBezTo>
                <a:cubicBezTo>
                  <a:pt x="3" y="65"/>
                  <a:pt x="5" y="65"/>
                  <a:pt x="7" y="65"/>
                </a:cubicBezTo>
                <a:cubicBezTo>
                  <a:pt x="19" y="38"/>
                  <a:pt x="57" y="25"/>
                  <a:pt x="100" y="28"/>
                </a:cubicBezTo>
                <a:cubicBezTo>
                  <a:pt x="129" y="29"/>
                  <a:pt x="159" y="35"/>
                  <a:pt x="188" y="41"/>
                </a:cubicBezTo>
                <a:cubicBezTo>
                  <a:pt x="213" y="45"/>
                  <a:pt x="234" y="49"/>
                  <a:pt x="254" y="51"/>
                </a:cubicBezTo>
                <a:cubicBezTo>
                  <a:pt x="256" y="52"/>
                  <a:pt x="259" y="52"/>
                  <a:pt x="262" y="52"/>
                </a:cubicBezTo>
                <a:cubicBezTo>
                  <a:pt x="262" y="53"/>
                  <a:pt x="262" y="53"/>
                  <a:pt x="262" y="53"/>
                </a:cubicBezTo>
                <a:cubicBezTo>
                  <a:pt x="261" y="53"/>
                  <a:pt x="260" y="53"/>
                  <a:pt x="260" y="54"/>
                </a:cubicBezTo>
                <a:cubicBezTo>
                  <a:pt x="262" y="54"/>
                  <a:pt x="264" y="55"/>
                  <a:pt x="266" y="56"/>
                </a:cubicBezTo>
                <a:cubicBezTo>
                  <a:pt x="267" y="55"/>
                  <a:pt x="269" y="55"/>
                  <a:pt x="270" y="54"/>
                </a:cubicBezTo>
                <a:cubicBezTo>
                  <a:pt x="274" y="53"/>
                  <a:pt x="279" y="54"/>
                  <a:pt x="284" y="54"/>
                </a:cubicBezTo>
                <a:cubicBezTo>
                  <a:pt x="337" y="55"/>
                  <a:pt x="378" y="41"/>
                  <a:pt x="384" y="9"/>
                </a:cubicBezTo>
                <a:cubicBezTo>
                  <a:pt x="384" y="6"/>
                  <a:pt x="385" y="3"/>
                  <a:pt x="385" y="0"/>
                </a:cubicBezTo>
                <a:cubicBezTo>
                  <a:pt x="382" y="0"/>
                  <a:pt x="380" y="0"/>
                  <a:pt x="377"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8" name="未知"/>
          <p:cNvSpPr>
            <a:spLocks/>
          </p:cNvSpPr>
          <p:nvPr/>
        </p:nvSpPr>
        <p:spPr bwMode="auto">
          <a:xfrm>
            <a:off x="3575050" y="2924175"/>
            <a:ext cx="1028700" cy="712788"/>
          </a:xfrm>
          <a:custGeom>
            <a:avLst/>
            <a:gdLst>
              <a:gd name="T0" fmla="*/ 2147483647 w 366"/>
              <a:gd name="T1" fmla="*/ 2147483647 h 190"/>
              <a:gd name="T2" fmla="*/ 2147483647 w 366"/>
              <a:gd name="T3" fmla="*/ 2147483647 h 190"/>
              <a:gd name="T4" fmla="*/ 2147483647 w 366"/>
              <a:gd name="T5" fmla="*/ 2147483647 h 190"/>
              <a:gd name="T6" fmla="*/ 2147483647 w 366"/>
              <a:gd name="T7" fmla="*/ 2147483647 h 190"/>
              <a:gd name="T8" fmla="*/ 2147483647 w 366"/>
              <a:gd name="T9" fmla="*/ 0 h 190"/>
              <a:gd name="T10" fmla="*/ 2147483647 w 366"/>
              <a:gd name="T11" fmla="*/ 2147483647 h 190"/>
              <a:gd name="T12" fmla="*/ 2147483647 w 366"/>
              <a:gd name="T13" fmla="*/ 2147483647 h 190"/>
              <a:gd name="T14" fmla="*/ 2147483647 w 366"/>
              <a:gd name="T15" fmla="*/ 2147483647 h 190"/>
              <a:gd name="T16" fmla="*/ 2147483647 w 366"/>
              <a:gd name="T17" fmla="*/ 2147483647 h 190"/>
              <a:gd name="T18" fmla="*/ 2147483647 w 366"/>
              <a:gd name="T19" fmla="*/ 2147483647 h 190"/>
              <a:gd name="T20" fmla="*/ 2147483647 w 366"/>
              <a:gd name="T21" fmla="*/ 2147483647 h 190"/>
              <a:gd name="T22" fmla="*/ 2147483647 w 366"/>
              <a:gd name="T23" fmla="*/ 2147483647 h 190"/>
              <a:gd name="T24" fmla="*/ 2147483647 w 366"/>
              <a:gd name="T25" fmla="*/ 2147483647 h 190"/>
              <a:gd name="T26" fmla="*/ 2147483647 w 366"/>
              <a:gd name="T27" fmla="*/ 2147483647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190"/>
              <a:gd name="T44" fmla="*/ 366 w 366"/>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190">
                <a:moveTo>
                  <a:pt x="147" y="174"/>
                </a:moveTo>
                <a:cubicBezTo>
                  <a:pt x="182" y="165"/>
                  <a:pt x="229" y="146"/>
                  <a:pt x="267" y="111"/>
                </a:cubicBezTo>
                <a:cubicBezTo>
                  <a:pt x="295" y="84"/>
                  <a:pt x="305" y="62"/>
                  <a:pt x="328" y="34"/>
                </a:cubicBezTo>
                <a:cubicBezTo>
                  <a:pt x="342" y="18"/>
                  <a:pt x="356" y="7"/>
                  <a:pt x="366" y="2"/>
                </a:cubicBezTo>
                <a:cubicBezTo>
                  <a:pt x="364" y="1"/>
                  <a:pt x="362" y="0"/>
                  <a:pt x="360" y="0"/>
                </a:cubicBezTo>
                <a:cubicBezTo>
                  <a:pt x="331" y="9"/>
                  <a:pt x="304" y="28"/>
                  <a:pt x="278" y="56"/>
                </a:cubicBezTo>
                <a:cubicBezTo>
                  <a:pt x="247" y="88"/>
                  <a:pt x="234" y="111"/>
                  <a:pt x="203" y="138"/>
                </a:cubicBezTo>
                <a:cubicBezTo>
                  <a:pt x="180" y="157"/>
                  <a:pt x="147" y="170"/>
                  <a:pt x="129" y="173"/>
                </a:cubicBezTo>
                <a:cubicBezTo>
                  <a:pt x="108" y="171"/>
                  <a:pt x="70" y="166"/>
                  <a:pt x="47" y="166"/>
                </a:cubicBezTo>
                <a:cubicBezTo>
                  <a:pt x="26" y="166"/>
                  <a:pt x="4" y="169"/>
                  <a:pt x="2" y="180"/>
                </a:cubicBezTo>
                <a:cubicBezTo>
                  <a:pt x="0" y="190"/>
                  <a:pt x="35" y="190"/>
                  <a:pt x="55" y="189"/>
                </a:cubicBezTo>
                <a:cubicBezTo>
                  <a:pt x="70" y="189"/>
                  <a:pt x="98" y="186"/>
                  <a:pt x="113" y="183"/>
                </a:cubicBezTo>
                <a:cubicBezTo>
                  <a:pt x="116" y="184"/>
                  <a:pt x="120" y="184"/>
                  <a:pt x="124" y="184"/>
                </a:cubicBezTo>
                <a:cubicBezTo>
                  <a:pt x="130" y="178"/>
                  <a:pt x="137" y="173"/>
                  <a:pt x="147" y="174"/>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9" name="未知"/>
          <p:cNvSpPr>
            <a:spLocks/>
          </p:cNvSpPr>
          <p:nvPr/>
        </p:nvSpPr>
        <p:spPr bwMode="auto">
          <a:xfrm>
            <a:off x="3951289" y="3446464"/>
            <a:ext cx="682625" cy="225425"/>
          </a:xfrm>
          <a:custGeom>
            <a:avLst/>
            <a:gdLst>
              <a:gd name="T0" fmla="*/ 2147483647 w 243"/>
              <a:gd name="T1" fmla="*/ 2147483647 h 60"/>
              <a:gd name="T2" fmla="*/ 2147483647 w 243"/>
              <a:gd name="T3" fmla="*/ 2147483647 h 60"/>
              <a:gd name="T4" fmla="*/ 2147483647 w 243"/>
              <a:gd name="T5" fmla="*/ 2147483647 h 60"/>
              <a:gd name="T6" fmla="*/ 2147483647 w 243"/>
              <a:gd name="T7" fmla="*/ 2147483647 h 60"/>
              <a:gd name="T8" fmla="*/ 2147483647 w 243"/>
              <a:gd name="T9" fmla="*/ 2147483647 h 60"/>
              <a:gd name="T10" fmla="*/ 2147483647 w 243"/>
              <a:gd name="T11" fmla="*/ 2147483647 h 60"/>
              <a:gd name="T12" fmla="*/ 0 w 243"/>
              <a:gd name="T13" fmla="*/ 2147483647 h 60"/>
              <a:gd name="T14" fmla="*/ 2147483647 w 243"/>
              <a:gd name="T15" fmla="*/ 2147483647 h 60"/>
              <a:gd name="T16" fmla="*/ 2147483647 w 243"/>
              <a:gd name="T17" fmla="*/ 2147483647 h 60"/>
              <a:gd name="T18" fmla="*/ 2147483647 w 243"/>
              <a:gd name="T19" fmla="*/ 2147483647 h 60"/>
              <a:gd name="T20" fmla="*/ 2147483647 w 243"/>
              <a:gd name="T21" fmla="*/ 2147483647 h 60"/>
              <a:gd name="T22" fmla="*/ 2147483647 w 243"/>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60"/>
              <a:gd name="T38" fmla="*/ 243 w 243"/>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60">
                <a:moveTo>
                  <a:pt x="234" y="4"/>
                </a:moveTo>
                <a:cubicBezTo>
                  <a:pt x="228" y="9"/>
                  <a:pt x="220" y="17"/>
                  <a:pt x="210" y="23"/>
                </a:cubicBezTo>
                <a:cubicBezTo>
                  <a:pt x="179" y="43"/>
                  <a:pt x="150" y="49"/>
                  <a:pt x="104" y="49"/>
                </a:cubicBezTo>
                <a:cubicBezTo>
                  <a:pt x="66" y="49"/>
                  <a:pt x="29" y="46"/>
                  <a:pt x="17" y="44"/>
                </a:cubicBezTo>
                <a:cubicBezTo>
                  <a:pt x="17" y="44"/>
                  <a:pt x="17" y="44"/>
                  <a:pt x="17" y="44"/>
                </a:cubicBezTo>
                <a:cubicBezTo>
                  <a:pt x="19" y="44"/>
                  <a:pt x="21" y="43"/>
                  <a:pt x="23" y="43"/>
                </a:cubicBezTo>
                <a:cubicBezTo>
                  <a:pt x="13" y="42"/>
                  <a:pt x="6" y="47"/>
                  <a:pt x="0" y="53"/>
                </a:cubicBezTo>
                <a:cubicBezTo>
                  <a:pt x="22" y="56"/>
                  <a:pt x="60" y="60"/>
                  <a:pt x="96" y="60"/>
                </a:cubicBezTo>
                <a:cubicBezTo>
                  <a:pt x="147" y="60"/>
                  <a:pt x="181" y="50"/>
                  <a:pt x="212" y="28"/>
                </a:cubicBezTo>
                <a:cubicBezTo>
                  <a:pt x="221" y="21"/>
                  <a:pt x="231" y="13"/>
                  <a:pt x="237" y="8"/>
                </a:cubicBezTo>
                <a:cubicBezTo>
                  <a:pt x="241" y="5"/>
                  <a:pt x="243" y="2"/>
                  <a:pt x="241" y="1"/>
                </a:cubicBezTo>
                <a:cubicBezTo>
                  <a:pt x="239" y="0"/>
                  <a:pt x="237" y="1"/>
                  <a:pt x="234" y="4"/>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0" name="未知"/>
          <p:cNvSpPr>
            <a:spLocks noEditPoints="1"/>
          </p:cNvSpPr>
          <p:nvPr/>
        </p:nvSpPr>
        <p:spPr bwMode="auto">
          <a:xfrm>
            <a:off x="5060950" y="3284539"/>
            <a:ext cx="349250" cy="376237"/>
          </a:xfrm>
          <a:custGeom>
            <a:avLst/>
            <a:gdLst>
              <a:gd name="T0" fmla="*/ 2147483647 w 124"/>
              <a:gd name="T1" fmla="*/ 2147483647 h 100"/>
              <a:gd name="T2" fmla="*/ 2147483647 w 124"/>
              <a:gd name="T3" fmla="*/ 2147483647 h 100"/>
              <a:gd name="T4" fmla="*/ 2147483647 w 124"/>
              <a:gd name="T5" fmla="*/ 2147483647 h 100"/>
              <a:gd name="T6" fmla="*/ 2147483647 w 124"/>
              <a:gd name="T7" fmla="*/ 2147483647 h 100"/>
              <a:gd name="T8" fmla="*/ 2147483647 w 124"/>
              <a:gd name="T9" fmla="*/ 2147483647 h 100"/>
              <a:gd name="T10" fmla="*/ 2147483647 w 124"/>
              <a:gd name="T11" fmla="*/ 2147483647 h 100"/>
              <a:gd name="T12" fmla="*/ 2147483647 w 124"/>
              <a:gd name="T13" fmla="*/ 2147483647 h 100"/>
              <a:gd name="T14" fmla="*/ 2147483647 w 124"/>
              <a:gd name="T15" fmla="*/ 2147483647 h 100"/>
              <a:gd name="T16" fmla="*/ 2147483647 w 124"/>
              <a:gd name="T17" fmla="*/ 2147483647 h 100"/>
              <a:gd name="T18" fmla="*/ 2147483647 w 124"/>
              <a:gd name="T19" fmla="*/ 2147483647 h 100"/>
              <a:gd name="T20" fmla="*/ 2147483647 w 124"/>
              <a:gd name="T21" fmla="*/ 2147483647 h 100"/>
              <a:gd name="T22" fmla="*/ 2147483647 w 124"/>
              <a:gd name="T23" fmla="*/ 2147483647 h 100"/>
              <a:gd name="T24" fmla="*/ 2147483647 w 124"/>
              <a:gd name="T25" fmla="*/ 2147483647 h 100"/>
              <a:gd name="T26" fmla="*/ 2147483647 w 124"/>
              <a:gd name="T27" fmla="*/ 2147483647 h 100"/>
              <a:gd name="T28" fmla="*/ 2147483647 w 124"/>
              <a:gd name="T29" fmla="*/ 2147483647 h 100"/>
              <a:gd name="T30" fmla="*/ 2147483647 w 124"/>
              <a:gd name="T31" fmla="*/ 2147483647 h 100"/>
              <a:gd name="T32" fmla="*/ 2147483647 w 124"/>
              <a:gd name="T33" fmla="*/ 2147483647 h 100"/>
              <a:gd name="T34" fmla="*/ 2147483647 w 124"/>
              <a:gd name="T35" fmla="*/ 2147483647 h 100"/>
              <a:gd name="T36" fmla="*/ 2147483647 w 124"/>
              <a:gd name="T37" fmla="*/ 2147483647 h 100"/>
              <a:gd name="T38" fmla="*/ 2147483647 w 124"/>
              <a:gd name="T39" fmla="*/ 2147483647 h 100"/>
              <a:gd name="T40" fmla="*/ 2147483647 w 124"/>
              <a:gd name="T41" fmla="*/ 2147483647 h 100"/>
              <a:gd name="T42" fmla="*/ 2147483647 w 124"/>
              <a:gd name="T43" fmla="*/ 2147483647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00"/>
              <a:gd name="T68" fmla="*/ 124 w 124"/>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00">
                <a:moveTo>
                  <a:pt x="121" y="23"/>
                </a:moveTo>
                <a:cubicBezTo>
                  <a:pt x="124" y="14"/>
                  <a:pt x="120" y="4"/>
                  <a:pt x="109" y="3"/>
                </a:cubicBezTo>
                <a:cubicBezTo>
                  <a:pt x="95" y="0"/>
                  <a:pt x="76" y="7"/>
                  <a:pt x="55" y="18"/>
                </a:cubicBezTo>
                <a:cubicBezTo>
                  <a:pt x="44" y="23"/>
                  <a:pt x="35" y="29"/>
                  <a:pt x="29" y="33"/>
                </a:cubicBezTo>
                <a:cubicBezTo>
                  <a:pt x="24" y="37"/>
                  <a:pt x="15" y="45"/>
                  <a:pt x="13" y="46"/>
                </a:cubicBezTo>
                <a:cubicBezTo>
                  <a:pt x="7" y="52"/>
                  <a:pt x="4" y="55"/>
                  <a:pt x="5" y="57"/>
                </a:cubicBezTo>
                <a:cubicBezTo>
                  <a:pt x="6" y="58"/>
                  <a:pt x="8" y="57"/>
                  <a:pt x="10" y="55"/>
                </a:cubicBezTo>
                <a:cubicBezTo>
                  <a:pt x="14" y="52"/>
                  <a:pt x="16" y="50"/>
                  <a:pt x="17" y="49"/>
                </a:cubicBezTo>
                <a:cubicBezTo>
                  <a:pt x="18" y="49"/>
                  <a:pt x="18" y="49"/>
                  <a:pt x="18" y="49"/>
                </a:cubicBezTo>
                <a:cubicBezTo>
                  <a:pt x="8" y="61"/>
                  <a:pt x="4" y="69"/>
                  <a:pt x="3" y="78"/>
                </a:cubicBezTo>
                <a:cubicBezTo>
                  <a:pt x="0" y="95"/>
                  <a:pt x="13" y="100"/>
                  <a:pt x="25" y="100"/>
                </a:cubicBezTo>
                <a:cubicBezTo>
                  <a:pt x="46" y="98"/>
                  <a:pt x="71" y="80"/>
                  <a:pt x="85" y="68"/>
                </a:cubicBezTo>
                <a:cubicBezTo>
                  <a:pt x="86" y="68"/>
                  <a:pt x="86" y="68"/>
                  <a:pt x="86" y="68"/>
                </a:cubicBezTo>
                <a:cubicBezTo>
                  <a:pt x="101" y="55"/>
                  <a:pt x="113" y="39"/>
                  <a:pt x="123" y="21"/>
                </a:cubicBezTo>
                <a:cubicBezTo>
                  <a:pt x="123" y="22"/>
                  <a:pt x="122" y="23"/>
                  <a:pt x="121" y="23"/>
                </a:cubicBezTo>
                <a:close/>
                <a:moveTo>
                  <a:pt x="79" y="66"/>
                </a:moveTo>
                <a:cubicBezTo>
                  <a:pt x="64" y="79"/>
                  <a:pt x="44" y="91"/>
                  <a:pt x="33" y="91"/>
                </a:cubicBezTo>
                <a:cubicBezTo>
                  <a:pt x="29" y="91"/>
                  <a:pt x="27" y="90"/>
                  <a:pt x="26" y="86"/>
                </a:cubicBezTo>
                <a:cubicBezTo>
                  <a:pt x="25" y="79"/>
                  <a:pt x="34" y="64"/>
                  <a:pt x="57" y="43"/>
                </a:cubicBezTo>
                <a:cubicBezTo>
                  <a:pt x="76" y="23"/>
                  <a:pt x="96" y="8"/>
                  <a:pt x="107" y="8"/>
                </a:cubicBezTo>
                <a:cubicBezTo>
                  <a:pt x="113" y="8"/>
                  <a:pt x="118" y="11"/>
                  <a:pt x="117" y="18"/>
                </a:cubicBezTo>
                <a:cubicBezTo>
                  <a:pt x="116" y="27"/>
                  <a:pt x="97" y="50"/>
                  <a:pt x="79" y="66"/>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1" name="未知"/>
          <p:cNvSpPr>
            <a:spLocks/>
          </p:cNvSpPr>
          <p:nvPr/>
        </p:nvSpPr>
        <p:spPr bwMode="auto">
          <a:xfrm>
            <a:off x="5513389" y="3295650"/>
            <a:ext cx="250825" cy="357188"/>
          </a:xfrm>
          <a:custGeom>
            <a:avLst/>
            <a:gdLst>
              <a:gd name="T0" fmla="*/ 2147483647 w 89"/>
              <a:gd name="T1" fmla="*/ 2147483647 h 95"/>
              <a:gd name="T2" fmla="*/ 2147483647 w 89"/>
              <a:gd name="T3" fmla="*/ 2147483647 h 95"/>
              <a:gd name="T4" fmla="*/ 2147483647 w 89"/>
              <a:gd name="T5" fmla="*/ 0 h 95"/>
              <a:gd name="T6" fmla="*/ 2147483647 w 89"/>
              <a:gd name="T7" fmla="*/ 2147483647 h 95"/>
              <a:gd name="T8" fmla="*/ 2147483647 w 89"/>
              <a:gd name="T9" fmla="*/ 2147483647 h 95"/>
              <a:gd name="T10" fmla="*/ 2147483647 w 89"/>
              <a:gd name="T11" fmla="*/ 2147483647 h 95"/>
              <a:gd name="T12" fmla="*/ 2147483647 w 89"/>
              <a:gd name="T13" fmla="*/ 2147483647 h 95"/>
              <a:gd name="T14" fmla="*/ 2147483647 w 89"/>
              <a:gd name="T15" fmla="*/ 2147483647 h 95"/>
              <a:gd name="T16" fmla="*/ 2147483647 w 89"/>
              <a:gd name="T17" fmla="*/ 2147483647 h 95"/>
              <a:gd name="T18" fmla="*/ 2147483647 w 89"/>
              <a:gd name="T19" fmla="*/ 2147483647 h 95"/>
              <a:gd name="T20" fmla="*/ 2147483647 w 89"/>
              <a:gd name="T21" fmla="*/ 2147483647 h 95"/>
              <a:gd name="T22" fmla="*/ 2147483647 w 89"/>
              <a:gd name="T23" fmla="*/ 2147483647 h 95"/>
              <a:gd name="T24" fmla="*/ 2147483647 w 89"/>
              <a:gd name="T25" fmla="*/ 2147483647 h 95"/>
              <a:gd name="T26" fmla="*/ 2147483647 w 89"/>
              <a:gd name="T27" fmla="*/ 2147483647 h 95"/>
              <a:gd name="T28" fmla="*/ 2147483647 w 89"/>
              <a:gd name="T29" fmla="*/ 2147483647 h 95"/>
              <a:gd name="T30" fmla="*/ 2147483647 w 89"/>
              <a:gd name="T31" fmla="*/ 2147483647 h 95"/>
              <a:gd name="T32" fmla="*/ 2147483647 w 89"/>
              <a:gd name="T33" fmla="*/ 2147483647 h 95"/>
              <a:gd name="T34" fmla="*/ 2147483647 w 89"/>
              <a:gd name="T35" fmla="*/ 2147483647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95"/>
              <a:gd name="T56" fmla="*/ 89 w 89"/>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95">
                <a:moveTo>
                  <a:pt x="77" y="35"/>
                </a:moveTo>
                <a:cubicBezTo>
                  <a:pt x="85" y="25"/>
                  <a:pt x="89" y="18"/>
                  <a:pt x="89" y="12"/>
                </a:cubicBezTo>
                <a:cubicBezTo>
                  <a:pt x="89" y="6"/>
                  <a:pt x="86" y="0"/>
                  <a:pt x="75" y="0"/>
                </a:cubicBezTo>
                <a:cubicBezTo>
                  <a:pt x="64" y="0"/>
                  <a:pt x="53" y="6"/>
                  <a:pt x="38" y="18"/>
                </a:cubicBezTo>
                <a:cubicBezTo>
                  <a:pt x="28" y="25"/>
                  <a:pt x="16" y="37"/>
                  <a:pt x="10" y="43"/>
                </a:cubicBezTo>
                <a:cubicBezTo>
                  <a:pt x="3" y="49"/>
                  <a:pt x="0" y="52"/>
                  <a:pt x="1" y="53"/>
                </a:cubicBezTo>
                <a:cubicBezTo>
                  <a:pt x="3" y="55"/>
                  <a:pt x="5" y="53"/>
                  <a:pt x="11" y="48"/>
                </a:cubicBezTo>
                <a:cubicBezTo>
                  <a:pt x="18" y="41"/>
                  <a:pt x="27" y="34"/>
                  <a:pt x="34" y="28"/>
                </a:cubicBezTo>
                <a:cubicBezTo>
                  <a:pt x="41" y="22"/>
                  <a:pt x="49" y="16"/>
                  <a:pt x="56" y="13"/>
                </a:cubicBezTo>
                <a:cubicBezTo>
                  <a:pt x="59" y="11"/>
                  <a:pt x="62" y="10"/>
                  <a:pt x="64" y="12"/>
                </a:cubicBezTo>
                <a:cubicBezTo>
                  <a:pt x="65" y="14"/>
                  <a:pt x="64" y="17"/>
                  <a:pt x="60" y="22"/>
                </a:cubicBezTo>
                <a:cubicBezTo>
                  <a:pt x="54" y="29"/>
                  <a:pt x="44" y="42"/>
                  <a:pt x="38" y="50"/>
                </a:cubicBezTo>
                <a:cubicBezTo>
                  <a:pt x="29" y="61"/>
                  <a:pt x="18" y="80"/>
                  <a:pt x="14" y="87"/>
                </a:cubicBezTo>
                <a:cubicBezTo>
                  <a:pt x="10" y="94"/>
                  <a:pt x="13" y="95"/>
                  <a:pt x="21" y="95"/>
                </a:cubicBezTo>
                <a:cubicBezTo>
                  <a:pt x="27" y="95"/>
                  <a:pt x="30" y="94"/>
                  <a:pt x="35" y="90"/>
                </a:cubicBezTo>
                <a:cubicBezTo>
                  <a:pt x="37" y="89"/>
                  <a:pt x="38" y="88"/>
                  <a:pt x="40" y="87"/>
                </a:cubicBezTo>
                <a:cubicBezTo>
                  <a:pt x="43" y="80"/>
                  <a:pt x="48" y="73"/>
                  <a:pt x="54" y="67"/>
                </a:cubicBezTo>
                <a:cubicBezTo>
                  <a:pt x="60" y="58"/>
                  <a:pt x="70" y="45"/>
                  <a:pt x="77" y="35"/>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2" name="未知"/>
          <p:cNvSpPr>
            <a:spLocks/>
          </p:cNvSpPr>
          <p:nvPr/>
        </p:nvSpPr>
        <p:spPr bwMode="auto">
          <a:xfrm>
            <a:off x="5627689" y="3295651"/>
            <a:ext cx="376237" cy="327025"/>
          </a:xfrm>
          <a:custGeom>
            <a:avLst/>
            <a:gdLst>
              <a:gd name="T0" fmla="*/ 2147483647 w 134"/>
              <a:gd name="T1" fmla="*/ 0 h 87"/>
              <a:gd name="T2" fmla="*/ 2147483647 w 134"/>
              <a:gd name="T3" fmla="*/ 2147483647 h 87"/>
              <a:gd name="T4" fmla="*/ 2147483647 w 134"/>
              <a:gd name="T5" fmla="*/ 2147483647 h 87"/>
              <a:gd name="T6" fmla="*/ 2147483647 w 134"/>
              <a:gd name="T7" fmla="*/ 2147483647 h 87"/>
              <a:gd name="T8" fmla="*/ 2147483647 w 134"/>
              <a:gd name="T9" fmla="*/ 2147483647 h 87"/>
              <a:gd name="T10" fmla="*/ 0 w 134"/>
              <a:gd name="T11" fmla="*/ 2147483647 h 87"/>
              <a:gd name="T12" fmla="*/ 2147483647 w 134"/>
              <a:gd name="T13" fmla="*/ 2147483647 h 87"/>
              <a:gd name="T14" fmla="*/ 2147483647 w 134"/>
              <a:gd name="T15" fmla="*/ 2147483647 h 87"/>
              <a:gd name="T16" fmla="*/ 2147483647 w 134"/>
              <a:gd name="T17" fmla="*/ 2147483647 h 87"/>
              <a:gd name="T18" fmla="*/ 2147483647 w 134"/>
              <a:gd name="T19" fmla="*/ 2147483647 h 87"/>
              <a:gd name="T20" fmla="*/ 2147483647 w 134"/>
              <a:gd name="T21" fmla="*/ 2147483647 h 87"/>
              <a:gd name="T22" fmla="*/ 2147483647 w 134"/>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87"/>
              <a:gd name="T38" fmla="*/ 134 w 13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87">
                <a:moveTo>
                  <a:pt x="122" y="0"/>
                </a:moveTo>
                <a:cubicBezTo>
                  <a:pt x="106" y="0"/>
                  <a:pt x="82" y="15"/>
                  <a:pt x="63" y="29"/>
                </a:cubicBezTo>
                <a:cubicBezTo>
                  <a:pt x="43" y="43"/>
                  <a:pt x="25" y="59"/>
                  <a:pt x="12" y="70"/>
                </a:cubicBezTo>
                <a:cubicBezTo>
                  <a:pt x="12" y="70"/>
                  <a:pt x="12" y="70"/>
                  <a:pt x="12" y="70"/>
                </a:cubicBezTo>
                <a:cubicBezTo>
                  <a:pt x="12" y="69"/>
                  <a:pt x="13" y="68"/>
                  <a:pt x="14" y="67"/>
                </a:cubicBezTo>
                <a:cubicBezTo>
                  <a:pt x="8" y="73"/>
                  <a:pt x="3" y="80"/>
                  <a:pt x="0" y="87"/>
                </a:cubicBezTo>
                <a:cubicBezTo>
                  <a:pt x="21" y="70"/>
                  <a:pt x="34" y="58"/>
                  <a:pt x="57" y="41"/>
                </a:cubicBezTo>
                <a:cubicBezTo>
                  <a:pt x="74" y="27"/>
                  <a:pt x="89" y="18"/>
                  <a:pt x="99" y="13"/>
                </a:cubicBezTo>
                <a:cubicBezTo>
                  <a:pt x="105" y="10"/>
                  <a:pt x="111" y="8"/>
                  <a:pt x="114" y="9"/>
                </a:cubicBezTo>
                <a:cubicBezTo>
                  <a:pt x="116" y="11"/>
                  <a:pt x="115" y="13"/>
                  <a:pt x="114" y="15"/>
                </a:cubicBezTo>
                <a:cubicBezTo>
                  <a:pt x="121" y="10"/>
                  <a:pt x="127" y="6"/>
                  <a:pt x="134" y="3"/>
                </a:cubicBezTo>
                <a:cubicBezTo>
                  <a:pt x="131" y="1"/>
                  <a:pt x="127" y="0"/>
                  <a:pt x="122"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3" name="未知"/>
          <p:cNvSpPr>
            <a:spLocks/>
          </p:cNvSpPr>
          <p:nvPr/>
        </p:nvSpPr>
        <p:spPr bwMode="auto">
          <a:xfrm>
            <a:off x="6851651" y="3284539"/>
            <a:ext cx="163513" cy="104775"/>
          </a:xfrm>
          <a:custGeom>
            <a:avLst/>
            <a:gdLst>
              <a:gd name="T0" fmla="*/ 2147483647 w 58"/>
              <a:gd name="T1" fmla="*/ 2147483647 h 28"/>
              <a:gd name="T2" fmla="*/ 2147483647 w 58"/>
              <a:gd name="T3" fmla="*/ 2147483647 h 28"/>
              <a:gd name="T4" fmla="*/ 2147483647 w 58"/>
              <a:gd name="T5" fmla="*/ 2147483647 h 28"/>
              <a:gd name="T6" fmla="*/ 2147483647 w 58"/>
              <a:gd name="T7" fmla="*/ 2147483647 h 28"/>
              <a:gd name="T8" fmla="*/ 2147483647 w 58"/>
              <a:gd name="T9" fmla="*/ 2147483647 h 28"/>
              <a:gd name="T10" fmla="*/ 2147483647 w 58"/>
              <a:gd name="T11" fmla="*/ 2147483647 h 28"/>
              <a:gd name="T12" fmla="*/ 2147483647 w 58"/>
              <a:gd name="T13" fmla="*/ 0 h 28"/>
              <a:gd name="T14" fmla="*/ 0 w 58"/>
              <a:gd name="T15" fmla="*/ 2147483647 h 28"/>
              <a:gd name="T16" fmla="*/ 2147483647 w 5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8"/>
              <a:gd name="T29" fmla="*/ 58 w 5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8">
                <a:moveTo>
                  <a:pt x="27" y="28"/>
                </a:moveTo>
                <a:cubicBezTo>
                  <a:pt x="37" y="28"/>
                  <a:pt x="44" y="25"/>
                  <a:pt x="50" y="21"/>
                </a:cubicBezTo>
                <a:cubicBezTo>
                  <a:pt x="54" y="19"/>
                  <a:pt x="58" y="14"/>
                  <a:pt x="56" y="13"/>
                </a:cubicBezTo>
                <a:cubicBezTo>
                  <a:pt x="55" y="11"/>
                  <a:pt x="53" y="15"/>
                  <a:pt x="48" y="18"/>
                </a:cubicBezTo>
                <a:cubicBezTo>
                  <a:pt x="44" y="21"/>
                  <a:pt x="37" y="23"/>
                  <a:pt x="29" y="23"/>
                </a:cubicBezTo>
                <a:cubicBezTo>
                  <a:pt x="15" y="23"/>
                  <a:pt x="9" y="14"/>
                  <a:pt x="9" y="1"/>
                </a:cubicBezTo>
                <a:cubicBezTo>
                  <a:pt x="9" y="1"/>
                  <a:pt x="9" y="1"/>
                  <a:pt x="9" y="0"/>
                </a:cubicBezTo>
                <a:cubicBezTo>
                  <a:pt x="6" y="1"/>
                  <a:pt x="3" y="2"/>
                  <a:pt x="0" y="3"/>
                </a:cubicBezTo>
                <a:cubicBezTo>
                  <a:pt x="2" y="19"/>
                  <a:pt x="13" y="28"/>
                  <a:pt x="27" y="2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4" name="未知"/>
          <p:cNvSpPr>
            <a:spLocks noEditPoints="1"/>
          </p:cNvSpPr>
          <p:nvPr/>
        </p:nvSpPr>
        <p:spPr bwMode="auto">
          <a:xfrm>
            <a:off x="7032626" y="2781300"/>
            <a:ext cx="862013" cy="889000"/>
          </a:xfrm>
          <a:custGeom>
            <a:avLst/>
            <a:gdLst>
              <a:gd name="T0" fmla="*/ 2147483647 w 306"/>
              <a:gd name="T1" fmla="*/ 2147483647 h 237"/>
              <a:gd name="T2" fmla="*/ 2147483647 w 306"/>
              <a:gd name="T3" fmla="*/ 2147483647 h 237"/>
              <a:gd name="T4" fmla="*/ 2147483647 w 306"/>
              <a:gd name="T5" fmla="*/ 2147483647 h 237"/>
              <a:gd name="T6" fmla="*/ 2147483647 w 306"/>
              <a:gd name="T7" fmla="*/ 2147483647 h 237"/>
              <a:gd name="T8" fmla="*/ 2147483647 w 306"/>
              <a:gd name="T9" fmla="*/ 2147483647 h 237"/>
              <a:gd name="T10" fmla="*/ 2147483647 w 306"/>
              <a:gd name="T11" fmla="*/ 2147483647 h 237"/>
              <a:gd name="T12" fmla="*/ 0 w 306"/>
              <a:gd name="T13" fmla="*/ 2147483647 h 237"/>
              <a:gd name="T14" fmla="*/ 2147483647 w 306"/>
              <a:gd name="T15" fmla="*/ 2147483647 h 237"/>
              <a:gd name="T16" fmla="*/ 2147483647 w 306"/>
              <a:gd name="T17" fmla="*/ 2147483647 h 237"/>
              <a:gd name="T18" fmla="*/ 2147483647 w 306"/>
              <a:gd name="T19" fmla="*/ 2147483647 h 237"/>
              <a:gd name="T20" fmla="*/ 2147483647 w 306"/>
              <a:gd name="T21" fmla="*/ 2147483647 h 237"/>
              <a:gd name="T22" fmla="*/ 2147483647 w 306"/>
              <a:gd name="T23" fmla="*/ 2147483647 h 237"/>
              <a:gd name="T24" fmla="*/ 2147483647 w 306"/>
              <a:gd name="T25" fmla="*/ 2147483647 h 237"/>
              <a:gd name="T26" fmla="*/ 2147483647 w 306"/>
              <a:gd name="T27" fmla="*/ 2147483647 h 237"/>
              <a:gd name="T28" fmla="*/ 2147483647 w 306"/>
              <a:gd name="T29" fmla="*/ 2147483647 h 237"/>
              <a:gd name="T30" fmla="*/ 2147483647 w 306"/>
              <a:gd name="T31" fmla="*/ 2147483647 h 237"/>
              <a:gd name="T32" fmla="*/ 2147483647 w 306"/>
              <a:gd name="T33" fmla="*/ 2147483647 h 237"/>
              <a:gd name="T34" fmla="*/ 2147483647 w 306"/>
              <a:gd name="T35" fmla="*/ 2147483647 h 237"/>
              <a:gd name="T36" fmla="*/ 2147483647 w 306"/>
              <a:gd name="T37" fmla="*/ 2147483647 h 237"/>
              <a:gd name="T38" fmla="*/ 2147483647 w 306"/>
              <a:gd name="T39" fmla="*/ 2147483647 h 2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6"/>
              <a:gd name="T61" fmla="*/ 0 h 237"/>
              <a:gd name="T62" fmla="*/ 306 w 306"/>
              <a:gd name="T63" fmla="*/ 237 h 2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6" h="237">
                <a:moveTo>
                  <a:pt x="295" y="1"/>
                </a:moveTo>
                <a:cubicBezTo>
                  <a:pt x="284" y="0"/>
                  <a:pt x="268" y="11"/>
                  <a:pt x="255" y="23"/>
                </a:cubicBezTo>
                <a:cubicBezTo>
                  <a:pt x="227" y="52"/>
                  <a:pt x="209" y="72"/>
                  <a:pt x="169" y="121"/>
                </a:cubicBezTo>
                <a:cubicBezTo>
                  <a:pt x="148" y="146"/>
                  <a:pt x="122" y="173"/>
                  <a:pt x="88" y="197"/>
                </a:cubicBezTo>
                <a:cubicBezTo>
                  <a:pt x="68" y="212"/>
                  <a:pt x="41" y="228"/>
                  <a:pt x="28" y="227"/>
                </a:cubicBezTo>
                <a:cubicBezTo>
                  <a:pt x="24" y="226"/>
                  <a:pt x="21" y="224"/>
                  <a:pt x="20" y="219"/>
                </a:cubicBezTo>
                <a:cubicBezTo>
                  <a:pt x="14" y="224"/>
                  <a:pt x="7" y="229"/>
                  <a:pt x="0" y="233"/>
                </a:cubicBezTo>
                <a:cubicBezTo>
                  <a:pt x="4" y="236"/>
                  <a:pt x="9" y="237"/>
                  <a:pt x="16" y="237"/>
                </a:cubicBezTo>
                <a:cubicBezTo>
                  <a:pt x="52" y="237"/>
                  <a:pt x="115" y="187"/>
                  <a:pt x="150" y="151"/>
                </a:cubicBezTo>
                <a:cubicBezTo>
                  <a:pt x="149" y="152"/>
                  <a:pt x="148" y="153"/>
                  <a:pt x="148" y="154"/>
                </a:cubicBezTo>
                <a:cubicBezTo>
                  <a:pt x="169" y="132"/>
                  <a:pt x="191" y="105"/>
                  <a:pt x="218" y="97"/>
                </a:cubicBezTo>
                <a:cubicBezTo>
                  <a:pt x="236" y="80"/>
                  <a:pt x="245" y="73"/>
                  <a:pt x="261" y="60"/>
                </a:cubicBezTo>
                <a:cubicBezTo>
                  <a:pt x="272" y="51"/>
                  <a:pt x="287" y="38"/>
                  <a:pt x="297" y="25"/>
                </a:cubicBezTo>
                <a:cubicBezTo>
                  <a:pt x="305" y="14"/>
                  <a:pt x="306" y="2"/>
                  <a:pt x="295" y="1"/>
                </a:cubicBezTo>
                <a:close/>
                <a:moveTo>
                  <a:pt x="289" y="28"/>
                </a:moveTo>
                <a:cubicBezTo>
                  <a:pt x="284" y="34"/>
                  <a:pt x="271" y="46"/>
                  <a:pt x="257" y="57"/>
                </a:cubicBezTo>
                <a:cubicBezTo>
                  <a:pt x="248" y="65"/>
                  <a:pt x="239" y="72"/>
                  <a:pt x="229" y="80"/>
                </a:cubicBezTo>
                <a:cubicBezTo>
                  <a:pt x="243" y="61"/>
                  <a:pt x="256" y="43"/>
                  <a:pt x="270" y="27"/>
                </a:cubicBezTo>
                <a:cubicBezTo>
                  <a:pt x="279" y="14"/>
                  <a:pt x="290" y="4"/>
                  <a:pt x="296" y="6"/>
                </a:cubicBezTo>
                <a:cubicBezTo>
                  <a:pt x="300" y="8"/>
                  <a:pt x="299" y="16"/>
                  <a:pt x="289" y="2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5" name="未知"/>
          <p:cNvSpPr>
            <a:spLocks/>
          </p:cNvSpPr>
          <p:nvPr/>
        </p:nvSpPr>
        <p:spPr bwMode="auto">
          <a:xfrm>
            <a:off x="7299325" y="3757613"/>
            <a:ext cx="247650" cy="296862"/>
          </a:xfrm>
          <a:custGeom>
            <a:avLst/>
            <a:gdLst>
              <a:gd name="T0" fmla="*/ 2147483647 w 88"/>
              <a:gd name="T1" fmla="*/ 2147483647 h 79"/>
              <a:gd name="T2" fmla="*/ 0 w 88"/>
              <a:gd name="T3" fmla="*/ 2147483647 h 79"/>
              <a:gd name="T4" fmla="*/ 2147483647 w 88"/>
              <a:gd name="T5" fmla="*/ 2147483647 h 79"/>
              <a:gd name="T6" fmla="*/ 2147483647 w 88"/>
              <a:gd name="T7" fmla="*/ 2147483647 h 79"/>
              <a:gd name="T8" fmla="*/ 2147483647 w 88"/>
              <a:gd name="T9" fmla="*/ 2147483647 h 79"/>
              <a:gd name="T10" fmla="*/ 2147483647 w 88"/>
              <a:gd name="T11" fmla="*/ 2147483647 h 79"/>
              <a:gd name="T12" fmla="*/ 0 60000 65536"/>
              <a:gd name="T13" fmla="*/ 0 60000 65536"/>
              <a:gd name="T14" fmla="*/ 0 60000 65536"/>
              <a:gd name="T15" fmla="*/ 0 60000 65536"/>
              <a:gd name="T16" fmla="*/ 0 60000 65536"/>
              <a:gd name="T17" fmla="*/ 0 60000 65536"/>
              <a:gd name="T18" fmla="*/ 0 w 88"/>
              <a:gd name="T19" fmla="*/ 0 h 79"/>
              <a:gd name="T20" fmla="*/ 88 w 8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8" h="79">
                <a:moveTo>
                  <a:pt x="3" y="1"/>
                </a:moveTo>
                <a:cubicBezTo>
                  <a:pt x="2" y="3"/>
                  <a:pt x="1" y="4"/>
                  <a:pt x="0" y="6"/>
                </a:cubicBezTo>
                <a:cubicBezTo>
                  <a:pt x="53" y="5"/>
                  <a:pt x="82" y="29"/>
                  <a:pt x="77" y="68"/>
                </a:cubicBezTo>
                <a:cubicBezTo>
                  <a:pt x="76" y="76"/>
                  <a:pt x="75" y="77"/>
                  <a:pt x="76" y="78"/>
                </a:cubicBezTo>
                <a:cubicBezTo>
                  <a:pt x="78" y="79"/>
                  <a:pt x="81" y="73"/>
                  <a:pt x="82" y="67"/>
                </a:cubicBezTo>
                <a:cubicBezTo>
                  <a:pt x="88" y="27"/>
                  <a:pt x="57" y="0"/>
                  <a:pt x="3"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6" name="未知"/>
          <p:cNvSpPr>
            <a:spLocks noEditPoints="1"/>
          </p:cNvSpPr>
          <p:nvPr/>
        </p:nvSpPr>
        <p:spPr bwMode="auto">
          <a:xfrm>
            <a:off x="6672264" y="3716339"/>
            <a:ext cx="617537" cy="644525"/>
          </a:xfrm>
          <a:custGeom>
            <a:avLst/>
            <a:gdLst>
              <a:gd name="T0" fmla="*/ 2147483647 w 219"/>
              <a:gd name="T1" fmla="*/ 2147483647 h 172"/>
              <a:gd name="T2" fmla="*/ 2147483647 w 219"/>
              <a:gd name="T3" fmla="*/ 0 h 172"/>
              <a:gd name="T4" fmla="*/ 2147483647 w 219"/>
              <a:gd name="T5" fmla="*/ 2147483647 h 172"/>
              <a:gd name="T6" fmla="*/ 2147483647 w 219"/>
              <a:gd name="T7" fmla="*/ 2147483647 h 172"/>
              <a:gd name="T8" fmla="*/ 2147483647 w 219"/>
              <a:gd name="T9" fmla="*/ 2147483647 h 172"/>
              <a:gd name="T10" fmla="*/ 2147483647 w 219"/>
              <a:gd name="T11" fmla="*/ 2147483647 h 172"/>
              <a:gd name="T12" fmla="*/ 2147483647 w 219"/>
              <a:gd name="T13" fmla="*/ 2147483647 h 172"/>
              <a:gd name="T14" fmla="*/ 2147483647 w 219"/>
              <a:gd name="T15" fmla="*/ 2147483647 h 172"/>
              <a:gd name="T16" fmla="*/ 2147483647 w 219"/>
              <a:gd name="T17" fmla="*/ 2147483647 h 172"/>
              <a:gd name="T18" fmla="*/ 2147483647 w 219"/>
              <a:gd name="T19" fmla="*/ 2147483647 h 172"/>
              <a:gd name="T20" fmla="*/ 2147483647 w 219"/>
              <a:gd name="T21" fmla="*/ 2147483647 h 172"/>
              <a:gd name="T22" fmla="*/ 2147483647 w 219"/>
              <a:gd name="T23" fmla="*/ 2147483647 h 172"/>
              <a:gd name="T24" fmla="*/ 2147483647 w 219"/>
              <a:gd name="T25" fmla="*/ 2147483647 h 172"/>
              <a:gd name="T26" fmla="*/ 2147483647 w 219"/>
              <a:gd name="T27" fmla="*/ 2147483647 h 172"/>
              <a:gd name="T28" fmla="*/ 2147483647 w 219"/>
              <a:gd name="T29" fmla="*/ 2147483647 h 172"/>
              <a:gd name="T30" fmla="*/ 2147483647 w 219"/>
              <a:gd name="T31" fmla="*/ 2147483647 h 172"/>
              <a:gd name="T32" fmla="*/ 2147483647 w 219"/>
              <a:gd name="T33" fmla="*/ 2147483647 h 172"/>
              <a:gd name="T34" fmla="*/ 2147483647 w 219"/>
              <a:gd name="T35" fmla="*/ 2147483647 h 172"/>
              <a:gd name="T36" fmla="*/ 2147483647 w 219"/>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72"/>
              <a:gd name="T59" fmla="*/ 219 w 219"/>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72">
                <a:moveTo>
                  <a:pt x="216" y="4"/>
                </a:moveTo>
                <a:cubicBezTo>
                  <a:pt x="217" y="3"/>
                  <a:pt x="218" y="1"/>
                  <a:pt x="219" y="0"/>
                </a:cubicBezTo>
                <a:cubicBezTo>
                  <a:pt x="210" y="1"/>
                  <a:pt x="200" y="2"/>
                  <a:pt x="191" y="3"/>
                </a:cubicBezTo>
                <a:cubicBezTo>
                  <a:pt x="190" y="5"/>
                  <a:pt x="189" y="6"/>
                  <a:pt x="188" y="8"/>
                </a:cubicBezTo>
                <a:cubicBezTo>
                  <a:pt x="158" y="14"/>
                  <a:pt x="118" y="30"/>
                  <a:pt x="83" y="54"/>
                </a:cubicBezTo>
                <a:cubicBezTo>
                  <a:pt x="54" y="73"/>
                  <a:pt x="4" y="118"/>
                  <a:pt x="2" y="149"/>
                </a:cubicBezTo>
                <a:cubicBezTo>
                  <a:pt x="0" y="168"/>
                  <a:pt x="15" y="172"/>
                  <a:pt x="25" y="172"/>
                </a:cubicBezTo>
                <a:cubicBezTo>
                  <a:pt x="55" y="172"/>
                  <a:pt x="111" y="134"/>
                  <a:pt x="154" y="84"/>
                </a:cubicBezTo>
                <a:cubicBezTo>
                  <a:pt x="182" y="51"/>
                  <a:pt x="196" y="33"/>
                  <a:pt x="212" y="9"/>
                </a:cubicBezTo>
                <a:cubicBezTo>
                  <a:pt x="213" y="9"/>
                  <a:pt x="214" y="9"/>
                  <a:pt x="215" y="9"/>
                </a:cubicBezTo>
                <a:cubicBezTo>
                  <a:pt x="216" y="7"/>
                  <a:pt x="217" y="6"/>
                  <a:pt x="218" y="4"/>
                </a:cubicBezTo>
                <a:cubicBezTo>
                  <a:pt x="217" y="4"/>
                  <a:pt x="217" y="4"/>
                  <a:pt x="216" y="4"/>
                </a:cubicBezTo>
                <a:close/>
                <a:moveTo>
                  <a:pt x="133" y="83"/>
                </a:moveTo>
                <a:cubicBezTo>
                  <a:pt x="110" y="114"/>
                  <a:pt x="82" y="142"/>
                  <a:pt x="63" y="154"/>
                </a:cubicBezTo>
                <a:cubicBezTo>
                  <a:pt x="49" y="162"/>
                  <a:pt x="38" y="166"/>
                  <a:pt x="29" y="165"/>
                </a:cubicBezTo>
                <a:cubicBezTo>
                  <a:pt x="24" y="164"/>
                  <a:pt x="18" y="160"/>
                  <a:pt x="18" y="151"/>
                </a:cubicBezTo>
                <a:cubicBezTo>
                  <a:pt x="18" y="124"/>
                  <a:pt x="59" y="78"/>
                  <a:pt x="87" y="59"/>
                </a:cubicBezTo>
                <a:cubicBezTo>
                  <a:pt x="120" y="36"/>
                  <a:pt x="157" y="20"/>
                  <a:pt x="185" y="14"/>
                </a:cubicBezTo>
                <a:cubicBezTo>
                  <a:pt x="165" y="39"/>
                  <a:pt x="146" y="66"/>
                  <a:pt x="133" y="83"/>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7" name="未知"/>
          <p:cNvSpPr>
            <a:spLocks/>
          </p:cNvSpPr>
          <p:nvPr/>
        </p:nvSpPr>
        <p:spPr bwMode="auto">
          <a:xfrm>
            <a:off x="7231064" y="3141664"/>
            <a:ext cx="377825" cy="574675"/>
          </a:xfrm>
          <a:custGeom>
            <a:avLst/>
            <a:gdLst>
              <a:gd name="T0" fmla="*/ 2147483647 w 145"/>
              <a:gd name="T1" fmla="*/ 2147483647 h 165"/>
              <a:gd name="T2" fmla="*/ 2147483647 w 145"/>
              <a:gd name="T3" fmla="*/ 0 h 165"/>
              <a:gd name="T4" fmla="*/ 2147483647 w 145"/>
              <a:gd name="T5" fmla="*/ 2147483647 h 165"/>
              <a:gd name="T6" fmla="*/ 0 w 145"/>
              <a:gd name="T7" fmla="*/ 2147483647 h 165"/>
              <a:gd name="T8" fmla="*/ 2147483647 w 145"/>
              <a:gd name="T9" fmla="*/ 2147483647 h 165"/>
              <a:gd name="T10" fmla="*/ 2147483647 w 145"/>
              <a:gd name="T11" fmla="*/ 2147483647 h 165"/>
              <a:gd name="T12" fmla="*/ 2147483647 w 145"/>
              <a:gd name="T13" fmla="*/ 2147483647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143" y="1"/>
                </a:moveTo>
                <a:cubicBezTo>
                  <a:pt x="144" y="1"/>
                  <a:pt x="144" y="0"/>
                  <a:pt x="145" y="0"/>
                </a:cubicBezTo>
                <a:cubicBezTo>
                  <a:pt x="118" y="8"/>
                  <a:pt x="96" y="35"/>
                  <a:pt x="75" y="57"/>
                </a:cubicBezTo>
                <a:cubicBezTo>
                  <a:pt x="58" y="81"/>
                  <a:pt x="26" y="127"/>
                  <a:pt x="0" y="165"/>
                </a:cubicBezTo>
                <a:cubicBezTo>
                  <a:pt x="9" y="164"/>
                  <a:pt x="19" y="163"/>
                  <a:pt x="28" y="162"/>
                </a:cubicBezTo>
                <a:cubicBezTo>
                  <a:pt x="39" y="146"/>
                  <a:pt x="53" y="126"/>
                  <a:pt x="72" y="99"/>
                </a:cubicBezTo>
                <a:cubicBezTo>
                  <a:pt x="92" y="71"/>
                  <a:pt x="123" y="29"/>
                  <a:pt x="143"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8" name="未知"/>
          <p:cNvSpPr>
            <a:spLocks/>
          </p:cNvSpPr>
          <p:nvPr/>
        </p:nvSpPr>
        <p:spPr bwMode="auto">
          <a:xfrm>
            <a:off x="6961189" y="2794001"/>
            <a:ext cx="471487" cy="854075"/>
          </a:xfrm>
          <a:custGeom>
            <a:avLst/>
            <a:gdLst>
              <a:gd name="T0" fmla="*/ 2147483647 w 153"/>
              <a:gd name="T1" fmla="*/ 0 h 228"/>
              <a:gd name="T2" fmla="*/ 2147483647 w 153"/>
              <a:gd name="T3" fmla="*/ 2147483647 h 228"/>
              <a:gd name="T4" fmla="*/ 2147483647 w 153"/>
              <a:gd name="T5" fmla="*/ 2147483647 h 228"/>
              <a:gd name="T6" fmla="*/ 2147483647 w 153"/>
              <a:gd name="T7" fmla="*/ 2147483647 h 228"/>
              <a:gd name="T8" fmla="*/ 2147483647 w 153"/>
              <a:gd name="T9" fmla="*/ 2147483647 h 228"/>
              <a:gd name="T10" fmla="*/ 2147483647 w 153"/>
              <a:gd name="T11" fmla="*/ 2147483647 h 228"/>
              <a:gd name="T12" fmla="*/ 2147483647 w 153"/>
              <a:gd name="T13" fmla="*/ 2147483647 h 228"/>
              <a:gd name="T14" fmla="*/ 2147483647 w 153"/>
              <a:gd name="T15" fmla="*/ 2147483647 h 228"/>
              <a:gd name="T16" fmla="*/ 2147483647 w 153"/>
              <a:gd name="T17" fmla="*/ 2147483647 h 228"/>
              <a:gd name="T18" fmla="*/ 2147483647 w 153"/>
              <a:gd name="T19" fmla="*/ 2147483647 h 228"/>
              <a:gd name="T20" fmla="*/ 2147483647 w 153"/>
              <a:gd name="T21" fmla="*/ 0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228"/>
              <a:gd name="T35" fmla="*/ 153 w 153"/>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228">
                <a:moveTo>
                  <a:pt x="128" y="0"/>
                </a:moveTo>
                <a:cubicBezTo>
                  <a:pt x="125" y="1"/>
                  <a:pt x="122" y="2"/>
                  <a:pt x="119" y="4"/>
                </a:cubicBezTo>
                <a:cubicBezTo>
                  <a:pt x="128" y="6"/>
                  <a:pt x="134" y="13"/>
                  <a:pt x="131" y="24"/>
                </a:cubicBezTo>
                <a:cubicBezTo>
                  <a:pt x="125" y="44"/>
                  <a:pt x="105" y="69"/>
                  <a:pt x="71" y="108"/>
                </a:cubicBezTo>
                <a:cubicBezTo>
                  <a:pt x="28" y="155"/>
                  <a:pt x="4" y="184"/>
                  <a:pt x="1" y="207"/>
                </a:cubicBezTo>
                <a:cubicBezTo>
                  <a:pt x="0" y="217"/>
                  <a:pt x="3" y="224"/>
                  <a:pt x="9" y="228"/>
                </a:cubicBezTo>
                <a:cubicBezTo>
                  <a:pt x="16" y="224"/>
                  <a:pt x="23" y="219"/>
                  <a:pt x="29" y="214"/>
                </a:cubicBezTo>
                <a:cubicBezTo>
                  <a:pt x="29" y="213"/>
                  <a:pt x="29" y="211"/>
                  <a:pt x="30" y="209"/>
                </a:cubicBezTo>
                <a:cubicBezTo>
                  <a:pt x="32" y="191"/>
                  <a:pt x="56" y="162"/>
                  <a:pt x="99" y="114"/>
                </a:cubicBezTo>
                <a:cubicBezTo>
                  <a:pt x="126" y="83"/>
                  <a:pt x="152" y="53"/>
                  <a:pt x="152" y="29"/>
                </a:cubicBezTo>
                <a:cubicBezTo>
                  <a:pt x="153" y="14"/>
                  <a:pt x="143" y="4"/>
                  <a:pt x="128"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9" name="未知"/>
          <p:cNvSpPr>
            <a:spLocks/>
          </p:cNvSpPr>
          <p:nvPr/>
        </p:nvSpPr>
        <p:spPr bwMode="auto">
          <a:xfrm>
            <a:off x="6816725" y="2781300"/>
            <a:ext cx="509588" cy="501650"/>
          </a:xfrm>
          <a:custGeom>
            <a:avLst/>
            <a:gdLst>
              <a:gd name="T0" fmla="*/ 2147483647 w 169"/>
              <a:gd name="T1" fmla="*/ 0 h 126"/>
              <a:gd name="T2" fmla="*/ 2147483647 w 169"/>
              <a:gd name="T3" fmla="*/ 2147483647 h 126"/>
              <a:gd name="T4" fmla="*/ 2147483647 w 169"/>
              <a:gd name="T5" fmla="*/ 2147483647 h 126"/>
              <a:gd name="T6" fmla="*/ 2147483647 w 169"/>
              <a:gd name="T7" fmla="*/ 2147483647 h 126"/>
              <a:gd name="T8" fmla="*/ 2147483647 w 169"/>
              <a:gd name="T9" fmla="*/ 2147483647 h 126"/>
              <a:gd name="T10" fmla="*/ 2147483647 w 169"/>
              <a:gd name="T11" fmla="*/ 2147483647 h 126"/>
              <a:gd name="T12" fmla="*/ 2147483647 w 169"/>
              <a:gd name="T13" fmla="*/ 2147483647 h 126"/>
              <a:gd name="T14" fmla="*/ 2147483647 w 169"/>
              <a:gd name="T15" fmla="*/ 2147483647 h 126"/>
              <a:gd name="T16" fmla="*/ 2147483647 w 169"/>
              <a:gd name="T17" fmla="*/ 2147483647 h 126"/>
              <a:gd name="T18" fmla="*/ 2147483647 w 169"/>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26"/>
              <a:gd name="T32" fmla="*/ 169 w 169"/>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26">
                <a:moveTo>
                  <a:pt x="149" y="0"/>
                </a:moveTo>
                <a:cubicBezTo>
                  <a:pt x="122" y="0"/>
                  <a:pt x="77" y="13"/>
                  <a:pt x="43" y="43"/>
                </a:cubicBezTo>
                <a:cubicBezTo>
                  <a:pt x="16" y="68"/>
                  <a:pt x="0" y="101"/>
                  <a:pt x="1" y="125"/>
                </a:cubicBezTo>
                <a:cubicBezTo>
                  <a:pt x="1" y="125"/>
                  <a:pt x="1" y="126"/>
                  <a:pt x="1" y="126"/>
                </a:cubicBezTo>
                <a:cubicBezTo>
                  <a:pt x="4" y="125"/>
                  <a:pt x="7" y="124"/>
                  <a:pt x="10" y="123"/>
                </a:cubicBezTo>
                <a:cubicBezTo>
                  <a:pt x="10" y="101"/>
                  <a:pt x="31" y="75"/>
                  <a:pt x="54" y="53"/>
                </a:cubicBezTo>
                <a:cubicBezTo>
                  <a:pt x="84" y="23"/>
                  <a:pt x="121" y="5"/>
                  <a:pt x="149" y="5"/>
                </a:cubicBezTo>
                <a:cubicBezTo>
                  <a:pt x="153" y="5"/>
                  <a:pt x="157" y="6"/>
                  <a:pt x="160" y="7"/>
                </a:cubicBezTo>
                <a:cubicBezTo>
                  <a:pt x="163" y="5"/>
                  <a:pt x="166" y="4"/>
                  <a:pt x="169" y="3"/>
                </a:cubicBezTo>
                <a:cubicBezTo>
                  <a:pt x="163" y="1"/>
                  <a:pt x="156" y="0"/>
                  <a:pt x="14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0" name="未知"/>
          <p:cNvSpPr>
            <a:spLocks/>
          </p:cNvSpPr>
          <p:nvPr/>
        </p:nvSpPr>
        <p:spPr bwMode="auto">
          <a:xfrm>
            <a:off x="7550150" y="3357564"/>
            <a:ext cx="274638" cy="287337"/>
          </a:xfrm>
          <a:custGeom>
            <a:avLst/>
            <a:gdLst>
              <a:gd name="T0" fmla="*/ 2147483647 w 102"/>
              <a:gd name="T1" fmla="*/ 2147483647 h 98"/>
              <a:gd name="T2" fmla="*/ 2147483647 w 102"/>
              <a:gd name="T3" fmla="*/ 2147483647 h 98"/>
              <a:gd name="T4" fmla="*/ 2147483647 w 102"/>
              <a:gd name="T5" fmla="*/ 2147483647 h 98"/>
              <a:gd name="T6" fmla="*/ 2147483647 w 102"/>
              <a:gd name="T7" fmla="*/ 2147483647 h 98"/>
              <a:gd name="T8" fmla="*/ 2147483647 w 102"/>
              <a:gd name="T9" fmla="*/ 2147483647 h 98"/>
              <a:gd name="T10" fmla="*/ 2147483647 w 102"/>
              <a:gd name="T11" fmla="*/ 0 h 98"/>
              <a:gd name="T12" fmla="*/ 2147483647 w 102"/>
              <a:gd name="T13" fmla="*/ 2147483647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2147483647 w 102"/>
              <a:gd name="T25" fmla="*/ 2147483647 h 98"/>
              <a:gd name="T26" fmla="*/ 2147483647 w 102"/>
              <a:gd name="T27" fmla="*/ 2147483647 h 98"/>
              <a:gd name="T28" fmla="*/ 2147483647 w 102"/>
              <a:gd name="T29" fmla="*/ 2147483647 h 98"/>
              <a:gd name="T30" fmla="*/ 2147483647 w 102"/>
              <a:gd name="T31" fmla="*/ 2147483647 h 98"/>
              <a:gd name="T32" fmla="*/ 2147483647 w 102"/>
              <a:gd name="T33" fmla="*/ 2147483647 h 98"/>
              <a:gd name="T34" fmla="*/ 2147483647 w 102"/>
              <a:gd name="T35" fmla="*/ 2147483647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98"/>
              <a:gd name="T56" fmla="*/ 102 w 102"/>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98">
                <a:moveTo>
                  <a:pt x="32" y="93"/>
                </a:moveTo>
                <a:cubicBezTo>
                  <a:pt x="26" y="93"/>
                  <a:pt x="24" y="89"/>
                  <a:pt x="24" y="83"/>
                </a:cubicBezTo>
                <a:cubicBezTo>
                  <a:pt x="26" y="72"/>
                  <a:pt x="40" y="51"/>
                  <a:pt x="56" y="35"/>
                </a:cubicBezTo>
                <a:cubicBezTo>
                  <a:pt x="72" y="20"/>
                  <a:pt x="82" y="11"/>
                  <a:pt x="96" y="5"/>
                </a:cubicBezTo>
                <a:cubicBezTo>
                  <a:pt x="100" y="3"/>
                  <a:pt x="102" y="3"/>
                  <a:pt x="102" y="2"/>
                </a:cubicBezTo>
                <a:cubicBezTo>
                  <a:pt x="102" y="0"/>
                  <a:pt x="97" y="0"/>
                  <a:pt x="93" y="0"/>
                </a:cubicBezTo>
                <a:cubicBezTo>
                  <a:pt x="81" y="0"/>
                  <a:pt x="64" y="6"/>
                  <a:pt x="48" y="14"/>
                </a:cubicBezTo>
                <a:cubicBezTo>
                  <a:pt x="37" y="20"/>
                  <a:pt x="29" y="25"/>
                  <a:pt x="22" y="30"/>
                </a:cubicBezTo>
                <a:cubicBezTo>
                  <a:pt x="16" y="34"/>
                  <a:pt x="9" y="40"/>
                  <a:pt x="5" y="44"/>
                </a:cubicBezTo>
                <a:cubicBezTo>
                  <a:pt x="3" y="46"/>
                  <a:pt x="0" y="49"/>
                  <a:pt x="1" y="51"/>
                </a:cubicBezTo>
                <a:cubicBezTo>
                  <a:pt x="2" y="52"/>
                  <a:pt x="4" y="51"/>
                  <a:pt x="8" y="47"/>
                </a:cubicBezTo>
                <a:cubicBezTo>
                  <a:pt x="12" y="44"/>
                  <a:pt x="14" y="42"/>
                  <a:pt x="18" y="38"/>
                </a:cubicBezTo>
                <a:cubicBezTo>
                  <a:pt x="18" y="39"/>
                  <a:pt x="18" y="39"/>
                  <a:pt x="18" y="39"/>
                </a:cubicBezTo>
                <a:cubicBezTo>
                  <a:pt x="8" y="50"/>
                  <a:pt x="1" y="63"/>
                  <a:pt x="1" y="74"/>
                </a:cubicBezTo>
                <a:cubicBezTo>
                  <a:pt x="0" y="90"/>
                  <a:pt x="11" y="98"/>
                  <a:pt x="28" y="98"/>
                </a:cubicBezTo>
                <a:cubicBezTo>
                  <a:pt x="29" y="98"/>
                  <a:pt x="30" y="98"/>
                  <a:pt x="31" y="98"/>
                </a:cubicBezTo>
                <a:cubicBezTo>
                  <a:pt x="31" y="96"/>
                  <a:pt x="32" y="94"/>
                  <a:pt x="33" y="93"/>
                </a:cubicBezTo>
                <a:cubicBezTo>
                  <a:pt x="33" y="93"/>
                  <a:pt x="32" y="93"/>
                  <a:pt x="32" y="93"/>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1" name="未知"/>
          <p:cNvSpPr>
            <a:spLocks/>
          </p:cNvSpPr>
          <p:nvPr/>
        </p:nvSpPr>
        <p:spPr bwMode="auto">
          <a:xfrm>
            <a:off x="7661276" y="3284538"/>
            <a:ext cx="271463" cy="368300"/>
          </a:xfrm>
          <a:custGeom>
            <a:avLst/>
            <a:gdLst>
              <a:gd name="T0" fmla="*/ 2147483647 w 96"/>
              <a:gd name="T1" fmla="*/ 2147483647 h 98"/>
              <a:gd name="T2" fmla="*/ 2147483647 w 96"/>
              <a:gd name="T3" fmla="*/ 2147483647 h 98"/>
              <a:gd name="T4" fmla="*/ 2147483647 w 96"/>
              <a:gd name="T5" fmla="*/ 2147483647 h 98"/>
              <a:gd name="T6" fmla="*/ 2147483647 w 96"/>
              <a:gd name="T7" fmla="*/ 2147483647 h 98"/>
              <a:gd name="T8" fmla="*/ 2147483647 w 96"/>
              <a:gd name="T9" fmla="*/ 2147483647 h 98"/>
              <a:gd name="T10" fmla="*/ 2147483647 w 96"/>
              <a:gd name="T11" fmla="*/ 2147483647 h 98"/>
              <a:gd name="T12" fmla="*/ 2147483647 w 96"/>
              <a:gd name="T13" fmla="*/ 2147483647 h 98"/>
              <a:gd name="T14" fmla="*/ 2147483647 w 96"/>
              <a:gd name="T15" fmla="*/ 2147483647 h 98"/>
              <a:gd name="T16" fmla="*/ 2147483647 w 96"/>
              <a:gd name="T17" fmla="*/ 2147483647 h 98"/>
              <a:gd name="T18" fmla="*/ 2147483647 w 96"/>
              <a:gd name="T19" fmla="*/ 2147483647 h 98"/>
              <a:gd name="T20" fmla="*/ 2147483647 w 96"/>
              <a:gd name="T21" fmla="*/ 2147483647 h 98"/>
              <a:gd name="T22" fmla="*/ 2147483647 w 96"/>
              <a:gd name="T23" fmla="*/ 2147483647 h 98"/>
              <a:gd name="T24" fmla="*/ 0 w 96"/>
              <a:gd name="T25" fmla="*/ 2147483647 h 98"/>
              <a:gd name="T26" fmla="*/ 2147483647 w 96"/>
              <a:gd name="T27" fmla="*/ 2147483647 h 98"/>
              <a:gd name="T28" fmla="*/ 2147483647 w 96"/>
              <a:gd name="T29" fmla="*/ 2147483647 h 98"/>
              <a:gd name="T30" fmla="*/ 2147483647 w 96"/>
              <a:gd name="T31" fmla="*/ 2147483647 h 98"/>
              <a:gd name="T32" fmla="*/ 2147483647 w 96"/>
              <a:gd name="T33" fmla="*/ 2147483647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64" y="68"/>
                </a:moveTo>
                <a:cubicBezTo>
                  <a:pt x="64" y="68"/>
                  <a:pt x="64" y="68"/>
                  <a:pt x="64" y="68"/>
                </a:cubicBezTo>
                <a:cubicBezTo>
                  <a:pt x="67" y="65"/>
                  <a:pt x="69" y="62"/>
                  <a:pt x="72" y="59"/>
                </a:cubicBezTo>
                <a:cubicBezTo>
                  <a:pt x="85" y="47"/>
                  <a:pt x="93" y="34"/>
                  <a:pt x="95" y="23"/>
                </a:cubicBezTo>
                <a:cubicBezTo>
                  <a:pt x="96" y="15"/>
                  <a:pt x="93" y="8"/>
                  <a:pt x="88" y="4"/>
                </a:cubicBezTo>
                <a:cubicBezTo>
                  <a:pt x="86" y="2"/>
                  <a:pt x="83" y="0"/>
                  <a:pt x="80" y="1"/>
                </a:cubicBezTo>
                <a:cubicBezTo>
                  <a:pt x="79" y="2"/>
                  <a:pt x="81" y="3"/>
                  <a:pt x="81" y="9"/>
                </a:cubicBezTo>
                <a:cubicBezTo>
                  <a:pt x="81" y="12"/>
                  <a:pt x="81" y="18"/>
                  <a:pt x="79" y="22"/>
                </a:cubicBezTo>
                <a:cubicBezTo>
                  <a:pt x="76" y="24"/>
                  <a:pt x="68" y="28"/>
                  <a:pt x="62" y="36"/>
                </a:cubicBezTo>
                <a:cubicBezTo>
                  <a:pt x="55" y="46"/>
                  <a:pt x="53" y="54"/>
                  <a:pt x="52" y="59"/>
                </a:cubicBezTo>
                <a:cubicBezTo>
                  <a:pt x="52" y="60"/>
                  <a:pt x="52" y="60"/>
                  <a:pt x="51" y="60"/>
                </a:cubicBezTo>
                <a:cubicBezTo>
                  <a:pt x="35" y="78"/>
                  <a:pt x="14" y="92"/>
                  <a:pt x="2" y="93"/>
                </a:cubicBezTo>
                <a:cubicBezTo>
                  <a:pt x="1" y="94"/>
                  <a:pt x="0" y="96"/>
                  <a:pt x="0" y="98"/>
                </a:cubicBezTo>
                <a:cubicBezTo>
                  <a:pt x="19" y="97"/>
                  <a:pt x="40" y="85"/>
                  <a:pt x="54" y="75"/>
                </a:cubicBezTo>
                <a:cubicBezTo>
                  <a:pt x="56" y="74"/>
                  <a:pt x="58" y="73"/>
                  <a:pt x="59" y="71"/>
                </a:cubicBezTo>
                <a:cubicBezTo>
                  <a:pt x="60" y="72"/>
                  <a:pt x="60" y="72"/>
                  <a:pt x="60" y="72"/>
                </a:cubicBezTo>
                <a:cubicBezTo>
                  <a:pt x="61" y="70"/>
                  <a:pt x="62" y="69"/>
                  <a:pt x="64" y="6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2" name="未知"/>
          <p:cNvSpPr>
            <a:spLocks/>
          </p:cNvSpPr>
          <p:nvPr/>
        </p:nvSpPr>
        <p:spPr bwMode="auto">
          <a:xfrm>
            <a:off x="7932739" y="3284538"/>
            <a:ext cx="249237" cy="195262"/>
          </a:xfrm>
          <a:custGeom>
            <a:avLst/>
            <a:gdLst>
              <a:gd name="T0" fmla="*/ 2147483647 w 89"/>
              <a:gd name="T1" fmla="*/ 0 h 52"/>
              <a:gd name="T2" fmla="*/ 2147483647 w 89"/>
              <a:gd name="T3" fmla="*/ 2147483647 h 52"/>
              <a:gd name="T4" fmla="*/ 2147483647 w 89"/>
              <a:gd name="T5" fmla="*/ 2147483647 h 52"/>
              <a:gd name="T6" fmla="*/ 2147483647 w 89"/>
              <a:gd name="T7" fmla="*/ 2147483647 h 52"/>
              <a:gd name="T8" fmla="*/ 2147483647 w 89"/>
              <a:gd name="T9" fmla="*/ 2147483647 h 52"/>
              <a:gd name="T10" fmla="*/ 2147483647 w 89"/>
              <a:gd name="T11" fmla="*/ 2147483647 h 52"/>
              <a:gd name="T12" fmla="*/ 2147483647 w 89"/>
              <a:gd name="T13" fmla="*/ 2147483647 h 52"/>
              <a:gd name="T14" fmla="*/ 2147483647 w 89"/>
              <a:gd name="T15" fmla="*/ 2147483647 h 52"/>
              <a:gd name="T16" fmla="*/ 2147483647 w 89"/>
              <a:gd name="T17" fmla="*/ 2147483647 h 52"/>
              <a:gd name="T18" fmla="*/ 2147483647 w 8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52"/>
              <a:gd name="T32" fmla="*/ 89 w 8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52">
                <a:moveTo>
                  <a:pt x="78" y="0"/>
                </a:moveTo>
                <a:cubicBezTo>
                  <a:pt x="68" y="0"/>
                  <a:pt x="61" y="2"/>
                  <a:pt x="46" y="12"/>
                </a:cubicBezTo>
                <a:cubicBezTo>
                  <a:pt x="33" y="21"/>
                  <a:pt x="14" y="37"/>
                  <a:pt x="8" y="42"/>
                </a:cubicBezTo>
                <a:cubicBezTo>
                  <a:pt x="2" y="48"/>
                  <a:pt x="0" y="50"/>
                  <a:pt x="2" y="51"/>
                </a:cubicBezTo>
                <a:cubicBezTo>
                  <a:pt x="3" y="52"/>
                  <a:pt x="5" y="51"/>
                  <a:pt x="10" y="47"/>
                </a:cubicBezTo>
                <a:cubicBezTo>
                  <a:pt x="15" y="42"/>
                  <a:pt x="21" y="37"/>
                  <a:pt x="29" y="30"/>
                </a:cubicBezTo>
                <a:cubicBezTo>
                  <a:pt x="38" y="24"/>
                  <a:pt x="49" y="16"/>
                  <a:pt x="53" y="14"/>
                </a:cubicBezTo>
                <a:cubicBezTo>
                  <a:pt x="52" y="15"/>
                  <a:pt x="50" y="16"/>
                  <a:pt x="49" y="18"/>
                </a:cubicBezTo>
                <a:cubicBezTo>
                  <a:pt x="61" y="15"/>
                  <a:pt x="75" y="9"/>
                  <a:pt x="88" y="4"/>
                </a:cubicBezTo>
                <a:cubicBezTo>
                  <a:pt x="89" y="1"/>
                  <a:pt x="86" y="0"/>
                  <a:pt x="78"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3" name="未知"/>
          <p:cNvSpPr>
            <a:spLocks/>
          </p:cNvSpPr>
          <p:nvPr/>
        </p:nvSpPr>
        <p:spPr bwMode="auto">
          <a:xfrm>
            <a:off x="7935913" y="3302000"/>
            <a:ext cx="239712" cy="338138"/>
          </a:xfrm>
          <a:custGeom>
            <a:avLst/>
            <a:gdLst>
              <a:gd name="T0" fmla="*/ 2147483647 w 85"/>
              <a:gd name="T1" fmla="*/ 2147483647 h 90"/>
              <a:gd name="T2" fmla="*/ 2147483647 w 85"/>
              <a:gd name="T3" fmla="*/ 2147483647 h 90"/>
              <a:gd name="T4" fmla="*/ 2147483647 w 85"/>
              <a:gd name="T5" fmla="*/ 2147483647 h 90"/>
              <a:gd name="T6" fmla="*/ 2147483647 w 85"/>
              <a:gd name="T7" fmla="*/ 0 h 90"/>
              <a:gd name="T8" fmla="*/ 2147483647 w 85"/>
              <a:gd name="T9" fmla="*/ 2147483647 h 90"/>
              <a:gd name="T10" fmla="*/ 2147483647 w 85"/>
              <a:gd name="T11" fmla="*/ 2147483647 h 90"/>
              <a:gd name="T12" fmla="*/ 2147483647 w 85"/>
              <a:gd name="T13" fmla="*/ 2147483647 h 90"/>
              <a:gd name="T14" fmla="*/ 2147483647 w 85"/>
              <a:gd name="T15" fmla="*/ 2147483647 h 90"/>
              <a:gd name="T16" fmla="*/ 2147483647 w 85"/>
              <a:gd name="T17" fmla="*/ 2147483647 h 90"/>
              <a:gd name="T18" fmla="*/ 2147483647 w 85"/>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90"/>
              <a:gd name="T32" fmla="*/ 85 w 8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90">
                <a:moveTo>
                  <a:pt x="32" y="68"/>
                </a:moveTo>
                <a:cubicBezTo>
                  <a:pt x="35" y="62"/>
                  <a:pt x="44" y="50"/>
                  <a:pt x="53" y="38"/>
                </a:cubicBezTo>
                <a:cubicBezTo>
                  <a:pt x="64" y="25"/>
                  <a:pt x="74" y="12"/>
                  <a:pt x="81" y="4"/>
                </a:cubicBezTo>
                <a:cubicBezTo>
                  <a:pt x="83" y="2"/>
                  <a:pt x="84" y="1"/>
                  <a:pt x="85" y="0"/>
                </a:cubicBezTo>
                <a:cubicBezTo>
                  <a:pt x="72" y="5"/>
                  <a:pt x="58" y="11"/>
                  <a:pt x="46" y="14"/>
                </a:cubicBezTo>
                <a:cubicBezTo>
                  <a:pt x="31" y="28"/>
                  <a:pt x="21" y="40"/>
                  <a:pt x="11" y="54"/>
                </a:cubicBezTo>
                <a:cubicBezTo>
                  <a:pt x="6" y="60"/>
                  <a:pt x="1" y="69"/>
                  <a:pt x="1" y="76"/>
                </a:cubicBezTo>
                <a:cubicBezTo>
                  <a:pt x="0" y="83"/>
                  <a:pt x="4" y="88"/>
                  <a:pt x="9" y="90"/>
                </a:cubicBezTo>
                <a:cubicBezTo>
                  <a:pt x="17" y="85"/>
                  <a:pt x="24" y="80"/>
                  <a:pt x="31" y="76"/>
                </a:cubicBezTo>
                <a:cubicBezTo>
                  <a:pt x="31" y="74"/>
                  <a:pt x="31" y="71"/>
                  <a:pt x="32" y="6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4" name="未知"/>
          <p:cNvSpPr>
            <a:spLocks/>
          </p:cNvSpPr>
          <p:nvPr/>
        </p:nvSpPr>
        <p:spPr bwMode="auto">
          <a:xfrm>
            <a:off x="7961314" y="3282951"/>
            <a:ext cx="466725" cy="365125"/>
          </a:xfrm>
          <a:custGeom>
            <a:avLst/>
            <a:gdLst>
              <a:gd name="T0" fmla="*/ 2147483647 w 166"/>
              <a:gd name="T1" fmla="*/ 0 h 97"/>
              <a:gd name="T2" fmla="*/ 2147483647 w 166"/>
              <a:gd name="T3" fmla="*/ 2147483647 h 97"/>
              <a:gd name="T4" fmla="*/ 2147483647 w 166"/>
              <a:gd name="T5" fmla="*/ 2147483647 h 97"/>
              <a:gd name="T6" fmla="*/ 2147483647 w 166"/>
              <a:gd name="T7" fmla="*/ 2147483647 h 97"/>
              <a:gd name="T8" fmla="*/ 2147483647 w 166"/>
              <a:gd name="T9" fmla="*/ 2147483647 h 97"/>
              <a:gd name="T10" fmla="*/ 2147483647 w 166"/>
              <a:gd name="T11" fmla="*/ 2147483647 h 97"/>
              <a:gd name="T12" fmla="*/ 0 w 166"/>
              <a:gd name="T13" fmla="*/ 2147483647 h 97"/>
              <a:gd name="T14" fmla="*/ 2147483647 w 166"/>
              <a:gd name="T15" fmla="*/ 2147483647 h 97"/>
              <a:gd name="T16" fmla="*/ 2147483647 w 166"/>
              <a:gd name="T17" fmla="*/ 2147483647 h 97"/>
              <a:gd name="T18" fmla="*/ 2147483647 w 166"/>
              <a:gd name="T19" fmla="*/ 2147483647 h 97"/>
              <a:gd name="T20" fmla="*/ 2147483647 w 166"/>
              <a:gd name="T21" fmla="*/ 2147483647 h 97"/>
              <a:gd name="T22" fmla="*/ 2147483647 w 166"/>
              <a:gd name="T23" fmla="*/ 2147483647 h 97"/>
              <a:gd name="T24" fmla="*/ 2147483647 w 166"/>
              <a:gd name="T25" fmla="*/ 2147483647 h 97"/>
              <a:gd name="T26" fmla="*/ 2147483647 w 166"/>
              <a:gd name="T27" fmla="*/ 2147483647 h 97"/>
              <a:gd name="T28" fmla="*/ 2147483647 w 166"/>
              <a:gd name="T29" fmla="*/ 2147483647 h 97"/>
              <a:gd name="T30" fmla="*/ 2147483647 w 166"/>
              <a:gd name="T31" fmla="*/ 2147483647 h 97"/>
              <a:gd name="T32" fmla="*/ 2147483647 w 166"/>
              <a:gd name="T33" fmla="*/ 2147483647 h 97"/>
              <a:gd name="T34" fmla="*/ 2147483647 w 166"/>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97"/>
              <a:gd name="T56" fmla="*/ 166 w 166"/>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97">
                <a:moveTo>
                  <a:pt x="152" y="0"/>
                </a:moveTo>
                <a:cubicBezTo>
                  <a:pt x="143" y="0"/>
                  <a:pt x="140" y="2"/>
                  <a:pt x="136" y="6"/>
                </a:cubicBezTo>
                <a:cubicBezTo>
                  <a:pt x="118" y="19"/>
                  <a:pt x="103" y="33"/>
                  <a:pt x="77" y="53"/>
                </a:cubicBezTo>
                <a:cubicBezTo>
                  <a:pt x="60" y="66"/>
                  <a:pt x="48" y="75"/>
                  <a:pt x="36" y="82"/>
                </a:cubicBezTo>
                <a:cubicBezTo>
                  <a:pt x="30" y="84"/>
                  <a:pt x="25" y="85"/>
                  <a:pt x="23" y="83"/>
                </a:cubicBezTo>
                <a:cubicBezTo>
                  <a:pt x="22" y="82"/>
                  <a:pt x="22" y="81"/>
                  <a:pt x="22" y="81"/>
                </a:cubicBezTo>
                <a:cubicBezTo>
                  <a:pt x="15" y="85"/>
                  <a:pt x="8" y="90"/>
                  <a:pt x="0" y="95"/>
                </a:cubicBezTo>
                <a:cubicBezTo>
                  <a:pt x="3" y="96"/>
                  <a:pt x="6" y="97"/>
                  <a:pt x="10" y="97"/>
                </a:cubicBezTo>
                <a:cubicBezTo>
                  <a:pt x="26" y="97"/>
                  <a:pt x="46" y="83"/>
                  <a:pt x="68" y="66"/>
                </a:cubicBezTo>
                <a:cubicBezTo>
                  <a:pt x="81" y="57"/>
                  <a:pt x="98" y="44"/>
                  <a:pt x="109" y="35"/>
                </a:cubicBezTo>
                <a:cubicBezTo>
                  <a:pt x="108" y="35"/>
                  <a:pt x="108" y="35"/>
                  <a:pt x="108" y="35"/>
                </a:cubicBezTo>
                <a:cubicBezTo>
                  <a:pt x="108" y="35"/>
                  <a:pt x="108" y="35"/>
                  <a:pt x="109" y="35"/>
                </a:cubicBezTo>
                <a:cubicBezTo>
                  <a:pt x="110" y="34"/>
                  <a:pt x="111" y="33"/>
                  <a:pt x="112" y="32"/>
                </a:cubicBezTo>
                <a:cubicBezTo>
                  <a:pt x="113" y="32"/>
                  <a:pt x="113" y="32"/>
                  <a:pt x="113" y="32"/>
                </a:cubicBezTo>
                <a:cubicBezTo>
                  <a:pt x="112" y="33"/>
                  <a:pt x="112" y="33"/>
                  <a:pt x="112" y="33"/>
                </a:cubicBezTo>
                <a:cubicBezTo>
                  <a:pt x="126" y="27"/>
                  <a:pt x="139" y="21"/>
                  <a:pt x="153" y="16"/>
                </a:cubicBezTo>
                <a:cubicBezTo>
                  <a:pt x="155" y="14"/>
                  <a:pt x="158" y="11"/>
                  <a:pt x="160" y="8"/>
                </a:cubicBezTo>
                <a:cubicBezTo>
                  <a:pt x="166" y="1"/>
                  <a:pt x="161" y="0"/>
                  <a:pt x="152"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5" name="未知"/>
          <p:cNvSpPr>
            <a:spLocks/>
          </p:cNvSpPr>
          <p:nvPr/>
        </p:nvSpPr>
        <p:spPr bwMode="auto">
          <a:xfrm>
            <a:off x="8202614" y="3357563"/>
            <a:ext cx="211137" cy="296862"/>
          </a:xfrm>
          <a:custGeom>
            <a:avLst/>
            <a:gdLst>
              <a:gd name="T0" fmla="*/ 2147483647 w 75"/>
              <a:gd name="T1" fmla="*/ 2147483647 h 79"/>
              <a:gd name="T2" fmla="*/ 2147483647 w 75"/>
              <a:gd name="T3" fmla="*/ 2147483647 h 79"/>
              <a:gd name="T4" fmla="*/ 2147483647 w 75"/>
              <a:gd name="T5" fmla="*/ 0 h 79"/>
              <a:gd name="T6" fmla="*/ 2147483647 w 75"/>
              <a:gd name="T7" fmla="*/ 2147483647 h 79"/>
              <a:gd name="T8" fmla="*/ 2147483647 w 75"/>
              <a:gd name="T9" fmla="*/ 2147483647 h 79"/>
              <a:gd name="T10" fmla="*/ 0 w 75"/>
              <a:gd name="T11" fmla="*/ 2147483647 h 79"/>
              <a:gd name="T12" fmla="*/ 2147483647 w 75"/>
              <a:gd name="T13" fmla="*/ 2147483647 h 79"/>
              <a:gd name="T14" fmla="*/ 2147483647 w 75"/>
              <a:gd name="T15" fmla="*/ 2147483647 h 79"/>
              <a:gd name="T16" fmla="*/ 2147483647 w 75"/>
              <a:gd name="T17" fmla="*/ 21474836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9"/>
              <a:gd name="T29" fmla="*/ 75 w 7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9">
                <a:moveTo>
                  <a:pt x="33" y="55"/>
                </a:moveTo>
                <a:cubicBezTo>
                  <a:pt x="36" y="49"/>
                  <a:pt x="43" y="39"/>
                  <a:pt x="53" y="27"/>
                </a:cubicBezTo>
                <a:cubicBezTo>
                  <a:pt x="61" y="16"/>
                  <a:pt x="68" y="9"/>
                  <a:pt x="75" y="0"/>
                </a:cubicBezTo>
                <a:cubicBezTo>
                  <a:pt x="61" y="5"/>
                  <a:pt x="48" y="11"/>
                  <a:pt x="34" y="17"/>
                </a:cubicBezTo>
                <a:cubicBezTo>
                  <a:pt x="25" y="26"/>
                  <a:pt x="15" y="36"/>
                  <a:pt x="9" y="45"/>
                </a:cubicBezTo>
                <a:cubicBezTo>
                  <a:pt x="4" y="52"/>
                  <a:pt x="0" y="60"/>
                  <a:pt x="0" y="67"/>
                </a:cubicBezTo>
                <a:cubicBezTo>
                  <a:pt x="0" y="73"/>
                  <a:pt x="3" y="78"/>
                  <a:pt x="9" y="79"/>
                </a:cubicBezTo>
                <a:cubicBezTo>
                  <a:pt x="16" y="74"/>
                  <a:pt x="23" y="69"/>
                  <a:pt x="30" y="65"/>
                </a:cubicBezTo>
                <a:cubicBezTo>
                  <a:pt x="29" y="62"/>
                  <a:pt x="30" y="59"/>
                  <a:pt x="33" y="55"/>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6" name="未知"/>
          <p:cNvSpPr>
            <a:spLocks/>
          </p:cNvSpPr>
          <p:nvPr/>
        </p:nvSpPr>
        <p:spPr bwMode="auto">
          <a:xfrm>
            <a:off x="8183563" y="3429000"/>
            <a:ext cx="266700" cy="215900"/>
          </a:xfrm>
          <a:custGeom>
            <a:avLst/>
            <a:gdLst>
              <a:gd name="T0" fmla="*/ 2147483647 w 95"/>
              <a:gd name="T1" fmla="*/ 2147483647 h 60"/>
              <a:gd name="T2" fmla="*/ 2147483647 w 95"/>
              <a:gd name="T3" fmla="*/ 2147483647 h 60"/>
              <a:gd name="T4" fmla="*/ 2147483647 w 95"/>
              <a:gd name="T5" fmla="*/ 2147483647 h 60"/>
              <a:gd name="T6" fmla="*/ 2147483647 w 95"/>
              <a:gd name="T7" fmla="*/ 2147483647 h 60"/>
              <a:gd name="T8" fmla="*/ 2147483647 w 95"/>
              <a:gd name="T9" fmla="*/ 2147483647 h 60"/>
              <a:gd name="T10" fmla="*/ 2147483647 w 95"/>
              <a:gd name="T11" fmla="*/ 2147483647 h 60"/>
              <a:gd name="T12" fmla="*/ 0 w 95"/>
              <a:gd name="T13" fmla="*/ 2147483647 h 60"/>
              <a:gd name="T14" fmla="*/ 2147483647 w 95"/>
              <a:gd name="T15" fmla="*/ 2147483647 h 60"/>
              <a:gd name="T16" fmla="*/ 2147483647 w 95"/>
              <a:gd name="T17" fmla="*/ 2147483647 h 60"/>
              <a:gd name="T18" fmla="*/ 2147483647 w 95"/>
              <a:gd name="T19" fmla="*/ 2147483647 h 60"/>
              <a:gd name="T20" fmla="*/ 2147483647 w 95"/>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3" y="2"/>
                </a:moveTo>
                <a:cubicBezTo>
                  <a:pt x="92" y="0"/>
                  <a:pt x="89" y="3"/>
                  <a:pt x="85" y="6"/>
                </a:cubicBezTo>
                <a:cubicBezTo>
                  <a:pt x="79" y="11"/>
                  <a:pt x="70" y="20"/>
                  <a:pt x="59" y="28"/>
                </a:cubicBezTo>
                <a:cubicBezTo>
                  <a:pt x="50" y="35"/>
                  <a:pt x="40" y="42"/>
                  <a:pt x="34" y="45"/>
                </a:cubicBezTo>
                <a:cubicBezTo>
                  <a:pt x="29" y="47"/>
                  <a:pt x="25" y="49"/>
                  <a:pt x="22" y="46"/>
                </a:cubicBezTo>
                <a:cubicBezTo>
                  <a:pt x="21" y="46"/>
                  <a:pt x="21" y="45"/>
                  <a:pt x="21" y="44"/>
                </a:cubicBezTo>
                <a:cubicBezTo>
                  <a:pt x="14" y="48"/>
                  <a:pt x="7" y="53"/>
                  <a:pt x="0" y="58"/>
                </a:cubicBezTo>
                <a:cubicBezTo>
                  <a:pt x="3" y="59"/>
                  <a:pt x="5" y="60"/>
                  <a:pt x="8" y="60"/>
                </a:cubicBezTo>
                <a:cubicBezTo>
                  <a:pt x="26" y="60"/>
                  <a:pt x="45" y="45"/>
                  <a:pt x="55" y="38"/>
                </a:cubicBezTo>
                <a:cubicBezTo>
                  <a:pt x="68" y="27"/>
                  <a:pt x="82" y="16"/>
                  <a:pt x="89" y="9"/>
                </a:cubicBezTo>
                <a:cubicBezTo>
                  <a:pt x="90" y="8"/>
                  <a:pt x="95" y="3"/>
                  <a:pt x="93" y="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7" name="未知"/>
          <p:cNvSpPr>
            <a:spLocks/>
          </p:cNvSpPr>
          <p:nvPr/>
        </p:nvSpPr>
        <p:spPr bwMode="auto">
          <a:xfrm>
            <a:off x="4692651" y="2492375"/>
            <a:ext cx="682625" cy="869950"/>
          </a:xfrm>
          <a:custGeom>
            <a:avLst/>
            <a:gdLst>
              <a:gd name="T0" fmla="*/ 0 w 243"/>
              <a:gd name="T1" fmla="*/ 2147483647 h 232"/>
              <a:gd name="T2" fmla="*/ 2147483647 w 243"/>
              <a:gd name="T3" fmla="*/ 2147483647 h 232"/>
              <a:gd name="T4" fmla="*/ 2147483647 w 243"/>
              <a:gd name="T5" fmla="*/ 2147483647 h 232"/>
              <a:gd name="T6" fmla="*/ 2147483647 w 243"/>
              <a:gd name="T7" fmla="*/ 2147483647 h 232"/>
              <a:gd name="T8" fmla="*/ 2147483647 w 243"/>
              <a:gd name="T9" fmla="*/ 2147483647 h 232"/>
              <a:gd name="T10" fmla="*/ 2147483647 w 243"/>
              <a:gd name="T11" fmla="*/ 2147483647 h 232"/>
              <a:gd name="T12" fmla="*/ 2147483647 w 243"/>
              <a:gd name="T13" fmla="*/ 0 h 232"/>
              <a:gd name="T14" fmla="*/ 2147483647 w 243"/>
              <a:gd name="T15" fmla="*/ 0 h 232"/>
              <a:gd name="T16" fmla="*/ 2147483647 w 243"/>
              <a:gd name="T17" fmla="*/ 2147483647 h 232"/>
              <a:gd name="T18" fmla="*/ 2147483647 w 243"/>
              <a:gd name="T19" fmla="*/ 2147483647 h 232"/>
              <a:gd name="T20" fmla="*/ 2147483647 w 243"/>
              <a:gd name="T21" fmla="*/ 2147483647 h 232"/>
              <a:gd name="T22" fmla="*/ 0 w 243"/>
              <a:gd name="T23" fmla="*/ 2147483647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8" name="未知"/>
          <p:cNvSpPr>
            <a:spLocks/>
          </p:cNvSpPr>
          <p:nvPr/>
        </p:nvSpPr>
        <p:spPr bwMode="auto">
          <a:xfrm>
            <a:off x="4830763" y="3295651"/>
            <a:ext cx="207962" cy="365125"/>
          </a:xfrm>
          <a:custGeom>
            <a:avLst/>
            <a:gdLst>
              <a:gd name="T0" fmla="*/ 2147483647 w 74"/>
              <a:gd name="T1" fmla="*/ 2147483647 h 97"/>
              <a:gd name="T2" fmla="*/ 2147483647 w 74"/>
              <a:gd name="T3" fmla="*/ 2147483647 h 97"/>
              <a:gd name="T4" fmla="*/ 2147483647 w 74"/>
              <a:gd name="T5" fmla="*/ 2147483647 h 97"/>
              <a:gd name="T6" fmla="*/ 2147483647 w 74"/>
              <a:gd name="T7" fmla="*/ 2147483647 h 97"/>
              <a:gd name="T8" fmla="*/ 2147483647 w 74"/>
              <a:gd name="T9" fmla="*/ 0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0 w 74"/>
              <a:gd name="T19" fmla="*/ 2147483647 h 97"/>
              <a:gd name="T20" fmla="*/ 2147483647 w 74"/>
              <a:gd name="T21" fmla="*/ 2147483647 h 97"/>
              <a:gd name="T22" fmla="*/ 2147483647 w 74"/>
              <a:gd name="T23" fmla="*/ 2147483647 h 97"/>
              <a:gd name="T24" fmla="*/ 2147483647 w 74"/>
              <a:gd name="T25" fmla="*/ 214748364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97"/>
              <a:gd name="T41" fmla="*/ 74 w 74"/>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97">
                <a:moveTo>
                  <a:pt x="30" y="84"/>
                </a:moveTo>
                <a:cubicBezTo>
                  <a:pt x="28" y="82"/>
                  <a:pt x="29" y="78"/>
                  <a:pt x="33" y="72"/>
                </a:cubicBezTo>
                <a:cubicBezTo>
                  <a:pt x="36" y="66"/>
                  <a:pt x="42" y="58"/>
                  <a:pt x="51" y="48"/>
                </a:cubicBezTo>
                <a:cubicBezTo>
                  <a:pt x="59" y="37"/>
                  <a:pt x="71" y="24"/>
                  <a:pt x="73" y="14"/>
                </a:cubicBezTo>
                <a:cubicBezTo>
                  <a:pt x="74" y="5"/>
                  <a:pt x="67" y="0"/>
                  <a:pt x="56" y="0"/>
                </a:cubicBezTo>
                <a:cubicBezTo>
                  <a:pt x="53" y="3"/>
                  <a:pt x="50" y="6"/>
                  <a:pt x="46" y="9"/>
                </a:cubicBezTo>
                <a:cubicBezTo>
                  <a:pt x="46" y="9"/>
                  <a:pt x="47" y="9"/>
                  <a:pt x="47" y="9"/>
                </a:cubicBezTo>
                <a:cubicBezTo>
                  <a:pt x="50" y="11"/>
                  <a:pt x="48" y="14"/>
                  <a:pt x="46" y="17"/>
                </a:cubicBezTo>
                <a:cubicBezTo>
                  <a:pt x="40" y="25"/>
                  <a:pt x="32" y="34"/>
                  <a:pt x="23" y="44"/>
                </a:cubicBezTo>
                <a:cubicBezTo>
                  <a:pt x="13" y="57"/>
                  <a:pt x="1" y="70"/>
                  <a:pt x="0" y="82"/>
                </a:cubicBezTo>
                <a:cubicBezTo>
                  <a:pt x="0" y="92"/>
                  <a:pt x="6" y="97"/>
                  <a:pt x="17" y="97"/>
                </a:cubicBezTo>
                <a:cubicBezTo>
                  <a:pt x="17" y="97"/>
                  <a:pt x="18" y="96"/>
                  <a:pt x="19" y="96"/>
                </a:cubicBezTo>
                <a:cubicBezTo>
                  <a:pt x="22" y="92"/>
                  <a:pt x="26" y="88"/>
                  <a:pt x="30" y="84"/>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9" name="未知"/>
          <p:cNvSpPr>
            <a:spLocks/>
          </p:cNvSpPr>
          <p:nvPr/>
        </p:nvSpPr>
        <p:spPr bwMode="auto">
          <a:xfrm>
            <a:off x="4908551" y="3429000"/>
            <a:ext cx="238125" cy="215900"/>
          </a:xfrm>
          <a:custGeom>
            <a:avLst/>
            <a:gdLst>
              <a:gd name="T0" fmla="*/ 2147483647 w 85"/>
              <a:gd name="T1" fmla="*/ 2147483647 h 58"/>
              <a:gd name="T2" fmla="*/ 2147483647 w 85"/>
              <a:gd name="T3" fmla="*/ 2147483647 h 58"/>
              <a:gd name="T4" fmla="*/ 2147483647 w 85"/>
              <a:gd name="T5" fmla="*/ 2147483647 h 58"/>
              <a:gd name="T6" fmla="*/ 2147483647 w 85"/>
              <a:gd name="T7" fmla="*/ 2147483647 h 58"/>
              <a:gd name="T8" fmla="*/ 2147483647 w 85"/>
              <a:gd name="T9" fmla="*/ 2147483647 h 58"/>
              <a:gd name="T10" fmla="*/ 2147483647 w 85"/>
              <a:gd name="T11" fmla="*/ 2147483647 h 58"/>
              <a:gd name="T12" fmla="*/ 0 w 85"/>
              <a:gd name="T13" fmla="*/ 2147483647 h 58"/>
              <a:gd name="T14" fmla="*/ 2147483647 w 85"/>
              <a:gd name="T15" fmla="*/ 2147483647 h 58"/>
              <a:gd name="T16" fmla="*/ 2147483647 w 85"/>
              <a:gd name="T17" fmla="*/ 2147483647 h 58"/>
              <a:gd name="T18" fmla="*/ 2147483647 w 85"/>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8"/>
              <a:gd name="T32" fmla="*/ 85 w 8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8">
                <a:moveTo>
                  <a:pt x="84" y="1"/>
                </a:moveTo>
                <a:cubicBezTo>
                  <a:pt x="83" y="0"/>
                  <a:pt x="81" y="0"/>
                  <a:pt x="77" y="4"/>
                </a:cubicBezTo>
                <a:cubicBezTo>
                  <a:pt x="71" y="10"/>
                  <a:pt x="60" y="20"/>
                  <a:pt x="51" y="27"/>
                </a:cubicBezTo>
                <a:cubicBezTo>
                  <a:pt x="38" y="37"/>
                  <a:pt x="31" y="40"/>
                  <a:pt x="25" y="44"/>
                </a:cubicBezTo>
                <a:cubicBezTo>
                  <a:pt x="20" y="46"/>
                  <a:pt x="14" y="48"/>
                  <a:pt x="11" y="46"/>
                </a:cubicBezTo>
                <a:cubicBezTo>
                  <a:pt x="11" y="46"/>
                  <a:pt x="11" y="46"/>
                  <a:pt x="11" y="46"/>
                </a:cubicBezTo>
                <a:cubicBezTo>
                  <a:pt x="7" y="50"/>
                  <a:pt x="3" y="54"/>
                  <a:pt x="0" y="58"/>
                </a:cubicBezTo>
                <a:cubicBezTo>
                  <a:pt x="16" y="57"/>
                  <a:pt x="36" y="45"/>
                  <a:pt x="47" y="37"/>
                </a:cubicBezTo>
                <a:cubicBezTo>
                  <a:pt x="58" y="28"/>
                  <a:pt x="75" y="13"/>
                  <a:pt x="80" y="8"/>
                </a:cubicBezTo>
                <a:cubicBezTo>
                  <a:pt x="84" y="4"/>
                  <a:pt x="85" y="2"/>
                  <a:pt x="84"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0" name="未知"/>
          <p:cNvSpPr>
            <a:spLocks/>
          </p:cNvSpPr>
          <p:nvPr/>
        </p:nvSpPr>
        <p:spPr bwMode="auto">
          <a:xfrm>
            <a:off x="4692651" y="3284539"/>
            <a:ext cx="320675" cy="300037"/>
          </a:xfrm>
          <a:custGeom>
            <a:avLst/>
            <a:gdLst>
              <a:gd name="T0" fmla="*/ 2147483647 w 114"/>
              <a:gd name="T1" fmla="*/ 2147483647 h 80"/>
              <a:gd name="T2" fmla="*/ 2147483647 w 114"/>
              <a:gd name="T3" fmla="*/ 2147483647 h 80"/>
              <a:gd name="T4" fmla="*/ 2147483647 w 114"/>
              <a:gd name="T5" fmla="*/ 2147483647 h 80"/>
              <a:gd name="T6" fmla="*/ 2147483647 w 114"/>
              <a:gd name="T7" fmla="*/ 0 h 80"/>
              <a:gd name="T8" fmla="*/ 2147483647 w 114"/>
              <a:gd name="T9" fmla="*/ 0 h 80"/>
              <a:gd name="T10" fmla="*/ 2147483647 w 114"/>
              <a:gd name="T11" fmla="*/ 2147483647 h 80"/>
              <a:gd name="T12" fmla="*/ 2147483647 w 114"/>
              <a:gd name="T13" fmla="*/ 2147483647 h 80"/>
              <a:gd name="T14" fmla="*/ 0 w 114"/>
              <a:gd name="T15" fmla="*/ 2147483647 h 80"/>
              <a:gd name="T16" fmla="*/ 2147483647 w 114"/>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0"/>
              <a:gd name="T29" fmla="*/ 114 w 11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0">
                <a:moveTo>
                  <a:pt x="48" y="41"/>
                </a:moveTo>
                <a:cubicBezTo>
                  <a:pt x="65" y="27"/>
                  <a:pt x="81" y="18"/>
                  <a:pt x="91" y="13"/>
                </a:cubicBezTo>
                <a:cubicBezTo>
                  <a:pt x="96" y="10"/>
                  <a:pt x="101" y="8"/>
                  <a:pt x="104" y="9"/>
                </a:cubicBezTo>
                <a:cubicBezTo>
                  <a:pt x="108" y="6"/>
                  <a:pt x="111" y="3"/>
                  <a:pt x="114" y="0"/>
                </a:cubicBezTo>
                <a:cubicBezTo>
                  <a:pt x="114" y="0"/>
                  <a:pt x="114" y="0"/>
                  <a:pt x="114" y="0"/>
                </a:cubicBezTo>
                <a:cubicBezTo>
                  <a:pt x="97" y="0"/>
                  <a:pt x="73" y="15"/>
                  <a:pt x="54" y="29"/>
                </a:cubicBezTo>
                <a:cubicBezTo>
                  <a:pt x="36" y="43"/>
                  <a:pt x="19" y="57"/>
                  <a:pt x="6" y="68"/>
                </a:cubicBezTo>
                <a:cubicBezTo>
                  <a:pt x="3" y="72"/>
                  <a:pt x="1" y="76"/>
                  <a:pt x="0" y="80"/>
                </a:cubicBezTo>
                <a:cubicBezTo>
                  <a:pt x="16" y="67"/>
                  <a:pt x="29" y="56"/>
                  <a:pt x="48" y="4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1" name="未知"/>
          <p:cNvSpPr>
            <a:spLocks/>
          </p:cNvSpPr>
          <p:nvPr/>
        </p:nvSpPr>
        <p:spPr bwMode="auto">
          <a:xfrm>
            <a:off x="4603750" y="2478088"/>
            <a:ext cx="833438" cy="1001712"/>
          </a:xfrm>
          <a:custGeom>
            <a:avLst/>
            <a:gdLst>
              <a:gd name="T0" fmla="*/ 2147483647 w 297"/>
              <a:gd name="T1" fmla="*/ 0 h 267"/>
              <a:gd name="T2" fmla="*/ 2147483647 w 297"/>
              <a:gd name="T3" fmla="*/ 2147483647 h 267"/>
              <a:gd name="T4" fmla="*/ 2147483647 w 297"/>
              <a:gd name="T5" fmla="*/ 2147483647 h 267"/>
              <a:gd name="T6" fmla="*/ 2147483647 w 297"/>
              <a:gd name="T7" fmla="*/ 2147483647 h 267"/>
              <a:gd name="T8" fmla="*/ 2147483647 w 297"/>
              <a:gd name="T9" fmla="*/ 2147483647 h 267"/>
              <a:gd name="T10" fmla="*/ 2147483647 w 297"/>
              <a:gd name="T11" fmla="*/ 2147483647 h 267"/>
              <a:gd name="T12" fmla="*/ 2147483647 w 297"/>
              <a:gd name="T13" fmla="*/ 2147483647 h 267"/>
              <a:gd name="T14" fmla="*/ 2147483647 w 297"/>
              <a:gd name="T15" fmla="*/ 2147483647 h 267"/>
              <a:gd name="T16" fmla="*/ 2147483647 w 297"/>
              <a:gd name="T17" fmla="*/ 2147483647 h 267"/>
              <a:gd name="T18" fmla="*/ 2147483647 w 297"/>
              <a:gd name="T19" fmla="*/ 2147483647 h 267"/>
              <a:gd name="T20" fmla="*/ 2147483647 w 297"/>
              <a:gd name="T21" fmla="*/ 2147483647 h 267"/>
              <a:gd name="T22" fmla="*/ 0 w 297"/>
              <a:gd name="T23" fmla="*/ 2147483647 h 267"/>
              <a:gd name="T24" fmla="*/ 2147483647 w 297"/>
              <a:gd name="T25" fmla="*/ 2147483647 h 267"/>
              <a:gd name="T26" fmla="*/ 2147483647 w 297"/>
              <a:gd name="T27" fmla="*/ 2147483647 h 267"/>
              <a:gd name="T28" fmla="*/ 2147483647 w 297"/>
              <a:gd name="T29" fmla="*/ 2147483647 h 267"/>
              <a:gd name="T30" fmla="*/ 2147483647 w 297"/>
              <a:gd name="T31" fmla="*/ 2147483647 h 267"/>
              <a:gd name="T32" fmla="*/ 2147483647 w 297"/>
              <a:gd name="T33" fmla="*/ 2147483647 h 267"/>
              <a:gd name="T34" fmla="*/ 2147483647 w 297"/>
              <a:gd name="T35" fmla="*/ 2147483647 h 267"/>
              <a:gd name="T36" fmla="*/ 2147483647 w 297"/>
              <a:gd name="T37" fmla="*/ 2147483647 h 267"/>
              <a:gd name="T38" fmla="*/ 2147483647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2" name="未知"/>
          <p:cNvSpPr>
            <a:spLocks/>
          </p:cNvSpPr>
          <p:nvPr/>
        </p:nvSpPr>
        <p:spPr bwMode="auto">
          <a:xfrm>
            <a:off x="4583114" y="3284538"/>
            <a:ext cx="257175" cy="341312"/>
          </a:xfrm>
          <a:custGeom>
            <a:avLst/>
            <a:gdLst>
              <a:gd name="T0" fmla="*/ 2147483647 w 91"/>
              <a:gd name="T1" fmla="*/ 2147483647 h 91"/>
              <a:gd name="T2" fmla="*/ 2147483647 w 91"/>
              <a:gd name="T3" fmla="*/ 2147483647 h 91"/>
              <a:gd name="T4" fmla="*/ 2147483647 w 91"/>
              <a:gd name="T5" fmla="*/ 2147483647 h 91"/>
              <a:gd name="T6" fmla="*/ 2147483647 w 91"/>
              <a:gd name="T7" fmla="*/ 2147483647 h 91"/>
              <a:gd name="T8" fmla="*/ 2147483647 w 91"/>
              <a:gd name="T9" fmla="*/ 2147483647 h 91"/>
              <a:gd name="T10" fmla="*/ 2147483647 w 91"/>
              <a:gd name="T11" fmla="*/ 2147483647 h 91"/>
              <a:gd name="T12" fmla="*/ 2147483647 w 91"/>
              <a:gd name="T13" fmla="*/ 2147483647 h 91"/>
              <a:gd name="T14" fmla="*/ 2147483647 w 91"/>
              <a:gd name="T15" fmla="*/ 2147483647 h 91"/>
              <a:gd name="T16" fmla="*/ 2147483647 w 91"/>
              <a:gd name="T17" fmla="*/ 2147483647 h 91"/>
              <a:gd name="T18" fmla="*/ 2147483647 w 91"/>
              <a:gd name="T19" fmla="*/ 2147483647 h 91"/>
              <a:gd name="T20" fmla="*/ 2147483647 w 91"/>
              <a:gd name="T21" fmla="*/ 0 h 91"/>
              <a:gd name="T22" fmla="*/ 2147483647 w 91"/>
              <a:gd name="T23" fmla="*/ 2147483647 h 91"/>
              <a:gd name="T24" fmla="*/ 2147483647 w 91"/>
              <a:gd name="T25" fmla="*/ 2147483647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91"/>
              <a:gd name="T41" fmla="*/ 91 w 9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91">
                <a:moveTo>
                  <a:pt x="33" y="37"/>
                </a:moveTo>
                <a:cubicBezTo>
                  <a:pt x="17" y="60"/>
                  <a:pt x="17" y="60"/>
                  <a:pt x="17" y="60"/>
                </a:cubicBezTo>
                <a:cubicBezTo>
                  <a:pt x="12" y="68"/>
                  <a:pt x="8" y="76"/>
                  <a:pt x="4" y="83"/>
                </a:cubicBezTo>
                <a:cubicBezTo>
                  <a:pt x="0" y="90"/>
                  <a:pt x="4" y="91"/>
                  <a:pt x="11" y="91"/>
                </a:cubicBezTo>
                <a:cubicBezTo>
                  <a:pt x="17" y="91"/>
                  <a:pt x="21" y="90"/>
                  <a:pt x="26" y="86"/>
                </a:cubicBezTo>
                <a:cubicBezTo>
                  <a:pt x="30" y="83"/>
                  <a:pt x="35" y="79"/>
                  <a:pt x="39" y="76"/>
                </a:cubicBezTo>
                <a:cubicBezTo>
                  <a:pt x="40" y="72"/>
                  <a:pt x="42" y="68"/>
                  <a:pt x="45" y="64"/>
                </a:cubicBezTo>
                <a:cubicBezTo>
                  <a:pt x="44" y="65"/>
                  <a:pt x="43" y="66"/>
                  <a:pt x="43" y="66"/>
                </a:cubicBezTo>
                <a:cubicBezTo>
                  <a:pt x="42" y="66"/>
                  <a:pt x="42" y="66"/>
                  <a:pt x="42" y="66"/>
                </a:cubicBezTo>
                <a:cubicBezTo>
                  <a:pt x="55" y="47"/>
                  <a:pt x="78" y="13"/>
                  <a:pt x="87" y="3"/>
                </a:cubicBezTo>
                <a:cubicBezTo>
                  <a:pt x="89" y="2"/>
                  <a:pt x="90" y="1"/>
                  <a:pt x="91" y="0"/>
                </a:cubicBezTo>
                <a:cubicBezTo>
                  <a:pt x="70" y="3"/>
                  <a:pt x="50" y="19"/>
                  <a:pt x="42" y="25"/>
                </a:cubicBezTo>
                <a:cubicBezTo>
                  <a:pt x="39" y="29"/>
                  <a:pt x="36" y="33"/>
                  <a:pt x="33" y="37"/>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3" name="未知"/>
          <p:cNvSpPr>
            <a:spLocks/>
          </p:cNvSpPr>
          <p:nvPr/>
        </p:nvSpPr>
        <p:spPr bwMode="auto">
          <a:xfrm>
            <a:off x="6072188" y="3213101"/>
            <a:ext cx="455612" cy="360363"/>
          </a:xfrm>
          <a:custGeom>
            <a:avLst/>
            <a:gdLst>
              <a:gd name="T0" fmla="*/ 2147483647 w 162"/>
              <a:gd name="T1" fmla="*/ 2147483647 h 96"/>
              <a:gd name="T2" fmla="*/ 2147483647 w 162"/>
              <a:gd name="T3" fmla="*/ 2147483647 h 96"/>
              <a:gd name="T4" fmla="*/ 2147483647 w 162"/>
              <a:gd name="T5" fmla="*/ 2147483647 h 96"/>
              <a:gd name="T6" fmla="*/ 2147483647 w 162"/>
              <a:gd name="T7" fmla="*/ 2147483647 h 96"/>
              <a:gd name="T8" fmla="*/ 2147483647 w 162"/>
              <a:gd name="T9" fmla="*/ 2147483647 h 96"/>
              <a:gd name="T10" fmla="*/ 2147483647 w 162"/>
              <a:gd name="T11" fmla="*/ 2147483647 h 96"/>
              <a:gd name="T12" fmla="*/ 2147483647 w 162"/>
              <a:gd name="T13" fmla="*/ 2147483647 h 96"/>
              <a:gd name="T14" fmla="*/ 2147483647 w 162"/>
              <a:gd name="T15" fmla="*/ 2147483647 h 96"/>
              <a:gd name="T16" fmla="*/ 2147483647 w 162"/>
              <a:gd name="T17" fmla="*/ 2147483647 h 96"/>
              <a:gd name="T18" fmla="*/ 2147483647 w 162"/>
              <a:gd name="T19" fmla="*/ 2147483647 h 96"/>
              <a:gd name="T20" fmla="*/ 2147483647 w 162"/>
              <a:gd name="T21" fmla="*/ 2147483647 h 96"/>
              <a:gd name="T22" fmla="*/ 2147483647 w 162"/>
              <a:gd name="T23" fmla="*/ 2147483647 h 96"/>
              <a:gd name="T24" fmla="*/ 2147483647 w 162"/>
              <a:gd name="T25" fmla="*/ 2147483647 h 96"/>
              <a:gd name="T26" fmla="*/ 2147483647 w 162"/>
              <a:gd name="T27" fmla="*/ 2147483647 h 96"/>
              <a:gd name="T28" fmla="*/ 2147483647 w 162"/>
              <a:gd name="T29" fmla="*/ 2147483647 h 96"/>
              <a:gd name="T30" fmla="*/ 2147483647 w 162"/>
              <a:gd name="T31" fmla="*/ 2147483647 h 96"/>
              <a:gd name="T32" fmla="*/ 2147483647 w 162"/>
              <a:gd name="T33" fmla="*/ 2147483647 h 96"/>
              <a:gd name="T34" fmla="*/ 2147483647 w 162"/>
              <a:gd name="T35" fmla="*/ 2147483647 h 96"/>
              <a:gd name="T36" fmla="*/ 2147483647 w 162"/>
              <a:gd name="T37" fmla="*/ 2147483647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96"/>
              <a:gd name="T59" fmla="*/ 162 w 162"/>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96">
                <a:moveTo>
                  <a:pt x="155" y="1"/>
                </a:moveTo>
                <a:cubicBezTo>
                  <a:pt x="146" y="0"/>
                  <a:pt x="136" y="2"/>
                  <a:pt x="127" y="6"/>
                </a:cubicBezTo>
                <a:cubicBezTo>
                  <a:pt x="117" y="10"/>
                  <a:pt x="101" y="20"/>
                  <a:pt x="91" y="28"/>
                </a:cubicBezTo>
                <a:cubicBezTo>
                  <a:pt x="72" y="42"/>
                  <a:pt x="59" y="55"/>
                  <a:pt x="44" y="69"/>
                </a:cubicBezTo>
                <a:cubicBezTo>
                  <a:pt x="43" y="68"/>
                  <a:pt x="43" y="68"/>
                  <a:pt x="43" y="68"/>
                </a:cubicBezTo>
                <a:cubicBezTo>
                  <a:pt x="50" y="58"/>
                  <a:pt x="77" y="18"/>
                  <a:pt x="87" y="8"/>
                </a:cubicBezTo>
                <a:cubicBezTo>
                  <a:pt x="88" y="7"/>
                  <a:pt x="89" y="6"/>
                  <a:pt x="90" y="5"/>
                </a:cubicBezTo>
                <a:cubicBezTo>
                  <a:pt x="73" y="9"/>
                  <a:pt x="56" y="19"/>
                  <a:pt x="42" y="29"/>
                </a:cubicBezTo>
                <a:cubicBezTo>
                  <a:pt x="42" y="29"/>
                  <a:pt x="42" y="29"/>
                  <a:pt x="42" y="29"/>
                </a:cubicBezTo>
                <a:cubicBezTo>
                  <a:pt x="37" y="36"/>
                  <a:pt x="32" y="42"/>
                  <a:pt x="26" y="51"/>
                </a:cubicBezTo>
                <a:cubicBezTo>
                  <a:pt x="17" y="65"/>
                  <a:pt x="8" y="77"/>
                  <a:pt x="3" y="88"/>
                </a:cubicBezTo>
                <a:cubicBezTo>
                  <a:pt x="0" y="95"/>
                  <a:pt x="2" y="96"/>
                  <a:pt x="11" y="96"/>
                </a:cubicBezTo>
                <a:cubicBezTo>
                  <a:pt x="17" y="96"/>
                  <a:pt x="20" y="95"/>
                  <a:pt x="25" y="91"/>
                </a:cubicBezTo>
                <a:cubicBezTo>
                  <a:pt x="36" y="83"/>
                  <a:pt x="62" y="59"/>
                  <a:pt x="86" y="39"/>
                </a:cubicBezTo>
                <a:cubicBezTo>
                  <a:pt x="102" y="26"/>
                  <a:pt x="113" y="18"/>
                  <a:pt x="127" y="12"/>
                </a:cubicBezTo>
                <a:cubicBezTo>
                  <a:pt x="133" y="9"/>
                  <a:pt x="140" y="7"/>
                  <a:pt x="144" y="9"/>
                </a:cubicBezTo>
                <a:cubicBezTo>
                  <a:pt x="145" y="9"/>
                  <a:pt x="145" y="10"/>
                  <a:pt x="146" y="10"/>
                </a:cubicBezTo>
                <a:cubicBezTo>
                  <a:pt x="151" y="8"/>
                  <a:pt x="157" y="5"/>
                  <a:pt x="162" y="2"/>
                </a:cubicBezTo>
                <a:cubicBezTo>
                  <a:pt x="160" y="1"/>
                  <a:pt x="157" y="1"/>
                  <a:pt x="155"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4" name="未知"/>
          <p:cNvSpPr>
            <a:spLocks/>
          </p:cNvSpPr>
          <p:nvPr/>
        </p:nvSpPr>
        <p:spPr bwMode="auto">
          <a:xfrm>
            <a:off x="6335713" y="3213101"/>
            <a:ext cx="234950" cy="360363"/>
          </a:xfrm>
          <a:custGeom>
            <a:avLst/>
            <a:gdLst>
              <a:gd name="T0" fmla="*/ 2147483647 w 84"/>
              <a:gd name="T1" fmla="*/ 0 h 96"/>
              <a:gd name="T2" fmla="*/ 2147483647 w 84"/>
              <a:gd name="T3" fmla="*/ 2147483647 h 96"/>
              <a:gd name="T4" fmla="*/ 2147483647 w 84"/>
              <a:gd name="T5" fmla="*/ 2147483647 h 96"/>
              <a:gd name="T6" fmla="*/ 2147483647 w 84"/>
              <a:gd name="T7" fmla="*/ 2147483647 h 96"/>
              <a:gd name="T8" fmla="*/ 2147483647 w 84"/>
              <a:gd name="T9" fmla="*/ 2147483647 h 96"/>
              <a:gd name="T10" fmla="*/ 0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6"/>
              <a:gd name="T44" fmla="*/ 84 w 8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6">
                <a:moveTo>
                  <a:pt x="69" y="0"/>
                </a:moveTo>
                <a:cubicBezTo>
                  <a:pt x="64" y="3"/>
                  <a:pt x="58" y="6"/>
                  <a:pt x="53" y="8"/>
                </a:cubicBezTo>
                <a:cubicBezTo>
                  <a:pt x="57" y="11"/>
                  <a:pt x="55" y="19"/>
                  <a:pt x="52" y="23"/>
                </a:cubicBezTo>
                <a:cubicBezTo>
                  <a:pt x="47" y="28"/>
                  <a:pt x="41" y="29"/>
                  <a:pt x="35" y="30"/>
                </a:cubicBezTo>
                <a:cubicBezTo>
                  <a:pt x="27" y="31"/>
                  <a:pt x="17" y="35"/>
                  <a:pt x="12" y="40"/>
                </a:cubicBezTo>
                <a:cubicBezTo>
                  <a:pt x="8" y="44"/>
                  <a:pt x="1" y="56"/>
                  <a:pt x="0" y="70"/>
                </a:cubicBezTo>
                <a:cubicBezTo>
                  <a:pt x="0" y="88"/>
                  <a:pt x="8" y="96"/>
                  <a:pt x="19" y="96"/>
                </a:cubicBezTo>
                <a:cubicBezTo>
                  <a:pt x="19" y="96"/>
                  <a:pt x="20" y="95"/>
                  <a:pt x="20" y="95"/>
                </a:cubicBezTo>
                <a:cubicBezTo>
                  <a:pt x="24" y="90"/>
                  <a:pt x="28" y="85"/>
                  <a:pt x="32" y="80"/>
                </a:cubicBezTo>
                <a:cubicBezTo>
                  <a:pt x="28" y="78"/>
                  <a:pt x="27" y="72"/>
                  <a:pt x="26" y="62"/>
                </a:cubicBezTo>
                <a:cubicBezTo>
                  <a:pt x="25" y="52"/>
                  <a:pt x="27" y="45"/>
                  <a:pt x="30" y="40"/>
                </a:cubicBezTo>
                <a:cubicBezTo>
                  <a:pt x="34" y="35"/>
                  <a:pt x="43" y="34"/>
                  <a:pt x="54" y="32"/>
                </a:cubicBezTo>
                <a:cubicBezTo>
                  <a:pt x="66" y="30"/>
                  <a:pt x="76" y="28"/>
                  <a:pt x="80" y="21"/>
                </a:cubicBezTo>
                <a:cubicBezTo>
                  <a:pt x="84" y="12"/>
                  <a:pt x="79" y="4"/>
                  <a:pt x="6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5" name="未知"/>
          <p:cNvSpPr>
            <a:spLocks/>
          </p:cNvSpPr>
          <p:nvPr/>
        </p:nvSpPr>
        <p:spPr bwMode="auto">
          <a:xfrm>
            <a:off x="6386513" y="3357563"/>
            <a:ext cx="239712" cy="220662"/>
          </a:xfrm>
          <a:custGeom>
            <a:avLst/>
            <a:gdLst>
              <a:gd name="T0" fmla="*/ 2147483647 w 85"/>
              <a:gd name="T1" fmla="*/ 2147483647 h 59"/>
              <a:gd name="T2" fmla="*/ 2147483647 w 85"/>
              <a:gd name="T3" fmla="*/ 2147483647 h 59"/>
              <a:gd name="T4" fmla="*/ 2147483647 w 85"/>
              <a:gd name="T5" fmla="*/ 2147483647 h 59"/>
              <a:gd name="T6" fmla="*/ 2147483647 w 85"/>
              <a:gd name="T7" fmla="*/ 2147483647 h 59"/>
              <a:gd name="T8" fmla="*/ 2147483647 w 85"/>
              <a:gd name="T9" fmla="*/ 2147483647 h 59"/>
              <a:gd name="T10" fmla="*/ 2147483647 w 85"/>
              <a:gd name="T11" fmla="*/ 2147483647 h 59"/>
              <a:gd name="T12" fmla="*/ 0 w 85"/>
              <a:gd name="T13" fmla="*/ 2147483647 h 59"/>
              <a:gd name="T14" fmla="*/ 2147483647 w 85"/>
              <a:gd name="T15" fmla="*/ 2147483647 h 59"/>
              <a:gd name="T16" fmla="*/ 2147483647 w 85"/>
              <a:gd name="T17" fmla="*/ 2147483647 h 59"/>
              <a:gd name="T18" fmla="*/ 2147483647 w 85"/>
              <a:gd name="T19" fmla="*/ 2147483647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9"/>
              <a:gd name="T32" fmla="*/ 85 w 8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9">
                <a:moveTo>
                  <a:pt x="84" y="2"/>
                </a:moveTo>
                <a:cubicBezTo>
                  <a:pt x="82" y="0"/>
                  <a:pt x="77" y="5"/>
                  <a:pt x="77" y="5"/>
                </a:cubicBezTo>
                <a:cubicBezTo>
                  <a:pt x="70" y="11"/>
                  <a:pt x="62" y="18"/>
                  <a:pt x="50" y="28"/>
                </a:cubicBezTo>
                <a:cubicBezTo>
                  <a:pt x="42" y="35"/>
                  <a:pt x="34" y="39"/>
                  <a:pt x="29" y="42"/>
                </a:cubicBezTo>
                <a:cubicBezTo>
                  <a:pt x="23" y="45"/>
                  <a:pt x="19" y="47"/>
                  <a:pt x="15" y="46"/>
                </a:cubicBezTo>
                <a:cubicBezTo>
                  <a:pt x="14" y="46"/>
                  <a:pt x="13" y="45"/>
                  <a:pt x="12" y="44"/>
                </a:cubicBezTo>
                <a:cubicBezTo>
                  <a:pt x="8" y="49"/>
                  <a:pt x="4" y="54"/>
                  <a:pt x="0" y="59"/>
                </a:cubicBezTo>
                <a:cubicBezTo>
                  <a:pt x="17" y="59"/>
                  <a:pt x="36" y="46"/>
                  <a:pt x="46" y="38"/>
                </a:cubicBezTo>
                <a:cubicBezTo>
                  <a:pt x="59" y="28"/>
                  <a:pt x="71" y="17"/>
                  <a:pt x="78" y="10"/>
                </a:cubicBezTo>
                <a:cubicBezTo>
                  <a:pt x="80" y="9"/>
                  <a:pt x="85" y="4"/>
                  <a:pt x="84" y="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6" name="未知"/>
          <p:cNvSpPr>
            <a:spLocks/>
          </p:cNvSpPr>
          <p:nvPr/>
        </p:nvSpPr>
        <p:spPr bwMode="auto">
          <a:xfrm>
            <a:off x="7824789" y="3429001"/>
            <a:ext cx="173037" cy="144463"/>
          </a:xfrm>
          <a:custGeom>
            <a:avLst/>
            <a:gdLst>
              <a:gd name="T0" fmla="*/ 2147483647 w 61"/>
              <a:gd name="T1" fmla="*/ 2147483647 h 37"/>
              <a:gd name="T2" fmla="*/ 2147483647 w 61"/>
              <a:gd name="T3" fmla="*/ 2147483647 h 37"/>
              <a:gd name="T4" fmla="*/ 2147483647 w 61"/>
              <a:gd name="T5" fmla="*/ 2147483647 h 37"/>
              <a:gd name="T6" fmla="*/ 2147483647 w 61"/>
              <a:gd name="T7" fmla="*/ 2147483647 h 37"/>
              <a:gd name="T8" fmla="*/ 2147483647 w 61"/>
              <a:gd name="T9" fmla="*/ 2147483647 h 37"/>
              <a:gd name="T10" fmla="*/ 0 w 61"/>
              <a:gd name="T11" fmla="*/ 2147483647 h 37"/>
              <a:gd name="T12" fmla="*/ 2147483647 w 61"/>
              <a:gd name="T13" fmla="*/ 2147483647 h 37"/>
              <a:gd name="T14" fmla="*/ 2147483647 w 61"/>
              <a:gd name="T15" fmla="*/ 2147483647 h 37"/>
              <a:gd name="T16" fmla="*/ 2147483647 w 61"/>
              <a:gd name="T17" fmla="*/ 2147483647 h 37"/>
              <a:gd name="T18" fmla="*/ 2147483647 w 61"/>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59" y="1"/>
                </a:moveTo>
                <a:cubicBezTo>
                  <a:pt x="58" y="0"/>
                  <a:pt x="55" y="3"/>
                  <a:pt x="50" y="7"/>
                </a:cubicBezTo>
                <a:cubicBezTo>
                  <a:pt x="44" y="12"/>
                  <a:pt x="40" y="16"/>
                  <a:pt x="33" y="21"/>
                </a:cubicBezTo>
                <a:cubicBezTo>
                  <a:pt x="25" y="27"/>
                  <a:pt x="19" y="29"/>
                  <a:pt x="14" y="31"/>
                </a:cubicBezTo>
                <a:cubicBezTo>
                  <a:pt x="12" y="31"/>
                  <a:pt x="6" y="32"/>
                  <a:pt x="4" y="31"/>
                </a:cubicBezTo>
                <a:cubicBezTo>
                  <a:pt x="2" y="32"/>
                  <a:pt x="1" y="33"/>
                  <a:pt x="0" y="35"/>
                </a:cubicBezTo>
                <a:cubicBezTo>
                  <a:pt x="4" y="37"/>
                  <a:pt x="10" y="36"/>
                  <a:pt x="14" y="35"/>
                </a:cubicBezTo>
                <a:cubicBezTo>
                  <a:pt x="19" y="34"/>
                  <a:pt x="26" y="32"/>
                  <a:pt x="35" y="26"/>
                </a:cubicBezTo>
                <a:cubicBezTo>
                  <a:pt x="42" y="21"/>
                  <a:pt x="47" y="16"/>
                  <a:pt x="52" y="11"/>
                </a:cubicBezTo>
                <a:cubicBezTo>
                  <a:pt x="58" y="6"/>
                  <a:pt x="61" y="3"/>
                  <a:pt x="59"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7" name="未知"/>
          <p:cNvSpPr>
            <a:spLocks/>
          </p:cNvSpPr>
          <p:nvPr/>
        </p:nvSpPr>
        <p:spPr bwMode="auto">
          <a:xfrm>
            <a:off x="5286375" y="3429000"/>
            <a:ext cx="266700" cy="215900"/>
          </a:xfrm>
          <a:custGeom>
            <a:avLst/>
            <a:gdLst>
              <a:gd name="T0" fmla="*/ 2147483647 w 95"/>
              <a:gd name="T1" fmla="*/ 2147483647 h 60"/>
              <a:gd name="T2" fmla="*/ 2147483647 w 95"/>
              <a:gd name="T3" fmla="*/ 2147483647 h 60"/>
              <a:gd name="T4" fmla="*/ 2147483647 w 95"/>
              <a:gd name="T5" fmla="*/ 2147483647 h 60"/>
              <a:gd name="T6" fmla="*/ 2147483647 w 95"/>
              <a:gd name="T7" fmla="*/ 2147483647 h 60"/>
              <a:gd name="T8" fmla="*/ 2147483647 w 95"/>
              <a:gd name="T9" fmla="*/ 2147483647 h 60"/>
              <a:gd name="T10" fmla="*/ 2147483647 w 95"/>
              <a:gd name="T11" fmla="*/ 2147483647 h 60"/>
              <a:gd name="T12" fmla="*/ 0 w 95"/>
              <a:gd name="T13" fmla="*/ 2147483647 h 60"/>
              <a:gd name="T14" fmla="*/ 2147483647 w 95"/>
              <a:gd name="T15" fmla="*/ 2147483647 h 60"/>
              <a:gd name="T16" fmla="*/ 2147483647 w 95"/>
              <a:gd name="T17" fmla="*/ 2147483647 h 60"/>
              <a:gd name="T18" fmla="*/ 2147483647 w 95"/>
              <a:gd name="T19" fmla="*/ 2147483647 h 60"/>
              <a:gd name="T20" fmla="*/ 2147483647 w 95"/>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8" name="未知"/>
          <p:cNvSpPr>
            <a:spLocks/>
          </p:cNvSpPr>
          <p:nvPr/>
        </p:nvSpPr>
        <p:spPr bwMode="auto">
          <a:xfrm>
            <a:off x="5280026" y="3284538"/>
            <a:ext cx="276225" cy="368300"/>
          </a:xfrm>
          <a:custGeom>
            <a:avLst/>
            <a:gdLst>
              <a:gd name="T0" fmla="*/ 2147483647 w 87"/>
              <a:gd name="T1" fmla="*/ 2147483647 h 96"/>
              <a:gd name="T2" fmla="*/ 2147483647 w 87"/>
              <a:gd name="T3" fmla="*/ 2147483647 h 96"/>
              <a:gd name="T4" fmla="*/ 2147483647 w 87"/>
              <a:gd name="T5" fmla="*/ 2147483647 h 96"/>
              <a:gd name="T6" fmla="*/ 2147483647 w 87"/>
              <a:gd name="T7" fmla="*/ 2147483647 h 96"/>
              <a:gd name="T8" fmla="*/ 0 w 87"/>
              <a:gd name="T9" fmla="*/ 2147483647 h 96"/>
              <a:gd name="T10" fmla="*/ 2147483647 w 87"/>
              <a:gd name="T11" fmla="*/ 2147483647 h 96"/>
              <a:gd name="T12" fmla="*/ 2147483647 w 87"/>
              <a:gd name="T13" fmla="*/ 2147483647 h 96"/>
              <a:gd name="T14" fmla="*/ 2147483647 w 87"/>
              <a:gd name="T15" fmla="*/ 2147483647 h 96"/>
              <a:gd name="T16" fmla="*/ 2147483647 w 87"/>
              <a:gd name="T17" fmla="*/ 2147483647 h 96"/>
              <a:gd name="T18" fmla="*/ 2147483647 w 87"/>
              <a:gd name="T19" fmla="*/ 2147483647 h 96"/>
              <a:gd name="T20" fmla="*/ 2147483647 w 87"/>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pic>
        <p:nvPicPr>
          <p:cNvPr id="433189" name="图片 25" descr="羽毛.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554">
            <a:off x="8594726" y="-1033463"/>
            <a:ext cx="930275" cy="396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90" name="未知"/>
          <p:cNvSpPr>
            <a:spLocks/>
          </p:cNvSpPr>
          <p:nvPr/>
        </p:nvSpPr>
        <p:spPr bwMode="auto">
          <a:xfrm>
            <a:off x="6096001" y="2420938"/>
            <a:ext cx="835025" cy="1001712"/>
          </a:xfrm>
          <a:custGeom>
            <a:avLst/>
            <a:gdLst>
              <a:gd name="T0" fmla="*/ 2147483647 w 297"/>
              <a:gd name="T1" fmla="*/ 0 h 267"/>
              <a:gd name="T2" fmla="*/ 2147483647 w 297"/>
              <a:gd name="T3" fmla="*/ 2147483647 h 267"/>
              <a:gd name="T4" fmla="*/ 2147483647 w 297"/>
              <a:gd name="T5" fmla="*/ 2147483647 h 267"/>
              <a:gd name="T6" fmla="*/ 2147483647 w 297"/>
              <a:gd name="T7" fmla="*/ 2147483647 h 267"/>
              <a:gd name="T8" fmla="*/ 2147483647 w 297"/>
              <a:gd name="T9" fmla="*/ 2147483647 h 267"/>
              <a:gd name="T10" fmla="*/ 2147483647 w 297"/>
              <a:gd name="T11" fmla="*/ 2147483647 h 267"/>
              <a:gd name="T12" fmla="*/ 2147483647 w 297"/>
              <a:gd name="T13" fmla="*/ 2147483647 h 267"/>
              <a:gd name="T14" fmla="*/ 2147483647 w 297"/>
              <a:gd name="T15" fmla="*/ 2147483647 h 267"/>
              <a:gd name="T16" fmla="*/ 2147483647 w 297"/>
              <a:gd name="T17" fmla="*/ 2147483647 h 267"/>
              <a:gd name="T18" fmla="*/ 2147483647 w 297"/>
              <a:gd name="T19" fmla="*/ 2147483647 h 267"/>
              <a:gd name="T20" fmla="*/ 2147483647 w 297"/>
              <a:gd name="T21" fmla="*/ 2147483647 h 267"/>
              <a:gd name="T22" fmla="*/ 0 w 297"/>
              <a:gd name="T23" fmla="*/ 2147483647 h 267"/>
              <a:gd name="T24" fmla="*/ 2147483647 w 297"/>
              <a:gd name="T25" fmla="*/ 2147483647 h 267"/>
              <a:gd name="T26" fmla="*/ 2147483647 w 297"/>
              <a:gd name="T27" fmla="*/ 2147483647 h 267"/>
              <a:gd name="T28" fmla="*/ 2147483647 w 297"/>
              <a:gd name="T29" fmla="*/ 2147483647 h 267"/>
              <a:gd name="T30" fmla="*/ 2147483647 w 297"/>
              <a:gd name="T31" fmla="*/ 2147483647 h 267"/>
              <a:gd name="T32" fmla="*/ 2147483647 w 297"/>
              <a:gd name="T33" fmla="*/ 2147483647 h 267"/>
              <a:gd name="T34" fmla="*/ 2147483647 w 297"/>
              <a:gd name="T35" fmla="*/ 2147483647 h 267"/>
              <a:gd name="T36" fmla="*/ 2147483647 w 297"/>
              <a:gd name="T37" fmla="*/ 2147483647 h 267"/>
              <a:gd name="T38" fmla="*/ 2147483647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91" name="未知"/>
          <p:cNvSpPr>
            <a:spLocks/>
          </p:cNvSpPr>
          <p:nvPr/>
        </p:nvSpPr>
        <p:spPr bwMode="auto">
          <a:xfrm>
            <a:off x="6213476" y="2420938"/>
            <a:ext cx="682625" cy="869950"/>
          </a:xfrm>
          <a:custGeom>
            <a:avLst/>
            <a:gdLst>
              <a:gd name="T0" fmla="*/ 0 w 243"/>
              <a:gd name="T1" fmla="*/ 2147483647 h 232"/>
              <a:gd name="T2" fmla="*/ 2147483647 w 243"/>
              <a:gd name="T3" fmla="*/ 2147483647 h 232"/>
              <a:gd name="T4" fmla="*/ 2147483647 w 243"/>
              <a:gd name="T5" fmla="*/ 2147483647 h 232"/>
              <a:gd name="T6" fmla="*/ 2147483647 w 243"/>
              <a:gd name="T7" fmla="*/ 2147483647 h 232"/>
              <a:gd name="T8" fmla="*/ 2147483647 w 243"/>
              <a:gd name="T9" fmla="*/ 2147483647 h 232"/>
              <a:gd name="T10" fmla="*/ 2147483647 w 243"/>
              <a:gd name="T11" fmla="*/ 2147483647 h 232"/>
              <a:gd name="T12" fmla="*/ 2147483647 w 243"/>
              <a:gd name="T13" fmla="*/ 0 h 232"/>
              <a:gd name="T14" fmla="*/ 2147483647 w 243"/>
              <a:gd name="T15" fmla="*/ 0 h 232"/>
              <a:gd name="T16" fmla="*/ 2147483647 w 243"/>
              <a:gd name="T17" fmla="*/ 2147483647 h 232"/>
              <a:gd name="T18" fmla="*/ 2147483647 w 243"/>
              <a:gd name="T19" fmla="*/ 2147483647 h 232"/>
              <a:gd name="T20" fmla="*/ 2147483647 w 243"/>
              <a:gd name="T21" fmla="*/ 2147483647 h 232"/>
              <a:gd name="T22" fmla="*/ 0 w 243"/>
              <a:gd name="T23" fmla="*/ 2147483647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92" name="未知"/>
          <p:cNvSpPr>
            <a:spLocks/>
          </p:cNvSpPr>
          <p:nvPr/>
        </p:nvSpPr>
        <p:spPr bwMode="auto">
          <a:xfrm>
            <a:off x="5772151" y="3284538"/>
            <a:ext cx="246063" cy="360362"/>
          </a:xfrm>
          <a:custGeom>
            <a:avLst/>
            <a:gdLst>
              <a:gd name="T0" fmla="*/ 2147483647 w 87"/>
              <a:gd name="T1" fmla="*/ 2147483647 h 96"/>
              <a:gd name="T2" fmla="*/ 2147483647 w 87"/>
              <a:gd name="T3" fmla="*/ 2147483647 h 96"/>
              <a:gd name="T4" fmla="*/ 2147483647 w 87"/>
              <a:gd name="T5" fmla="*/ 2147483647 h 96"/>
              <a:gd name="T6" fmla="*/ 2147483647 w 87"/>
              <a:gd name="T7" fmla="*/ 2147483647 h 96"/>
              <a:gd name="T8" fmla="*/ 0 w 87"/>
              <a:gd name="T9" fmla="*/ 2147483647 h 96"/>
              <a:gd name="T10" fmla="*/ 2147483647 w 87"/>
              <a:gd name="T11" fmla="*/ 2147483647 h 96"/>
              <a:gd name="T12" fmla="*/ 2147483647 w 87"/>
              <a:gd name="T13" fmla="*/ 2147483647 h 96"/>
              <a:gd name="T14" fmla="*/ 2147483647 w 87"/>
              <a:gd name="T15" fmla="*/ 2147483647 h 96"/>
              <a:gd name="T16" fmla="*/ 2147483647 w 87"/>
              <a:gd name="T17" fmla="*/ 2147483647 h 96"/>
              <a:gd name="T18" fmla="*/ 2147483647 w 87"/>
              <a:gd name="T19" fmla="*/ 2147483647 h 96"/>
              <a:gd name="T20" fmla="*/ 2147483647 w 87"/>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93" name="未知"/>
          <p:cNvSpPr>
            <a:spLocks/>
          </p:cNvSpPr>
          <p:nvPr/>
        </p:nvSpPr>
        <p:spPr bwMode="auto">
          <a:xfrm>
            <a:off x="5772150" y="3357564"/>
            <a:ext cx="374650" cy="287337"/>
          </a:xfrm>
          <a:custGeom>
            <a:avLst/>
            <a:gdLst>
              <a:gd name="T0" fmla="*/ 2147483647 w 95"/>
              <a:gd name="T1" fmla="*/ 2147483647 h 60"/>
              <a:gd name="T2" fmla="*/ 2147483647 w 95"/>
              <a:gd name="T3" fmla="*/ 2147483647 h 60"/>
              <a:gd name="T4" fmla="*/ 2147483647 w 95"/>
              <a:gd name="T5" fmla="*/ 2147483647 h 60"/>
              <a:gd name="T6" fmla="*/ 2147483647 w 95"/>
              <a:gd name="T7" fmla="*/ 2147483647 h 60"/>
              <a:gd name="T8" fmla="*/ 2147483647 w 95"/>
              <a:gd name="T9" fmla="*/ 2147483647 h 60"/>
              <a:gd name="T10" fmla="*/ 2147483647 w 95"/>
              <a:gd name="T11" fmla="*/ 2147483647 h 60"/>
              <a:gd name="T12" fmla="*/ 0 w 95"/>
              <a:gd name="T13" fmla="*/ 2147483647 h 60"/>
              <a:gd name="T14" fmla="*/ 2147483647 w 95"/>
              <a:gd name="T15" fmla="*/ 2147483647 h 60"/>
              <a:gd name="T16" fmla="*/ 2147483647 w 95"/>
              <a:gd name="T17" fmla="*/ 2147483647 h 60"/>
              <a:gd name="T18" fmla="*/ 2147483647 w 95"/>
              <a:gd name="T19" fmla="*/ 2147483647 h 60"/>
              <a:gd name="T20" fmla="*/ 2147483647 w 95"/>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Tree>
    <p:extLst>
      <p:ext uri="{BB962C8B-B14F-4D97-AF65-F5344CB8AC3E}">
        <p14:creationId xmlns:p14="http://schemas.microsoft.com/office/powerpoint/2010/main" val="2639227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55573 0.00925 C -0.54965 0.00579 -0.52795 -0.00878 -0.51927 -0.01156 C -0.51059 -0.01433 -0.50747 -0.01109 -0.50365 -0.00739 C -0.49983 -0.00369 -0.49774 0.00717 -0.49618 0.0111 " pathEditMode="fixed" rAng="0" ptsTypes="aaaa">
                                      <p:cBhvr>
                                        <p:cTn id="6" dur="100" fill="hold"/>
                                        <p:tgtEl>
                                          <p:spTgt spid="433189"/>
                                        </p:tgtEl>
                                        <p:attrNameLst>
                                          <p:attrName>ppt_x,ppt_y</p:attrName>
                                        </p:attrNameLst>
                                      </p:cBhvr>
                                      <p:rCtr x="300000" y="-100000"/>
                                    </p:animMotion>
                                  </p:childTnLst>
                                </p:cTn>
                              </p:par>
                              <p:par>
                                <p:cTn id="7" presetID="22" presetClass="entr" presetSubtype="8" fill="hold" grpId="0" nodeType="withEffect">
                                  <p:stCondLst>
                                    <p:cond delay="0"/>
                                  </p:stCondLst>
                                  <p:childTnLst>
                                    <p:set>
                                      <p:cBhvr>
                                        <p:cTn id="8" dur="1" fill="hold">
                                          <p:stCondLst>
                                            <p:cond delay="0"/>
                                          </p:stCondLst>
                                        </p:cTn>
                                        <p:tgtEl>
                                          <p:spTgt spid="433156"/>
                                        </p:tgtEl>
                                        <p:attrNameLst>
                                          <p:attrName>style.visibility</p:attrName>
                                        </p:attrNameLst>
                                      </p:cBhvr>
                                      <p:to>
                                        <p:strVal val="visible"/>
                                      </p:to>
                                    </p:set>
                                    <p:animEffect transition="in" filter="wipe(left)">
                                      <p:cBhvr>
                                        <p:cTn id="9" dur="100"/>
                                        <p:tgtEl>
                                          <p:spTgt spid="433156"/>
                                        </p:tgtEl>
                                      </p:cBhvr>
                                    </p:animEffect>
                                  </p:childTnLst>
                                </p:cTn>
                              </p:par>
                            </p:childTnLst>
                          </p:cTn>
                        </p:par>
                        <p:par>
                          <p:cTn id="10" fill="hold" nodeType="afterGroup">
                            <p:stCondLst>
                              <p:cond delay="100"/>
                            </p:stCondLst>
                            <p:childTnLst>
                              <p:par>
                                <p:cTn id="11" presetID="0" presetClass="path" presetSubtype="0" accel="50000" decel="50000" fill="hold" nodeType="afterEffect">
                                  <p:stCondLst>
                                    <p:cond delay="0"/>
                                  </p:stCondLst>
                                  <p:childTnLst>
                                    <p:animMotion origin="layout" path="M -0.65052 0.04417 C -0.64653 0.04093 -0.63403 0.0296 -0.62552 0.0259 C -0.61702 0.0222 -0.61649 0.02035 -0.59948 0.02174 C -0.58247 0.02313 -0.54011 0.0333 -0.52327 0.03422 C -0.50643 0.03515 -0.50243 0.03145 -0.49792 0.02798 C -0.4934 0.02451 -0.4967 0.01619 -0.49636 0.01318 " pathEditMode="fixed" rAng="0" ptsTypes="aaaaaa">
                                      <p:cBhvr>
                                        <p:cTn id="12" dur="200" spd="-99900" fill="hold"/>
                                        <p:tgtEl>
                                          <p:spTgt spid="433189"/>
                                        </p:tgtEl>
                                        <p:attrNameLst>
                                          <p:attrName>ppt_x,ppt_y</p:attrName>
                                        </p:attrNameLst>
                                      </p:cBhvr>
                                      <p:rCtr x="780000" y="-140000"/>
                                    </p:animMotion>
                                  </p:childTnLst>
                                </p:cTn>
                              </p:par>
                              <p:par>
                                <p:cTn id="13" presetID="22" presetClass="entr" presetSubtype="2" fill="hold" grpId="0" nodeType="withEffect">
                                  <p:stCondLst>
                                    <p:cond delay="0"/>
                                  </p:stCondLst>
                                  <p:childTnLst>
                                    <p:set>
                                      <p:cBhvr>
                                        <p:cTn id="14" dur="1" fill="hold">
                                          <p:stCondLst>
                                            <p:cond delay="0"/>
                                          </p:stCondLst>
                                        </p:cTn>
                                        <p:tgtEl>
                                          <p:spTgt spid="433157"/>
                                        </p:tgtEl>
                                        <p:attrNameLst>
                                          <p:attrName>style.visibility</p:attrName>
                                        </p:attrNameLst>
                                      </p:cBhvr>
                                      <p:to>
                                        <p:strVal val="visible"/>
                                      </p:to>
                                    </p:set>
                                    <p:animEffect transition="in" filter="wipe(right)">
                                      <p:cBhvr>
                                        <p:cTn id="15" dur="200"/>
                                        <p:tgtEl>
                                          <p:spTgt spid="433157"/>
                                        </p:tgtEl>
                                      </p:cBhvr>
                                    </p:animEffect>
                                  </p:childTnLst>
                                </p:cTn>
                              </p:par>
                            </p:childTnLst>
                          </p:cTn>
                        </p:par>
                        <p:par>
                          <p:cTn id="16" fill="hold" nodeType="afterGroup">
                            <p:stCondLst>
                              <p:cond delay="300"/>
                            </p:stCondLst>
                            <p:childTnLst>
                              <p:par>
                                <p:cTn id="17" presetID="0" presetClass="path" presetSubtype="0" accel="50000" decel="50000" fill="hold" nodeType="afterEffect">
                                  <p:stCondLst>
                                    <p:cond delay="0"/>
                                  </p:stCondLst>
                                  <p:childTnLst>
                                    <p:animMotion origin="layout" path="M -0.60434 0.05642 C -0.60486 0.05896 -0.60174 0.06775 -0.60434 0.07122 C -0.60695 0.07469 -0.61389 0.07607 -0.62014 0.07746 C -0.62639 0.07885 -0.63698 0.08162 -0.64219 0.07908 C -0.6474 0.07654 -0.65 0.06821 -0.65156 0.06243 C -0.65313 0.05665 -0.65156 0.0481 -0.65156 0.04417 " pathEditMode="fixed" rAng="0" ptsTypes="aaaaaa">
                                      <p:cBhvr>
                                        <p:cTn id="18" dur="300" spd="-99900" fill="hold"/>
                                        <p:tgtEl>
                                          <p:spTgt spid="433189"/>
                                        </p:tgtEl>
                                        <p:attrNameLst>
                                          <p:attrName>ppt_x,ppt_y</p:attrName>
                                        </p:attrNameLst>
                                      </p:cBhvr>
                                      <p:rCtr x="-220000" y="60000"/>
                                    </p:animMotion>
                                  </p:childTnLst>
                                </p:cTn>
                              </p:par>
                              <p:par>
                                <p:cTn id="19" presetID="22" presetClass="entr" presetSubtype="8" fill="hold" grpId="0" nodeType="withEffect">
                                  <p:stCondLst>
                                    <p:cond delay="0"/>
                                  </p:stCondLst>
                                  <p:childTnLst>
                                    <p:set>
                                      <p:cBhvr>
                                        <p:cTn id="20" dur="1" fill="hold">
                                          <p:stCondLst>
                                            <p:cond delay="0"/>
                                          </p:stCondLst>
                                        </p:cTn>
                                        <p:tgtEl>
                                          <p:spTgt spid="433155"/>
                                        </p:tgtEl>
                                        <p:attrNameLst>
                                          <p:attrName>style.visibility</p:attrName>
                                        </p:attrNameLst>
                                      </p:cBhvr>
                                      <p:to>
                                        <p:strVal val="visible"/>
                                      </p:to>
                                    </p:set>
                                    <p:animEffect transition="in" filter="wipe(left)">
                                      <p:cBhvr>
                                        <p:cTn id="21" dur="300"/>
                                        <p:tgtEl>
                                          <p:spTgt spid="433155"/>
                                        </p:tgtEl>
                                      </p:cBhvr>
                                    </p:animEffect>
                                  </p:childTnLst>
                                </p:cTn>
                              </p:par>
                            </p:childTnLst>
                          </p:cTn>
                        </p:par>
                        <p:par>
                          <p:cTn id="22" fill="hold" nodeType="afterGroup">
                            <p:stCondLst>
                              <p:cond delay="600"/>
                            </p:stCondLst>
                            <p:childTnLst>
                              <p:par>
                                <p:cTn id="23" presetID="0" presetClass="path" presetSubtype="0" accel="50000" decel="50000" fill="hold" nodeType="afterEffect">
                                  <p:stCondLst>
                                    <p:cond delay="0"/>
                                  </p:stCondLst>
                                  <p:childTnLst>
                                    <p:animMotion origin="layout" path="M -0.59983 0.0585 C -0.57743 0.05064 -0.55486 0.04278 -0.54584 0.03954 " pathEditMode="relative" rAng="0" ptsTypes="aA">
                                      <p:cBhvr>
                                        <p:cTn id="24" dur="100" fill="hold"/>
                                        <p:tgtEl>
                                          <p:spTgt spid="433189"/>
                                        </p:tgtEl>
                                        <p:attrNameLst>
                                          <p:attrName>ppt_x,ppt_y</p:attrName>
                                        </p:attrNameLst>
                                      </p:cBhvr>
                                      <p:rCtr x="270000" y="-80000"/>
                                    </p:animMotion>
                                  </p:childTnLst>
                                </p:cTn>
                              </p:par>
                            </p:childTnLst>
                          </p:cTn>
                        </p:par>
                        <p:par>
                          <p:cTn id="25" fill="hold" nodeType="afterGroup">
                            <p:stCondLst>
                              <p:cond delay="700"/>
                            </p:stCondLst>
                            <p:childTnLst>
                              <p:par>
                                <p:cTn id="26" presetID="0" presetClass="path" presetSubtype="0" accel="50000" decel="50000" fill="hold" nodeType="afterEffect">
                                  <p:stCondLst>
                                    <p:cond delay="0"/>
                                  </p:stCondLst>
                                  <p:childTnLst>
                                    <p:animMotion origin="layout" path="M -0.68681 0.14428 C -0.67813 0.14313 -0.64948 0.14521 -0.63438 0.13781 C -0.61927 0.13041 -0.60469 0.10914 -0.59618 0.10035 C -0.58768 0.09157 -0.58889 0.09226 -0.58368 0.08509 C -0.57847 0.07792 -0.56962 0.06521 -0.56459 0.05758 C -0.55955 0.04995 -0.55573 0.04255 -0.55347 0.03862 " pathEditMode="fixed" rAng="0" ptsTypes="aaaaaa">
                                      <p:cBhvr>
                                        <p:cTn id="27" dur="100" spd="-99900" fill="hold"/>
                                        <p:tgtEl>
                                          <p:spTgt spid="433189"/>
                                        </p:tgtEl>
                                        <p:attrNameLst>
                                          <p:attrName>ppt_x,ppt_y</p:attrName>
                                        </p:attrNameLst>
                                      </p:cBhvr>
                                      <p:rCtr x="670000" y="-510000"/>
                                    </p:animMotion>
                                  </p:childTnLst>
                                </p:cTn>
                              </p:par>
                              <p:par>
                                <p:cTn id="28" presetID="22" presetClass="entr" presetSubtype="1" fill="hold" grpId="0" nodeType="withEffect">
                                  <p:stCondLst>
                                    <p:cond delay="0"/>
                                  </p:stCondLst>
                                  <p:childTnLst>
                                    <p:set>
                                      <p:cBhvr>
                                        <p:cTn id="29" dur="1" fill="hold">
                                          <p:stCondLst>
                                            <p:cond delay="0"/>
                                          </p:stCondLst>
                                        </p:cTn>
                                        <p:tgtEl>
                                          <p:spTgt spid="433158"/>
                                        </p:tgtEl>
                                        <p:attrNameLst>
                                          <p:attrName>style.visibility</p:attrName>
                                        </p:attrNameLst>
                                      </p:cBhvr>
                                      <p:to>
                                        <p:strVal val="visible"/>
                                      </p:to>
                                    </p:set>
                                    <p:animEffect transition="in" filter="wipe(up)">
                                      <p:cBhvr>
                                        <p:cTn id="30" dur="100"/>
                                        <p:tgtEl>
                                          <p:spTgt spid="433158"/>
                                        </p:tgtEl>
                                      </p:cBhvr>
                                    </p:animEffect>
                                  </p:childTnLst>
                                </p:cTn>
                              </p:par>
                            </p:childTnLst>
                          </p:cTn>
                        </p:par>
                        <p:par>
                          <p:cTn id="31" fill="hold" nodeType="afterGroup">
                            <p:stCondLst>
                              <p:cond delay="800"/>
                            </p:stCondLst>
                            <p:childTnLst>
                              <p:par>
                                <p:cTn id="32" presetID="0" presetClass="path" presetSubtype="0" accel="50000" decel="50000" fill="hold" nodeType="afterEffect">
                                  <p:stCondLst>
                                    <p:cond delay="0"/>
                                  </p:stCondLst>
                                  <p:childTnLst>
                                    <p:animMotion origin="layout" path="M -0.68524 0.14428 C -0.67726 0.14405 -0.64827 0.1422 -0.63577 0.1422 C -0.62327 0.1422 -0.62066 0.14498 -0.61059 0.14428 C -0.60052 0.14359 -0.58698 0.14174 -0.5757 0.13781 C -0.56441 0.13388 -0.54931 0.1244 -0.54236 0.12093 " pathEditMode="fixed" rAng="0" ptsTypes="aaaaa">
                                      <p:cBhvr>
                                        <p:cTn id="33" dur="100" fill="hold"/>
                                        <p:tgtEl>
                                          <p:spTgt spid="433189"/>
                                        </p:tgtEl>
                                        <p:attrNameLst>
                                          <p:attrName>ppt_x,ppt_y</p:attrName>
                                        </p:attrNameLst>
                                      </p:cBhvr>
                                      <p:rCtr x="710000" y="-100000"/>
                                    </p:animMotion>
                                  </p:childTnLst>
                                </p:cTn>
                              </p:par>
                              <p:par>
                                <p:cTn id="34" presetID="22" presetClass="entr" presetSubtype="8" fill="hold" grpId="0" nodeType="withEffect">
                                  <p:stCondLst>
                                    <p:cond delay="0"/>
                                  </p:stCondLst>
                                  <p:childTnLst>
                                    <p:set>
                                      <p:cBhvr>
                                        <p:cTn id="35" dur="1" fill="hold">
                                          <p:stCondLst>
                                            <p:cond delay="0"/>
                                          </p:stCondLst>
                                        </p:cTn>
                                        <p:tgtEl>
                                          <p:spTgt spid="433159"/>
                                        </p:tgtEl>
                                        <p:attrNameLst>
                                          <p:attrName>style.visibility</p:attrName>
                                        </p:attrNameLst>
                                      </p:cBhvr>
                                      <p:to>
                                        <p:strVal val="visible"/>
                                      </p:to>
                                    </p:set>
                                    <p:animEffect transition="in" filter="wipe(left)">
                                      <p:cBhvr>
                                        <p:cTn id="36" dur="100"/>
                                        <p:tgtEl>
                                          <p:spTgt spid="433159"/>
                                        </p:tgtEl>
                                      </p:cBhvr>
                                    </p:animEffect>
                                  </p:childTnLst>
                                </p:cTn>
                              </p:par>
                            </p:childTnLst>
                          </p:cTn>
                        </p:par>
                        <p:par>
                          <p:cTn id="37" fill="hold" nodeType="afterGroup">
                            <p:stCondLst>
                              <p:cond delay="900"/>
                            </p:stCondLst>
                            <p:childTnLst>
                              <p:par>
                                <p:cTn id="38" presetID="0" presetClass="path" presetSubtype="0" accel="50000" decel="50000" fill="hold" nodeType="afterEffect">
                                  <p:stCondLst>
                                    <p:cond delay="0"/>
                                  </p:stCondLst>
                                  <p:childTnLst>
                                    <p:animMotion origin="layout" path="M -0.54254 0.1207 C -0.53976 0.11908 -0.5349 0.12162 -0.52778 0.11353 C -0.52066 0.10544 -0.51111 0.08625 -0.49948 0.07237 C -0.48785 0.05873 -0.46893 0.04116 -0.45834 0.03006 C -0.44774 0.01896 -0.44045 0.01318 -0.43594 0.00509 C -0.43143 -0.003 -0.43177 -0.01364 -0.43073 -0.01849 " pathEditMode="fixed" rAng="0" ptsTypes="aaaaaa">
                                      <p:cBhvr>
                                        <p:cTn id="39" dur="100" fill="hold"/>
                                        <p:tgtEl>
                                          <p:spTgt spid="433189"/>
                                        </p:tgtEl>
                                        <p:attrNameLst>
                                          <p:attrName>ppt_x,ppt_y</p:attrName>
                                        </p:attrNameLst>
                                      </p:cBhvr>
                                      <p:rCtr x="560000" y="-680000"/>
                                    </p:animMotion>
                                  </p:childTnLst>
                                </p:cTn>
                              </p:par>
                              <p:par>
                                <p:cTn id="40" presetID="22" presetClass="entr" presetSubtype="4" fill="hold" grpId="0" nodeType="withEffect">
                                  <p:stCondLst>
                                    <p:cond delay="0"/>
                                  </p:stCondLst>
                                  <p:childTnLst>
                                    <p:set>
                                      <p:cBhvr>
                                        <p:cTn id="41" dur="1" fill="hold">
                                          <p:stCondLst>
                                            <p:cond delay="0"/>
                                          </p:stCondLst>
                                        </p:cTn>
                                        <p:tgtEl>
                                          <p:spTgt spid="433181"/>
                                        </p:tgtEl>
                                        <p:attrNameLst>
                                          <p:attrName>style.visibility</p:attrName>
                                        </p:attrNameLst>
                                      </p:cBhvr>
                                      <p:to>
                                        <p:strVal val="visible"/>
                                      </p:to>
                                    </p:set>
                                    <p:animEffect transition="in" filter="wipe(down)">
                                      <p:cBhvr>
                                        <p:cTn id="42" dur="100"/>
                                        <p:tgtEl>
                                          <p:spTgt spid="433181"/>
                                        </p:tgtEl>
                                      </p:cBhvr>
                                    </p:animEffect>
                                  </p:childTnLst>
                                </p:cTn>
                              </p:par>
                            </p:childTnLst>
                          </p:cTn>
                        </p:par>
                        <p:par>
                          <p:cTn id="43" fill="hold" nodeType="afterGroup">
                            <p:stCondLst>
                              <p:cond delay="1000"/>
                            </p:stCondLst>
                            <p:childTnLst>
                              <p:par>
                                <p:cTn id="44" presetID="0" presetClass="path" presetSubtype="0" accel="50000" decel="50000" fill="hold" nodeType="afterEffect">
                                  <p:stCondLst>
                                    <p:cond delay="0"/>
                                  </p:stCondLst>
                                  <p:childTnLst>
                                    <p:animMotion origin="layout" path="M -0.43212 -0.02127 C -0.43455 -0.02104 -0.43889 -0.02682 -0.4467 -0.01988 C -0.45452 -0.01294 -0.46788 0.00602 -0.47899 0.02035 C -0.49011 0.03469 -0.50382 0.05064 -0.51354 0.06613 C -0.52327 0.08162 -0.53212 0.10359 -0.53698 0.11353 " pathEditMode="fixed" rAng="0" ptsTypes="aaaaa">
                                      <p:cBhvr>
                                        <p:cTn id="45" dur="100" fill="hold"/>
                                        <p:tgtEl>
                                          <p:spTgt spid="433189"/>
                                        </p:tgtEl>
                                        <p:attrNameLst>
                                          <p:attrName>ppt_x,ppt_y</p:attrName>
                                        </p:attrNameLst>
                                      </p:cBhvr>
                                      <p:rCtr x="-510000" y="650000"/>
                                    </p:animMotion>
                                  </p:childTnLst>
                                </p:cTn>
                              </p:par>
                              <p:par>
                                <p:cTn id="46" presetID="22" presetClass="entr" presetSubtype="1" fill="hold" grpId="0" nodeType="withEffect">
                                  <p:stCondLst>
                                    <p:cond delay="0"/>
                                  </p:stCondLst>
                                  <p:childTnLst>
                                    <p:set>
                                      <p:cBhvr>
                                        <p:cTn id="47" dur="1" fill="hold">
                                          <p:stCondLst>
                                            <p:cond delay="0"/>
                                          </p:stCondLst>
                                        </p:cTn>
                                        <p:tgtEl>
                                          <p:spTgt spid="433177"/>
                                        </p:tgtEl>
                                        <p:attrNameLst>
                                          <p:attrName>style.visibility</p:attrName>
                                        </p:attrNameLst>
                                      </p:cBhvr>
                                      <p:to>
                                        <p:strVal val="visible"/>
                                      </p:to>
                                    </p:set>
                                    <p:animEffect transition="in" filter="wipe(up)">
                                      <p:cBhvr>
                                        <p:cTn id="48" dur="100"/>
                                        <p:tgtEl>
                                          <p:spTgt spid="433177"/>
                                        </p:tgtEl>
                                      </p:cBhvr>
                                    </p:animEffect>
                                  </p:childTnLst>
                                </p:cTn>
                              </p:par>
                            </p:childTnLst>
                          </p:cTn>
                        </p:par>
                        <p:par>
                          <p:cTn id="49" fill="hold" nodeType="afterGroup">
                            <p:stCondLst>
                              <p:cond delay="1100"/>
                            </p:stCondLst>
                            <p:childTnLst>
                              <p:par>
                                <p:cTn id="50" presetID="0" presetClass="path" presetSubtype="0" accel="50000" decel="50000" fill="hold" nodeType="afterEffect">
                                  <p:stCondLst>
                                    <p:cond delay="0"/>
                                  </p:stCondLst>
                                  <p:childTnLst>
                                    <p:animMotion origin="layout" path="M -0.53698 0.11353 C -0.53889 0.11839 -0.54601 0.13665 -0.54844 0.14266 " pathEditMode="fixed" rAng="0" ptsTypes="aa">
                                      <p:cBhvr>
                                        <p:cTn id="51" dur="100" fill="hold"/>
                                        <p:tgtEl>
                                          <p:spTgt spid="433189"/>
                                        </p:tgtEl>
                                        <p:attrNameLst>
                                          <p:attrName>ppt_x,ppt_y</p:attrName>
                                        </p:attrNameLst>
                                      </p:cBhvr>
                                      <p:rCtr x="-50000" y="150000"/>
                                    </p:animMotion>
                                  </p:childTnLst>
                                </p:cTn>
                              </p:par>
                              <p:par>
                                <p:cTn id="52" presetID="22" presetClass="entr" presetSubtype="1" fill="hold" grpId="0" nodeType="withEffect">
                                  <p:stCondLst>
                                    <p:cond delay="0"/>
                                  </p:stCondLst>
                                  <p:childTnLst>
                                    <p:set>
                                      <p:cBhvr>
                                        <p:cTn id="53" dur="1" fill="hold">
                                          <p:stCondLst>
                                            <p:cond delay="0"/>
                                          </p:stCondLst>
                                        </p:cTn>
                                        <p:tgtEl>
                                          <p:spTgt spid="433182"/>
                                        </p:tgtEl>
                                        <p:attrNameLst>
                                          <p:attrName>style.visibility</p:attrName>
                                        </p:attrNameLst>
                                      </p:cBhvr>
                                      <p:to>
                                        <p:strVal val="visible"/>
                                      </p:to>
                                    </p:set>
                                    <p:animEffect transition="in" filter="wipe(up)">
                                      <p:cBhvr>
                                        <p:cTn id="54" dur="100"/>
                                        <p:tgtEl>
                                          <p:spTgt spid="433182"/>
                                        </p:tgtEl>
                                      </p:cBhvr>
                                    </p:animEffect>
                                  </p:childTnLst>
                                </p:cTn>
                              </p:par>
                            </p:childTnLst>
                          </p:cTn>
                        </p:par>
                        <p:par>
                          <p:cTn id="55" fill="hold" nodeType="afterGroup">
                            <p:stCondLst>
                              <p:cond delay="1200"/>
                            </p:stCondLst>
                            <p:childTnLst>
                              <p:par>
                                <p:cTn id="56" presetID="0" presetClass="path" presetSubtype="0" accel="50000" decel="50000" fill="hold" nodeType="afterEffect">
                                  <p:stCondLst>
                                    <p:cond delay="0"/>
                                  </p:stCondLst>
                                  <p:childTnLst>
                                    <p:animMotion origin="layout" path="M -0.48993 0.09781 C -0.49497 0.10035 -0.51163 0.10474 -0.5217 0.11261 C -0.53177 0.12047 -0.54427 0.13758 -0.55035 0.14428 " pathEditMode="fixed" rAng="0" ptsTypes="aaa">
                                      <p:cBhvr>
                                        <p:cTn id="57" dur="100" spd="-99900" fill="hold"/>
                                        <p:tgtEl>
                                          <p:spTgt spid="433189"/>
                                        </p:tgtEl>
                                        <p:attrNameLst>
                                          <p:attrName>ppt_x,ppt_y</p:attrName>
                                        </p:attrNameLst>
                                      </p:cBhvr>
                                      <p:rCtr x="-290000" y="230000"/>
                                    </p:animMotion>
                                  </p:childTnLst>
                                </p:cTn>
                              </p:par>
                              <p:par>
                                <p:cTn id="58" presetID="22" presetClass="entr" presetSubtype="4" fill="hold" grpId="0" nodeType="withEffect">
                                  <p:stCondLst>
                                    <p:cond delay="0"/>
                                  </p:stCondLst>
                                  <p:childTnLst>
                                    <p:set>
                                      <p:cBhvr>
                                        <p:cTn id="59" dur="1" fill="hold">
                                          <p:stCondLst>
                                            <p:cond delay="0"/>
                                          </p:stCondLst>
                                        </p:cTn>
                                        <p:tgtEl>
                                          <p:spTgt spid="433180"/>
                                        </p:tgtEl>
                                        <p:attrNameLst>
                                          <p:attrName>style.visibility</p:attrName>
                                        </p:attrNameLst>
                                      </p:cBhvr>
                                      <p:to>
                                        <p:strVal val="visible"/>
                                      </p:to>
                                    </p:set>
                                    <p:animEffect transition="in" filter="wipe(down)">
                                      <p:cBhvr>
                                        <p:cTn id="60" dur="100"/>
                                        <p:tgtEl>
                                          <p:spTgt spid="433180"/>
                                        </p:tgtEl>
                                      </p:cBhvr>
                                    </p:animEffect>
                                  </p:childTnLst>
                                </p:cTn>
                              </p:par>
                            </p:childTnLst>
                          </p:cTn>
                        </p:par>
                        <p:par>
                          <p:cTn id="61" fill="hold" nodeType="afterGroup">
                            <p:stCondLst>
                              <p:cond delay="1300"/>
                            </p:stCondLst>
                            <p:childTnLst>
                              <p:par>
                                <p:cTn id="62" presetID="0" presetClass="path" presetSubtype="0" accel="50000" decel="50000" fill="hold" nodeType="afterEffect">
                                  <p:stCondLst>
                                    <p:cond delay="0"/>
                                  </p:stCondLst>
                                  <p:childTnLst>
                                    <p:animMotion origin="layout" path="M -0.51059 0.14636 C -0.50747 0.1422 -0.49844 0.12879 -0.49479 0.12093 C -0.49115 0.11307 -0.48976 0.10428 -0.48837 0.09989 " pathEditMode="fixed" rAng="0" ptsTypes="aaa">
                                      <p:cBhvr>
                                        <p:cTn id="63" dur="100" spd="-99900" fill="hold"/>
                                        <p:tgtEl>
                                          <p:spTgt spid="433189"/>
                                        </p:tgtEl>
                                        <p:attrNameLst>
                                          <p:attrName>ppt_x,ppt_y</p:attrName>
                                        </p:attrNameLst>
                                      </p:cBhvr>
                                      <p:rCtr x="110000" y="-220000"/>
                                    </p:animMotion>
                                  </p:childTnLst>
                                </p:cTn>
                              </p:par>
                              <p:par>
                                <p:cTn id="64" presetID="22" presetClass="entr" presetSubtype="1" fill="hold" grpId="0" nodeType="withEffect">
                                  <p:stCondLst>
                                    <p:cond delay="0"/>
                                  </p:stCondLst>
                                  <p:childTnLst>
                                    <p:set>
                                      <p:cBhvr>
                                        <p:cTn id="65" dur="1" fill="hold">
                                          <p:stCondLst>
                                            <p:cond delay="0"/>
                                          </p:stCondLst>
                                        </p:cTn>
                                        <p:tgtEl>
                                          <p:spTgt spid="433178"/>
                                        </p:tgtEl>
                                        <p:attrNameLst>
                                          <p:attrName>style.visibility</p:attrName>
                                        </p:attrNameLst>
                                      </p:cBhvr>
                                      <p:to>
                                        <p:strVal val="visible"/>
                                      </p:to>
                                    </p:set>
                                    <p:animEffect transition="in" filter="wipe(up)">
                                      <p:cBhvr>
                                        <p:cTn id="66" dur="100"/>
                                        <p:tgtEl>
                                          <p:spTgt spid="433178"/>
                                        </p:tgtEl>
                                      </p:cBhvr>
                                    </p:animEffect>
                                  </p:childTnLst>
                                </p:cTn>
                              </p:par>
                            </p:childTnLst>
                          </p:cTn>
                        </p:par>
                        <p:par>
                          <p:cTn id="67" fill="hold" nodeType="afterGroup">
                            <p:stCondLst>
                              <p:cond delay="1400"/>
                            </p:stCondLst>
                            <p:childTnLst>
                              <p:par>
                                <p:cTn id="68" presetID="0" presetClass="path" presetSubtype="0" accel="50000" decel="50000" fill="hold" nodeType="afterEffect">
                                  <p:stCondLst>
                                    <p:cond delay="0"/>
                                  </p:stCondLst>
                                  <p:childTnLst>
                                    <p:animMotion origin="layout" path="M -0.43924 0.11307 C -0.44115 0.11029 -0.44427 0.09642 -0.44879 0.09411 C -0.4533 0.0918 -0.4599 0.0948 -0.46615 0.09989 C -0.4724 0.10498 -0.47969 0.11792 -0.48681 0.12532 C -0.49393 0.13272 -0.50452 0.14058 -0.5092 0.14451 " pathEditMode="fixed" rAng="0" ptsTypes="aaaaa">
                                      <p:cBhvr>
                                        <p:cTn id="69" dur="100" spd="-99900" fill="hold"/>
                                        <p:tgtEl>
                                          <p:spTgt spid="433189"/>
                                        </p:tgtEl>
                                        <p:attrNameLst>
                                          <p:attrName>ppt_x,ppt_y</p:attrName>
                                        </p:attrNameLst>
                                      </p:cBhvr>
                                      <p:rCtr x="-340000" y="50000"/>
                                    </p:animMotion>
                                  </p:childTnLst>
                                </p:cTn>
                              </p:par>
                              <p:par>
                                <p:cTn id="70" presetID="22" presetClass="entr" presetSubtype="4" fill="hold" grpId="0" nodeType="withEffect">
                                  <p:stCondLst>
                                    <p:cond delay="0"/>
                                  </p:stCondLst>
                                  <p:childTnLst>
                                    <p:set>
                                      <p:cBhvr>
                                        <p:cTn id="71" dur="1" fill="hold">
                                          <p:stCondLst>
                                            <p:cond delay="0"/>
                                          </p:stCondLst>
                                        </p:cTn>
                                        <p:tgtEl>
                                          <p:spTgt spid="433179"/>
                                        </p:tgtEl>
                                        <p:attrNameLst>
                                          <p:attrName>style.visibility</p:attrName>
                                        </p:attrNameLst>
                                      </p:cBhvr>
                                      <p:to>
                                        <p:strVal val="visible"/>
                                      </p:to>
                                    </p:set>
                                    <p:animEffect transition="in" filter="wipe(down)">
                                      <p:cBhvr>
                                        <p:cTn id="72" dur="100"/>
                                        <p:tgtEl>
                                          <p:spTgt spid="433179"/>
                                        </p:tgtEl>
                                      </p:cBhvr>
                                    </p:animEffect>
                                  </p:childTnLst>
                                </p:cTn>
                              </p:par>
                            </p:childTnLst>
                          </p:cTn>
                        </p:par>
                        <p:par>
                          <p:cTn id="73" fill="hold" nodeType="afterGroup">
                            <p:stCondLst>
                              <p:cond delay="1500"/>
                            </p:stCondLst>
                            <p:childTnLst>
                              <p:par>
                                <p:cTn id="74" presetID="0" presetClass="path" presetSubtype="0" accel="50000" decel="50000" fill="hold" nodeType="afterEffect">
                                  <p:stCondLst>
                                    <p:cond delay="0"/>
                                  </p:stCondLst>
                                  <p:childTnLst>
                                    <p:animMotion origin="layout" path="M -0.42014 0.09342 C -0.4217 0.09573 -0.41962 0.0992 -0.42656 0.10683 C -0.43351 0.11446 -0.45295 0.13342 -0.46146 0.13966 C -0.46997 0.1459 -0.47552 0.14798 -0.47743 0.14405 C -0.47934 0.14012 -0.47656 0.12486 -0.47257 0.11654 C -0.46858 0.10821 -0.45886 0.09711 -0.45347 0.09457 C -0.44809 0.09203 -0.44323 0.09711 -0.4408 0.10081 C -0.43837 0.10451 -0.43959 0.1133 -0.43924 0.11654 " pathEditMode="fixed" rAng="0" ptsTypes="aaaaaaaa">
                                      <p:cBhvr>
                                        <p:cTn id="75" dur="100" spd="-99900" fill="hold"/>
                                        <p:tgtEl>
                                          <p:spTgt spid="433189"/>
                                        </p:tgtEl>
                                        <p:attrNameLst>
                                          <p:attrName>ppt_x,ppt_y</p:attrName>
                                        </p:attrNameLst>
                                      </p:cBhvr>
                                      <p:rCtr x="-280000" y="270000"/>
                                    </p:animMotion>
                                  </p:childTnLst>
                                </p:cTn>
                              </p:par>
                              <p:par>
                                <p:cTn id="76" presetID="22" presetClass="entr" presetSubtype="2" fill="hold" grpId="0" nodeType="withEffect">
                                  <p:stCondLst>
                                    <p:cond delay="0"/>
                                  </p:stCondLst>
                                  <p:childTnLst>
                                    <p:set>
                                      <p:cBhvr>
                                        <p:cTn id="77" dur="1" fill="hold">
                                          <p:stCondLst>
                                            <p:cond delay="0"/>
                                          </p:stCondLst>
                                        </p:cTn>
                                        <p:tgtEl>
                                          <p:spTgt spid="433160"/>
                                        </p:tgtEl>
                                        <p:attrNameLst>
                                          <p:attrName>style.visibility</p:attrName>
                                        </p:attrNameLst>
                                      </p:cBhvr>
                                      <p:to>
                                        <p:strVal val="visible"/>
                                      </p:to>
                                    </p:set>
                                    <p:animEffect transition="in" filter="wipe(right)">
                                      <p:cBhvr>
                                        <p:cTn id="78" dur="100"/>
                                        <p:tgtEl>
                                          <p:spTgt spid="433160"/>
                                        </p:tgtEl>
                                      </p:cBhvr>
                                    </p:animEffect>
                                  </p:childTnLst>
                                </p:cTn>
                              </p:par>
                            </p:childTnLst>
                          </p:cTn>
                        </p:par>
                        <p:par>
                          <p:cTn id="79" fill="hold" nodeType="afterGroup">
                            <p:stCondLst>
                              <p:cond delay="1600"/>
                            </p:stCondLst>
                            <p:childTnLst>
                              <p:par>
                                <p:cTn id="80" presetID="0" presetClass="path" presetSubtype="0" accel="50000" decel="50000" fill="hold" nodeType="afterEffect">
                                  <p:stCondLst>
                                    <p:cond delay="0"/>
                                  </p:stCondLst>
                                  <p:childTnLst>
                                    <p:animMotion origin="layout" path="M -0.41632 0.09203 C -0.42118 0.10035 -0.43941 0.1318 -0.44549 0.1422 " pathEditMode="fixed" rAng="0" ptsTypes="aa">
                                      <p:cBhvr>
                                        <p:cTn id="81" dur="100" fill="hold"/>
                                        <p:tgtEl>
                                          <p:spTgt spid="433189"/>
                                        </p:tgtEl>
                                        <p:attrNameLst>
                                          <p:attrName>ppt_x,ppt_y</p:attrName>
                                        </p:attrNameLst>
                                      </p:cBhvr>
                                      <p:rCtr x="-140000" y="250000"/>
                                    </p:animMotion>
                                  </p:childTnLst>
                                </p:cTn>
                              </p:par>
                              <p:par>
                                <p:cTn id="82" presetID="22" presetClass="entr" presetSubtype="1" fill="hold" grpId="0" nodeType="withEffect">
                                  <p:stCondLst>
                                    <p:cond delay="0"/>
                                  </p:stCondLst>
                                  <p:childTnLst>
                                    <p:set>
                                      <p:cBhvr>
                                        <p:cTn id="83" dur="1" fill="hold">
                                          <p:stCondLst>
                                            <p:cond delay="0"/>
                                          </p:stCondLst>
                                        </p:cTn>
                                        <p:tgtEl>
                                          <p:spTgt spid="433188"/>
                                        </p:tgtEl>
                                        <p:attrNameLst>
                                          <p:attrName>style.visibility</p:attrName>
                                        </p:attrNameLst>
                                      </p:cBhvr>
                                      <p:to>
                                        <p:strVal val="visible"/>
                                      </p:to>
                                    </p:set>
                                    <p:animEffect transition="in" filter="wipe(up)">
                                      <p:cBhvr>
                                        <p:cTn id="84" dur="100"/>
                                        <p:tgtEl>
                                          <p:spTgt spid="433188"/>
                                        </p:tgtEl>
                                      </p:cBhvr>
                                    </p:animEffect>
                                  </p:childTnLst>
                                </p:cTn>
                              </p:par>
                            </p:childTnLst>
                          </p:cTn>
                        </p:par>
                        <p:par>
                          <p:cTn id="85" fill="hold" nodeType="afterGroup">
                            <p:stCondLst>
                              <p:cond delay="1700"/>
                            </p:stCondLst>
                            <p:childTnLst>
                              <p:par>
                                <p:cTn id="86" presetID="0" presetClass="path" presetSubtype="0" accel="50000" decel="50000" fill="hold" nodeType="afterEffect">
                                  <p:stCondLst>
                                    <p:cond delay="0"/>
                                  </p:stCondLst>
                                  <p:childTnLst>
                                    <p:animMotion origin="layout" path="M -0.44774 0.14567 C -0.44445 0.1459 -0.44097 0.14636 -0.43663 0.14474 C -0.43229 0.14313 -0.42604 0.13896 -0.42205 0.13619 C -0.41806 0.13342 -0.41528 0.13041 -0.41285 0.12787 C -0.41042 0.12463 -0.40816 0.11839 -0.40729 0.11607 C -0.40643 0.11353 -0.40764 0.11307 -0.40764 0.11237 " pathEditMode="fixed" rAng="0" ptsTypes="aaaaaA">
                                      <p:cBhvr>
                                        <p:cTn id="87" dur="100" fill="hold"/>
                                        <p:tgtEl>
                                          <p:spTgt spid="433189"/>
                                        </p:tgtEl>
                                        <p:attrNameLst>
                                          <p:attrName>ppt_x,ppt_y</p:attrName>
                                        </p:attrNameLst>
                                      </p:cBhvr>
                                      <p:rCtr x="210000" y="-150000"/>
                                    </p:animMotion>
                                  </p:childTnLst>
                                </p:cTn>
                              </p:par>
                              <p:par>
                                <p:cTn id="88" presetID="22" presetClass="entr" presetSubtype="4" fill="hold" grpId="0" nodeType="withEffect">
                                  <p:stCondLst>
                                    <p:cond delay="0"/>
                                  </p:stCondLst>
                                  <p:childTnLst>
                                    <p:set>
                                      <p:cBhvr>
                                        <p:cTn id="89" dur="1" fill="hold">
                                          <p:stCondLst>
                                            <p:cond delay="0"/>
                                          </p:stCondLst>
                                        </p:cTn>
                                        <p:tgtEl>
                                          <p:spTgt spid="433187"/>
                                        </p:tgtEl>
                                        <p:attrNameLst>
                                          <p:attrName>style.visibility</p:attrName>
                                        </p:attrNameLst>
                                      </p:cBhvr>
                                      <p:to>
                                        <p:strVal val="visible"/>
                                      </p:to>
                                    </p:set>
                                    <p:animEffect transition="in" filter="wipe(down)">
                                      <p:cBhvr>
                                        <p:cTn id="90" dur="100"/>
                                        <p:tgtEl>
                                          <p:spTgt spid="433187"/>
                                        </p:tgtEl>
                                      </p:cBhvr>
                                    </p:animEffect>
                                  </p:childTnLst>
                                </p:cTn>
                              </p:par>
                            </p:childTnLst>
                          </p:cTn>
                        </p:par>
                        <p:par>
                          <p:cTn id="91" fill="hold" nodeType="afterGroup">
                            <p:stCondLst>
                              <p:cond delay="1800"/>
                            </p:stCondLst>
                            <p:childTnLst>
                              <p:par>
                                <p:cTn id="92" presetID="0" presetClass="path" presetSubtype="0" accel="50000" decel="50000" fill="hold" nodeType="afterEffect">
                                  <p:stCondLst>
                                    <p:cond delay="0"/>
                                  </p:stCondLst>
                                  <p:childTnLst>
                                    <p:animMotion origin="layout" path="M -0.40851 0.14128 C -0.40452 0.13735 -0.3882 0.1237 -0.38472 0.11584 C -0.38125 0.10798 -0.38455 0.09526 -0.38785 0.09457 C -0.39115 0.09388 -0.40139 0.10844 -0.40486 0.11214 " pathEditMode="fixed" rAng="0" ptsTypes="aaaa">
                                      <p:cBhvr>
                                        <p:cTn id="93" dur="100" spd="-99900" fill="hold"/>
                                        <p:tgtEl>
                                          <p:spTgt spid="433189"/>
                                        </p:tgtEl>
                                        <p:attrNameLst>
                                          <p:attrName>ppt_x,ppt_y</p:attrName>
                                        </p:attrNameLst>
                                      </p:cBhvr>
                                      <p:rCtr x="140000" y="-230000"/>
                                    </p:animMotion>
                                  </p:childTnLst>
                                </p:cTn>
                              </p:par>
                              <p:par>
                                <p:cTn id="94" presetID="22" presetClass="entr" presetSubtype="8" fill="hold" grpId="0" nodeType="withEffect">
                                  <p:stCondLst>
                                    <p:cond delay="0"/>
                                  </p:stCondLst>
                                  <p:childTnLst>
                                    <p:set>
                                      <p:cBhvr>
                                        <p:cTn id="95" dur="1" fill="hold">
                                          <p:stCondLst>
                                            <p:cond delay="0"/>
                                          </p:stCondLst>
                                        </p:cTn>
                                        <p:tgtEl>
                                          <p:spTgt spid="433161"/>
                                        </p:tgtEl>
                                        <p:attrNameLst>
                                          <p:attrName>style.visibility</p:attrName>
                                        </p:attrNameLst>
                                      </p:cBhvr>
                                      <p:to>
                                        <p:strVal val="visible"/>
                                      </p:to>
                                    </p:set>
                                    <p:animEffect transition="in" filter="wipe(left)">
                                      <p:cBhvr>
                                        <p:cTn id="96" dur="100"/>
                                        <p:tgtEl>
                                          <p:spTgt spid="433161"/>
                                        </p:tgtEl>
                                      </p:cBhvr>
                                    </p:animEffect>
                                  </p:childTnLst>
                                </p:cTn>
                              </p:par>
                            </p:childTnLst>
                          </p:cTn>
                        </p:par>
                        <p:par>
                          <p:cTn id="97" fill="hold" nodeType="afterGroup">
                            <p:stCondLst>
                              <p:cond delay="1900"/>
                            </p:stCondLst>
                            <p:childTnLst>
                              <p:par>
                                <p:cTn id="98" presetID="0" presetClass="path" presetSubtype="0" accel="50000" decel="50000" fill="hold" nodeType="afterEffect">
                                  <p:stCondLst>
                                    <p:cond delay="0"/>
                                  </p:stCondLst>
                                  <p:childTnLst>
                                    <p:animMotion origin="layout" path="M -0.34549 0.09966 C -0.34965 0.10174 -0.36215 0.10313 -0.37257 0.11006 C -0.38299 0.117 -0.40243 0.13665 -0.40851 0.14197 " pathEditMode="fixed" rAng="0" ptsTypes="aaa">
                                      <p:cBhvr>
                                        <p:cTn id="99" dur="100" spd="-99900" fill="hold"/>
                                        <p:tgtEl>
                                          <p:spTgt spid="433189"/>
                                        </p:tgtEl>
                                        <p:attrNameLst>
                                          <p:attrName>ppt_x,ppt_y</p:attrName>
                                        </p:attrNameLst>
                                      </p:cBhvr>
                                      <p:rCtr x="-310000" y="210000"/>
                                    </p:animMotion>
                                  </p:childTnLst>
                                </p:cTn>
                              </p:par>
                              <p:par>
                                <p:cTn id="100" presetID="22" presetClass="entr" presetSubtype="4" fill="hold" grpId="0" nodeType="withEffect">
                                  <p:stCondLst>
                                    <p:cond delay="0"/>
                                  </p:stCondLst>
                                  <p:childTnLst>
                                    <p:set>
                                      <p:cBhvr>
                                        <p:cTn id="101" dur="1" fill="hold">
                                          <p:stCondLst>
                                            <p:cond delay="0"/>
                                          </p:stCondLst>
                                        </p:cTn>
                                        <p:tgtEl>
                                          <p:spTgt spid="433162"/>
                                        </p:tgtEl>
                                        <p:attrNameLst>
                                          <p:attrName>style.visibility</p:attrName>
                                        </p:attrNameLst>
                                      </p:cBhvr>
                                      <p:to>
                                        <p:strVal val="visible"/>
                                      </p:to>
                                    </p:set>
                                    <p:animEffect transition="in" filter="wipe(down)">
                                      <p:cBhvr>
                                        <p:cTn id="102" dur="100"/>
                                        <p:tgtEl>
                                          <p:spTgt spid="433162"/>
                                        </p:tgtEl>
                                      </p:cBhvr>
                                    </p:animEffect>
                                  </p:childTnLst>
                                </p:cTn>
                              </p:par>
                            </p:childTnLst>
                          </p:cTn>
                        </p:par>
                        <p:par>
                          <p:cTn id="103" fill="hold" nodeType="afterGroup">
                            <p:stCondLst>
                              <p:cond delay="2000"/>
                            </p:stCondLst>
                            <p:childTnLst>
                              <p:par>
                                <p:cTn id="104" presetID="0" presetClass="path" presetSubtype="0" accel="50000" decel="50000" fill="hold" nodeType="afterEffect">
                                  <p:stCondLst>
                                    <p:cond delay="0"/>
                                  </p:stCondLst>
                                  <p:childTnLst>
                                    <p:animMotion origin="layout" path="M -0.34879 0.10186 C -0.35226 0.10903 -0.36528 0.13612 -0.36962 0.14514 " pathEditMode="fixed" rAng="0" ptsTypes="aa">
                                      <p:cBhvr>
                                        <p:cTn id="105" dur="100" fill="hold"/>
                                        <p:tgtEl>
                                          <p:spTgt spid="433189"/>
                                        </p:tgtEl>
                                        <p:attrNameLst>
                                          <p:attrName>ppt_x,ppt_y</p:attrName>
                                        </p:attrNameLst>
                                      </p:cBhvr>
                                      <p:rCtr x="-90000" y="220000"/>
                                    </p:animMotion>
                                  </p:childTnLst>
                                </p:cTn>
                              </p:par>
                              <p:par>
                                <p:cTn id="106" presetID="22" presetClass="entr" presetSubtype="1" fill="hold" grpId="0" nodeType="withEffect">
                                  <p:stCondLst>
                                    <p:cond delay="0"/>
                                  </p:stCondLst>
                                  <p:childTnLst>
                                    <p:set>
                                      <p:cBhvr>
                                        <p:cTn id="107" dur="1" fill="hold">
                                          <p:stCondLst>
                                            <p:cond delay="0"/>
                                          </p:stCondLst>
                                        </p:cTn>
                                        <p:tgtEl>
                                          <p:spTgt spid="433192"/>
                                        </p:tgtEl>
                                        <p:attrNameLst>
                                          <p:attrName>style.visibility</p:attrName>
                                        </p:attrNameLst>
                                      </p:cBhvr>
                                      <p:to>
                                        <p:strVal val="visible"/>
                                      </p:to>
                                    </p:set>
                                    <p:animEffect transition="in" filter="wipe(up)">
                                      <p:cBhvr>
                                        <p:cTn id="108" dur="100"/>
                                        <p:tgtEl>
                                          <p:spTgt spid="433192"/>
                                        </p:tgtEl>
                                      </p:cBhvr>
                                    </p:animEffect>
                                  </p:childTnLst>
                                </p:cTn>
                              </p:par>
                            </p:childTnLst>
                          </p:cTn>
                        </p:par>
                        <p:par>
                          <p:cTn id="109" fill="hold" nodeType="afterGroup">
                            <p:stCondLst>
                              <p:cond delay="2100"/>
                            </p:stCondLst>
                            <p:childTnLst>
                              <p:par>
                                <p:cTn id="110" presetID="0" presetClass="path" presetSubtype="0" accel="50000" decel="50000" fill="hold" nodeType="afterEffect">
                                  <p:stCondLst>
                                    <p:cond delay="0"/>
                                  </p:stCondLst>
                                  <p:childTnLst>
                                    <p:animMotion origin="layout" path="M -0.36962 0.1375 C -0.36771 0.14075 -0.36563 0.14399 -0.35851 0.13936 C -0.35139 0.13473 -0.33906 0.12223 -0.32656 0.10973 " pathEditMode="relative" rAng="0" ptsTypes="aaA">
                                      <p:cBhvr>
                                        <p:cTn id="111" dur="100" fill="hold"/>
                                        <p:tgtEl>
                                          <p:spTgt spid="433189"/>
                                        </p:tgtEl>
                                        <p:attrNameLst>
                                          <p:attrName>ppt_x,ppt_y</p:attrName>
                                        </p:attrNameLst>
                                      </p:cBhvr>
                                      <p:rCtr x="220000" y="-100000"/>
                                    </p:animMotion>
                                  </p:childTnLst>
                                </p:cTn>
                              </p:par>
                              <p:par>
                                <p:cTn id="112" presetID="22" presetClass="entr" presetSubtype="4" fill="hold" grpId="0" nodeType="withEffect">
                                  <p:stCondLst>
                                    <p:cond delay="0"/>
                                  </p:stCondLst>
                                  <p:childTnLst>
                                    <p:set>
                                      <p:cBhvr>
                                        <p:cTn id="113" dur="1" fill="hold">
                                          <p:stCondLst>
                                            <p:cond delay="0"/>
                                          </p:stCondLst>
                                        </p:cTn>
                                        <p:tgtEl>
                                          <p:spTgt spid="433193"/>
                                        </p:tgtEl>
                                        <p:attrNameLst>
                                          <p:attrName>style.visibility</p:attrName>
                                        </p:attrNameLst>
                                      </p:cBhvr>
                                      <p:to>
                                        <p:strVal val="visible"/>
                                      </p:to>
                                    </p:set>
                                    <p:animEffect transition="in" filter="wipe(down)">
                                      <p:cBhvr>
                                        <p:cTn id="114" dur="100"/>
                                        <p:tgtEl>
                                          <p:spTgt spid="433193"/>
                                        </p:tgtEl>
                                      </p:cBhvr>
                                    </p:animEffect>
                                  </p:childTnLst>
                                </p:cTn>
                              </p:par>
                            </p:childTnLst>
                          </p:cTn>
                        </p:par>
                        <p:par>
                          <p:cTn id="115" fill="hold" nodeType="afterGroup">
                            <p:stCondLst>
                              <p:cond delay="2200"/>
                            </p:stCondLst>
                            <p:childTnLst>
                              <p:par>
                                <p:cTn id="116" presetID="0" presetClass="path" presetSubtype="0" accel="50000" decel="50000" fill="hold" nodeType="afterEffect">
                                  <p:stCondLst>
                                    <p:cond delay="0"/>
                                  </p:stCondLst>
                                  <p:childTnLst>
                                    <p:animMotion origin="layout" path="M -0.21441 -0.02893 C -0.21511 -0.02615 -0.21215 -0.02268 -0.21858 -0.01226 C -0.225 -0.00185 -0.23438 0.01204 -0.2533 0.03403 C -0.27222 0.05602 -0.31597 0.10232 -0.33247 0.12037 " pathEditMode="fixed" rAng="0" ptsTypes="aaaa">
                                      <p:cBhvr>
                                        <p:cTn id="117" dur="100" spd="-99900" fill="hold"/>
                                        <p:tgtEl>
                                          <p:spTgt spid="433189"/>
                                        </p:tgtEl>
                                        <p:attrNameLst>
                                          <p:attrName>ppt_x,ppt_y</p:attrName>
                                        </p:attrNameLst>
                                      </p:cBhvr>
                                      <p:rCtr x="-570000" y="750000"/>
                                    </p:animMotion>
                                  </p:childTnLst>
                                </p:cTn>
                              </p:par>
                              <p:par>
                                <p:cTn id="118" presetID="22" presetClass="entr" presetSubtype="4" fill="hold" grpId="0" nodeType="withEffect">
                                  <p:stCondLst>
                                    <p:cond delay="0"/>
                                  </p:stCondLst>
                                  <p:childTnLst>
                                    <p:set>
                                      <p:cBhvr>
                                        <p:cTn id="119" dur="1" fill="hold">
                                          <p:stCondLst>
                                            <p:cond delay="0"/>
                                          </p:stCondLst>
                                        </p:cTn>
                                        <p:tgtEl>
                                          <p:spTgt spid="433190"/>
                                        </p:tgtEl>
                                        <p:attrNameLst>
                                          <p:attrName>style.visibility</p:attrName>
                                        </p:attrNameLst>
                                      </p:cBhvr>
                                      <p:to>
                                        <p:strVal val="visible"/>
                                      </p:to>
                                    </p:set>
                                    <p:animEffect transition="in" filter="wipe(down)">
                                      <p:cBhvr>
                                        <p:cTn id="120" dur="100"/>
                                        <p:tgtEl>
                                          <p:spTgt spid="433190"/>
                                        </p:tgtEl>
                                      </p:cBhvr>
                                    </p:animEffect>
                                  </p:childTnLst>
                                </p:cTn>
                              </p:par>
                            </p:childTnLst>
                          </p:cTn>
                        </p:par>
                        <p:par>
                          <p:cTn id="121" fill="hold" nodeType="afterGroup">
                            <p:stCondLst>
                              <p:cond delay="2300"/>
                            </p:stCondLst>
                            <p:childTnLst>
                              <p:par>
                                <p:cTn id="122" presetID="0" presetClass="path" presetSubtype="0" accel="50000" decel="50000" fill="hold" nodeType="afterEffect">
                                  <p:stCondLst>
                                    <p:cond delay="0"/>
                                  </p:stCondLst>
                                  <p:childTnLst>
                                    <p:animMotion origin="layout" path="M -0.21163 -0.03101 C -0.21459 -0.03055 -0.21736 -0.02986 -0.22274 -0.02546 C -0.22813 -0.02106 -0.23264 -0.01898 -0.24358 -0.00509 C -0.25452 0.0088 -0.2757 0.03866 -0.28802 0.05787 C -0.30035 0.07709 -0.30886 0.09306 -0.31719 0.10973 " pathEditMode="relative" rAng="0" ptsTypes="aaaaA">
                                      <p:cBhvr>
                                        <p:cTn id="123" dur="100" fill="hold"/>
                                        <p:tgtEl>
                                          <p:spTgt spid="433189"/>
                                        </p:tgtEl>
                                        <p:attrNameLst>
                                          <p:attrName>ppt_x,ppt_y</p:attrName>
                                        </p:attrNameLst>
                                      </p:cBhvr>
                                      <p:rCtr x="-520000" y="700000"/>
                                    </p:animMotion>
                                  </p:childTnLst>
                                </p:cTn>
                              </p:par>
                              <p:par>
                                <p:cTn id="124" presetID="22" presetClass="entr" presetSubtype="1" fill="hold" grpId="0" nodeType="withEffect">
                                  <p:stCondLst>
                                    <p:cond delay="0"/>
                                  </p:stCondLst>
                                  <p:childTnLst>
                                    <p:set>
                                      <p:cBhvr>
                                        <p:cTn id="125" dur="1" fill="hold">
                                          <p:stCondLst>
                                            <p:cond delay="0"/>
                                          </p:stCondLst>
                                        </p:cTn>
                                        <p:tgtEl>
                                          <p:spTgt spid="433191"/>
                                        </p:tgtEl>
                                        <p:attrNameLst>
                                          <p:attrName>style.visibility</p:attrName>
                                        </p:attrNameLst>
                                      </p:cBhvr>
                                      <p:to>
                                        <p:strVal val="visible"/>
                                      </p:to>
                                    </p:set>
                                    <p:animEffect transition="in" filter="wipe(up)">
                                      <p:cBhvr>
                                        <p:cTn id="126" dur="100"/>
                                        <p:tgtEl>
                                          <p:spTgt spid="433191"/>
                                        </p:tgtEl>
                                      </p:cBhvr>
                                    </p:animEffect>
                                  </p:childTnLst>
                                </p:cTn>
                              </p:par>
                            </p:childTnLst>
                          </p:cTn>
                        </p:par>
                        <p:par>
                          <p:cTn id="127" fill="hold" nodeType="afterGroup">
                            <p:stCondLst>
                              <p:cond delay="2400"/>
                            </p:stCondLst>
                            <p:childTnLst>
                              <p:par>
                                <p:cTn id="128" presetID="0" presetClass="path" presetSubtype="0" accel="50000" decel="50000" fill="hold" nodeType="afterEffect">
                                  <p:stCondLst>
                                    <p:cond delay="0"/>
                                  </p:stCondLst>
                                  <p:childTnLst>
                                    <p:animMotion origin="layout" path="M -0.32049 0.10844 C -0.32274 0.11492 -0.33524 0.14243 -0.33438 0.14683 C -0.33351 0.15122 -0.32153 0.14012 -0.31545 0.13411 C -0.30938 0.1281 -0.30365 0.11631 -0.29792 0.11076 C -0.29219 0.10521 -0.2842 0.10266 -0.28056 0.10035 " pathEditMode="fixed" rAng="0" ptsTypes="aaaaa">
                                      <p:cBhvr>
                                        <p:cTn id="129" dur="200" fill="hold"/>
                                        <p:tgtEl>
                                          <p:spTgt spid="433189"/>
                                        </p:tgtEl>
                                        <p:attrNameLst>
                                          <p:attrName>ppt_x,ppt_y</p:attrName>
                                        </p:attrNameLst>
                                      </p:cBhvr>
                                      <p:rCtr x="130000" y="170000"/>
                                    </p:animMotion>
                                  </p:childTnLst>
                                </p:cTn>
                              </p:par>
                              <p:par>
                                <p:cTn id="130" presetID="22" presetClass="entr" presetSubtype="8" fill="hold" grpId="0" nodeType="withEffect">
                                  <p:stCondLst>
                                    <p:cond delay="0"/>
                                  </p:stCondLst>
                                  <p:childTnLst>
                                    <p:set>
                                      <p:cBhvr>
                                        <p:cTn id="131" dur="1" fill="hold">
                                          <p:stCondLst>
                                            <p:cond delay="0"/>
                                          </p:stCondLst>
                                        </p:cTn>
                                        <p:tgtEl>
                                          <p:spTgt spid="433183"/>
                                        </p:tgtEl>
                                        <p:attrNameLst>
                                          <p:attrName>style.visibility</p:attrName>
                                        </p:attrNameLst>
                                      </p:cBhvr>
                                      <p:to>
                                        <p:strVal val="visible"/>
                                      </p:to>
                                    </p:set>
                                    <p:animEffect transition="in" filter="wipe(left)">
                                      <p:cBhvr>
                                        <p:cTn id="132" dur="200"/>
                                        <p:tgtEl>
                                          <p:spTgt spid="433183"/>
                                        </p:tgtEl>
                                      </p:cBhvr>
                                    </p:animEffect>
                                  </p:childTnLst>
                                </p:cTn>
                              </p:par>
                            </p:childTnLst>
                          </p:cTn>
                        </p:par>
                        <p:par>
                          <p:cTn id="133" fill="hold" nodeType="afterGroup">
                            <p:stCondLst>
                              <p:cond delay="2600"/>
                            </p:stCondLst>
                            <p:childTnLst>
                              <p:par>
                                <p:cTn id="134" presetID="0" presetClass="path" presetSubtype="0" accel="50000" decel="50000" fill="hold" nodeType="afterEffect">
                                  <p:stCondLst>
                                    <p:cond delay="0"/>
                                  </p:stCondLst>
                                  <p:childTnLst>
                                    <p:animMotion origin="layout" path="M -0.28368 0.10035 C -0.2816 0.10012 -0.27344 0.09526 -0.27101 0.09665 C -0.26858 0.09804 -0.2684 0.1059 -0.26945 0.10914 C -0.27049 0.11237 -0.27431 0.11399 -0.27743 0.11561 C -0.28056 0.11723 -0.28316 0.11561 -0.28785 0.11839 C -0.29254 0.12116 -0.30226 0.12787 -0.30521 0.13249 C -0.30816 0.13711 -0.30712 0.14451 -0.30521 0.14613 C -0.3033 0.14775 -0.29636 0.14266 -0.2941 0.14174 " pathEditMode="fixed" rAng="0" ptsTypes="aaaaaaaa">
                                      <p:cBhvr>
                                        <p:cTn id="135" dur="200" fill="hold"/>
                                        <p:tgtEl>
                                          <p:spTgt spid="433189"/>
                                        </p:tgtEl>
                                        <p:attrNameLst>
                                          <p:attrName>ppt_x,ppt_y</p:attrName>
                                        </p:attrNameLst>
                                      </p:cBhvr>
                                      <p:rCtr x="-40000" y="210000"/>
                                    </p:animMotion>
                                  </p:childTnLst>
                                </p:cTn>
                              </p:par>
                              <p:par>
                                <p:cTn id="136" presetID="22" presetClass="entr" presetSubtype="1" fill="hold" grpId="0" nodeType="withEffect">
                                  <p:stCondLst>
                                    <p:cond delay="0"/>
                                  </p:stCondLst>
                                  <p:childTnLst>
                                    <p:set>
                                      <p:cBhvr>
                                        <p:cTn id="137" dur="1" fill="hold">
                                          <p:stCondLst>
                                            <p:cond delay="0"/>
                                          </p:stCondLst>
                                        </p:cTn>
                                        <p:tgtEl>
                                          <p:spTgt spid="433184"/>
                                        </p:tgtEl>
                                        <p:attrNameLst>
                                          <p:attrName>style.visibility</p:attrName>
                                        </p:attrNameLst>
                                      </p:cBhvr>
                                      <p:to>
                                        <p:strVal val="visible"/>
                                      </p:to>
                                    </p:set>
                                    <p:animEffect transition="in" filter="wipe(up)">
                                      <p:cBhvr>
                                        <p:cTn id="138" dur="200"/>
                                        <p:tgtEl>
                                          <p:spTgt spid="433184"/>
                                        </p:tgtEl>
                                      </p:cBhvr>
                                    </p:animEffect>
                                  </p:childTnLst>
                                </p:cTn>
                              </p:par>
                            </p:childTnLst>
                          </p:cTn>
                        </p:par>
                        <p:par>
                          <p:cTn id="139" fill="hold" nodeType="afterGroup">
                            <p:stCondLst>
                              <p:cond delay="2800"/>
                            </p:stCondLst>
                            <p:childTnLst>
                              <p:par>
                                <p:cTn id="140" presetID="0" presetClass="path" presetSubtype="0" accel="50000" decel="50000" fill="hold" nodeType="afterEffect">
                                  <p:stCondLst>
                                    <p:cond delay="0"/>
                                  </p:stCondLst>
                                  <p:childTnLst>
                                    <p:animMotion origin="layout" path="M -0.29393 0.14382 C -0.29045 0.14081 -0.28038 0.13342 -0.27344 0.12625 C -0.26649 0.11908 -0.25712 0.10613 -0.25278 0.10081 " pathEditMode="relative" rAng="0" ptsTypes="aaa">
                                      <p:cBhvr>
                                        <p:cTn id="141" dur="300" fill="hold"/>
                                        <p:tgtEl>
                                          <p:spTgt spid="433189"/>
                                        </p:tgtEl>
                                        <p:attrNameLst>
                                          <p:attrName>ppt_x,ppt_y</p:attrName>
                                        </p:attrNameLst>
                                      </p:cBhvr>
                                      <p:rCtr x="200000" y="-210000"/>
                                    </p:animMotion>
                                  </p:childTnLst>
                                </p:cTn>
                              </p:par>
                              <p:par>
                                <p:cTn id="142" presetID="22" presetClass="entr" presetSubtype="4" fill="hold" grpId="0" nodeType="withEffect">
                                  <p:stCondLst>
                                    <p:cond delay="0"/>
                                  </p:stCondLst>
                                  <p:childTnLst>
                                    <p:set>
                                      <p:cBhvr>
                                        <p:cTn id="143" dur="1" fill="hold">
                                          <p:stCondLst>
                                            <p:cond delay="0"/>
                                          </p:stCondLst>
                                        </p:cTn>
                                        <p:tgtEl>
                                          <p:spTgt spid="433185"/>
                                        </p:tgtEl>
                                        <p:attrNameLst>
                                          <p:attrName>style.visibility</p:attrName>
                                        </p:attrNameLst>
                                      </p:cBhvr>
                                      <p:to>
                                        <p:strVal val="visible"/>
                                      </p:to>
                                    </p:set>
                                    <p:animEffect transition="in" filter="wipe(down)">
                                      <p:cBhvr>
                                        <p:cTn id="144" dur="300"/>
                                        <p:tgtEl>
                                          <p:spTgt spid="433185"/>
                                        </p:tgtEl>
                                      </p:cBhvr>
                                    </p:animEffect>
                                  </p:childTnLst>
                                </p:cTn>
                              </p:par>
                            </p:childTnLst>
                          </p:cTn>
                        </p:par>
                        <p:par>
                          <p:cTn id="145" fill="hold" nodeType="afterGroup">
                            <p:stCondLst>
                              <p:cond delay="3100"/>
                            </p:stCondLst>
                            <p:childTnLst>
                              <p:par>
                                <p:cTn id="146" presetID="0" presetClass="path" presetSubtype="0" accel="50000" decel="50000" fill="hold" nodeType="afterEffect">
                                  <p:stCondLst>
                                    <p:cond delay="0"/>
                                  </p:stCondLst>
                                  <p:childTnLst>
                                    <p:animMotion origin="layout" path="M -0.25434 0.10289 C -0.24757 0.10474 -0.22257 0.11631 -0.21181 0.11561 C -0.20104 0.11492 -0.19306 0.10151 -0.18959 0.09873 " pathEditMode="relative" rAng="0" ptsTypes="aaa">
                                      <p:cBhvr>
                                        <p:cTn id="147" dur="100" fill="hold"/>
                                        <p:tgtEl>
                                          <p:spTgt spid="433189"/>
                                        </p:tgtEl>
                                        <p:attrNameLst>
                                          <p:attrName>ppt_x,ppt_y</p:attrName>
                                        </p:attrNameLst>
                                      </p:cBhvr>
                                      <p:rCtr x="320000" y="50000"/>
                                    </p:animMotion>
                                  </p:childTnLst>
                                </p:cTn>
                              </p:par>
                            </p:childTnLst>
                          </p:cTn>
                        </p:par>
                        <p:par>
                          <p:cTn id="148" fill="hold" nodeType="afterGroup">
                            <p:stCondLst>
                              <p:cond delay="3200"/>
                            </p:stCondLst>
                            <p:childTnLst>
                              <p:par>
                                <p:cTn id="149" presetID="0" presetClass="path" presetSubtype="0" accel="50000" decel="50000" fill="hold" nodeType="afterEffect">
                                  <p:stCondLst>
                                    <p:cond delay="0"/>
                                  </p:stCondLst>
                                  <p:childTnLst>
                                    <p:animMotion origin="layout" path="M -0.19584 0.10081 C -0.19722 0.10105 -0.2007 0.10336 -0.20434 0.1022 C -0.20799 0.10105 -0.21528 0.09619 -0.21806 0.09457 " pathEditMode="fixed" rAng="0" ptsTypes="aaa">
                                      <p:cBhvr>
                                        <p:cTn id="150" dur="100" fill="hold"/>
                                        <p:tgtEl>
                                          <p:spTgt spid="433189"/>
                                        </p:tgtEl>
                                        <p:attrNameLst>
                                          <p:attrName>ppt_x,ppt_y</p:attrName>
                                        </p:attrNameLst>
                                      </p:cBhvr>
                                      <p:rCtr x="-100000" y="0"/>
                                    </p:animMotion>
                                  </p:childTnLst>
                                </p:cTn>
                              </p:par>
                              <p:par>
                                <p:cTn id="151" presetID="22" presetClass="entr" presetSubtype="4" fill="hold" grpId="0" nodeType="withEffect">
                                  <p:stCondLst>
                                    <p:cond delay="0"/>
                                  </p:stCondLst>
                                  <p:childTnLst>
                                    <p:set>
                                      <p:cBhvr>
                                        <p:cTn id="152" dur="1" fill="hold">
                                          <p:stCondLst>
                                            <p:cond delay="0"/>
                                          </p:stCondLst>
                                        </p:cTn>
                                        <p:tgtEl>
                                          <p:spTgt spid="433163"/>
                                        </p:tgtEl>
                                        <p:attrNameLst>
                                          <p:attrName>style.visibility</p:attrName>
                                        </p:attrNameLst>
                                      </p:cBhvr>
                                      <p:to>
                                        <p:strVal val="visible"/>
                                      </p:to>
                                    </p:set>
                                    <p:animEffect transition="in" filter="wipe(down)">
                                      <p:cBhvr>
                                        <p:cTn id="153" dur="100"/>
                                        <p:tgtEl>
                                          <p:spTgt spid="433163"/>
                                        </p:tgtEl>
                                      </p:cBhvr>
                                    </p:animEffect>
                                  </p:childTnLst>
                                </p:cTn>
                              </p:par>
                            </p:childTnLst>
                          </p:cTn>
                        </p:par>
                        <p:par>
                          <p:cTn id="154" fill="hold" nodeType="afterGroup">
                            <p:stCondLst>
                              <p:cond delay="3300"/>
                            </p:stCondLst>
                            <p:childTnLst>
                              <p:par>
                                <p:cTn id="155" presetID="0" presetClass="path" presetSubtype="0" accel="50000" decel="50000" fill="hold" nodeType="afterEffect">
                                  <p:stCondLst>
                                    <p:cond delay="0"/>
                                  </p:stCondLst>
                                  <p:childTnLst>
                                    <p:animMotion origin="layout" path="M -0.14879 0.02428 C -0.15243 0.02451 -0.16389 0.02313 -0.17101 0.02636 C -0.17813 0.0296 -0.18594 0.03723 -0.19167 0.04324 C -0.1974 0.04925 -0.20243 0.05665 -0.2059 0.0622 C -0.20938 0.06775 -0.21007 0.07168 -0.21215 0.077 C -0.21424 0.08232 -0.21684 0.09087 -0.21806 0.09457 " pathEditMode="fixed" rAng="0" ptsTypes="aaaaaa">
                                      <p:cBhvr>
                                        <p:cTn id="156" dur="200" spd="-99900" fill="hold"/>
                                        <p:tgtEl>
                                          <p:spTgt spid="433189"/>
                                        </p:tgtEl>
                                        <p:attrNameLst>
                                          <p:attrName>ppt_x,ppt_y</p:attrName>
                                        </p:attrNameLst>
                                      </p:cBhvr>
                                      <p:rCtr x="-340000" y="340000"/>
                                    </p:animMotion>
                                  </p:childTnLst>
                                </p:cTn>
                              </p:par>
                              <p:par>
                                <p:cTn id="157" presetID="22" presetClass="entr" presetSubtype="4" fill="hold" grpId="0" nodeType="withEffect">
                                  <p:stCondLst>
                                    <p:cond delay="0"/>
                                  </p:stCondLst>
                                  <p:childTnLst>
                                    <p:set>
                                      <p:cBhvr>
                                        <p:cTn id="158" dur="1" fill="hold">
                                          <p:stCondLst>
                                            <p:cond delay="0"/>
                                          </p:stCondLst>
                                        </p:cTn>
                                        <p:tgtEl>
                                          <p:spTgt spid="433169"/>
                                        </p:tgtEl>
                                        <p:attrNameLst>
                                          <p:attrName>style.visibility</p:attrName>
                                        </p:attrNameLst>
                                      </p:cBhvr>
                                      <p:to>
                                        <p:strVal val="visible"/>
                                      </p:to>
                                    </p:set>
                                    <p:animEffect transition="in" filter="wipe(down)">
                                      <p:cBhvr>
                                        <p:cTn id="159" dur="200"/>
                                        <p:tgtEl>
                                          <p:spTgt spid="433169"/>
                                        </p:tgtEl>
                                      </p:cBhvr>
                                    </p:animEffect>
                                  </p:childTnLst>
                                </p:cTn>
                              </p:par>
                            </p:childTnLst>
                          </p:cTn>
                        </p:par>
                        <p:par>
                          <p:cTn id="160" fill="hold" nodeType="afterGroup">
                            <p:stCondLst>
                              <p:cond delay="3500"/>
                            </p:stCondLst>
                            <p:childTnLst>
                              <p:par>
                                <p:cTn id="161" presetID="0" presetClass="path" presetSubtype="0" accel="50000" decel="50000" fill="hold" nodeType="afterEffect">
                                  <p:stCondLst>
                                    <p:cond delay="0"/>
                                  </p:stCondLst>
                                  <p:childTnLst>
                                    <p:animMotion origin="layout" path="M -0.19167 0.13203 C -0.18715 0.12486 -0.17396 0.10405 -0.16615 0.09133 C -0.15834 0.07862 -0.14965 0.06544 -0.14462 0.05642 C -0.13959 0.0474 -0.13524 0.04209 -0.13611 0.03677 C -0.13698 0.03145 -0.1474 0.02683 -0.15035 0.02428 " pathEditMode="fixed" rAng="0" ptsTypes="aaaaa">
                                      <p:cBhvr>
                                        <p:cTn id="162" dur="200" spd="-99900" fill="hold"/>
                                        <p:tgtEl>
                                          <p:spTgt spid="433189"/>
                                        </p:tgtEl>
                                        <p:attrNameLst>
                                          <p:attrName>ppt_x,ppt_y</p:attrName>
                                        </p:attrNameLst>
                                      </p:cBhvr>
                                      <p:rCtr x="280000" y="-530000"/>
                                    </p:animMotion>
                                  </p:childTnLst>
                                </p:cTn>
                              </p:par>
                              <p:par>
                                <p:cTn id="163" presetID="22" presetClass="entr" presetSubtype="1" fill="hold" grpId="0" nodeType="withEffect">
                                  <p:stCondLst>
                                    <p:cond delay="0"/>
                                  </p:stCondLst>
                                  <p:childTnLst>
                                    <p:set>
                                      <p:cBhvr>
                                        <p:cTn id="164" dur="1" fill="hold">
                                          <p:stCondLst>
                                            <p:cond delay="0"/>
                                          </p:stCondLst>
                                        </p:cTn>
                                        <p:tgtEl>
                                          <p:spTgt spid="433168"/>
                                        </p:tgtEl>
                                        <p:attrNameLst>
                                          <p:attrName>style.visibility</p:attrName>
                                        </p:attrNameLst>
                                      </p:cBhvr>
                                      <p:to>
                                        <p:strVal val="visible"/>
                                      </p:to>
                                    </p:set>
                                    <p:animEffect transition="in" filter="wipe(up)">
                                      <p:cBhvr>
                                        <p:cTn id="165" dur="200"/>
                                        <p:tgtEl>
                                          <p:spTgt spid="433168"/>
                                        </p:tgtEl>
                                      </p:cBhvr>
                                    </p:animEffect>
                                  </p:childTnLst>
                                </p:cTn>
                              </p:par>
                            </p:childTnLst>
                          </p:cTn>
                        </p:par>
                        <p:par>
                          <p:cTn id="166" fill="hold" nodeType="afterGroup">
                            <p:stCondLst>
                              <p:cond delay="3700"/>
                            </p:stCondLst>
                            <p:childTnLst>
                              <p:par>
                                <p:cTn id="167" presetID="0" presetClass="path" presetSubtype="0" accel="50000" decel="50000" fill="hold" nodeType="afterEffect">
                                  <p:stCondLst>
                                    <p:cond delay="0"/>
                                  </p:stCondLst>
                                  <p:childTnLst>
                                    <p:animMotion origin="layout" path="M -0.11858 0.07954 C -0.11997 0.08324 -0.12917 0.10544 -0.12656 0.10128 C -0.12396 0.09711 -0.10886 0.06567 -0.10278 0.05411 C -0.0967 0.04255 -0.09445 0.037 -0.08993 0.03191 C -0.08542 0.02683 -0.07656 0.02012 -0.0757 0.02359 C -0.07483 0.02706 -0.07413 0.03723 -0.08524 0.05318 C -0.09636 0.06914 -0.12518 0.10359 -0.14236 0.11977 C -0.15955 0.13596 -0.18021 0.14752 -0.18837 0.15006 C -0.19653 0.15261 -0.19097 0.13827 -0.19167 0.13526 " pathEditMode="fixed" rAng="0" ptsTypes="aaaaaaaaa">
                                      <p:cBhvr>
                                        <p:cTn id="168" dur="100" spd="-99900" fill="hold"/>
                                        <p:tgtEl>
                                          <p:spTgt spid="433189"/>
                                        </p:tgtEl>
                                        <p:attrNameLst>
                                          <p:attrName>ppt_x,ppt_y</p:attrName>
                                        </p:attrNameLst>
                                      </p:cBhvr>
                                      <p:rCtr x="-160000" y="70000"/>
                                    </p:animMotion>
                                  </p:childTnLst>
                                </p:cTn>
                              </p:par>
                              <p:par>
                                <p:cTn id="169" presetID="22" presetClass="entr" presetSubtype="4" fill="hold" grpId="0" nodeType="withEffect">
                                  <p:stCondLst>
                                    <p:cond delay="0"/>
                                  </p:stCondLst>
                                  <p:childTnLst>
                                    <p:set>
                                      <p:cBhvr>
                                        <p:cTn id="170" dur="1" fill="hold">
                                          <p:stCondLst>
                                            <p:cond delay="0"/>
                                          </p:stCondLst>
                                        </p:cTn>
                                        <p:tgtEl>
                                          <p:spTgt spid="433164"/>
                                        </p:tgtEl>
                                        <p:attrNameLst>
                                          <p:attrName>style.visibility</p:attrName>
                                        </p:attrNameLst>
                                      </p:cBhvr>
                                      <p:to>
                                        <p:strVal val="visible"/>
                                      </p:to>
                                    </p:set>
                                    <p:animEffect transition="in" filter="wipe(down)">
                                      <p:cBhvr>
                                        <p:cTn id="171" dur="100"/>
                                        <p:tgtEl>
                                          <p:spTgt spid="433164"/>
                                        </p:tgtEl>
                                      </p:cBhvr>
                                    </p:animEffect>
                                  </p:childTnLst>
                                </p:cTn>
                              </p:par>
                            </p:childTnLst>
                          </p:cTn>
                        </p:par>
                        <p:par>
                          <p:cTn id="172" fill="hold" nodeType="afterGroup">
                            <p:stCondLst>
                              <p:cond delay="3800"/>
                            </p:stCondLst>
                            <p:childTnLst>
                              <p:par>
                                <p:cTn id="173" presetID="0" presetClass="path" presetSubtype="0" accel="50000" decel="50000" fill="hold" nodeType="afterEffect">
                                  <p:stCondLst>
                                    <p:cond delay="0"/>
                                  </p:stCondLst>
                                  <p:childTnLst>
                                    <p:animMotion origin="layout" path="M -0.16823 0.16968 C -0.16181 0.15695 -0.13507 0.11112 -0.12639 0.09561 " pathEditMode="fixed" rAng="0" ptsTypes="aa">
                                      <p:cBhvr>
                                        <p:cTn id="174" dur="100" spd="-99900" fill="hold"/>
                                        <p:tgtEl>
                                          <p:spTgt spid="433189"/>
                                        </p:tgtEl>
                                        <p:attrNameLst>
                                          <p:attrName>ppt_x,ppt_y</p:attrName>
                                        </p:attrNameLst>
                                      </p:cBhvr>
                                      <p:rCtr x="210000" y="-360000"/>
                                    </p:animMotion>
                                  </p:childTnLst>
                                </p:cTn>
                              </p:par>
                              <p:par>
                                <p:cTn id="175" presetID="22" presetClass="entr" presetSubtype="2" fill="hold" grpId="0" nodeType="withEffect">
                                  <p:stCondLst>
                                    <p:cond delay="0"/>
                                  </p:stCondLst>
                                  <p:childTnLst>
                                    <p:set>
                                      <p:cBhvr>
                                        <p:cTn id="176" dur="1" fill="hold">
                                          <p:stCondLst>
                                            <p:cond delay="0"/>
                                          </p:stCondLst>
                                        </p:cTn>
                                        <p:tgtEl>
                                          <p:spTgt spid="433167"/>
                                        </p:tgtEl>
                                        <p:attrNameLst>
                                          <p:attrName>style.visibility</p:attrName>
                                        </p:attrNameLst>
                                      </p:cBhvr>
                                      <p:to>
                                        <p:strVal val="visible"/>
                                      </p:to>
                                    </p:set>
                                    <p:animEffect transition="in" filter="wipe(right)">
                                      <p:cBhvr>
                                        <p:cTn id="177" dur="100"/>
                                        <p:tgtEl>
                                          <p:spTgt spid="433167"/>
                                        </p:tgtEl>
                                      </p:cBhvr>
                                    </p:animEffect>
                                  </p:childTnLst>
                                </p:cTn>
                              </p:par>
                            </p:childTnLst>
                          </p:cTn>
                        </p:par>
                        <p:par>
                          <p:cTn id="178" fill="hold" nodeType="afterGroup">
                            <p:stCondLst>
                              <p:cond delay="3900"/>
                            </p:stCondLst>
                            <p:childTnLst>
                              <p:par>
                                <p:cTn id="179" presetID="0" presetClass="path" presetSubtype="0" accel="50000" decel="50000" fill="hold" nodeType="afterEffect">
                                  <p:stCondLst>
                                    <p:cond delay="0"/>
                                  </p:stCondLst>
                                  <p:childTnLst>
                                    <p:animMotion origin="layout" path="M -0.1691 0.17037 C -0.17118 0.18033 -0.19774 0.225 -0.20938 0.23889 C -0.22101 0.25278 -0.23177 0.25255 -0.23854 0.25371 C -0.24531 0.25487 -0.24965 0.25209 -0.24965 0.2463 C -0.24965 0.24051 -0.2441 0.22662 -0.23854 0.21852 C -0.23299 0.21042 -0.22327 0.20463 -0.21632 0.19815 C -0.20938 0.19167 -0.20452 0.18403 -0.19688 0.17963 C -0.18924 0.17524 -0.16702 0.16042 -0.1691 0.17037 Z " pathEditMode="relative" rAng="0" ptsTypes="aaaaaaaa">
                                      <p:cBhvr>
                                        <p:cTn id="180" dur="100" fill="hold"/>
                                        <p:tgtEl>
                                          <p:spTgt spid="433189"/>
                                        </p:tgtEl>
                                        <p:attrNameLst>
                                          <p:attrName>ppt_x,ppt_y</p:attrName>
                                        </p:attrNameLst>
                                      </p:cBhvr>
                                      <p:rCtr x="-380000" y="370000"/>
                                    </p:animMotion>
                                  </p:childTnLst>
                                </p:cTn>
                              </p:par>
                              <p:par>
                                <p:cTn id="181" presetID="22" presetClass="entr" presetSubtype="2" fill="hold" grpId="0" nodeType="withEffect">
                                  <p:stCondLst>
                                    <p:cond delay="0"/>
                                  </p:stCondLst>
                                  <p:childTnLst>
                                    <p:set>
                                      <p:cBhvr>
                                        <p:cTn id="182" dur="1" fill="hold">
                                          <p:stCondLst>
                                            <p:cond delay="0"/>
                                          </p:stCondLst>
                                        </p:cTn>
                                        <p:tgtEl>
                                          <p:spTgt spid="433166"/>
                                        </p:tgtEl>
                                        <p:attrNameLst>
                                          <p:attrName>style.visibility</p:attrName>
                                        </p:attrNameLst>
                                      </p:cBhvr>
                                      <p:to>
                                        <p:strVal val="visible"/>
                                      </p:to>
                                    </p:set>
                                    <p:animEffect transition="in" filter="wipe(right)">
                                      <p:cBhvr>
                                        <p:cTn id="183" dur="100"/>
                                        <p:tgtEl>
                                          <p:spTgt spid="433166"/>
                                        </p:tgtEl>
                                      </p:cBhvr>
                                    </p:animEffect>
                                  </p:childTnLst>
                                </p:cTn>
                              </p:par>
                            </p:childTnLst>
                          </p:cTn>
                        </p:par>
                        <p:par>
                          <p:cTn id="184" fill="hold" nodeType="afterGroup">
                            <p:stCondLst>
                              <p:cond delay="4000"/>
                            </p:stCondLst>
                            <p:childTnLst>
                              <p:par>
                                <p:cTn id="185" presetID="0" presetClass="path" presetSubtype="0" accel="50000" decel="50000" fill="hold" nodeType="afterEffect">
                                  <p:stCondLst>
                                    <p:cond delay="0"/>
                                  </p:stCondLst>
                                  <p:childTnLst>
                                    <p:animMotion origin="layout" path="M -0.17222 0.1676 C -0.16597 0.16482 -0.1599 0.16412 -0.15417 0.16389 C -0.14844 0.16366 -0.14254 0.16366 -0.13768 0.16551 C -0.13281 0.16737 -0.12865 0.16991 -0.12518 0.17477 C -0.1217 0.17963 -0.11858 0.19098 -0.11684 0.19514 " pathEditMode="relative" rAng="0" ptsTypes="aaaaa">
                                      <p:cBhvr>
                                        <p:cTn id="186" dur="100" fill="hold"/>
                                        <p:tgtEl>
                                          <p:spTgt spid="433189"/>
                                        </p:tgtEl>
                                        <p:attrNameLst>
                                          <p:attrName>ppt_x,ppt_y</p:attrName>
                                        </p:attrNameLst>
                                      </p:cBhvr>
                                      <p:rCtr x="280000" y="120000"/>
                                    </p:animMotion>
                                  </p:childTnLst>
                                </p:cTn>
                              </p:par>
                              <p:par>
                                <p:cTn id="187" presetID="22" presetClass="entr" presetSubtype="8" fill="hold" grpId="0" nodeType="withEffect">
                                  <p:stCondLst>
                                    <p:cond delay="0"/>
                                  </p:stCondLst>
                                  <p:childTnLst>
                                    <p:set>
                                      <p:cBhvr>
                                        <p:cTn id="188" dur="1" fill="hold">
                                          <p:stCondLst>
                                            <p:cond delay="0"/>
                                          </p:stCondLst>
                                        </p:cTn>
                                        <p:tgtEl>
                                          <p:spTgt spid="433165"/>
                                        </p:tgtEl>
                                        <p:attrNameLst>
                                          <p:attrName>style.visibility</p:attrName>
                                        </p:attrNameLst>
                                      </p:cBhvr>
                                      <p:to>
                                        <p:strVal val="visible"/>
                                      </p:to>
                                    </p:set>
                                    <p:animEffect transition="in" filter="wipe(left)">
                                      <p:cBhvr>
                                        <p:cTn id="189" dur="100"/>
                                        <p:tgtEl>
                                          <p:spTgt spid="433165"/>
                                        </p:tgtEl>
                                      </p:cBhvr>
                                    </p:animEffect>
                                  </p:childTnLst>
                                </p:cTn>
                              </p:par>
                            </p:childTnLst>
                          </p:cTn>
                        </p:par>
                        <p:par>
                          <p:cTn id="190" fill="hold" nodeType="afterGroup">
                            <p:stCondLst>
                              <p:cond delay="4100"/>
                            </p:stCondLst>
                            <p:childTnLst>
                              <p:par>
                                <p:cTn id="191" presetID="0" presetClass="path" presetSubtype="0" accel="50000" decel="50000" fill="hold" nodeType="afterEffect">
                                  <p:stCondLst>
                                    <p:cond delay="0"/>
                                  </p:stCondLst>
                                  <p:childTnLst>
                                    <p:animMotion origin="layout" path="M -0.11545 0.19862 C -0.1184 0.1748 -0.1217 0.15029 -0.1217 0.13735 C -0.1217 0.1244 -0.11684 0.12394 -0.11545 0.12047 " pathEditMode="relative" rAng="0" ptsTypes="aaa">
                                      <p:cBhvr>
                                        <p:cTn id="192" dur="100" fill="hold"/>
                                        <p:tgtEl>
                                          <p:spTgt spid="433189"/>
                                        </p:tgtEl>
                                        <p:attrNameLst>
                                          <p:attrName>ppt_x,ppt_y</p:attrName>
                                        </p:attrNameLst>
                                      </p:cBhvr>
                                      <p:rCtr x="-20000" y="-380000"/>
                                    </p:animMotion>
                                  </p:childTnLst>
                                </p:cTn>
                              </p:par>
                            </p:childTnLst>
                          </p:cTn>
                        </p:par>
                        <p:par>
                          <p:cTn id="193" fill="hold" nodeType="afterGroup">
                            <p:stCondLst>
                              <p:cond delay="4200"/>
                            </p:stCondLst>
                            <p:childTnLst>
                              <p:par>
                                <p:cTn id="194" presetID="0" presetClass="path" presetSubtype="0" accel="50000" decel="50000" fill="hold" nodeType="afterEffect">
                                  <p:stCondLst>
                                    <p:cond delay="0"/>
                                  </p:stCondLst>
                                  <p:childTnLst>
                                    <p:animMotion origin="layout" path="M -0.11702 0.12278 C -0.10209 0.10868 -0.08715 0.09457 -0.08524 0.09526 C -0.08334 0.09596 -0.10174 0.11839 -0.1059 0.12694 C -0.11007 0.1355 -0.11042 0.14081 -0.11059 0.14613 " pathEditMode="relative" rAng="0" ptsTypes="aaaA">
                                      <p:cBhvr>
                                        <p:cTn id="195" dur="100" fill="hold"/>
                                        <p:tgtEl>
                                          <p:spTgt spid="433189"/>
                                        </p:tgtEl>
                                        <p:attrNameLst>
                                          <p:attrName>ppt_x,ppt_y</p:attrName>
                                        </p:attrNameLst>
                                      </p:cBhvr>
                                      <p:rCtr x="170000" y="-20000"/>
                                    </p:animMotion>
                                  </p:childTnLst>
                                </p:cTn>
                              </p:par>
                              <p:par>
                                <p:cTn id="196" presetID="22" presetClass="entr" presetSubtype="1" fill="hold" grpId="0" nodeType="withEffect">
                                  <p:stCondLst>
                                    <p:cond delay="0"/>
                                  </p:stCondLst>
                                  <p:childTnLst>
                                    <p:set>
                                      <p:cBhvr>
                                        <p:cTn id="197" dur="1" fill="hold">
                                          <p:stCondLst>
                                            <p:cond delay="0"/>
                                          </p:stCondLst>
                                        </p:cTn>
                                        <p:tgtEl>
                                          <p:spTgt spid="433170"/>
                                        </p:tgtEl>
                                        <p:attrNameLst>
                                          <p:attrName>style.visibility</p:attrName>
                                        </p:attrNameLst>
                                      </p:cBhvr>
                                      <p:to>
                                        <p:strVal val="visible"/>
                                      </p:to>
                                    </p:set>
                                    <p:animEffect transition="in" filter="wipe(up)">
                                      <p:cBhvr>
                                        <p:cTn id="198" dur="100"/>
                                        <p:tgtEl>
                                          <p:spTgt spid="433170"/>
                                        </p:tgtEl>
                                      </p:cBhvr>
                                    </p:animEffect>
                                  </p:childTnLst>
                                </p:cTn>
                              </p:par>
                            </p:childTnLst>
                          </p:cTn>
                        </p:par>
                        <p:par>
                          <p:cTn id="199" fill="hold" nodeType="afterGroup">
                            <p:stCondLst>
                              <p:cond delay="4300"/>
                            </p:stCondLst>
                            <p:childTnLst>
                              <p:par>
                                <p:cTn id="200" presetID="0" presetClass="path" presetSubtype="0" accel="50000" decel="50000" fill="hold" nodeType="afterEffect">
                                  <p:stCondLst>
                                    <p:cond delay="0"/>
                                  </p:stCondLst>
                                  <p:childTnLst>
                                    <p:animMotion origin="layout" path="M -0.1092 0.14035 C -0.1033 0.14197 -0.0974 0.14359 -0.09184 0.14035 C -0.08629 0.13711 -0.07986 0.12671 -0.07587 0.12116 C -0.07188 0.11561 -0.0691 0.11099 -0.06806 0.10636 C -0.06702 0.10174 -0.06945 0.09365 -0.06962 0.09365 C -0.06979 0.09365 -0.06771 0.10105 -0.06962 0.10636 C -0.07153 0.11168 -0.07917 0.12232 -0.08073 0.12555 " pathEditMode="relative" rAng="0" ptsTypes="aaaaaaA">
                                      <p:cBhvr>
                                        <p:cTn id="201" dur="100" fill="hold"/>
                                        <p:tgtEl>
                                          <p:spTgt spid="433189"/>
                                        </p:tgtEl>
                                        <p:attrNameLst>
                                          <p:attrName>ppt_x,ppt_y</p:attrName>
                                        </p:attrNameLst>
                                      </p:cBhvr>
                                      <p:rCtr x="210000" y="-210000"/>
                                    </p:animMotion>
                                  </p:childTnLst>
                                </p:cTn>
                              </p:par>
                              <p:par>
                                <p:cTn id="202" presetID="22" presetClass="entr" presetSubtype="4" fill="hold" grpId="0" nodeType="withEffect">
                                  <p:stCondLst>
                                    <p:cond delay="0"/>
                                  </p:stCondLst>
                                  <p:childTnLst>
                                    <p:set>
                                      <p:cBhvr>
                                        <p:cTn id="203" dur="1" fill="hold">
                                          <p:stCondLst>
                                            <p:cond delay="0"/>
                                          </p:stCondLst>
                                        </p:cTn>
                                        <p:tgtEl>
                                          <p:spTgt spid="433171"/>
                                        </p:tgtEl>
                                        <p:attrNameLst>
                                          <p:attrName>style.visibility</p:attrName>
                                        </p:attrNameLst>
                                      </p:cBhvr>
                                      <p:to>
                                        <p:strVal val="visible"/>
                                      </p:to>
                                    </p:set>
                                    <p:animEffect transition="in" filter="wipe(down)">
                                      <p:cBhvr>
                                        <p:cTn id="204" dur="100"/>
                                        <p:tgtEl>
                                          <p:spTgt spid="433171"/>
                                        </p:tgtEl>
                                      </p:cBhvr>
                                    </p:animEffect>
                                  </p:childTnLst>
                                </p:cTn>
                              </p:par>
                            </p:childTnLst>
                          </p:cTn>
                        </p:par>
                        <p:par>
                          <p:cTn id="205" fill="hold" nodeType="afterGroup">
                            <p:stCondLst>
                              <p:cond delay="4400"/>
                            </p:stCondLst>
                            <p:childTnLst>
                              <p:par>
                                <p:cTn id="206" presetID="0" presetClass="path" presetSubtype="0" accel="50000" decel="50000" fill="hold" nodeType="afterEffect">
                                  <p:stCondLst>
                                    <p:cond delay="0"/>
                                  </p:stCondLst>
                                  <p:childTnLst>
                                    <p:animMotion origin="layout" path="M -0.07188 0.09688 C -0.07726 0.11145 -0.08247 0.12602 -0.08143 0.13087 C -0.08038 0.13573 -0.0684 0.12833 -0.06545 0.12648 " pathEditMode="relative" rAng="0" ptsTypes="aaA">
                                      <p:cBhvr>
                                        <p:cTn id="207" dur="100" fill="hold"/>
                                        <p:tgtEl>
                                          <p:spTgt spid="433189"/>
                                        </p:tgtEl>
                                        <p:attrNameLst>
                                          <p:attrName>ppt_x,ppt_y</p:attrName>
                                        </p:attrNameLst>
                                      </p:cBhvr>
                                      <p:rCtr x="0" y="190000"/>
                                    </p:animMotion>
                                  </p:childTnLst>
                                </p:cTn>
                              </p:par>
                              <p:par>
                                <p:cTn id="208" presetID="22" presetClass="entr" presetSubtype="8" fill="hold" grpId="0" nodeType="withEffect">
                                  <p:stCondLst>
                                    <p:cond delay="0"/>
                                  </p:stCondLst>
                                  <p:childTnLst>
                                    <p:set>
                                      <p:cBhvr>
                                        <p:cTn id="209" dur="1" fill="hold">
                                          <p:stCondLst>
                                            <p:cond delay="0"/>
                                          </p:stCondLst>
                                        </p:cTn>
                                        <p:tgtEl>
                                          <p:spTgt spid="433186"/>
                                        </p:tgtEl>
                                        <p:attrNameLst>
                                          <p:attrName>style.visibility</p:attrName>
                                        </p:attrNameLst>
                                      </p:cBhvr>
                                      <p:to>
                                        <p:strVal val="visible"/>
                                      </p:to>
                                    </p:set>
                                    <p:animEffect transition="in" filter="wipe(left)">
                                      <p:cBhvr>
                                        <p:cTn id="210" dur="100"/>
                                        <p:tgtEl>
                                          <p:spTgt spid="433186"/>
                                        </p:tgtEl>
                                      </p:cBhvr>
                                    </p:animEffect>
                                  </p:childTnLst>
                                </p:cTn>
                              </p:par>
                            </p:childTnLst>
                          </p:cTn>
                        </p:par>
                        <p:par>
                          <p:cTn id="211" fill="hold" nodeType="afterGroup">
                            <p:stCondLst>
                              <p:cond delay="4500"/>
                            </p:stCondLst>
                            <p:childTnLst>
                              <p:par>
                                <p:cTn id="212" presetID="0" presetClass="path" presetSubtype="0" accel="50000" decel="50000" fill="hold" nodeType="afterEffect">
                                  <p:stCondLst>
                                    <p:cond delay="0"/>
                                  </p:stCondLst>
                                  <p:childTnLst>
                                    <p:animMotion origin="layout" path="M -0.06493 0.12509 L -0.02257 0.09318 " pathEditMode="relative" rAng="0" ptsTypes="AA">
                                      <p:cBhvr>
                                        <p:cTn id="213" dur="100" fill="hold"/>
                                        <p:tgtEl>
                                          <p:spTgt spid="433189"/>
                                        </p:tgtEl>
                                        <p:attrNameLst>
                                          <p:attrName>ppt_x,ppt_y</p:attrName>
                                        </p:attrNameLst>
                                      </p:cBhvr>
                                      <p:rCtr x="210000" y="-150000"/>
                                    </p:animMotion>
                                  </p:childTnLst>
                                </p:cTn>
                              </p:par>
                              <p:par>
                                <p:cTn id="214" presetID="22" presetClass="entr" presetSubtype="4" fill="hold" grpId="0" nodeType="withEffect">
                                  <p:stCondLst>
                                    <p:cond delay="0"/>
                                  </p:stCondLst>
                                  <p:childTnLst>
                                    <p:set>
                                      <p:cBhvr>
                                        <p:cTn id="215" dur="1" fill="hold">
                                          <p:stCondLst>
                                            <p:cond delay="0"/>
                                          </p:stCondLst>
                                        </p:cTn>
                                        <p:tgtEl>
                                          <p:spTgt spid="433172"/>
                                        </p:tgtEl>
                                        <p:attrNameLst>
                                          <p:attrName>style.visibility</p:attrName>
                                        </p:attrNameLst>
                                      </p:cBhvr>
                                      <p:to>
                                        <p:strVal val="visible"/>
                                      </p:to>
                                    </p:set>
                                    <p:animEffect transition="in" filter="wipe(down)">
                                      <p:cBhvr>
                                        <p:cTn id="216" dur="100"/>
                                        <p:tgtEl>
                                          <p:spTgt spid="433172"/>
                                        </p:tgtEl>
                                      </p:cBhvr>
                                    </p:animEffect>
                                  </p:childTnLst>
                                </p:cTn>
                              </p:par>
                            </p:childTnLst>
                          </p:cTn>
                        </p:par>
                        <p:par>
                          <p:cTn id="217" fill="hold" nodeType="afterGroup">
                            <p:stCondLst>
                              <p:cond delay="4600"/>
                            </p:stCondLst>
                            <p:childTnLst>
                              <p:par>
                                <p:cTn id="218" presetID="0" presetClass="path" presetSubtype="0" accel="50000" decel="50000" fill="hold" nodeType="afterEffect">
                                  <p:stCondLst>
                                    <p:cond delay="0"/>
                                  </p:stCondLst>
                                  <p:childTnLst>
                                    <p:animMotion origin="layout" path="M -0.02257 0.09318 C -0.03281 0.10266 -0.04288 0.11214 -0.04792 0.1207 C -0.05295 0.12925 -0.05243 0.14012 -0.05261 0.14405 " pathEditMode="relative" rAng="0" ptsTypes="aaA">
                                      <p:cBhvr>
                                        <p:cTn id="219" dur="100" fill="hold"/>
                                        <p:tgtEl>
                                          <p:spTgt spid="433189"/>
                                        </p:tgtEl>
                                        <p:attrNameLst>
                                          <p:attrName>ppt_x,ppt_y</p:attrName>
                                        </p:attrNameLst>
                                      </p:cBhvr>
                                      <p:rCtr x="-140000" y="250000"/>
                                    </p:animMotion>
                                  </p:childTnLst>
                                </p:cTn>
                              </p:par>
                              <p:par>
                                <p:cTn id="220" presetID="22" presetClass="entr" presetSubtype="1" fill="hold" grpId="0" nodeType="withEffect">
                                  <p:stCondLst>
                                    <p:cond delay="0"/>
                                  </p:stCondLst>
                                  <p:childTnLst>
                                    <p:set>
                                      <p:cBhvr>
                                        <p:cTn id="221" dur="1" fill="hold">
                                          <p:stCondLst>
                                            <p:cond delay="0"/>
                                          </p:stCondLst>
                                        </p:cTn>
                                        <p:tgtEl>
                                          <p:spTgt spid="433173"/>
                                        </p:tgtEl>
                                        <p:attrNameLst>
                                          <p:attrName>style.visibility</p:attrName>
                                        </p:attrNameLst>
                                      </p:cBhvr>
                                      <p:to>
                                        <p:strVal val="visible"/>
                                      </p:to>
                                    </p:set>
                                    <p:animEffect transition="in" filter="wipe(up)">
                                      <p:cBhvr>
                                        <p:cTn id="222" dur="100"/>
                                        <p:tgtEl>
                                          <p:spTgt spid="433173"/>
                                        </p:tgtEl>
                                      </p:cBhvr>
                                    </p:animEffect>
                                  </p:childTnLst>
                                </p:cTn>
                              </p:par>
                            </p:childTnLst>
                          </p:cTn>
                        </p:par>
                        <p:par>
                          <p:cTn id="223" fill="hold" nodeType="afterGroup">
                            <p:stCondLst>
                              <p:cond delay="4700"/>
                            </p:stCondLst>
                            <p:childTnLst>
                              <p:par>
                                <p:cTn id="224" presetID="0" presetClass="path" presetSubtype="0" accel="50000" decel="50000" fill="hold" nodeType="afterEffect">
                                  <p:stCondLst>
                                    <p:cond delay="0"/>
                                  </p:stCondLst>
                                  <p:childTnLst>
                                    <p:animMotion origin="layout" path="M -0.05139 0.14243 C -0.03941 0.13295 -0.02726 0.12347 -0.01806 0.11492 C -0.00886 0.10636 -0.00243 0.09896 0.00416 0.09157 " pathEditMode="relative" rAng="0" ptsTypes="aaA">
                                      <p:cBhvr>
                                        <p:cTn id="225" dur="100" fill="hold"/>
                                        <p:tgtEl>
                                          <p:spTgt spid="433189"/>
                                        </p:tgtEl>
                                        <p:attrNameLst>
                                          <p:attrName>ppt_x,ppt_y</p:attrName>
                                        </p:attrNameLst>
                                      </p:cBhvr>
                                      <p:rCtr x="280000" y="-240000"/>
                                    </p:animMotion>
                                  </p:childTnLst>
                                </p:cTn>
                              </p:par>
                              <p:par>
                                <p:cTn id="226" presetID="22" presetClass="entr" presetSubtype="8" fill="hold" grpId="0" nodeType="withEffect">
                                  <p:stCondLst>
                                    <p:cond delay="0"/>
                                  </p:stCondLst>
                                  <p:childTnLst>
                                    <p:set>
                                      <p:cBhvr>
                                        <p:cTn id="227" dur="1" fill="hold">
                                          <p:stCondLst>
                                            <p:cond delay="0"/>
                                          </p:stCondLst>
                                        </p:cTn>
                                        <p:tgtEl>
                                          <p:spTgt spid="433174"/>
                                        </p:tgtEl>
                                        <p:attrNameLst>
                                          <p:attrName>style.visibility</p:attrName>
                                        </p:attrNameLst>
                                      </p:cBhvr>
                                      <p:to>
                                        <p:strVal val="visible"/>
                                      </p:to>
                                    </p:set>
                                    <p:animEffect transition="in" filter="wipe(left)">
                                      <p:cBhvr>
                                        <p:cTn id="228" dur="100"/>
                                        <p:tgtEl>
                                          <p:spTgt spid="433174"/>
                                        </p:tgtEl>
                                      </p:cBhvr>
                                    </p:animEffect>
                                  </p:childTnLst>
                                </p:cTn>
                              </p:par>
                            </p:childTnLst>
                          </p:cTn>
                        </p:par>
                        <p:par>
                          <p:cTn id="229" fill="hold" nodeType="afterGroup">
                            <p:stCondLst>
                              <p:cond delay="4800"/>
                            </p:stCondLst>
                            <p:childTnLst>
                              <p:par>
                                <p:cTn id="230" presetID="0" presetClass="path" presetSubtype="0" accel="50000" decel="50000" fill="hold" nodeType="afterEffect">
                                  <p:stCondLst>
                                    <p:cond delay="0"/>
                                  </p:stCondLst>
                                  <p:childTnLst>
                                    <p:animMotion origin="layout" path="M 0.00434 0.09526 C 0.00191 0.09989 -0.00625 0.11515 -0.01059 0.12255 C -0.01493 0.12995 -0.01945 0.13596 -0.0217 0.13943 " pathEditMode="relative" rAng="0" ptsTypes="aaa">
                                      <p:cBhvr>
                                        <p:cTn id="231" dur="100" fill="hold"/>
                                        <p:tgtEl>
                                          <p:spTgt spid="433189"/>
                                        </p:tgtEl>
                                        <p:attrNameLst>
                                          <p:attrName>ppt_x,ppt_y</p:attrName>
                                        </p:attrNameLst>
                                      </p:cBhvr>
                                      <p:rCtr x="-120000" y="220000"/>
                                    </p:animMotion>
                                  </p:childTnLst>
                                </p:cTn>
                              </p:par>
                              <p:par>
                                <p:cTn id="232" presetID="22" presetClass="entr" presetSubtype="1" fill="hold" grpId="0" nodeType="withEffect">
                                  <p:stCondLst>
                                    <p:cond delay="0"/>
                                  </p:stCondLst>
                                  <p:childTnLst>
                                    <p:set>
                                      <p:cBhvr>
                                        <p:cTn id="233" dur="1" fill="hold">
                                          <p:stCondLst>
                                            <p:cond delay="0"/>
                                          </p:stCondLst>
                                        </p:cTn>
                                        <p:tgtEl>
                                          <p:spTgt spid="433175"/>
                                        </p:tgtEl>
                                        <p:attrNameLst>
                                          <p:attrName>style.visibility</p:attrName>
                                        </p:attrNameLst>
                                      </p:cBhvr>
                                      <p:to>
                                        <p:strVal val="visible"/>
                                      </p:to>
                                    </p:set>
                                    <p:animEffect transition="in" filter="wipe(up)">
                                      <p:cBhvr>
                                        <p:cTn id="234" dur="100"/>
                                        <p:tgtEl>
                                          <p:spTgt spid="433175"/>
                                        </p:tgtEl>
                                      </p:cBhvr>
                                    </p:animEffect>
                                  </p:childTnLst>
                                </p:cTn>
                              </p:par>
                            </p:childTnLst>
                          </p:cTn>
                        </p:par>
                        <p:par>
                          <p:cTn id="235" fill="hold" nodeType="afterGroup">
                            <p:stCondLst>
                              <p:cond delay="4900"/>
                            </p:stCondLst>
                            <p:childTnLst>
                              <p:par>
                                <p:cTn id="236" presetID="0" presetClass="path" presetSubtype="0" accel="50000" decel="50000" fill="hold" nodeType="afterEffect">
                                  <p:stCondLst>
                                    <p:cond delay="0"/>
                                  </p:stCondLst>
                                  <p:childTnLst>
                                    <p:animMotion origin="layout" path="M -0.02101 0.14197 C -0.01389 0.14151 -0.00799 0.1422 -0.00209 0.13781 C 0.00382 0.13342 0.01128 0.12093 0.01476 0.11631 " pathEditMode="relative" rAng="0" ptsTypes="aaa">
                                      <p:cBhvr>
                                        <p:cTn id="237" dur="300" fill="hold"/>
                                        <p:tgtEl>
                                          <p:spTgt spid="433189"/>
                                        </p:tgtEl>
                                        <p:attrNameLst>
                                          <p:attrName>ppt_x,ppt_y</p:attrName>
                                        </p:attrNameLst>
                                      </p:cBhvr>
                                      <p:rCtr x="180000" y="-120000"/>
                                    </p:animMotion>
                                  </p:childTnLst>
                                </p:cTn>
                              </p:par>
                              <p:par>
                                <p:cTn id="238" presetID="22" presetClass="entr" presetSubtype="4" fill="hold" grpId="0" nodeType="withEffect">
                                  <p:stCondLst>
                                    <p:cond delay="0"/>
                                  </p:stCondLst>
                                  <p:childTnLst>
                                    <p:set>
                                      <p:cBhvr>
                                        <p:cTn id="239" dur="1" fill="hold">
                                          <p:stCondLst>
                                            <p:cond delay="0"/>
                                          </p:stCondLst>
                                        </p:cTn>
                                        <p:tgtEl>
                                          <p:spTgt spid="433176"/>
                                        </p:tgtEl>
                                        <p:attrNameLst>
                                          <p:attrName>style.visibility</p:attrName>
                                        </p:attrNameLst>
                                      </p:cBhvr>
                                      <p:to>
                                        <p:strVal val="visible"/>
                                      </p:to>
                                    </p:set>
                                    <p:animEffect transition="in" filter="wipe(down)">
                                      <p:cBhvr>
                                        <p:cTn id="240" dur="300"/>
                                        <p:tgtEl>
                                          <p:spTgt spid="433176"/>
                                        </p:tgtEl>
                                      </p:cBhvr>
                                    </p:animEffect>
                                  </p:childTnLst>
                                </p:cTn>
                              </p:par>
                            </p:childTnLst>
                          </p:cTn>
                        </p:par>
                        <p:par>
                          <p:cTn id="241" fill="hold" nodeType="afterGroup">
                            <p:stCondLst>
                              <p:cond delay="5200"/>
                            </p:stCondLst>
                            <p:childTnLst>
                              <p:par>
                                <p:cTn id="242" presetID="0" presetClass="path" presetSubtype="0" accel="50000" decel="50000" fill="hold" nodeType="afterEffect">
                                  <p:stCondLst>
                                    <p:cond delay="0"/>
                                  </p:stCondLst>
                                  <p:childTnLst>
                                    <p:animMotion origin="layout" path="M 0.01788 0.11389 C 0.01632 0.16436 -0.01233 0.30487 0.00816 0.41667 C 0.02864 0.52848 0.11441 0.71181 0.14045 0.7845 C 0.16649 0.85718 0.15955 0.83889 0.16458 0.85325 " pathEditMode="relative" rAng="0" ptsTypes="aaaa">
                                      <p:cBhvr>
                                        <p:cTn id="243" dur="1000" fill="hold"/>
                                        <p:tgtEl>
                                          <p:spTgt spid="433189"/>
                                        </p:tgtEl>
                                        <p:attrNameLst>
                                          <p:attrName>ppt_x,ppt_y</p:attrName>
                                        </p:attrNameLst>
                                      </p:cBhvr>
                                      <p:rCtr x="590000" y="37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animBg="1"/>
      <p:bldP spid="433156" grpId="0" animBg="1"/>
      <p:bldP spid="433157" grpId="0" animBg="1"/>
      <p:bldP spid="433158" grpId="0" animBg="1"/>
      <p:bldP spid="433159" grpId="0" animBg="1"/>
      <p:bldP spid="433160" grpId="0" animBg="1"/>
      <p:bldP spid="433161" grpId="0" animBg="1"/>
      <p:bldP spid="433162" grpId="0" animBg="1"/>
      <p:bldP spid="433163" grpId="0" animBg="1"/>
      <p:bldP spid="433164" grpId="0" animBg="1"/>
      <p:bldP spid="433165" grpId="0" animBg="1"/>
      <p:bldP spid="433166" grpId="0" animBg="1"/>
      <p:bldP spid="433167" grpId="0" animBg="1"/>
      <p:bldP spid="433168" grpId="0" animBg="1"/>
      <p:bldP spid="433169" grpId="0" animBg="1"/>
      <p:bldP spid="433170" grpId="0" animBg="1"/>
      <p:bldP spid="433171" grpId="0" animBg="1"/>
      <p:bldP spid="433172" grpId="0" animBg="1"/>
      <p:bldP spid="433173" grpId="0" animBg="1"/>
      <p:bldP spid="433174" grpId="0" animBg="1"/>
      <p:bldP spid="433175" grpId="0" animBg="1"/>
      <p:bldP spid="433176" grpId="0" animBg="1"/>
      <p:bldP spid="433177" grpId="0" animBg="1"/>
      <p:bldP spid="433178" grpId="0" animBg="1"/>
      <p:bldP spid="433179" grpId="0" animBg="1"/>
      <p:bldP spid="433180" grpId="0" animBg="1"/>
      <p:bldP spid="433181" grpId="0" animBg="1"/>
      <p:bldP spid="433182" grpId="0" animBg="1"/>
      <p:bldP spid="433183" grpId="0" animBg="1"/>
      <p:bldP spid="433184" grpId="0" animBg="1"/>
      <p:bldP spid="433185" grpId="0" animBg="1"/>
      <p:bldP spid="433186" grpId="0" animBg="1"/>
      <p:bldP spid="433187" grpId="0" animBg="1"/>
      <p:bldP spid="433188" grpId="0" animBg="1"/>
      <p:bldP spid="433190" grpId="0" animBg="1"/>
      <p:bldP spid="433191" grpId="0" animBg="1"/>
      <p:bldP spid="433192" grpId="0" animBg="1"/>
      <p:bldP spid="4331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4182701"/>
            <a:ext cx="10535216" cy="2127563"/>
          </a:xfrm>
        </p:spPr>
        <p:txBody>
          <a:bodyPr/>
          <a:lstStyle/>
          <a:p>
            <a:r>
              <a:rPr lang="en-US" altLang="zh-CN" dirty="0"/>
              <a:t>National Bureau of Statistics, China</a:t>
            </a:r>
          </a:p>
          <a:p>
            <a:endParaRPr lang="en-US" altLang="zh-CN" dirty="0"/>
          </a:p>
          <a:p>
            <a:pPr>
              <a:spcBef>
                <a:spcPts val="700"/>
              </a:spcBef>
              <a:buClr>
                <a:srgbClr val="C00000"/>
              </a:buClr>
              <a:buSzPct val="60000"/>
            </a:pPr>
            <a:r>
              <a:rPr lang="en-GB" altLang="zh-CN" sz="1600" dirty="0">
                <a:latin typeface="Arial" panose="020B0604020202020204" pitchFamily="34" charset="0"/>
                <a:ea typeface="宋体" panose="02010600030101010101" pitchFamily="2" charset="-122"/>
                <a:cs typeface="Arial" panose="020B0604020202020204" pitchFamily="34" charset="0"/>
              </a:rPr>
              <a:t>United Nations Regional Workshop on the 2020 World Programme on Population and </a:t>
            </a:r>
          </a:p>
          <a:p>
            <a:pPr>
              <a:spcBef>
                <a:spcPts val="700"/>
              </a:spcBef>
              <a:buClr>
                <a:srgbClr val="C00000"/>
              </a:buClr>
              <a:buSzPct val="60000"/>
            </a:pPr>
            <a:r>
              <a:rPr lang="en-GB" altLang="zh-CN" sz="1600" dirty="0">
                <a:latin typeface="Arial" panose="020B0604020202020204" pitchFamily="34" charset="0"/>
                <a:ea typeface="宋体" panose="02010600030101010101" pitchFamily="2" charset="-122"/>
                <a:cs typeface="Arial" panose="020B0604020202020204" pitchFamily="34" charset="0"/>
              </a:rPr>
              <a:t>Housing Censuses: International Standards and Contemporary Technologies</a:t>
            </a:r>
            <a:endParaRPr lang="en-US" altLang="zh-CN" sz="1600" dirty="0">
              <a:latin typeface="Arial" panose="020B0604020202020204" pitchFamily="34" charset="0"/>
              <a:ea typeface="宋体" panose="02010600030101010101" pitchFamily="2" charset="-122"/>
              <a:cs typeface="Arial" panose="020B0604020202020204" pitchFamily="34" charset="0"/>
            </a:endParaRPr>
          </a:p>
          <a:p>
            <a:pPr>
              <a:spcBef>
                <a:spcPts val="700"/>
              </a:spcBef>
              <a:buClr>
                <a:srgbClr val="C00000"/>
              </a:buClr>
              <a:buSzPct val="60000"/>
            </a:pPr>
            <a:r>
              <a:rPr lang="en-US" altLang="zh-CN" sz="1600" dirty="0">
                <a:latin typeface="Arial" panose="020B0604020202020204" pitchFamily="34" charset="0"/>
                <a:ea typeface="宋体" panose="02010600030101010101" pitchFamily="2" charset="-122"/>
                <a:cs typeface="Arial" panose="020B0604020202020204" pitchFamily="34" charset="0"/>
              </a:rPr>
              <a:t>Kuala Lumpur, Malaysia, 25 - 28 June, 2018</a:t>
            </a:r>
          </a:p>
          <a:p>
            <a:endParaRPr lang="zh-CN" altLang="en-US" dirty="0"/>
          </a:p>
        </p:txBody>
      </p:sp>
      <p:sp>
        <p:nvSpPr>
          <p:cNvPr id="4" name="Rectangle 2"/>
          <p:cNvSpPr>
            <a:spLocks noGrp="1" noChangeArrowheads="1"/>
          </p:cNvSpPr>
          <p:nvPr>
            <p:ph type="ctrTitle"/>
          </p:nvPr>
        </p:nvSpPr>
        <p:spPr>
          <a:xfrm>
            <a:off x="1426128" y="452672"/>
            <a:ext cx="10633088" cy="3114311"/>
          </a:xfrm>
        </p:spPr>
        <p:txBody>
          <a:bodyPr/>
          <a:lstStyle/>
          <a:p>
            <a:r>
              <a:rPr lang="en-US" altLang="zh-CN" sz="3200" dirty="0"/>
              <a:t>Session 13 - country presentation by China</a:t>
            </a:r>
            <a:r>
              <a:rPr lang="en-US" altLang="zh-CN" sz="3200" dirty="0">
                <a:solidFill>
                  <a:srgbClr val="353990"/>
                </a:solidFill>
              </a:rPr>
              <a:t>dfddddddddddd</a:t>
            </a:r>
            <a:r>
              <a:rPr lang="en-US" altLang="zh-CN" sz="3200" dirty="0"/>
              <a:t>                  </a:t>
            </a:r>
            <a:br>
              <a:rPr lang="en-US" altLang="zh-CN" sz="3200" dirty="0"/>
            </a:br>
            <a:br>
              <a:rPr lang="en-US" altLang="zh-CN" sz="3200" dirty="0"/>
            </a:br>
            <a:r>
              <a:rPr lang="en-US" altLang="zh-CN" sz="3600" dirty="0"/>
              <a:t>Application of multi-mode data collection in micro-census in 2015</a:t>
            </a:r>
            <a:endParaRPr lang="zh-CN" altLang="en-US" sz="3600" dirty="0"/>
          </a:p>
        </p:txBody>
      </p:sp>
    </p:spTree>
    <p:extLst>
      <p:ext uri="{BB962C8B-B14F-4D97-AF65-F5344CB8AC3E}">
        <p14:creationId xmlns:p14="http://schemas.microsoft.com/office/powerpoint/2010/main" val="121533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矩形 4"/>
          <p:cNvSpPr>
            <a:spLocks noChangeArrowheads="1"/>
          </p:cNvSpPr>
          <p:nvPr/>
        </p:nvSpPr>
        <p:spPr bwMode="auto">
          <a:xfrm>
            <a:off x="2581237" y="658386"/>
            <a:ext cx="2194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en-US" altLang="zh-CN" sz="2800" b="1" dirty="0">
                <a:solidFill>
                  <a:schemeClr val="bg1"/>
                </a:solidFill>
                <a:latin typeface="微软雅黑" panose="020B0503020204020204" pitchFamily="34" charset="-122"/>
              </a:rPr>
              <a:t>CONTENTS</a:t>
            </a:r>
            <a:endParaRPr lang="zh-CN" altLang="en-US" sz="2800" b="1" dirty="0">
              <a:solidFill>
                <a:schemeClr val="bg1"/>
              </a:solidFill>
              <a:latin typeface="微软雅黑" panose="020B0503020204020204" pitchFamily="34" charset="-122"/>
            </a:endParaRPr>
          </a:p>
        </p:txBody>
      </p:sp>
      <p:grpSp>
        <p:nvGrpSpPr>
          <p:cNvPr id="5126" name="组合 22"/>
          <p:cNvGrpSpPr>
            <a:grpSpLocks/>
          </p:cNvGrpSpPr>
          <p:nvPr/>
        </p:nvGrpSpPr>
        <p:grpSpPr bwMode="auto">
          <a:xfrm>
            <a:off x="3437018" y="2991046"/>
            <a:ext cx="5899342" cy="883937"/>
            <a:chOff x="4824673" y="1387672"/>
            <a:chExt cx="5055927" cy="466528"/>
          </a:xfrm>
        </p:grpSpPr>
        <p:sp>
          <p:nvSpPr>
            <p:cNvPr id="6" name="圆角矩形 5"/>
            <p:cNvSpPr/>
            <p:nvPr/>
          </p:nvSpPr>
          <p:spPr>
            <a:xfrm>
              <a:off x="5776153" y="1387672"/>
              <a:ext cx="4104447" cy="466528"/>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bg1"/>
                </a:solidFill>
                <a:latin typeface="微软雅黑" panose="020B0503020204020204" charset="-122"/>
              </a:endParaRPr>
            </a:p>
          </p:txBody>
        </p:sp>
        <p:grpSp>
          <p:nvGrpSpPr>
            <p:cNvPr id="4" name="组合 9"/>
            <p:cNvGrpSpPr/>
            <p:nvPr/>
          </p:nvGrpSpPr>
          <p:grpSpPr>
            <a:xfrm>
              <a:off x="4824673" y="1400378"/>
              <a:ext cx="726638" cy="425085"/>
              <a:chOff x="4745153" y="1439041"/>
              <a:chExt cx="704393" cy="412070"/>
            </a:xfrm>
            <a:effectLst>
              <a:outerShdw blurRad="50800" dist="38100" dir="5400000" algn="t" rotWithShape="0">
                <a:prstClr val="black">
                  <a:alpha val="40000"/>
                </a:prstClr>
              </a:outerShdw>
            </a:effectLst>
          </p:grpSpPr>
          <p:sp>
            <p:nvSpPr>
              <p:cNvPr id="8" name="KSO_Shape"/>
              <p:cNvSpPr/>
              <p:nvPr/>
            </p:nvSpPr>
            <p:spPr>
              <a:xfrm rot="16200000">
                <a:off x="4891315" y="1292879"/>
                <a:ext cx="412070" cy="70439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bIns="242993" anchor="ctr"/>
              <a:lstStyle/>
              <a:p>
                <a:pPr algn="ctr">
                  <a:defRPr/>
                </a:pPr>
                <a:endParaRPr lang="zh-CN" altLang="en-US" sz="1500" noProof="1">
                  <a:solidFill>
                    <a:schemeClr val="bg1"/>
                  </a:solidFill>
                </a:endParaRPr>
              </a:p>
            </p:txBody>
          </p:sp>
          <p:sp>
            <p:nvSpPr>
              <p:cNvPr id="9" name="文本框 8"/>
              <p:cNvSpPr txBox="1"/>
              <p:nvPr/>
            </p:nvSpPr>
            <p:spPr>
              <a:xfrm>
                <a:off x="4868571" y="1490567"/>
                <a:ext cx="271948" cy="188959"/>
              </a:xfrm>
              <a:prstGeom prst="rect">
                <a:avLst/>
              </a:prstGeom>
              <a:noFill/>
              <a:ln>
                <a:noFill/>
              </a:ln>
            </p:spPr>
            <p:txBody>
              <a:bodyPr wrap="none">
                <a:spAutoFit/>
              </a:bodyPr>
              <a:lstStyle/>
              <a:p>
                <a:pPr fontAlgn="auto">
                  <a:defRPr/>
                </a:pPr>
                <a:r>
                  <a:rPr lang="en-US" altLang="zh-CN" b="1" noProof="1">
                    <a:solidFill>
                      <a:schemeClr val="bg1"/>
                    </a:solidFill>
                    <a:latin typeface="微软雅黑" panose="020B0503020204020204" charset="-122"/>
                    <a:ea typeface="微软雅黑" panose="020B0503020204020204" charset="-122"/>
                  </a:rPr>
                  <a:t>2</a:t>
                </a:r>
              </a:p>
            </p:txBody>
          </p:sp>
        </p:grpSp>
      </p:grpSp>
      <p:grpSp>
        <p:nvGrpSpPr>
          <p:cNvPr id="5127" name="组合 23"/>
          <p:cNvGrpSpPr>
            <a:grpSpLocks/>
          </p:cNvGrpSpPr>
          <p:nvPr/>
        </p:nvGrpSpPr>
        <p:grpSpPr bwMode="auto">
          <a:xfrm>
            <a:off x="3437018" y="4258106"/>
            <a:ext cx="5899342" cy="899088"/>
            <a:chOff x="4824673" y="1387672"/>
            <a:chExt cx="5246427" cy="566327"/>
          </a:xfrm>
        </p:grpSpPr>
        <p:sp>
          <p:nvSpPr>
            <p:cNvPr id="25" name="圆角矩形 24"/>
            <p:cNvSpPr/>
            <p:nvPr/>
          </p:nvSpPr>
          <p:spPr>
            <a:xfrm>
              <a:off x="5776640" y="1387672"/>
              <a:ext cx="4294460" cy="566327"/>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sz="2100" b="1" noProof="1">
                  <a:solidFill>
                    <a:schemeClr val="bg1"/>
                  </a:solidFill>
                  <a:latin typeface="微软雅黑" panose="020B0503020204020204" charset="-122"/>
                </a:rPr>
                <a:t>Comparisons of different methods in  2015 micro-census</a:t>
              </a:r>
              <a:endParaRPr lang="zh-CN" altLang="zh-CN" sz="2100" b="1" noProof="1">
                <a:solidFill>
                  <a:schemeClr val="bg1"/>
                </a:solidFill>
                <a:latin typeface="微软雅黑" panose="020B0503020204020204" charset="-122"/>
              </a:endParaRPr>
            </a:p>
          </p:txBody>
        </p:sp>
        <p:grpSp>
          <p:nvGrpSpPr>
            <p:cNvPr id="7" name="组合 25"/>
            <p:cNvGrpSpPr/>
            <p:nvPr/>
          </p:nvGrpSpPr>
          <p:grpSpPr>
            <a:xfrm>
              <a:off x="4824673" y="1400375"/>
              <a:ext cx="726638" cy="425084"/>
              <a:chOff x="4745153" y="1439041"/>
              <a:chExt cx="704393" cy="412070"/>
            </a:xfrm>
            <a:effectLst>
              <a:outerShdw blurRad="50800" dist="38100" dir="5400000" algn="t" rotWithShape="0">
                <a:prstClr val="black">
                  <a:alpha val="40000"/>
                </a:prstClr>
              </a:outerShdw>
            </a:effectLst>
          </p:grpSpPr>
          <p:sp>
            <p:nvSpPr>
              <p:cNvPr id="27" name="KSO_Shape"/>
              <p:cNvSpPr/>
              <p:nvPr/>
            </p:nvSpPr>
            <p:spPr>
              <a:xfrm rot="16200000">
                <a:off x="4891315" y="1292879"/>
                <a:ext cx="412070" cy="70439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bIns="242993" anchor="ctr"/>
              <a:lstStyle/>
              <a:p>
                <a:pPr algn="ctr">
                  <a:defRPr/>
                </a:pPr>
                <a:endParaRPr lang="zh-CN" altLang="en-US" sz="1500" noProof="1">
                  <a:solidFill>
                    <a:schemeClr val="bg1"/>
                  </a:solidFill>
                </a:endParaRPr>
              </a:p>
            </p:txBody>
          </p:sp>
          <p:sp>
            <p:nvSpPr>
              <p:cNvPr id="28" name="文本框 27"/>
              <p:cNvSpPr txBox="1"/>
              <p:nvPr/>
            </p:nvSpPr>
            <p:spPr>
              <a:xfrm>
                <a:off x="4858139" y="1486387"/>
                <a:ext cx="282194" cy="225516"/>
              </a:xfrm>
              <a:prstGeom prst="rect">
                <a:avLst/>
              </a:prstGeom>
              <a:noFill/>
              <a:ln>
                <a:noFill/>
              </a:ln>
            </p:spPr>
            <p:txBody>
              <a:bodyPr wrap="none">
                <a:spAutoFit/>
              </a:bodyPr>
              <a:lstStyle/>
              <a:p>
                <a:pPr fontAlgn="auto">
                  <a:defRPr/>
                </a:pPr>
                <a:r>
                  <a:rPr lang="en-US" altLang="zh-CN" b="1" noProof="1">
                    <a:solidFill>
                      <a:schemeClr val="bg1"/>
                    </a:solidFill>
                    <a:latin typeface="微软雅黑" panose="020B0503020204020204" charset="-122"/>
                    <a:ea typeface="微软雅黑" panose="020B0503020204020204" charset="-122"/>
                  </a:rPr>
                  <a:t>3</a:t>
                </a:r>
              </a:p>
            </p:txBody>
          </p:sp>
        </p:grpSp>
      </p:grpSp>
      <p:grpSp>
        <p:nvGrpSpPr>
          <p:cNvPr id="5128" name="组合 28"/>
          <p:cNvGrpSpPr>
            <a:grpSpLocks/>
          </p:cNvGrpSpPr>
          <p:nvPr/>
        </p:nvGrpSpPr>
        <p:grpSpPr bwMode="auto">
          <a:xfrm>
            <a:off x="3437018" y="5466410"/>
            <a:ext cx="5899342" cy="842913"/>
            <a:chOff x="4824673" y="1387672"/>
            <a:chExt cx="5246427" cy="543821"/>
          </a:xfrm>
        </p:grpSpPr>
        <p:sp>
          <p:nvSpPr>
            <p:cNvPr id="30" name="圆角矩形 29"/>
            <p:cNvSpPr/>
            <p:nvPr/>
          </p:nvSpPr>
          <p:spPr>
            <a:xfrm>
              <a:off x="5776640" y="1387672"/>
              <a:ext cx="4294460" cy="543821"/>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sz="2100" b="1" noProof="1">
                  <a:solidFill>
                    <a:schemeClr val="bg1"/>
                  </a:solidFill>
                  <a:latin typeface="微软雅黑" panose="020B0503020204020204" charset="-122"/>
                </a:rPr>
                <a:t>Outlook for 2020 census data collection methods</a:t>
              </a:r>
              <a:endParaRPr lang="zh-CN" altLang="zh-CN" sz="2100" b="1" noProof="1">
                <a:solidFill>
                  <a:schemeClr val="bg1"/>
                </a:solidFill>
                <a:latin typeface="微软雅黑" panose="020B0503020204020204" charset="-122"/>
              </a:endParaRPr>
            </a:p>
          </p:txBody>
        </p:sp>
        <p:grpSp>
          <p:nvGrpSpPr>
            <p:cNvPr id="11" name="组合 30"/>
            <p:cNvGrpSpPr/>
            <p:nvPr/>
          </p:nvGrpSpPr>
          <p:grpSpPr>
            <a:xfrm>
              <a:off x="4824673" y="1400380"/>
              <a:ext cx="726638" cy="425085"/>
              <a:chOff x="4745153" y="1439041"/>
              <a:chExt cx="704393" cy="412070"/>
            </a:xfrm>
            <a:effectLst>
              <a:outerShdw blurRad="50800" dist="38100" dir="5400000" algn="t" rotWithShape="0">
                <a:prstClr val="black">
                  <a:alpha val="40000"/>
                </a:prstClr>
              </a:outerShdw>
            </a:effectLst>
          </p:grpSpPr>
          <p:sp>
            <p:nvSpPr>
              <p:cNvPr id="32" name="KSO_Shape"/>
              <p:cNvSpPr/>
              <p:nvPr/>
            </p:nvSpPr>
            <p:spPr>
              <a:xfrm rot="16200000">
                <a:off x="4891315" y="1292879"/>
                <a:ext cx="412070" cy="70439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bIns="242993" anchor="ctr"/>
              <a:lstStyle/>
              <a:p>
                <a:pPr algn="ctr">
                  <a:defRPr/>
                </a:pPr>
                <a:endParaRPr lang="zh-CN" altLang="en-US" sz="1500" noProof="1">
                  <a:solidFill>
                    <a:schemeClr val="bg1"/>
                  </a:solidFill>
                </a:endParaRPr>
              </a:p>
            </p:txBody>
          </p:sp>
          <p:sp>
            <p:nvSpPr>
              <p:cNvPr id="33" name="文本框 32"/>
              <p:cNvSpPr txBox="1"/>
              <p:nvPr/>
            </p:nvSpPr>
            <p:spPr>
              <a:xfrm>
                <a:off x="4853108" y="1493593"/>
                <a:ext cx="282194" cy="230986"/>
              </a:xfrm>
              <a:prstGeom prst="rect">
                <a:avLst/>
              </a:prstGeom>
              <a:noFill/>
              <a:ln>
                <a:noFill/>
              </a:ln>
            </p:spPr>
            <p:txBody>
              <a:bodyPr wrap="none">
                <a:spAutoFit/>
              </a:bodyPr>
              <a:lstStyle/>
              <a:p>
                <a:pPr fontAlgn="auto">
                  <a:defRPr/>
                </a:pPr>
                <a:r>
                  <a:rPr lang="en-US" altLang="zh-CN" b="1" noProof="1">
                    <a:solidFill>
                      <a:schemeClr val="bg1"/>
                    </a:solidFill>
                    <a:latin typeface="微软雅黑" panose="020B0503020204020204" charset="-122"/>
                    <a:ea typeface="微软雅黑" panose="020B0503020204020204" charset="-122"/>
                  </a:rPr>
                  <a:t>4</a:t>
                </a:r>
              </a:p>
            </p:txBody>
          </p:sp>
        </p:grpSp>
      </p:grpSp>
      <p:grpSp>
        <p:nvGrpSpPr>
          <p:cNvPr id="5130" name="组合 21"/>
          <p:cNvGrpSpPr>
            <a:grpSpLocks/>
          </p:cNvGrpSpPr>
          <p:nvPr/>
        </p:nvGrpSpPr>
        <p:grpSpPr bwMode="auto">
          <a:xfrm>
            <a:off x="3432666" y="1731748"/>
            <a:ext cx="5903694" cy="854883"/>
            <a:chOff x="4824673" y="1387672"/>
            <a:chExt cx="5055927" cy="466528"/>
          </a:xfrm>
        </p:grpSpPr>
        <p:sp>
          <p:nvSpPr>
            <p:cNvPr id="34" name="圆角矩形 33"/>
            <p:cNvSpPr/>
            <p:nvPr/>
          </p:nvSpPr>
          <p:spPr>
            <a:xfrm>
              <a:off x="5776153" y="1387672"/>
              <a:ext cx="4104447" cy="466528"/>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bg1"/>
                </a:solidFill>
                <a:latin typeface="微软雅黑" panose="020B0503020204020204" charset="-122"/>
              </a:endParaRPr>
            </a:p>
          </p:txBody>
        </p:sp>
        <p:grpSp>
          <p:nvGrpSpPr>
            <p:cNvPr id="13" name="组合 34"/>
            <p:cNvGrpSpPr/>
            <p:nvPr/>
          </p:nvGrpSpPr>
          <p:grpSpPr>
            <a:xfrm>
              <a:off x="4824673" y="1400378"/>
              <a:ext cx="726638" cy="425085"/>
              <a:chOff x="4745153" y="1439041"/>
              <a:chExt cx="704393" cy="412070"/>
            </a:xfrm>
            <a:effectLst>
              <a:outerShdw blurRad="50800" dist="38100" dir="5400000" algn="t" rotWithShape="0">
                <a:prstClr val="black">
                  <a:alpha val="40000"/>
                </a:prstClr>
              </a:outerShdw>
            </a:effectLst>
          </p:grpSpPr>
          <p:sp>
            <p:nvSpPr>
              <p:cNvPr id="36" name="KSO_Shape"/>
              <p:cNvSpPr/>
              <p:nvPr/>
            </p:nvSpPr>
            <p:spPr>
              <a:xfrm rot="16200000">
                <a:off x="4891315" y="1292879"/>
                <a:ext cx="412070" cy="704393"/>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bIns="242993" anchor="ctr"/>
              <a:lstStyle/>
              <a:p>
                <a:pPr algn="ctr">
                  <a:defRPr/>
                </a:pPr>
                <a:endParaRPr lang="zh-CN" altLang="en-US" sz="1500" noProof="1">
                  <a:solidFill>
                    <a:schemeClr val="bg1"/>
                  </a:solidFill>
                </a:endParaRPr>
              </a:p>
            </p:txBody>
          </p:sp>
          <p:sp>
            <p:nvSpPr>
              <p:cNvPr id="37" name="文本框 36"/>
              <p:cNvSpPr txBox="1"/>
              <p:nvPr/>
            </p:nvSpPr>
            <p:spPr>
              <a:xfrm>
                <a:off x="4868571" y="1490567"/>
                <a:ext cx="271747" cy="195381"/>
              </a:xfrm>
              <a:prstGeom prst="rect">
                <a:avLst/>
              </a:prstGeom>
              <a:noFill/>
              <a:ln>
                <a:noFill/>
              </a:ln>
            </p:spPr>
            <p:txBody>
              <a:bodyPr wrap="none">
                <a:spAutoFit/>
              </a:bodyPr>
              <a:lstStyle/>
              <a:p>
                <a:pPr fontAlgn="auto">
                  <a:defRPr/>
                </a:pPr>
                <a:r>
                  <a:rPr lang="en-US" altLang="zh-CN" b="1" noProof="1">
                    <a:solidFill>
                      <a:schemeClr val="bg1"/>
                    </a:solidFill>
                    <a:latin typeface="微软雅黑" panose="020B0503020204020204" charset="-122"/>
                    <a:ea typeface="微软雅黑" panose="020B0503020204020204" charset="-122"/>
                  </a:rPr>
                  <a:t>1</a:t>
                </a:r>
              </a:p>
            </p:txBody>
          </p:sp>
        </p:grpSp>
      </p:grpSp>
      <p:sp>
        <p:nvSpPr>
          <p:cNvPr id="5131" name="矩形 37"/>
          <p:cNvSpPr>
            <a:spLocks noChangeArrowheads="1"/>
          </p:cNvSpPr>
          <p:nvPr/>
        </p:nvSpPr>
        <p:spPr bwMode="auto">
          <a:xfrm>
            <a:off x="4743818" y="1762959"/>
            <a:ext cx="44485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en-US" altLang="zh-CN" sz="2100" b="1" dirty="0">
                <a:solidFill>
                  <a:schemeClr val="bg1"/>
                </a:solidFill>
                <a:latin typeface="微软雅黑" panose="020B0503020204020204" pitchFamily="34" charset="-122"/>
              </a:rPr>
              <a:t>Backgrounds for multi-mode data collection</a:t>
            </a:r>
            <a:endParaRPr lang="zh-CN" altLang="en-US" sz="2100" b="1" dirty="0">
              <a:solidFill>
                <a:schemeClr val="bg1"/>
              </a:solidFill>
              <a:latin typeface="微软雅黑" panose="020B0503020204020204" pitchFamily="34" charset="-122"/>
            </a:endParaRPr>
          </a:p>
        </p:txBody>
      </p:sp>
      <p:sp>
        <p:nvSpPr>
          <p:cNvPr id="2" name="矩形 1"/>
          <p:cNvSpPr/>
          <p:nvPr/>
        </p:nvSpPr>
        <p:spPr>
          <a:xfrm>
            <a:off x="4732113" y="3055095"/>
            <a:ext cx="4572000" cy="738664"/>
          </a:xfrm>
          <a:prstGeom prst="rect">
            <a:avLst/>
          </a:prstGeom>
        </p:spPr>
        <p:txBody>
          <a:bodyPr>
            <a:spAutoFit/>
          </a:bodyPr>
          <a:lstStyle/>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Data collection in 2015</a:t>
            </a:r>
          </a:p>
          <a:p>
            <a:pPr algn="ctr" eaLnBrk="1" hangingPunct="1"/>
            <a:r>
              <a:rPr lang="zh-CN" altLang="en-US" sz="2100" b="1" dirty="0">
                <a:solidFill>
                  <a:schemeClr val="bg1"/>
                </a:solidFill>
                <a:latin typeface="微软雅黑" panose="020B0503020204020204" pitchFamily="34" charset="-122"/>
                <a:ea typeface="微软雅黑" panose="020B0503020204020204" pitchFamily="34" charset="-122"/>
              </a:rPr>
              <a:t>micro-census</a:t>
            </a:r>
          </a:p>
        </p:txBody>
      </p:sp>
    </p:spTree>
    <p:extLst>
      <p:ext uri="{BB962C8B-B14F-4D97-AF65-F5344CB8AC3E}">
        <p14:creationId xmlns:p14="http://schemas.microsoft.com/office/powerpoint/2010/main" val="57090041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KSO_Shape"/>
          <p:cNvSpPr>
            <a:spLocks noChangeArrowheads="1"/>
          </p:cNvSpPr>
          <p:nvPr/>
        </p:nvSpPr>
        <p:spPr bwMode="auto">
          <a:xfrm>
            <a:off x="2629205" y="925270"/>
            <a:ext cx="465595" cy="446542"/>
          </a:xfrm>
          <a:custGeom>
            <a:avLst/>
            <a:gdLst>
              <a:gd name="T0" fmla="*/ 5478990 w 12269552"/>
              <a:gd name="T1" fmla="*/ 1790700 h 11753851"/>
              <a:gd name="T2" fmla="*/ 7986505 w 12269552"/>
              <a:gd name="T3" fmla="*/ 1790700 h 11753851"/>
              <a:gd name="T4" fmla="*/ 8459480 w 12269552"/>
              <a:gd name="T5" fmla="*/ 1982155 h 11753851"/>
              <a:gd name="T6" fmla="*/ 10058584 w 12269552"/>
              <a:gd name="T7" fmla="*/ 3581364 h 11753851"/>
              <a:gd name="T8" fmla="*/ 11383663 w 12269552"/>
              <a:gd name="T9" fmla="*/ 2256197 h 11753851"/>
              <a:gd name="T10" fmla="*/ 11729010 w 12269552"/>
              <a:gd name="T11" fmla="*/ 2132315 h 11753851"/>
              <a:gd name="T12" fmla="*/ 12269552 w 12269552"/>
              <a:gd name="T13" fmla="*/ 2669139 h 11753851"/>
              <a:gd name="T14" fmla="*/ 12145678 w 12269552"/>
              <a:gd name="T15" fmla="*/ 3007000 h 11753851"/>
              <a:gd name="T16" fmla="*/ 10546573 w 12269552"/>
              <a:gd name="T17" fmla="*/ 4621226 h 11753851"/>
              <a:gd name="T18" fmla="*/ 9671946 w 12269552"/>
              <a:gd name="T19" fmla="*/ 4692552 h 11753851"/>
              <a:gd name="T20" fmla="*/ 8692213 w 12269552"/>
              <a:gd name="T21" fmla="*/ 3709001 h 11753851"/>
              <a:gd name="T22" fmla="*/ 7156923 w 12269552"/>
              <a:gd name="T23" fmla="*/ 5480895 h 11753851"/>
              <a:gd name="T24" fmla="*/ 8560831 w 12269552"/>
              <a:gd name="T25" fmla="*/ 6884896 h 11753851"/>
              <a:gd name="T26" fmla="*/ 8688459 w 12269552"/>
              <a:gd name="T27" fmla="*/ 7707025 h 11753851"/>
              <a:gd name="T28" fmla="*/ 7900169 w 12269552"/>
              <a:gd name="T29" fmla="*/ 11220781 h 11753851"/>
              <a:gd name="T30" fmla="*/ 7247013 w 12269552"/>
              <a:gd name="T31" fmla="*/ 11753851 h 11753851"/>
              <a:gd name="T32" fmla="*/ 6578843 w 12269552"/>
              <a:gd name="T33" fmla="*/ 11085637 h 11753851"/>
              <a:gd name="T34" fmla="*/ 6597612 w 12269552"/>
              <a:gd name="T35" fmla="*/ 10916706 h 11753851"/>
              <a:gd name="T36" fmla="*/ 7247013 w 12269552"/>
              <a:gd name="T37" fmla="*/ 8037378 h 11753851"/>
              <a:gd name="T38" fmla="*/ 5647909 w 12269552"/>
              <a:gd name="T39" fmla="*/ 6483216 h 11753851"/>
              <a:gd name="T40" fmla="*/ 4277784 w 12269552"/>
              <a:gd name="T41" fmla="*/ 8014854 h 11753851"/>
              <a:gd name="T42" fmla="*/ 3463217 w 12269552"/>
              <a:gd name="T43" fmla="*/ 8270127 h 11753851"/>
              <a:gd name="T44" fmla="*/ 681676 w 12269552"/>
              <a:gd name="T45" fmla="*/ 8273881 h 11753851"/>
              <a:gd name="T46" fmla="*/ 17260 w 12269552"/>
              <a:gd name="T47" fmla="*/ 7752073 h 11753851"/>
              <a:gd name="T48" fmla="*/ 516511 w 12269552"/>
              <a:gd name="T49" fmla="*/ 6956222 h 11753851"/>
              <a:gd name="T50" fmla="*/ 685430 w 12269552"/>
              <a:gd name="T51" fmla="*/ 6941206 h 11753851"/>
              <a:gd name="T52" fmla="*/ 3080333 w 12269552"/>
              <a:gd name="T53" fmla="*/ 6948714 h 11753851"/>
              <a:gd name="T54" fmla="*/ 6623888 w 12269552"/>
              <a:gd name="T55" fmla="*/ 2841824 h 11753851"/>
              <a:gd name="T56" fmla="*/ 5696708 w 12269552"/>
              <a:gd name="T57" fmla="*/ 2838070 h 11753851"/>
              <a:gd name="T58" fmla="*/ 4086342 w 12269552"/>
              <a:gd name="T59" fmla="*/ 4696306 h 11753851"/>
              <a:gd name="T60" fmla="*/ 3688443 w 12269552"/>
              <a:gd name="T61" fmla="*/ 4884007 h 11753851"/>
              <a:gd name="T62" fmla="*/ 3166669 w 12269552"/>
              <a:gd name="T63" fmla="*/ 4365953 h 11753851"/>
              <a:gd name="T64" fmla="*/ 3343097 w 12269552"/>
              <a:gd name="T65" fmla="*/ 3975536 h 11753851"/>
              <a:gd name="T66" fmla="*/ 5077337 w 12269552"/>
              <a:gd name="T67" fmla="*/ 1978401 h 11753851"/>
              <a:gd name="T68" fmla="*/ 5478990 w 12269552"/>
              <a:gd name="T69" fmla="*/ 1790700 h 11753851"/>
              <a:gd name="T70" fmla="*/ 9252509 w 12269552"/>
              <a:gd name="T71" fmla="*/ 0 h 11753851"/>
              <a:gd name="T72" fmla="*/ 10286766 w 12269552"/>
              <a:gd name="T73" fmla="*/ 1034257 h 11753851"/>
              <a:gd name="T74" fmla="*/ 9252509 w 12269552"/>
              <a:gd name="T75" fmla="*/ 2068514 h 11753851"/>
              <a:gd name="T76" fmla="*/ 8218252 w 12269552"/>
              <a:gd name="T77" fmla="*/ 1034257 h 11753851"/>
              <a:gd name="T78" fmla="*/ 9252509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69552"/>
              <a:gd name="T121" fmla="*/ 0 h 11753851"/>
              <a:gd name="T122" fmla="*/ 12269552 w 12269552"/>
              <a:gd name="T123" fmla="*/ 11753851 h 117538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3" name="直接连接符 2"/>
          <p:cNvCxnSpPr/>
          <p:nvPr/>
        </p:nvCxnSpPr>
        <p:spPr>
          <a:xfrm>
            <a:off x="2629204" y="1412777"/>
            <a:ext cx="8079444" cy="2423"/>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6149" name="矩形 3"/>
          <p:cNvSpPr>
            <a:spLocks noChangeArrowheads="1"/>
          </p:cNvSpPr>
          <p:nvPr/>
        </p:nvSpPr>
        <p:spPr bwMode="auto">
          <a:xfrm>
            <a:off x="4990598" y="908720"/>
            <a:ext cx="2361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en-US" altLang="zh-CN" sz="2800" b="1" i="1" dirty="0">
                <a:solidFill>
                  <a:schemeClr val="bg1"/>
                </a:solidFill>
                <a:latin typeface="微软雅黑" panose="020B0503020204020204" pitchFamily="34" charset="-122"/>
              </a:rPr>
              <a:t>Background</a:t>
            </a:r>
            <a:endParaRPr lang="zh-CN" altLang="en-US" sz="2800" b="1" i="1" dirty="0">
              <a:solidFill>
                <a:schemeClr val="bg1"/>
              </a:solidFill>
              <a:latin typeface="微软雅黑" panose="020B0503020204020204" pitchFamily="34" charset="-122"/>
            </a:endParaRPr>
          </a:p>
        </p:txBody>
      </p:sp>
      <p:sp>
        <p:nvSpPr>
          <p:cNvPr id="16" name="Rectangle 3"/>
          <p:cNvSpPr txBox="1">
            <a:spLocks noChangeArrowheads="1"/>
          </p:cNvSpPr>
          <p:nvPr/>
        </p:nvSpPr>
        <p:spPr>
          <a:xfrm>
            <a:off x="1552353" y="1484785"/>
            <a:ext cx="10639647" cy="46774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ts val="5500"/>
              </a:lnSpc>
              <a:buNone/>
            </a:pPr>
            <a:r>
              <a:rPr lang="en-US" altLang="zh-CN" sz="2400" b="1" kern="0" dirty="0">
                <a:solidFill>
                  <a:schemeClr val="bg1"/>
                </a:solidFill>
                <a:latin typeface="Times New Roman" panose="02020603050405020304" pitchFamily="18" charset="0"/>
              </a:rPr>
              <a:t>High internet penetration rate and computer literacy, coupled with the increasing difficulty of reaching respondents at their homes, are key considerations in the adoption of Internet enumeration for census taking</a:t>
            </a:r>
            <a:endParaRPr lang="en-US" altLang="zh-CN" sz="2400" kern="0" dirty="0">
              <a:solidFill>
                <a:schemeClr val="bg1"/>
              </a:solidFill>
              <a:latin typeface="Times New Roman" panose="02020603050405020304" pitchFamily="18" charset="0"/>
            </a:endParaRP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Requirement for Statistics--- Electronic collection</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Application of PDA is mature-succeed in the third economic census</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Smart phones and the Internet penetration rate is high</a:t>
            </a:r>
          </a:p>
          <a:p>
            <a:pPr eaLnBrk="1" hangingPunct="1">
              <a:lnSpc>
                <a:spcPts val="5500"/>
              </a:lnSpc>
              <a:buFont typeface="Wingdings" panose="05000000000000000000" pitchFamily="2" charset="2"/>
              <a:buChar char="ü"/>
            </a:pPr>
            <a:r>
              <a:rPr lang="en-US" altLang="zh-CN" sz="2800" kern="0" dirty="0">
                <a:solidFill>
                  <a:schemeClr val="bg1"/>
                </a:solidFill>
                <a:latin typeface="Times New Roman" panose="02020603050405020304" pitchFamily="18" charset="0"/>
              </a:rPr>
              <a:t>Large-scale application  in population survey for the first time</a:t>
            </a:r>
          </a:p>
        </p:txBody>
      </p:sp>
    </p:spTree>
    <p:extLst>
      <p:ext uri="{BB962C8B-B14F-4D97-AF65-F5344CB8AC3E}">
        <p14:creationId xmlns:p14="http://schemas.microsoft.com/office/powerpoint/2010/main" val="1662728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26</a:t>
            </a:fld>
            <a:endParaRPr lang="en-US" altLang="zh-CN"/>
          </a:p>
        </p:txBody>
      </p:sp>
      <p:pic>
        <p:nvPicPr>
          <p:cNvPr id="5" name="图片 4"/>
          <p:cNvPicPr>
            <a:picLocks noChangeAspect="1"/>
          </p:cNvPicPr>
          <p:nvPr/>
        </p:nvPicPr>
        <p:blipFill>
          <a:blip r:embed="rId2" cstate="print"/>
          <a:stretch>
            <a:fillRect/>
          </a:stretch>
        </p:blipFill>
        <p:spPr>
          <a:xfrm>
            <a:off x="1524000" y="1124744"/>
            <a:ext cx="9144000" cy="5876570"/>
          </a:xfrm>
          <a:prstGeom prst="rect">
            <a:avLst/>
          </a:prstGeom>
        </p:spPr>
      </p:pic>
      <p:sp>
        <p:nvSpPr>
          <p:cNvPr id="4" name="矩形 3"/>
          <p:cNvSpPr/>
          <p:nvPr/>
        </p:nvSpPr>
        <p:spPr>
          <a:xfrm>
            <a:off x="3863752" y="188641"/>
            <a:ext cx="6052808" cy="800219"/>
          </a:xfrm>
          <a:prstGeom prst="rect">
            <a:avLst/>
          </a:prstGeom>
        </p:spPr>
        <p:txBody>
          <a:bodyPr wrap="square">
            <a:spAutoFit/>
          </a:bodyPr>
          <a:lstStyle/>
          <a:p>
            <a:r>
              <a:rPr lang="en-US" altLang="zh-CN" sz="2800" b="1" i="1" dirty="0">
                <a:solidFill>
                  <a:schemeClr val="bg1"/>
                </a:solidFill>
                <a:latin typeface="微软雅黑" panose="020B0503020204020204" pitchFamily="34" charset="-122"/>
                <a:ea typeface="微软雅黑" panose="020B0503020204020204" pitchFamily="34" charset="-122"/>
              </a:rPr>
              <a:t>Cont’d</a:t>
            </a:r>
          </a:p>
          <a:p>
            <a:endParaRPr lang="en-US" altLang="zh-CN" dirty="0">
              <a:ea typeface="+mj-ea"/>
              <a:cs typeface="Times New Roman" panose="02020603050405020304" pitchFamily="18" charset="0"/>
            </a:endParaRPr>
          </a:p>
        </p:txBody>
      </p:sp>
    </p:spTree>
    <p:extLst>
      <p:ext uri="{BB962C8B-B14F-4D97-AF65-F5344CB8AC3E}">
        <p14:creationId xmlns:p14="http://schemas.microsoft.com/office/powerpoint/2010/main" val="6720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KSO_Shape"/>
          <p:cNvSpPr>
            <a:spLocks noChangeArrowheads="1"/>
          </p:cNvSpPr>
          <p:nvPr/>
        </p:nvSpPr>
        <p:spPr bwMode="auto">
          <a:xfrm>
            <a:off x="2629205" y="925270"/>
            <a:ext cx="465595" cy="446542"/>
          </a:xfrm>
          <a:custGeom>
            <a:avLst/>
            <a:gdLst>
              <a:gd name="T0" fmla="*/ 5478990 w 12269552"/>
              <a:gd name="T1" fmla="*/ 1790700 h 11753851"/>
              <a:gd name="T2" fmla="*/ 7986505 w 12269552"/>
              <a:gd name="T3" fmla="*/ 1790700 h 11753851"/>
              <a:gd name="T4" fmla="*/ 8459480 w 12269552"/>
              <a:gd name="T5" fmla="*/ 1982155 h 11753851"/>
              <a:gd name="T6" fmla="*/ 10058584 w 12269552"/>
              <a:gd name="T7" fmla="*/ 3581364 h 11753851"/>
              <a:gd name="T8" fmla="*/ 11383663 w 12269552"/>
              <a:gd name="T9" fmla="*/ 2256197 h 11753851"/>
              <a:gd name="T10" fmla="*/ 11729010 w 12269552"/>
              <a:gd name="T11" fmla="*/ 2132315 h 11753851"/>
              <a:gd name="T12" fmla="*/ 12269552 w 12269552"/>
              <a:gd name="T13" fmla="*/ 2669139 h 11753851"/>
              <a:gd name="T14" fmla="*/ 12145678 w 12269552"/>
              <a:gd name="T15" fmla="*/ 3007000 h 11753851"/>
              <a:gd name="T16" fmla="*/ 10546573 w 12269552"/>
              <a:gd name="T17" fmla="*/ 4621226 h 11753851"/>
              <a:gd name="T18" fmla="*/ 9671946 w 12269552"/>
              <a:gd name="T19" fmla="*/ 4692552 h 11753851"/>
              <a:gd name="T20" fmla="*/ 8692213 w 12269552"/>
              <a:gd name="T21" fmla="*/ 3709001 h 11753851"/>
              <a:gd name="T22" fmla="*/ 7156923 w 12269552"/>
              <a:gd name="T23" fmla="*/ 5480895 h 11753851"/>
              <a:gd name="T24" fmla="*/ 8560831 w 12269552"/>
              <a:gd name="T25" fmla="*/ 6884896 h 11753851"/>
              <a:gd name="T26" fmla="*/ 8688459 w 12269552"/>
              <a:gd name="T27" fmla="*/ 7707025 h 11753851"/>
              <a:gd name="T28" fmla="*/ 7900169 w 12269552"/>
              <a:gd name="T29" fmla="*/ 11220781 h 11753851"/>
              <a:gd name="T30" fmla="*/ 7247013 w 12269552"/>
              <a:gd name="T31" fmla="*/ 11753851 h 11753851"/>
              <a:gd name="T32" fmla="*/ 6578843 w 12269552"/>
              <a:gd name="T33" fmla="*/ 11085637 h 11753851"/>
              <a:gd name="T34" fmla="*/ 6597612 w 12269552"/>
              <a:gd name="T35" fmla="*/ 10916706 h 11753851"/>
              <a:gd name="T36" fmla="*/ 7247013 w 12269552"/>
              <a:gd name="T37" fmla="*/ 8037378 h 11753851"/>
              <a:gd name="T38" fmla="*/ 5647909 w 12269552"/>
              <a:gd name="T39" fmla="*/ 6483216 h 11753851"/>
              <a:gd name="T40" fmla="*/ 4277784 w 12269552"/>
              <a:gd name="T41" fmla="*/ 8014854 h 11753851"/>
              <a:gd name="T42" fmla="*/ 3463217 w 12269552"/>
              <a:gd name="T43" fmla="*/ 8270127 h 11753851"/>
              <a:gd name="T44" fmla="*/ 681676 w 12269552"/>
              <a:gd name="T45" fmla="*/ 8273881 h 11753851"/>
              <a:gd name="T46" fmla="*/ 17260 w 12269552"/>
              <a:gd name="T47" fmla="*/ 7752073 h 11753851"/>
              <a:gd name="T48" fmla="*/ 516511 w 12269552"/>
              <a:gd name="T49" fmla="*/ 6956222 h 11753851"/>
              <a:gd name="T50" fmla="*/ 685430 w 12269552"/>
              <a:gd name="T51" fmla="*/ 6941206 h 11753851"/>
              <a:gd name="T52" fmla="*/ 3080333 w 12269552"/>
              <a:gd name="T53" fmla="*/ 6948714 h 11753851"/>
              <a:gd name="T54" fmla="*/ 6623888 w 12269552"/>
              <a:gd name="T55" fmla="*/ 2841824 h 11753851"/>
              <a:gd name="T56" fmla="*/ 5696708 w 12269552"/>
              <a:gd name="T57" fmla="*/ 2838070 h 11753851"/>
              <a:gd name="T58" fmla="*/ 4086342 w 12269552"/>
              <a:gd name="T59" fmla="*/ 4696306 h 11753851"/>
              <a:gd name="T60" fmla="*/ 3688443 w 12269552"/>
              <a:gd name="T61" fmla="*/ 4884007 h 11753851"/>
              <a:gd name="T62" fmla="*/ 3166669 w 12269552"/>
              <a:gd name="T63" fmla="*/ 4365953 h 11753851"/>
              <a:gd name="T64" fmla="*/ 3343097 w 12269552"/>
              <a:gd name="T65" fmla="*/ 3975536 h 11753851"/>
              <a:gd name="T66" fmla="*/ 5077337 w 12269552"/>
              <a:gd name="T67" fmla="*/ 1978401 h 11753851"/>
              <a:gd name="T68" fmla="*/ 5478990 w 12269552"/>
              <a:gd name="T69" fmla="*/ 1790700 h 11753851"/>
              <a:gd name="T70" fmla="*/ 9252509 w 12269552"/>
              <a:gd name="T71" fmla="*/ 0 h 11753851"/>
              <a:gd name="T72" fmla="*/ 10286766 w 12269552"/>
              <a:gd name="T73" fmla="*/ 1034257 h 11753851"/>
              <a:gd name="T74" fmla="*/ 9252509 w 12269552"/>
              <a:gd name="T75" fmla="*/ 2068514 h 11753851"/>
              <a:gd name="T76" fmla="*/ 8218252 w 12269552"/>
              <a:gd name="T77" fmla="*/ 1034257 h 11753851"/>
              <a:gd name="T78" fmla="*/ 9252509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69552"/>
              <a:gd name="T121" fmla="*/ 0 h 11753851"/>
              <a:gd name="T122" fmla="*/ 12269552 w 12269552"/>
              <a:gd name="T123" fmla="*/ 11753851 h 117538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3" name="直接连接符 2"/>
          <p:cNvCxnSpPr/>
          <p:nvPr/>
        </p:nvCxnSpPr>
        <p:spPr>
          <a:xfrm>
            <a:off x="2629204" y="1412777"/>
            <a:ext cx="8079444" cy="2423"/>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6149" name="矩形 3"/>
          <p:cNvSpPr>
            <a:spLocks noChangeArrowheads="1"/>
          </p:cNvSpPr>
          <p:nvPr/>
        </p:nvSpPr>
        <p:spPr bwMode="auto">
          <a:xfrm>
            <a:off x="3635247" y="908720"/>
            <a:ext cx="161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r>
              <a:rPr lang="en-US" altLang="zh-CN" sz="2800" b="1" i="1" dirty="0">
                <a:solidFill>
                  <a:schemeClr val="bg1"/>
                </a:solidFill>
                <a:latin typeface="微软雅黑" panose="020B0503020204020204" pitchFamily="34" charset="-122"/>
              </a:rPr>
              <a:t>Cont’d</a:t>
            </a:r>
          </a:p>
        </p:txBody>
      </p:sp>
      <p:sp>
        <p:nvSpPr>
          <p:cNvPr id="16" name="Rectangle 3"/>
          <p:cNvSpPr txBox="1">
            <a:spLocks noChangeArrowheads="1"/>
          </p:cNvSpPr>
          <p:nvPr/>
        </p:nvSpPr>
        <p:spPr>
          <a:xfrm>
            <a:off x="2711624" y="1628801"/>
            <a:ext cx="7058664" cy="46774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Learn from Canada, Australia, South Korea</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Design self-enumerated questionnaire by internet</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Design work flow of electronic collection</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Develop and test programs</a:t>
            </a:r>
          </a:p>
        </p:txBody>
      </p:sp>
    </p:spTree>
    <p:extLst>
      <p:ext uri="{BB962C8B-B14F-4D97-AF65-F5344CB8AC3E}">
        <p14:creationId xmlns:p14="http://schemas.microsoft.com/office/powerpoint/2010/main" val="213659996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KSO_Shape"/>
          <p:cNvSpPr>
            <a:spLocks noChangeArrowheads="1"/>
          </p:cNvSpPr>
          <p:nvPr/>
        </p:nvSpPr>
        <p:spPr bwMode="auto">
          <a:xfrm>
            <a:off x="2629205" y="925270"/>
            <a:ext cx="465595" cy="446542"/>
          </a:xfrm>
          <a:custGeom>
            <a:avLst/>
            <a:gdLst>
              <a:gd name="T0" fmla="*/ 5478990 w 12269552"/>
              <a:gd name="T1" fmla="*/ 1790700 h 11753851"/>
              <a:gd name="T2" fmla="*/ 7986505 w 12269552"/>
              <a:gd name="T3" fmla="*/ 1790700 h 11753851"/>
              <a:gd name="T4" fmla="*/ 8459480 w 12269552"/>
              <a:gd name="T5" fmla="*/ 1982155 h 11753851"/>
              <a:gd name="T6" fmla="*/ 10058584 w 12269552"/>
              <a:gd name="T7" fmla="*/ 3581364 h 11753851"/>
              <a:gd name="T8" fmla="*/ 11383663 w 12269552"/>
              <a:gd name="T9" fmla="*/ 2256197 h 11753851"/>
              <a:gd name="T10" fmla="*/ 11729010 w 12269552"/>
              <a:gd name="T11" fmla="*/ 2132315 h 11753851"/>
              <a:gd name="T12" fmla="*/ 12269552 w 12269552"/>
              <a:gd name="T13" fmla="*/ 2669139 h 11753851"/>
              <a:gd name="T14" fmla="*/ 12145678 w 12269552"/>
              <a:gd name="T15" fmla="*/ 3007000 h 11753851"/>
              <a:gd name="T16" fmla="*/ 10546573 w 12269552"/>
              <a:gd name="T17" fmla="*/ 4621226 h 11753851"/>
              <a:gd name="T18" fmla="*/ 9671946 w 12269552"/>
              <a:gd name="T19" fmla="*/ 4692552 h 11753851"/>
              <a:gd name="T20" fmla="*/ 8692213 w 12269552"/>
              <a:gd name="T21" fmla="*/ 3709001 h 11753851"/>
              <a:gd name="T22" fmla="*/ 7156923 w 12269552"/>
              <a:gd name="T23" fmla="*/ 5480895 h 11753851"/>
              <a:gd name="T24" fmla="*/ 8560831 w 12269552"/>
              <a:gd name="T25" fmla="*/ 6884896 h 11753851"/>
              <a:gd name="T26" fmla="*/ 8688459 w 12269552"/>
              <a:gd name="T27" fmla="*/ 7707025 h 11753851"/>
              <a:gd name="T28" fmla="*/ 7900169 w 12269552"/>
              <a:gd name="T29" fmla="*/ 11220781 h 11753851"/>
              <a:gd name="T30" fmla="*/ 7247013 w 12269552"/>
              <a:gd name="T31" fmla="*/ 11753851 h 11753851"/>
              <a:gd name="T32" fmla="*/ 6578843 w 12269552"/>
              <a:gd name="T33" fmla="*/ 11085637 h 11753851"/>
              <a:gd name="T34" fmla="*/ 6597612 w 12269552"/>
              <a:gd name="T35" fmla="*/ 10916706 h 11753851"/>
              <a:gd name="T36" fmla="*/ 7247013 w 12269552"/>
              <a:gd name="T37" fmla="*/ 8037378 h 11753851"/>
              <a:gd name="T38" fmla="*/ 5647909 w 12269552"/>
              <a:gd name="T39" fmla="*/ 6483216 h 11753851"/>
              <a:gd name="T40" fmla="*/ 4277784 w 12269552"/>
              <a:gd name="T41" fmla="*/ 8014854 h 11753851"/>
              <a:gd name="T42" fmla="*/ 3463217 w 12269552"/>
              <a:gd name="T43" fmla="*/ 8270127 h 11753851"/>
              <a:gd name="T44" fmla="*/ 681676 w 12269552"/>
              <a:gd name="T45" fmla="*/ 8273881 h 11753851"/>
              <a:gd name="T46" fmla="*/ 17260 w 12269552"/>
              <a:gd name="T47" fmla="*/ 7752073 h 11753851"/>
              <a:gd name="T48" fmla="*/ 516511 w 12269552"/>
              <a:gd name="T49" fmla="*/ 6956222 h 11753851"/>
              <a:gd name="T50" fmla="*/ 685430 w 12269552"/>
              <a:gd name="T51" fmla="*/ 6941206 h 11753851"/>
              <a:gd name="T52" fmla="*/ 3080333 w 12269552"/>
              <a:gd name="T53" fmla="*/ 6948714 h 11753851"/>
              <a:gd name="T54" fmla="*/ 6623888 w 12269552"/>
              <a:gd name="T55" fmla="*/ 2841824 h 11753851"/>
              <a:gd name="T56" fmla="*/ 5696708 w 12269552"/>
              <a:gd name="T57" fmla="*/ 2838070 h 11753851"/>
              <a:gd name="T58" fmla="*/ 4086342 w 12269552"/>
              <a:gd name="T59" fmla="*/ 4696306 h 11753851"/>
              <a:gd name="T60" fmla="*/ 3688443 w 12269552"/>
              <a:gd name="T61" fmla="*/ 4884007 h 11753851"/>
              <a:gd name="T62" fmla="*/ 3166669 w 12269552"/>
              <a:gd name="T63" fmla="*/ 4365953 h 11753851"/>
              <a:gd name="T64" fmla="*/ 3343097 w 12269552"/>
              <a:gd name="T65" fmla="*/ 3975536 h 11753851"/>
              <a:gd name="T66" fmla="*/ 5077337 w 12269552"/>
              <a:gd name="T67" fmla="*/ 1978401 h 11753851"/>
              <a:gd name="T68" fmla="*/ 5478990 w 12269552"/>
              <a:gd name="T69" fmla="*/ 1790700 h 11753851"/>
              <a:gd name="T70" fmla="*/ 9252509 w 12269552"/>
              <a:gd name="T71" fmla="*/ 0 h 11753851"/>
              <a:gd name="T72" fmla="*/ 10286766 w 12269552"/>
              <a:gd name="T73" fmla="*/ 1034257 h 11753851"/>
              <a:gd name="T74" fmla="*/ 9252509 w 12269552"/>
              <a:gd name="T75" fmla="*/ 2068514 h 11753851"/>
              <a:gd name="T76" fmla="*/ 8218252 w 12269552"/>
              <a:gd name="T77" fmla="*/ 1034257 h 11753851"/>
              <a:gd name="T78" fmla="*/ 9252509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69552"/>
              <a:gd name="T121" fmla="*/ 0 h 11753851"/>
              <a:gd name="T122" fmla="*/ 12269552 w 12269552"/>
              <a:gd name="T123" fmla="*/ 11753851 h 117538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3" name="直接连接符 2"/>
          <p:cNvCxnSpPr/>
          <p:nvPr/>
        </p:nvCxnSpPr>
        <p:spPr>
          <a:xfrm>
            <a:off x="2629204" y="1412777"/>
            <a:ext cx="8079444" cy="2423"/>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a:xfrm>
            <a:off x="1596806" y="1772817"/>
            <a:ext cx="10184067" cy="46774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Pilot survey for internet in Beijing, Shanghai, Pilot survey in Guangdong, Comprehensive pilot in </a:t>
            </a:r>
            <a:r>
              <a:rPr lang="en-US" altLang="zh-CN" sz="2800" kern="0" dirty="0" err="1">
                <a:solidFill>
                  <a:schemeClr val="bg1"/>
                </a:solidFill>
                <a:latin typeface="Times New Roman" panose="02020603050405020304" pitchFamily="18" charset="0"/>
              </a:rPr>
              <a:t>Jiangsu,Test</a:t>
            </a:r>
            <a:r>
              <a:rPr lang="en-US" altLang="zh-CN" sz="2800" kern="0" dirty="0">
                <a:solidFill>
                  <a:schemeClr val="bg1"/>
                </a:solidFill>
                <a:latin typeface="Times New Roman" panose="02020603050405020304" pitchFamily="18" charset="0"/>
              </a:rPr>
              <a:t> self-enumerated indicators</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Available 24h *7, internet enumeration provides respondents with the flexibility of responding at any time they desire. It allows respondents to provide their survey returns directly to the system without having to go through a third party.</a:t>
            </a:r>
          </a:p>
        </p:txBody>
      </p:sp>
      <p:sp>
        <p:nvSpPr>
          <p:cNvPr id="8" name="矩形 3"/>
          <p:cNvSpPr>
            <a:spLocks noChangeArrowheads="1"/>
          </p:cNvSpPr>
          <p:nvPr/>
        </p:nvSpPr>
        <p:spPr bwMode="auto">
          <a:xfrm>
            <a:off x="5553880" y="908720"/>
            <a:ext cx="1611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en-US" altLang="zh-CN" sz="2800" b="1" i="1" dirty="0">
                <a:solidFill>
                  <a:schemeClr val="bg1"/>
                </a:solidFill>
                <a:latin typeface="微软雅黑" panose="020B0503020204020204" pitchFamily="34" charset="-122"/>
              </a:rPr>
              <a:t>Cont’d</a:t>
            </a:r>
          </a:p>
        </p:txBody>
      </p:sp>
    </p:spTree>
    <p:extLst>
      <p:ext uri="{BB962C8B-B14F-4D97-AF65-F5344CB8AC3E}">
        <p14:creationId xmlns:p14="http://schemas.microsoft.com/office/powerpoint/2010/main" val="176158388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0"/>
          <p:cNvSpPr>
            <a:spLocks noChangeArrowheads="1"/>
          </p:cNvSpPr>
          <p:nvPr/>
        </p:nvSpPr>
        <p:spPr bwMode="auto">
          <a:xfrm>
            <a:off x="2588558" y="2753828"/>
            <a:ext cx="5811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eaLnBrk="1" hangingPunct="1"/>
            <a:r>
              <a:rPr lang="en-US" altLang="zh-CN" sz="100">
                <a:solidFill>
                  <a:schemeClr val="bg1"/>
                </a:solidFill>
              </a:rPr>
              <a:t>PPT</a:t>
            </a:r>
            <a:r>
              <a:rPr lang="zh-CN" altLang="en-US" sz="100">
                <a:solidFill>
                  <a:schemeClr val="bg1"/>
                </a:solidFill>
              </a:rPr>
              <a:t>模板下载：</a:t>
            </a:r>
            <a:r>
              <a:rPr lang="en-US" altLang="zh-CN" sz="100">
                <a:solidFill>
                  <a:schemeClr val="bg1"/>
                </a:solidFill>
              </a:rPr>
              <a:t>www.1ppt.com/moban/     </a:t>
            </a:r>
            <a:r>
              <a:rPr lang="zh-CN" altLang="en-US" sz="100">
                <a:solidFill>
                  <a:schemeClr val="bg1"/>
                </a:solidFill>
              </a:rPr>
              <a:t>行业</a:t>
            </a:r>
            <a:r>
              <a:rPr lang="en-US" altLang="zh-CN" sz="100">
                <a:solidFill>
                  <a:schemeClr val="bg1"/>
                </a:solidFill>
              </a:rPr>
              <a:t>PPT</a:t>
            </a:r>
            <a:r>
              <a:rPr lang="zh-CN" altLang="en-US" sz="100">
                <a:solidFill>
                  <a:schemeClr val="bg1"/>
                </a:solidFill>
              </a:rPr>
              <a:t>模板：</a:t>
            </a:r>
            <a:r>
              <a:rPr lang="en-US" altLang="zh-CN" sz="100">
                <a:solidFill>
                  <a:schemeClr val="bg1"/>
                </a:solidFill>
              </a:rPr>
              <a:t>www.1ppt.com/hangye/ </a:t>
            </a:r>
          </a:p>
          <a:p>
            <a:pPr eaLnBrk="1" hangingPunct="1"/>
            <a:r>
              <a:rPr lang="zh-CN" altLang="en-US" sz="100">
                <a:solidFill>
                  <a:schemeClr val="bg1"/>
                </a:solidFill>
              </a:rPr>
              <a:t>节日</a:t>
            </a:r>
            <a:r>
              <a:rPr lang="en-US" altLang="zh-CN" sz="100">
                <a:solidFill>
                  <a:schemeClr val="bg1"/>
                </a:solidFill>
              </a:rPr>
              <a:t>PPT</a:t>
            </a:r>
            <a:r>
              <a:rPr lang="zh-CN" altLang="en-US" sz="100">
                <a:solidFill>
                  <a:schemeClr val="bg1"/>
                </a:solidFill>
              </a:rPr>
              <a:t>模板：</a:t>
            </a:r>
            <a:r>
              <a:rPr lang="en-US" altLang="zh-CN" sz="100">
                <a:solidFill>
                  <a:schemeClr val="bg1"/>
                </a:solidFill>
              </a:rPr>
              <a:t>www.1ppt.com/jieri/           PPT</a:t>
            </a:r>
            <a:r>
              <a:rPr lang="zh-CN" altLang="en-US" sz="100">
                <a:solidFill>
                  <a:schemeClr val="bg1"/>
                </a:solidFill>
              </a:rPr>
              <a:t>素材下载：</a:t>
            </a:r>
            <a:r>
              <a:rPr lang="en-US" altLang="zh-CN" sz="100">
                <a:solidFill>
                  <a:schemeClr val="bg1"/>
                </a:solidFill>
              </a:rPr>
              <a:t>www.1ppt.com/sucai/</a:t>
            </a:r>
          </a:p>
          <a:p>
            <a:pPr eaLnBrk="1" hangingPunct="1"/>
            <a:r>
              <a:rPr lang="en-US" altLang="zh-CN" sz="100">
                <a:solidFill>
                  <a:schemeClr val="bg1"/>
                </a:solidFill>
              </a:rPr>
              <a:t>PPT</a:t>
            </a:r>
            <a:r>
              <a:rPr lang="zh-CN" altLang="en-US" sz="100">
                <a:solidFill>
                  <a:schemeClr val="bg1"/>
                </a:solidFill>
              </a:rPr>
              <a:t>背景图片：</a:t>
            </a:r>
            <a:r>
              <a:rPr lang="en-US" altLang="zh-CN" sz="100">
                <a:solidFill>
                  <a:schemeClr val="bg1"/>
                </a:solidFill>
              </a:rPr>
              <a:t>www.1ppt.com/beijing/      PPT</a:t>
            </a:r>
            <a:r>
              <a:rPr lang="zh-CN" altLang="en-US" sz="100">
                <a:solidFill>
                  <a:schemeClr val="bg1"/>
                </a:solidFill>
              </a:rPr>
              <a:t>图表下载：</a:t>
            </a:r>
            <a:r>
              <a:rPr lang="en-US" altLang="zh-CN" sz="100">
                <a:solidFill>
                  <a:schemeClr val="bg1"/>
                </a:solidFill>
              </a:rPr>
              <a:t>www.1ppt.com/tubiao/      </a:t>
            </a:r>
          </a:p>
          <a:p>
            <a:pPr eaLnBrk="1" hangingPunct="1"/>
            <a:r>
              <a:rPr lang="zh-CN" altLang="en-US" sz="100">
                <a:solidFill>
                  <a:schemeClr val="bg1"/>
                </a:solidFill>
              </a:rPr>
              <a:t>优秀</a:t>
            </a:r>
            <a:r>
              <a:rPr lang="en-US" altLang="zh-CN" sz="100">
                <a:solidFill>
                  <a:schemeClr val="bg1"/>
                </a:solidFill>
              </a:rPr>
              <a:t>PPT</a:t>
            </a:r>
            <a:r>
              <a:rPr lang="zh-CN" altLang="en-US" sz="100">
                <a:solidFill>
                  <a:schemeClr val="bg1"/>
                </a:solidFill>
              </a:rPr>
              <a:t>下载：</a:t>
            </a:r>
            <a:r>
              <a:rPr lang="en-US" altLang="zh-CN" sz="100">
                <a:solidFill>
                  <a:schemeClr val="bg1"/>
                </a:solidFill>
              </a:rPr>
              <a:t>www.1ppt.com/xiazai/        PPT</a:t>
            </a:r>
            <a:r>
              <a:rPr lang="zh-CN" altLang="en-US" sz="100">
                <a:solidFill>
                  <a:schemeClr val="bg1"/>
                </a:solidFill>
              </a:rPr>
              <a:t>教程： </a:t>
            </a:r>
            <a:r>
              <a:rPr lang="en-US" altLang="zh-CN" sz="100">
                <a:solidFill>
                  <a:schemeClr val="bg1"/>
                </a:solidFill>
              </a:rPr>
              <a:t>www.1ppt.com/powerpoint/      </a:t>
            </a:r>
          </a:p>
          <a:p>
            <a:pPr eaLnBrk="1" hangingPunct="1"/>
            <a:r>
              <a:rPr lang="en-US" altLang="zh-CN" sz="100">
                <a:solidFill>
                  <a:schemeClr val="bg1"/>
                </a:solidFill>
              </a:rPr>
              <a:t>Word</a:t>
            </a:r>
            <a:r>
              <a:rPr lang="zh-CN" altLang="en-US" sz="100">
                <a:solidFill>
                  <a:schemeClr val="bg1"/>
                </a:solidFill>
              </a:rPr>
              <a:t>教程： </a:t>
            </a:r>
            <a:r>
              <a:rPr lang="en-US" altLang="zh-CN" sz="100">
                <a:solidFill>
                  <a:schemeClr val="bg1"/>
                </a:solidFill>
              </a:rPr>
              <a:t>www.1ppt.com/word/              Excel</a:t>
            </a:r>
            <a:r>
              <a:rPr lang="zh-CN" altLang="en-US" sz="100">
                <a:solidFill>
                  <a:schemeClr val="bg1"/>
                </a:solidFill>
              </a:rPr>
              <a:t>教程：</a:t>
            </a:r>
            <a:r>
              <a:rPr lang="en-US" altLang="zh-CN" sz="100">
                <a:solidFill>
                  <a:schemeClr val="bg1"/>
                </a:solidFill>
              </a:rPr>
              <a:t>www.1ppt.com/excel/  </a:t>
            </a:r>
          </a:p>
          <a:p>
            <a:pPr eaLnBrk="1" hangingPunct="1"/>
            <a:r>
              <a:rPr lang="zh-CN" altLang="en-US" sz="100">
                <a:solidFill>
                  <a:schemeClr val="bg1"/>
                </a:solidFill>
              </a:rPr>
              <a:t>资料下载：</a:t>
            </a:r>
            <a:r>
              <a:rPr lang="en-US" altLang="zh-CN" sz="100">
                <a:solidFill>
                  <a:schemeClr val="bg1"/>
                </a:solidFill>
              </a:rPr>
              <a:t>www.1ppt.com/ziliao/                PPT</a:t>
            </a:r>
            <a:r>
              <a:rPr lang="zh-CN" altLang="en-US" sz="100">
                <a:solidFill>
                  <a:schemeClr val="bg1"/>
                </a:solidFill>
              </a:rPr>
              <a:t>课件下载：</a:t>
            </a:r>
            <a:r>
              <a:rPr lang="en-US" altLang="zh-CN" sz="100">
                <a:solidFill>
                  <a:schemeClr val="bg1"/>
                </a:solidFill>
              </a:rPr>
              <a:t>www.1ppt.com/kejian/ </a:t>
            </a:r>
          </a:p>
          <a:p>
            <a:pPr eaLnBrk="1" hangingPunct="1"/>
            <a:r>
              <a:rPr lang="zh-CN" altLang="en-US" sz="100">
                <a:solidFill>
                  <a:schemeClr val="bg1"/>
                </a:solidFill>
              </a:rPr>
              <a:t>范文下载：</a:t>
            </a:r>
            <a:r>
              <a:rPr lang="en-US" altLang="zh-CN" sz="100">
                <a:solidFill>
                  <a:schemeClr val="bg1"/>
                </a:solidFill>
              </a:rPr>
              <a:t>www.1ppt.com/fanwen/             </a:t>
            </a:r>
            <a:r>
              <a:rPr lang="zh-CN" altLang="en-US" sz="100">
                <a:solidFill>
                  <a:schemeClr val="bg1"/>
                </a:solidFill>
              </a:rPr>
              <a:t>试卷下载：</a:t>
            </a:r>
            <a:r>
              <a:rPr lang="en-US" altLang="zh-CN" sz="100">
                <a:solidFill>
                  <a:schemeClr val="bg1"/>
                </a:solidFill>
              </a:rPr>
              <a:t>www.1ppt.com/shiti/  </a:t>
            </a:r>
          </a:p>
          <a:p>
            <a:pPr eaLnBrk="1" hangingPunct="1"/>
            <a:r>
              <a:rPr lang="zh-CN" altLang="en-US" sz="100">
                <a:solidFill>
                  <a:schemeClr val="bg1"/>
                </a:solidFill>
              </a:rPr>
              <a:t>教案下载：</a:t>
            </a:r>
            <a:r>
              <a:rPr lang="en-US" altLang="zh-CN" sz="100">
                <a:solidFill>
                  <a:schemeClr val="bg1"/>
                </a:solidFill>
              </a:rPr>
              <a:t>www.1ppt.com/jiaoan/        PPT</a:t>
            </a:r>
            <a:r>
              <a:rPr lang="zh-CN" altLang="en-US" sz="100">
                <a:solidFill>
                  <a:schemeClr val="bg1"/>
                </a:solidFill>
              </a:rPr>
              <a:t>论坛：</a:t>
            </a:r>
            <a:r>
              <a:rPr lang="en-US" altLang="zh-CN" sz="100">
                <a:solidFill>
                  <a:schemeClr val="bg1"/>
                </a:solidFill>
              </a:rPr>
              <a:t>www.1ppt.cn</a:t>
            </a:r>
          </a:p>
          <a:p>
            <a:pPr eaLnBrk="1" hangingPunct="1"/>
            <a:r>
              <a:rPr lang="en-US" altLang="zh-CN" sz="100">
                <a:solidFill>
                  <a:schemeClr val="bg1"/>
                </a:solidFill>
              </a:rPr>
              <a:t> </a:t>
            </a:r>
            <a:endParaRPr lang="zh-CN" altLang="en-US" sz="100">
              <a:solidFill>
                <a:schemeClr val="bg1"/>
              </a:solidFill>
            </a:endParaRPr>
          </a:p>
        </p:txBody>
      </p:sp>
      <p:sp>
        <p:nvSpPr>
          <p:cNvPr id="6147" name="KSO_Shape"/>
          <p:cNvSpPr>
            <a:spLocks noChangeArrowheads="1"/>
          </p:cNvSpPr>
          <p:nvPr/>
        </p:nvSpPr>
        <p:spPr bwMode="auto">
          <a:xfrm>
            <a:off x="2629205" y="925270"/>
            <a:ext cx="465595" cy="446542"/>
          </a:xfrm>
          <a:custGeom>
            <a:avLst/>
            <a:gdLst>
              <a:gd name="T0" fmla="*/ 5478990 w 12269552"/>
              <a:gd name="T1" fmla="*/ 1790700 h 11753851"/>
              <a:gd name="T2" fmla="*/ 7986505 w 12269552"/>
              <a:gd name="T3" fmla="*/ 1790700 h 11753851"/>
              <a:gd name="T4" fmla="*/ 8459480 w 12269552"/>
              <a:gd name="T5" fmla="*/ 1982155 h 11753851"/>
              <a:gd name="T6" fmla="*/ 10058584 w 12269552"/>
              <a:gd name="T7" fmla="*/ 3581364 h 11753851"/>
              <a:gd name="T8" fmla="*/ 11383663 w 12269552"/>
              <a:gd name="T9" fmla="*/ 2256197 h 11753851"/>
              <a:gd name="T10" fmla="*/ 11729010 w 12269552"/>
              <a:gd name="T11" fmla="*/ 2132315 h 11753851"/>
              <a:gd name="T12" fmla="*/ 12269552 w 12269552"/>
              <a:gd name="T13" fmla="*/ 2669139 h 11753851"/>
              <a:gd name="T14" fmla="*/ 12145678 w 12269552"/>
              <a:gd name="T15" fmla="*/ 3007000 h 11753851"/>
              <a:gd name="T16" fmla="*/ 10546573 w 12269552"/>
              <a:gd name="T17" fmla="*/ 4621226 h 11753851"/>
              <a:gd name="T18" fmla="*/ 9671946 w 12269552"/>
              <a:gd name="T19" fmla="*/ 4692552 h 11753851"/>
              <a:gd name="T20" fmla="*/ 8692213 w 12269552"/>
              <a:gd name="T21" fmla="*/ 3709001 h 11753851"/>
              <a:gd name="T22" fmla="*/ 7156923 w 12269552"/>
              <a:gd name="T23" fmla="*/ 5480895 h 11753851"/>
              <a:gd name="T24" fmla="*/ 8560831 w 12269552"/>
              <a:gd name="T25" fmla="*/ 6884896 h 11753851"/>
              <a:gd name="T26" fmla="*/ 8688459 w 12269552"/>
              <a:gd name="T27" fmla="*/ 7707025 h 11753851"/>
              <a:gd name="T28" fmla="*/ 7900169 w 12269552"/>
              <a:gd name="T29" fmla="*/ 11220781 h 11753851"/>
              <a:gd name="T30" fmla="*/ 7247013 w 12269552"/>
              <a:gd name="T31" fmla="*/ 11753851 h 11753851"/>
              <a:gd name="T32" fmla="*/ 6578843 w 12269552"/>
              <a:gd name="T33" fmla="*/ 11085637 h 11753851"/>
              <a:gd name="T34" fmla="*/ 6597612 w 12269552"/>
              <a:gd name="T35" fmla="*/ 10916706 h 11753851"/>
              <a:gd name="T36" fmla="*/ 7247013 w 12269552"/>
              <a:gd name="T37" fmla="*/ 8037378 h 11753851"/>
              <a:gd name="T38" fmla="*/ 5647909 w 12269552"/>
              <a:gd name="T39" fmla="*/ 6483216 h 11753851"/>
              <a:gd name="T40" fmla="*/ 4277784 w 12269552"/>
              <a:gd name="T41" fmla="*/ 8014854 h 11753851"/>
              <a:gd name="T42" fmla="*/ 3463217 w 12269552"/>
              <a:gd name="T43" fmla="*/ 8270127 h 11753851"/>
              <a:gd name="T44" fmla="*/ 681676 w 12269552"/>
              <a:gd name="T45" fmla="*/ 8273881 h 11753851"/>
              <a:gd name="T46" fmla="*/ 17260 w 12269552"/>
              <a:gd name="T47" fmla="*/ 7752073 h 11753851"/>
              <a:gd name="T48" fmla="*/ 516511 w 12269552"/>
              <a:gd name="T49" fmla="*/ 6956222 h 11753851"/>
              <a:gd name="T50" fmla="*/ 685430 w 12269552"/>
              <a:gd name="T51" fmla="*/ 6941206 h 11753851"/>
              <a:gd name="T52" fmla="*/ 3080333 w 12269552"/>
              <a:gd name="T53" fmla="*/ 6948714 h 11753851"/>
              <a:gd name="T54" fmla="*/ 6623888 w 12269552"/>
              <a:gd name="T55" fmla="*/ 2841824 h 11753851"/>
              <a:gd name="T56" fmla="*/ 5696708 w 12269552"/>
              <a:gd name="T57" fmla="*/ 2838070 h 11753851"/>
              <a:gd name="T58" fmla="*/ 4086342 w 12269552"/>
              <a:gd name="T59" fmla="*/ 4696306 h 11753851"/>
              <a:gd name="T60" fmla="*/ 3688443 w 12269552"/>
              <a:gd name="T61" fmla="*/ 4884007 h 11753851"/>
              <a:gd name="T62" fmla="*/ 3166669 w 12269552"/>
              <a:gd name="T63" fmla="*/ 4365953 h 11753851"/>
              <a:gd name="T64" fmla="*/ 3343097 w 12269552"/>
              <a:gd name="T65" fmla="*/ 3975536 h 11753851"/>
              <a:gd name="T66" fmla="*/ 5077337 w 12269552"/>
              <a:gd name="T67" fmla="*/ 1978401 h 11753851"/>
              <a:gd name="T68" fmla="*/ 5478990 w 12269552"/>
              <a:gd name="T69" fmla="*/ 1790700 h 11753851"/>
              <a:gd name="T70" fmla="*/ 9252509 w 12269552"/>
              <a:gd name="T71" fmla="*/ 0 h 11753851"/>
              <a:gd name="T72" fmla="*/ 10286766 w 12269552"/>
              <a:gd name="T73" fmla="*/ 1034257 h 11753851"/>
              <a:gd name="T74" fmla="*/ 9252509 w 12269552"/>
              <a:gd name="T75" fmla="*/ 2068514 h 11753851"/>
              <a:gd name="T76" fmla="*/ 8218252 w 12269552"/>
              <a:gd name="T77" fmla="*/ 1034257 h 11753851"/>
              <a:gd name="T78" fmla="*/ 9252509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69552"/>
              <a:gd name="T121" fmla="*/ 0 h 11753851"/>
              <a:gd name="T122" fmla="*/ 12269552 w 12269552"/>
              <a:gd name="T123" fmla="*/ 11753851 h 117538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3" name="直接连接符 2"/>
          <p:cNvCxnSpPr/>
          <p:nvPr/>
        </p:nvCxnSpPr>
        <p:spPr>
          <a:xfrm>
            <a:off x="2629204" y="1412777"/>
            <a:ext cx="8079444" cy="2423"/>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6149" name="矩形 3"/>
          <p:cNvSpPr>
            <a:spLocks noChangeArrowheads="1"/>
          </p:cNvSpPr>
          <p:nvPr/>
        </p:nvSpPr>
        <p:spPr bwMode="auto">
          <a:xfrm>
            <a:off x="3118670" y="890953"/>
            <a:ext cx="7161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it-IT" altLang="zh-CN" sz="2800" b="1" i="1" dirty="0">
                <a:solidFill>
                  <a:schemeClr val="bg1"/>
                </a:solidFill>
                <a:latin typeface="微软雅黑" panose="020B0503020204020204" pitchFamily="34" charset="-122"/>
              </a:rPr>
              <a:t>2.Data collection in micro-census 2015</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456163"/>
            <a:ext cx="2843808" cy="5401838"/>
          </a:xfrm>
          <a:prstGeom prst="rect">
            <a:avLst/>
          </a:prstGeom>
        </p:spPr>
      </p:pic>
      <p:sp>
        <p:nvSpPr>
          <p:cNvPr id="5" name="矩形 4"/>
          <p:cNvSpPr/>
          <p:nvPr/>
        </p:nvSpPr>
        <p:spPr>
          <a:xfrm>
            <a:off x="4675705" y="2492218"/>
            <a:ext cx="6052808" cy="2246769"/>
          </a:xfrm>
          <a:prstGeom prst="rect">
            <a:avLst/>
          </a:prstGeom>
        </p:spPr>
        <p:txBody>
          <a:bodyPr wrap="square">
            <a:spAutoFit/>
          </a:bodyPr>
          <a:lstStyle/>
          <a:p>
            <a:pPr marL="342900" indent="-342900">
              <a:buFont typeface="Wingdings" panose="05000000000000000000" pitchFamily="2" charset="2"/>
              <a:buChar char="n"/>
            </a:pPr>
            <a:r>
              <a:rPr lang="en-US" altLang="zh-CN" sz="2800" dirty="0">
                <a:solidFill>
                  <a:schemeClr val="bg1"/>
                </a:solidFill>
                <a:ea typeface="+mj-ea"/>
                <a:cs typeface="Times New Roman" panose="02020603050405020304" pitchFamily="18" charset="0"/>
              </a:rPr>
              <a:t>Reference Time:  Nov.1, 2015</a:t>
            </a:r>
          </a:p>
          <a:p>
            <a:pPr marL="342900" indent="-342900">
              <a:buFont typeface="Wingdings" panose="05000000000000000000" pitchFamily="2" charset="2"/>
              <a:buChar char="n"/>
            </a:pPr>
            <a:endParaRPr lang="en-US" altLang="zh-CN" sz="2800" dirty="0">
              <a:solidFill>
                <a:schemeClr val="bg1"/>
              </a:solidFill>
              <a:ea typeface="+mj-ea"/>
              <a:cs typeface="Times New Roman" panose="02020603050405020304" pitchFamily="18" charset="0"/>
            </a:endParaRPr>
          </a:p>
          <a:p>
            <a:pPr marL="342900" indent="-342900">
              <a:buFont typeface="Wingdings" panose="05000000000000000000" pitchFamily="2" charset="2"/>
              <a:buChar char="n"/>
            </a:pPr>
            <a:endParaRPr lang="en-US" altLang="zh-CN" sz="2800" dirty="0">
              <a:solidFill>
                <a:schemeClr val="bg1"/>
              </a:solidFill>
              <a:ea typeface="+mj-ea"/>
              <a:cs typeface="Times New Roman" panose="02020603050405020304" pitchFamily="18" charset="0"/>
            </a:endParaRPr>
          </a:p>
          <a:p>
            <a:pPr marL="342900" indent="-342900">
              <a:buFont typeface="Wingdings" panose="05000000000000000000" pitchFamily="2" charset="2"/>
              <a:buChar char="n"/>
            </a:pPr>
            <a:r>
              <a:rPr lang="en-US" altLang="zh-CN" sz="2800" dirty="0">
                <a:solidFill>
                  <a:schemeClr val="bg1"/>
                </a:solidFill>
              </a:rPr>
              <a:t>There are two modes of data collection in micro-census 2015.</a:t>
            </a:r>
            <a:endParaRPr lang="zh-CN" altLang="en-US" sz="2800" dirty="0">
              <a:solidFill>
                <a:schemeClr val="bg1"/>
              </a:solidFill>
              <a:ea typeface="+mj-ea"/>
              <a:cs typeface="Times New Roman" panose="02020603050405020304" pitchFamily="18" charset="0"/>
            </a:endParaRPr>
          </a:p>
        </p:txBody>
      </p:sp>
    </p:spTree>
    <p:extLst>
      <p:ext uri="{BB962C8B-B14F-4D97-AF65-F5344CB8AC3E}">
        <p14:creationId xmlns:p14="http://schemas.microsoft.com/office/powerpoint/2010/main" val="1730747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1987" y="129767"/>
            <a:ext cx="10310891" cy="1143000"/>
          </a:xfrm>
        </p:spPr>
        <p:txBody>
          <a:bodyPr/>
          <a:lstStyle/>
          <a:p>
            <a:pPr algn="l"/>
            <a:r>
              <a:rPr lang="en-US" altLang="zh-CN" dirty="0"/>
              <a:t>Part 1</a:t>
            </a:r>
            <a:endParaRPr lang="zh-CN" altLang="en-US" dirty="0"/>
          </a:p>
        </p:txBody>
      </p:sp>
      <p:sp>
        <p:nvSpPr>
          <p:cNvPr id="3" name="内容占位符 2"/>
          <p:cNvSpPr>
            <a:spLocks noGrp="1"/>
          </p:cNvSpPr>
          <p:nvPr>
            <p:ph idx="1"/>
          </p:nvPr>
        </p:nvSpPr>
        <p:spPr>
          <a:xfrm>
            <a:off x="1487221" y="1272767"/>
            <a:ext cx="10345657" cy="4114800"/>
          </a:xfrm>
        </p:spPr>
        <p:txBody>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lgn="r">
              <a:buNone/>
            </a:pPr>
            <a:r>
              <a:rPr lang="en-US" altLang="zh-CN" sz="4400" dirty="0"/>
              <a:t>Background of China’s previous Population Census</a:t>
            </a:r>
          </a:p>
          <a:p>
            <a:endParaRPr lang="en-US" altLang="en-US" dirty="0"/>
          </a:p>
          <a:p>
            <a:pPr marL="0" indent="0">
              <a:buNone/>
            </a:pPr>
            <a:br>
              <a:rPr lang="en-US" altLang="zh-CN" dirty="0">
                <a:latin typeface="Calibri" pitchFamily="34" charset="0"/>
                <a:cs typeface="Calibri" pitchFamily="34" charset="0"/>
              </a:rPr>
            </a:br>
            <a:endParaRPr lang="en-US" altLang="zh-CN" dirty="0"/>
          </a:p>
          <a:p>
            <a:endParaRPr lang="en-US" altLang="en-US" dirty="0"/>
          </a:p>
        </p:txBody>
      </p:sp>
    </p:spTree>
    <p:extLst>
      <p:ext uri="{BB962C8B-B14F-4D97-AF65-F5344CB8AC3E}">
        <p14:creationId xmlns:p14="http://schemas.microsoft.com/office/powerpoint/2010/main" val="255609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30</a:t>
            </a:fld>
            <a:endParaRPr lang="en-US" altLang="zh-CN"/>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1" y="0"/>
            <a:ext cx="4355976" cy="6858000"/>
          </a:xfrm>
          <a:prstGeom prst="rect">
            <a:avLst/>
          </a:prstGeom>
        </p:spPr>
      </p:pic>
      <p:sp>
        <p:nvSpPr>
          <p:cNvPr id="6" name="矩形 5"/>
          <p:cNvSpPr/>
          <p:nvPr/>
        </p:nvSpPr>
        <p:spPr>
          <a:xfrm>
            <a:off x="5951983" y="1628800"/>
            <a:ext cx="6240017" cy="3108543"/>
          </a:xfrm>
          <a:prstGeom prst="rect">
            <a:avLst/>
          </a:prstGeom>
        </p:spPr>
        <p:txBody>
          <a:bodyPr wrap="square">
            <a:spAutoFit/>
          </a:bodyPr>
          <a:lstStyle/>
          <a:p>
            <a:r>
              <a:rPr lang="en-US" altLang="zh-CN" sz="2800" dirty="0">
                <a:solidFill>
                  <a:schemeClr val="bg1"/>
                </a:solidFill>
                <a:latin typeface="Microsoft YaHei" charset="-122"/>
                <a:ea typeface="Microsoft YaHei" charset="-122"/>
                <a:cs typeface="Microsoft YaHei" charset="-122"/>
              </a:rPr>
              <a:t>       Enumerators interviews with PDA. </a:t>
            </a:r>
          </a:p>
          <a:p>
            <a:endParaRPr lang="en-US" altLang="zh-CN" sz="2800" dirty="0">
              <a:solidFill>
                <a:schemeClr val="bg1"/>
              </a:solidFill>
              <a:latin typeface="Microsoft YaHei" charset="-122"/>
              <a:ea typeface="Microsoft YaHei" charset="-122"/>
              <a:cs typeface="Microsoft YaHei" charset="-122"/>
            </a:endParaRPr>
          </a:p>
          <a:p>
            <a:endParaRPr lang="en-US" altLang="zh-CN" sz="2800" dirty="0">
              <a:solidFill>
                <a:schemeClr val="bg1"/>
              </a:solidFill>
              <a:latin typeface="Microsoft YaHei" charset="-122"/>
              <a:ea typeface="Microsoft YaHei" charset="-122"/>
              <a:cs typeface="Microsoft YaHei" charset="-122"/>
            </a:endParaRPr>
          </a:p>
          <a:p>
            <a:endParaRPr lang="en-US" altLang="zh-CN" sz="2800" dirty="0">
              <a:solidFill>
                <a:schemeClr val="bg1"/>
              </a:solidFill>
              <a:latin typeface="Microsoft YaHei" charset="-122"/>
              <a:ea typeface="Microsoft YaHei" charset="-122"/>
              <a:cs typeface="Microsoft YaHei" charset="-122"/>
            </a:endParaRPr>
          </a:p>
          <a:p>
            <a:r>
              <a:rPr lang="en-US" altLang="zh-CN" sz="2800" dirty="0">
                <a:solidFill>
                  <a:schemeClr val="bg1"/>
                </a:solidFill>
                <a:latin typeface="Microsoft YaHei" charset="-122"/>
                <a:ea typeface="Microsoft YaHei" charset="-122"/>
                <a:cs typeface="Microsoft YaHei" charset="-122"/>
              </a:rPr>
              <a:t>      Self-enumeration on the Internet.</a:t>
            </a:r>
            <a:endParaRPr lang="zh-CN" altLang="en-US" sz="2800" dirty="0">
              <a:solidFill>
                <a:schemeClr val="bg1"/>
              </a:solidFill>
              <a:latin typeface="Microsoft YaHei" charset="-122"/>
              <a:ea typeface="Microsoft YaHei" charset="-122"/>
              <a:cs typeface="Microsoft YaHei" charset="-122"/>
            </a:endParaRPr>
          </a:p>
        </p:txBody>
      </p:sp>
      <p:sp>
        <p:nvSpPr>
          <p:cNvPr id="7" name="任意多边形 6"/>
          <p:cNvSpPr/>
          <p:nvPr/>
        </p:nvSpPr>
        <p:spPr bwMode="auto">
          <a:xfrm rot="2774622">
            <a:off x="6172715" y="1722226"/>
            <a:ext cx="291742" cy="336991"/>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anchor="ctr"/>
          <a:lstStyle/>
          <a:p>
            <a:pPr algn="ctr" fontAlgn="auto">
              <a:defRPr/>
            </a:pPr>
            <a:endParaRPr lang="zh-CN" altLang="en-US" sz="1500" noProof="1"/>
          </a:p>
        </p:txBody>
      </p:sp>
      <p:sp>
        <p:nvSpPr>
          <p:cNvPr id="8" name="任意多边形 7"/>
          <p:cNvSpPr/>
          <p:nvPr/>
        </p:nvSpPr>
        <p:spPr bwMode="auto">
          <a:xfrm rot="2774622">
            <a:off x="6114108" y="3698420"/>
            <a:ext cx="291742" cy="336991"/>
          </a:xfrm>
          <a:custGeom>
            <a:avLst/>
            <a:gdLst>
              <a:gd name="connsiteX0" fmla="*/ 851193 w 1702386"/>
              <a:gd name="connsiteY0" fmla="*/ 582034 h 1702386"/>
              <a:gd name="connsiteX1" fmla="*/ 1120351 w 1702386"/>
              <a:gd name="connsiteY1" fmla="*/ 851192 h 1702386"/>
              <a:gd name="connsiteX2" fmla="*/ 851193 w 1702386"/>
              <a:gd name="connsiteY2" fmla="*/ 1120350 h 1702386"/>
              <a:gd name="connsiteX3" fmla="*/ 582035 w 1702386"/>
              <a:gd name="connsiteY3" fmla="*/ 851192 h 1702386"/>
              <a:gd name="connsiteX4" fmla="*/ 851193 w 1702386"/>
              <a:gd name="connsiteY4" fmla="*/ 582034 h 1702386"/>
              <a:gd name="connsiteX5" fmla="*/ 851193 w 1702386"/>
              <a:gd name="connsiteY5" fmla="*/ 312876 h 1702386"/>
              <a:gd name="connsiteX6" fmla="*/ 312877 w 1702386"/>
              <a:gd name="connsiteY6" fmla="*/ 851192 h 1702386"/>
              <a:gd name="connsiteX7" fmla="*/ 851193 w 1702386"/>
              <a:gd name="connsiteY7" fmla="*/ 1389508 h 1702386"/>
              <a:gd name="connsiteX8" fmla="*/ 1389509 w 1702386"/>
              <a:gd name="connsiteY8" fmla="*/ 851192 h 1702386"/>
              <a:gd name="connsiteX9" fmla="*/ 851193 w 1702386"/>
              <a:gd name="connsiteY9" fmla="*/ 312876 h 1702386"/>
              <a:gd name="connsiteX10" fmla="*/ 851194 w 1702386"/>
              <a:gd name="connsiteY10" fmla="*/ 0 h 1702386"/>
              <a:gd name="connsiteX11" fmla="*/ 1702386 w 1702386"/>
              <a:gd name="connsiteY11" fmla="*/ 0 h 1702386"/>
              <a:gd name="connsiteX12" fmla="*/ 1702386 w 1702386"/>
              <a:gd name="connsiteY12" fmla="*/ 851193 h 1702386"/>
              <a:gd name="connsiteX13" fmla="*/ 851193 w 1702386"/>
              <a:gd name="connsiteY13" fmla="*/ 1702386 h 1702386"/>
              <a:gd name="connsiteX14" fmla="*/ 0 w 1702386"/>
              <a:gd name="connsiteY14" fmla="*/ 851193 h 1702386"/>
              <a:gd name="connsiteX15" fmla="*/ 1 w 1702386"/>
              <a:gd name="connsiteY15" fmla="*/ 851193 h 1702386"/>
              <a:gd name="connsiteX16" fmla="*/ 851194 w 1702386"/>
              <a:gd name="connsiteY16" fmla="*/ 0 h 170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anchor="ctr"/>
          <a:lstStyle/>
          <a:p>
            <a:pPr algn="ctr" fontAlgn="auto">
              <a:defRPr/>
            </a:pPr>
            <a:endParaRPr lang="zh-CN" altLang="en-US" sz="1500" noProof="1"/>
          </a:p>
        </p:txBody>
      </p:sp>
    </p:spTree>
    <p:extLst>
      <p:ext uri="{BB962C8B-B14F-4D97-AF65-F5344CB8AC3E}">
        <p14:creationId xmlns:p14="http://schemas.microsoft.com/office/powerpoint/2010/main" val="10027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31</a:t>
            </a:fld>
            <a:endParaRPr lang="en-US" altLang="zh-CN"/>
          </a:p>
        </p:txBody>
      </p:sp>
      <p:sp>
        <p:nvSpPr>
          <p:cNvPr id="3" name="Rectangle 3"/>
          <p:cNvSpPr txBox="1">
            <a:spLocks noChangeArrowheads="1"/>
          </p:cNvSpPr>
          <p:nvPr/>
        </p:nvSpPr>
        <p:spPr>
          <a:xfrm>
            <a:off x="2783632" y="332656"/>
            <a:ext cx="7058664" cy="612068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ts val="5500"/>
              </a:lnSpc>
              <a:buNone/>
            </a:pPr>
            <a:r>
              <a:rPr lang="en-US" altLang="zh-CN" kern="0" dirty="0">
                <a:solidFill>
                  <a:schemeClr val="bg1"/>
                </a:solidFill>
                <a:latin typeface="Times New Roman" panose="02020603050405020304" pitchFamily="18" charset="0"/>
              </a:rPr>
              <a:t>Main Working Stages</a:t>
            </a:r>
          </a:p>
          <a:p>
            <a:pPr marL="0" indent="0" eaLnBrk="1" hangingPunct="1">
              <a:lnSpc>
                <a:spcPts val="5500"/>
              </a:lnSpc>
              <a:buFont typeface="Wingdings" pitchFamily="2" charset="2"/>
              <a:buChar char="p"/>
            </a:pPr>
            <a:r>
              <a:rPr lang="en-US" altLang="zh-CN" sz="2800" kern="0" dirty="0">
                <a:solidFill>
                  <a:schemeClr val="bg1"/>
                </a:solidFill>
                <a:latin typeface="Times New Roman" panose="02020603050405020304" pitchFamily="18" charset="0"/>
              </a:rPr>
              <a:t>Pre-survey</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anose="02020603050405020304" pitchFamily="18" charset="0"/>
              </a:rPr>
              <a:t>Oct.16-31</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Field enumeration </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itchFamily="18" charset="0"/>
              </a:rPr>
              <a:t>Nov.1-10</a:t>
            </a:r>
          </a:p>
          <a:p>
            <a:pPr marL="0" indent="0" eaLnBrk="1" hangingPunct="1">
              <a:lnSpc>
                <a:spcPts val="5500"/>
              </a:lnSpc>
              <a:buNone/>
            </a:pPr>
            <a:r>
              <a:rPr lang="zh-CN" altLang="en-US" sz="2800" kern="0" dirty="0">
                <a:solidFill>
                  <a:schemeClr val="bg1"/>
                </a:solidFill>
                <a:latin typeface="Times New Roman" panose="02020603050405020304" pitchFamily="18" charset="0"/>
              </a:rPr>
              <a:t>          </a:t>
            </a:r>
            <a:r>
              <a:rPr lang="en-US" altLang="zh-CN" sz="2800" kern="0" dirty="0">
                <a:solidFill>
                  <a:schemeClr val="bg1"/>
                </a:solidFill>
                <a:latin typeface="Times New Roman" panose="02020603050405020304" pitchFamily="18" charset="0"/>
              </a:rPr>
              <a:t>Self enumeration on internet</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itchFamily="18" charset="0"/>
              </a:rPr>
              <a:t> Nov.1-10</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itchFamily="18" charset="0"/>
              </a:rPr>
              <a:t>Coding</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itchFamily="18" charset="0"/>
              </a:rPr>
              <a:t> Nov.1-10</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itchFamily="18" charset="0"/>
              </a:rPr>
              <a:t>Post enumeration survey </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itchFamily="18" charset="0"/>
              </a:rPr>
              <a:t> Finished before Nov.25</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itchFamily="18" charset="0"/>
              </a:rPr>
              <a:t>Data processing </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anose="02020603050405020304" pitchFamily="18" charset="0"/>
              </a:rPr>
              <a:t>Finished before Dec.31</a:t>
            </a:r>
          </a:p>
        </p:txBody>
      </p:sp>
    </p:spTree>
    <p:extLst>
      <p:ext uri="{BB962C8B-B14F-4D97-AF65-F5344CB8AC3E}">
        <p14:creationId xmlns:p14="http://schemas.microsoft.com/office/powerpoint/2010/main" val="1572360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32</a:t>
            </a:fld>
            <a:endParaRPr lang="en-US" altLang="zh-CN"/>
          </a:p>
        </p:txBody>
      </p:sp>
      <p:pic>
        <p:nvPicPr>
          <p:cNvPr id="5" name="图片 4"/>
          <p:cNvPicPr>
            <a:picLocks noChangeAspect="1"/>
          </p:cNvPicPr>
          <p:nvPr/>
        </p:nvPicPr>
        <p:blipFill>
          <a:blip r:embed="rId2" cstate="print"/>
          <a:stretch>
            <a:fillRect/>
          </a:stretch>
        </p:blipFill>
        <p:spPr>
          <a:xfrm>
            <a:off x="2639617" y="0"/>
            <a:ext cx="6706525" cy="6858000"/>
          </a:xfrm>
          <a:prstGeom prst="rect">
            <a:avLst/>
          </a:prstGeom>
        </p:spPr>
      </p:pic>
      <p:sp>
        <p:nvSpPr>
          <p:cNvPr id="4" name="矩形 3"/>
          <p:cNvSpPr/>
          <p:nvPr/>
        </p:nvSpPr>
        <p:spPr>
          <a:xfrm>
            <a:off x="8335582" y="260648"/>
            <a:ext cx="4427984" cy="523220"/>
          </a:xfrm>
          <a:prstGeom prst="rect">
            <a:avLst/>
          </a:prstGeom>
        </p:spPr>
        <p:txBody>
          <a:bodyPr wrap="square">
            <a:spAutoFit/>
          </a:bodyPr>
          <a:lstStyle/>
          <a:p>
            <a:r>
              <a:rPr lang="en-US" altLang="zh-CN" sz="2800" b="1" dirty="0">
                <a:solidFill>
                  <a:schemeClr val="bg1"/>
                </a:solidFill>
                <a:latin typeface="+mn-ea"/>
                <a:cs typeface="Times New Roman" panose="02020603050405020304" pitchFamily="18" charset="0"/>
              </a:rPr>
              <a:t>       Working flow </a:t>
            </a:r>
          </a:p>
        </p:txBody>
      </p:sp>
    </p:spTree>
    <p:extLst>
      <p:ext uri="{BB962C8B-B14F-4D97-AF65-F5344CB8AC3E}">
        <p14:creationId xmlns:p14="http://schemas.microsoft.com/office/powerpoint/2010/main" val="187587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33</a:t>
            </a:fld>
            <a:endParaRPr lang="en-US" altLang="zh-CN"/>
          </a:p>
        </p:txBody>
      </p:sp>
      <p:sp>
        <p:nvSpPr>
          <p:cNvPr id="3" name="Rectangle 3"/>
          <p:cNvSpPr txBox="1">
            <a:spLocks noChangeArrowheads="1"/>
          </p:cNvSpPr>
          <p:nvPr/>
        </p:nvSpPr>
        <p:spPr>
          <a:xfrm>
            <a:off x="2783631" y="764705"/>
            <a:ext cx="8975977" cy="46774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ts val="5500"/>
              </a:lnSpc>
              <a:buNone/>
            </a:pPr>
            <a:r>
              <a:rPr lang="en-US" altLang="zh-CN" b="1" kern="0" dirty="0">
                <a:solidFill>
                  <a:schemeClr val="bg1"/>
                </a:solidFill>
                <a:latin typeface="Times New Roman" panose="02020603050405020304" pitchFamily="18" charset="0"/>
              </a:rPr>
              <a:t>Main Characteristics:</a:t>
            </a:r>
          </a:p>
          <a:p>
            <a:pPr marL="0" indent="0" eaLnBrk="1" hangingPunct="1">
              <a:lnSpc>
                <a:spcPts val="5500"/>
              </a:lnSpc>
              <a:buNone/>
            </a:pPr>
            <a:endParaRPr lang="en-US" altLang="zh-CN" b="1" kern="0" dirty="0">
              <a:solidFill>
                <a:schemeClr val="bg1"/>
              </a:solidFill>
              <a:latin typeface="Times New Roman" panose="02020603050405020304" pitchFamily="18" charset="0"/>
            </a:endParaRP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Multi-mode</a:t>
            </a:r>
            <a:r>
              <a:rPr lang="zh-CN" altLang="en-US" sz="2800" kern="0" dirty="0">
                <a:solidFill>
                  <a:schemeClr val="bg1"/>
                </a:solidFill>
                <a:latin typeface="Times New Roman" panose="02020603050405020304" pitchFamily="18" charset="0"/>
              </a:rPr>
              <a:t>：</a:t>
            </a:r>
            <a:r>
              <a:rPr lang="en-US" altLang="zh-CN" sz="2800" kern="0" dirty="0">
                <a:solidFill>
                  <a:schemeClr val="bg1"/>
                </a:solidFill>
                <a:latin typeface="Times New Roman" panose="02020603050405020304" pitchFamily="18" charset="0"/>
              </a:rPr>
              <a:t>PDA</a:t>
            </a:r>
            <a:r>
              <a:rPr lang="zh-CN" altLang="en-US" sz="2800" kern="0" dirty="0">
                <a:solidFill>
                  <a:schemeClr val="bg1"/>
                </a:solidFill>
                <a:latin typeface="Times New Roman" panose="02020603050405020304" pitchFamily="18" charset="0"/>
              </a:rPr>
              <a:t> ＆</a:t>
            </a:r>
            <a:r>
              <a:rPr lang="en-US" altLang="zh-CN" sz="2800" kern="0" dirty="0">
                <a:solidFill>
                  <a:schemeClr val="bg1"/>
                </a:solidFill>
                <a:latin typeface="Times New Roman" panose="02020603050405020304" pitchFamily="18" charset="0"/>
              </a:rPr>
              <a:t> Internet</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Only one stage</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Household will</a:t>
            </a:r>
          </a:p>
          <a:p>
            <a:pPr eaLnBrk="1" hangingPunct="1">
              <a:lnSpc>
                <a:spcPts val="5500"/>
              </a:lnSpc>
              <a:buFont typeface="Wingdings" panose="05000000000000000000" pitchFamily="2" charset="2"/>
              <a:buChar char="p"/>
            </a:pPr>
            <a:r>
              <a:rPr lang="en-US" altLang="zh-CN" sz="2800" kern="0" dirty="0">
                <a:solidFill>
                  <a:schemeClr val="bg1"/>
                </a:solidFill>
                <a:latin typeface="Times New Roman" panose="02020603050405020304" pitchFamily="18" charset="0"/>
              </a:rPr>
              <a:t>Household number(18 digits) and Initial password </a:t>
            </a:r>
          </a:p>
        </p:txBody>
      </p:sp>
    </p:spTree>
    <p:extLst>
      <p:ext uri="{BB962C8B-B14F-4D97-AF65-F5344CB8AC3E}">
        <p14:creationId xmlns:p14="http://schemas.microsoft.com/office/powerpoint/2010/main" val="607619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34</a:t>
            </a:fld>
            <a:endParaRPr lang="en-US" altLang="zh-CN"/>
          </a:p>
        </p:txBody>
      </p:sp>
      <p:sp>
        <p:nvSpPr>
          <p:cNvPr id="3" name="矩形 2"/>
          <p:cNvSpPr/>
          <p:nvPr/>
        </p:nvSpPr>
        <p:spPr>
          <a:xfrm>
            <a:off x="2567608" y="1158255"/>
            <a:ext cx="8280920" cy="5693866"/>
          </a:xfrm>
          <a:prstGeom prst="rect">
            <a:avLst/>
          </a:prstGeom>
        </p:spPr>
        <p:txBody>
          <a:bodyPr wrap="square">
            <a:spAutoFit/>
          </a:bodyPr>
          <a:lstStyle/>
          <a:p>
            <a:pPr marL="342900" indent="-342900">
              <a:buFont typeface="Wingdings" panose="05000000000000000000" pitchFamily="2" charset="2"/>
              <a:buChar char="n"/>
            </a:pPr>
            <a:r>
              <a:rPr lang="en-US" altLang="zh-CN" sz="2800" dirty="0">
                <a:solidFill>
                  <a:schemeClr val="bg1"/>
                </a:solidFill>
                <a:cs typeface="Times New Roman" panose="02020603050405020304" pitchFamily="18" charset="0"/>
              </a:rPr>
              <a:t>Self-enumeration on the Internet. </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The household will fill in e-questionnaire online, according to the network password.  </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Residents were asked to complete self-enumeration on Internet and upload data platform within 7 days.  </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For the households not finishing self-enumeration on the Internet, enumerators will conduct face to face interviews with PDA.</a:t>
            </a:r>
            <a:endParaRPr lang="zh-CN" altLang="en-US" sz="2800" dirty="0">
              <a:solidFill>
                <a:schemeClr val="bg1"/>
              </a:solidFill>
              <a:cs typeface="Times New Roman" panose="02020603050405020304" pitchFamily="18" charset="0"/>
            </a:endParaRPr>
          </a:p>
        </p:txBody>
      </p:sp>
      <p:pic>
        <p:nvPicPr>
          <p:cNvPr id="4" name="图片 3"/>
          <p:cNvPicPr>
            <a:picLocks noChangeAspect="1"/>
          </p:cNvPicPr>
          <p:nvPr/>
        </p:nvPicPr>
        <p:blipFill>
          <a:blip r:embed="rId2" cstate="print"/>
          <a:stretch>
            <a:fillRect/>
          </a:stretch>
        </p:blipFill>
        <p:spPr>
          <a:xfrm>
            <a:off x="8632833" y="89984"/>
            <a:ext cx="1530652" cy="1671993"/>
          </a:xfrm>
          <a:prstGeom prst="rect">
            <a:avLst/>
          </a:prstGeom>
        </p:spPr>
      </p:pic>
    </p:spTree>
    <p:extLst>
      <p:ext uri="{BB962C8B-B14F-4D97-AF65-F5344CB8AC3E}">
        <p14:creationId xmlns:p14="http://schemas.microsoft.com/office/powerpoint/2010/main" val="14137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35</a:t>
            </a:fld>
            <a:endParaRPr lang="en-US" altLang="zh-CN"/>
          </a:p>
        </p:txBody>
      </p:sp>
      <p:sp>
        <p:nvSpPr>
          <p:cNvPr id="3" name="矩形 2"/>
          <p:cNvSpPr/>
          <p:nvPr/>
        </p:nvSpPr>
        <p:spPr>
          <a:xfrm>
            <a:off x="2567608" y="1158255"/>
            <a:ext cx="8280920" cy="5047536"/>
          </a:xfrm>
          <a:prstGeom prst="rect">
            <a:avLst/>
          </a:prstGeom>
        </p:spPr>
        <p:txBody>
          <a:bodyPr wrap="square">
            <a:spAutoFit/>
          </a:bodyPr>
          <a:lstStyle/>
          <a:p>
            <a:pPr marL="342900" indent="-342900">
              <a:buFont typeface="Wingdings" panose="05000000000000000000" pitchFamily="2" charset="2"/>
              <a:buChar char="n"/>
            </a:pPr>
            <a:r>
              <a:rPr lang="en-US" altLang="zh-CN" sz="2800" dirty="0">
                <a:solidFill>
                  <a:schemeClr val="bg1"/>
                </a:solidFill>
                <a:cs typeface="Times New Roman" panose="02020603050405020304" pitchFamily="18" charset="0"/>
              </a:rPr>
              <a:t>Self-enumeration on the Internet. </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Automated branching of questions is used to direct respondents to questions that are only relevant to them based on previous entries/selection. Tips and definitions are also included to aid respondents.</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To ensure completeness of returns and data consistency, basic verification rules are built in the online system</a:t>
            </a:r>
            <a:endParaRPr lang="zh-CN" altLang="en-US" sz="2800" dirty="0">
              <a:solidFill>
                <a:schemeClr val="bg1"/>
              </a:solidFill>
              <a:cs typeface="Times New Roman" panose="02020603050405020304" pitchFamily="18" charset="0"/>
            </a:endParaRPr>
          </a:p>
        </p:txBody>
      </p:sp>
      <p:pic>
        <p:nvPicPr>
          <p:cNvPr id="4" name="图片 3"/>
          <p:cNvPicPr>
            <a:picLocks noChangeAspect="1"/>
          </p:cNvPicPr>
          <p:nvPr/>
        </p:nvPicPr>
        <p:blipFill>
          <a:blip r:embed="rId2" cstate="print"/>
          <a:stretch>
            <a:fillRect/>
          </a:stretch>
        </p:blipFill>
        <p:spPr>
          <a:xfrm>
            <a:off x="8632833" y="89984"/>
            <a:ext cx="1530652" cy="1671993"/>
          </a:xfrm>
          <a:prstGeom prst="rect">
            <a:avLst/>
          </a:prstGeom>
        </p:spPr>
      </p:pic>
    </p:spTree>
    <p:extLst>
      <p:ext uri="{BB962C8B-B14F-4D97-AF65-F5344CB8AC3E}">
        <p14:creationId xmlns:p14="http://schemas.microsoft.com/office/powerpoint/2010/main" val="79802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36</a:t>
            </a:fld>
            <a:endParaRPr lang="en-US" altLang="zh-CN"/>
          </a:p>
        </p:txBody>
      </p:sp>
      <p:sp>
        <p:nvSpPr>
          <p:cNvPr id="4" name="矩形 3"/>
          <p:cNvSpPr/>
          <p:nvPr/>
        </p:nvSpPr>
        <p:spPr>
          <a:xfrm>
            <a:off x="2542961" y="698314"/>
            <a:ext cx="8100392" cy="6309420"/>
          </a:xfrm>
          <a:prstGeom prst="rect">
            <a:avLst/>
          </a:prstGeom>
        </p:spPr>
        <p:txBody>
          <a:bodyPr wrap="square">
            <a:spAutoFit/>
          </a:bodyPr>
          <a:lstStyle/>
          <a:p>
            <a:pPr marL="342900" indent="-342900">
              <a:lnSpc>
                <a:spcPct val="200000"/>
              </a:lnSpc>
              <a:buFont typeface="Wingdings" panose="05000000000000000000" pitchFamily="2" charset="2"/>
              <a:buChar char="n"/>
            </a:pPr>
            <a:r>
              <a:rPr lang="en-US" altLang="zh-CN" sz="2800" dirty="0">
                <a:solidFill>
                  <a:schemeClr val="bg1"/>
                </a:solidFill>
                <a:cs typeface="Times New Roman" panose="02020603050405020304" pitchFamily="18" charset="0"/>
              </a:rPr>
              <a:t>Enumerators interviews with PDA</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 After questionnaires completed with PDA, the respondents gave an electronic signature. </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Questionnaires data uploaded to Bureau of Statistics Internet. </a:t>
            </a:r>
          </a:p>
          <a:p>
            <a:pPr marL="800100" lvl="1" indent="-342900">
              <a:lnSpc>
                <a:spcPct val="150000"/>
              </a:lnSpc>
              <a:buFont typeface="Wingdings" panose="05000000000000000000" pitchFamily="2" charset="2"/>
              <a:buChar char="ü"/>
            </a:pPr>
            <a:r>
              <a:rPr lang="en-US" altLang="zh-CN" sz="2800" dirty="0">
                <a:solidFill>
                  <a:schemeClr val="bg1"/>
                </a:solidFill>
                <a:cs typeface="Times New Roman" panose="02020603050405020304" pitchFamily="18" charset="0"/>
              </a:rPr>
              <a:t>The average number of households in enumeration area have 80 households and requires to complete field work within 15 days. </a:t>
            </a:r>
          </a:p>
          <a:p>
            <a:pPr marL="800100" lvl="1" indent="-342900">
              <a:lnSpc>
                <a:spcPct val="150000"/>
              </a:lnSpc>
              <a:buFont typeface="Wingdings" panose="05000000000000000000" pitchFamily="2" charset="2"/>
              <a:buChar char="ü"/>
            </a:pPr>
            <a:endParaRPr lang="en-US" altLang="zh-CN" dirty="0">
              <a:solidFill>
                <a:schemeClr val="bg1"/>
              </a:solidFill>
              <a:cs typeface="Times New Roman" panose="02020603050405020304" pitchFamily="18" charset="0"/>
            </a:endParaRPr>
          </a:p>
          <a:p>
            <a:pPr marL="800100" lvl="1" indent="-342900">
              <a:lnSpc>
                <a:spcPct val="150000"/>
              </a:lnSpc>
              <a:buFont typeface="Wingdings" panose="05000000000000000000" pitchFamily="2" charset="2"/>
              <a:buChar char="ü"/>
            </a:pPr>
            <a:endParaRPr lang="zh-CN" altLang="en-US" dirty="0">
              <a:solidFill>
                <a:schemeClr val="bg1"/>
              </a:solidFill>
              <a:cs typeface="Times New Roman" panose="02020603050405020304" pitchFamily="18" charset="0"/>
            </a:endParaRPr>
          </a:p>
        </p:txBody>
      </p:sp>
      <p:pic>
        <p:nvPicPr>
          <p:cNvPr id="5" name="图片 4"/>
          <p:cNvPicPr>
            <a:picLocks noChangeAspect="1"/>
          </p:cNvPicPr>
          <p:nvPr/>
        </p:nvPicPr>
        <p:blipFill>
          <a:blip r:embed="rId2" cstate="print"/>
          <a:stretch>
            <a:fillRect/>
          </a:stretch>
        </p:blipFill>
        <p:spPr>
          <a:xfrm>
            <a:off x="8688289" y="116633"/>
            <a:ext cx="1618347" cy="1647201"/>
          </a:xfrm>
          <a:prstGeom prst="rect">
            <a:avLst/>
          </a:prstGeom>
        </p:spPr>
      </p:pic>
    </p:spTree>
    <p:extLst>
      <p:ext uri="{BB962C8B-B14F-4D97-AF65-F5344CB8AC3E}">
        <p14:creationId xmlns:p14="http://schemas.microsoft.com/office/powerpoint/2010/main" val="96937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37</a:t>
            </a:fld>
            <a:endParaRPr lang="en-US" altLang="zh-CN"/>
          </a:p>
        </p:txBody>
      </p:sp>
      <p:sp>
        <p:nvSpPr>
          <p:cNvPr id="3" name="矩形 2"/>
          <p:cNvSpPr/>
          <p:nvPr/>
        </p:nvSpPr>
        <p:spPr>
          <a:xfrm>
            <a:off x="7917023" y="188640"/>
            <a:ext cx="4427984" cy="954107"/>
          </a:xfrm>
          <a:prstGeom prst="rect">
            <a:avLst/>
          </a:prstGeom>
        </p:spPr>
        <p:txBody>
          <a:bodyPr wrap="square">
            <a:spAutoFit/>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2800" b="1" dirty="0">
                <a:solidFill>
                  <a:schemeClr val="bg1"/>
                </a:solidFill>
                <a:latin typeface="Microsoft YaHei" charset="-122"/>
                <a:ea typeface="Microsoft YaHei" charset="-122"/>
                <a:cs typeface="Microsoft YaHei" charset="-122"/>
              </a:rPr>
              <a:t>demonstration for PDA</a:t>
            </a:r>
            <a:r>
              <a:rPr lang="zh-CN" altLang="en-US" sz="2800" b="1" dirty="0">
                <a:solidFill>
                  <a:schemeClr val="bg1"/>
                </a:solidFill>
                <a:latin typeface="Microsoft YaHei" charset="-122"/>
                <a:ea typeface="Microsoft YaHei" charset="-122"/>
                <a:cs typeface="Microsoft YaHei" charset="-122"/>
              </a:rPr>
              <a:t> </a:t>
            </a:r>
            <a:r>
              <a:rPr lang="en-US" altLang="zh-CN" sz="2800" b="1" dirty="0">
                <a:solidFill>
                  <a:schemeClr val="bg1"/>
                </a:solidFill>
                <a:latin typeface="Microsoft YaHei" charset="-122"/>
                <a:ea typeface="Microsoft YaHei" charset="-122"/>
                <a:cs typeface="Microsoft YaHei" charset="-122"/>
              </a:rPr>
              <a:t>application</a:t>
            </a:r>
          </a:p>
        </p:txBody>
      </p:sp>
      <p:pic>
        <p:nvPicPr>
          <p:cNvPr id="4" name="图片 3"/>
          <p:cNvPicPr>
            <a:picLocks noChangeAspect="1"/>
          </p:cNvPicPr>
          <p:nvPr/>
        </p:nvPicPr>
        <p:blipFill>
          <a:blip r:embed="rId2"/>
          <a:stretch>
            <a:fillRect/>
          </a:stretch>
        </p:blipFill>
        <p:spPr>
          <a:xfrm>
            <a:off x="1535772" y="1"/>
            <a:ext cx="3696133" cy="5696889"/>
          </a:xfrm>
          <a:prstGeom prst="rect">
            <a:avLst/>
          </a:prstGeom>
        </p:spPr>
      </p:pic>
      <p:pic>
        <p:nvPicPr>
          <p:cNvPr id="5" name="图片 4"/>
          <p:cNvPicPr>
            <a:picLocks noChangeAspect="1"/>
          </p:cNvPicPr>
          <p:nvPr/>
        </p:nvPicPr>
        <p:blipFill>
          <a:blip r:embed="rId3"/>
          <a:stretch>
            <a:fillRect/>
          </a:stretch>
        </p:blipFill>
        <p:spPr>
          <a:xfrm>
            <a:off x="2572452" y="385908"/>
            <a:ext cx="3960440" cy="5862493"/>
          </a:xfrm>
          <a:prstGeom prst="rect">
            <a:avLst/>
          </a:prstGeom>
        </p:spPr>
      </p:pic>
      <p:pic>
        <p:nvPicPr>
          <p:cNvPr id="6" name="图片 5"/>
          <p:cNvPicPr>
            <a:picLocks noChangeAspect="1"/>
          </p:cNvPicPr>
          <p:nvPr/>
        </p:nvPicPr>
        <p:blipFill>
          <a:blip r:embed="rId4"/>
          <a:stretch>
            <a:fillRect/>
          </a:stretch>
        </p:blipFill>
        <p:spPr>
          <a:xfrm>
            <a:off x="3995409" y="692571"/>
            <a:ext cx="3847877" cy="5877663"/>
          </a:xfrm>
          <a:prstGeom prst="rect">
            <a:avLst/>
          </a:prstGeom>
        </p:spPr>
      </p:pic>
      <p:pic>
        <p:nvPicPr>
          <p:cNvPr id="7" name="图片 6"/>
          <p:cNvPicPr>
            <a:picLocks noChangeAspect="1"/>
          </p:cNvPicPr>
          <p:nvPr/>
        </p:nvPicPr>
        <p:blipFill>
          <a:blip r:embed="rId5"/>
          <a:stretch>
            <a:fillRect/>
          </a:stretch>
        </p:blipFill>
        <p:spPr>
          <a:xfrm>
            <a:off x="6384032" y="1370492"/>
            <a:ext cx="4048472" cy="5506404"/>
          </a:xfrm>
          <a:prstGeom prst="rect">
            <a:avLst/>
          </a:prstGeom>
        </p:spPr>
      </p:pic>
    </p:spTree>
    <p:extLst>
      <p:ext uri="{BB962C8B-B14F-4D97-AF65-F5344CB8AC3E}">
        <p14:creationId xmlns:p14="http://schemas.microsoft.com/office/powerpoint/2010/main" val="6307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66EFE138-6651-435A-80CF-81E92445695E}" type="slidenum">
              <a:rPr lang="en-US" altLang="zh-CN" smtClean="0"/>
              <a:pPr>
                <a:defRPr/>
              </a:pPr>
              <a:t>38</a:t>
            </a:fld>
            <a:endParaRPr lang="en-US" altLang="zh-CN"/>
          </a:p>
        </p:txBody>
      </p:sp>
      <p:pic>
        <p:nvPicPr>
          <p:cNvPr id="2050"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5486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6002" y="1942497"/>
            <a:ext cx="6850500" cy="308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40" y="2791152"/>
            <a:ext cx="54864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图片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780" y="3319169"/>
            <a:ext cx="5486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161159" y="85061"/>
            <a:ext cx="5519936" cy="1384995"/>
          </a:xfrm>
          <a:prstGeom prst="rect">
            <a:avLst/>
          </a:prstGeom>
        </p:spPr>
        <p:txBody>
          <a:bodyPr wrap="square">
            <a:spAutoFit/>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r>
              <a:rPr lang="en-US" altLang="zh-CN" sz="2800" b="1" dirty="0">
                <a:solidFill>
                  <a:schemeClr val="bg1"/>
                </a:solidFill>
                <a:latin typeface="Microsoft YaHei" charset="-122"/>
                <a:ea typeface="Microsoft YaHei" charset="-122"/>
                <a:cs typeface="Microsoft YaHei" charset="-122"/>
              </a:rPr>
              <a:t>Demonstration for internet </a:t>
            </a:r>
            <a:r>
              <a:rPr lang="en-US" altLang="zh-CN" sz="2800" b="1">
                <a:solidFill>
                  <a:schemeClr val="bg1"/>
                </a:solidFill>
                <a:latin typeface="Microsoft YaHei" charset="-122"/>
                <a:ea typeface="Microsoft YaHei" charset="-122"/>
                <a:cs typeface="Microsoft YaHei" charset="-122"/>
              </a:rPr>
              <a:t>survey questionnaire</a:t>
            </a:r>
            <a:endParaRPr lang="en-US" altLang="zh-CN" sz="2800" b="1" dirty="0">
              <a:solidFill>
                <a:schemeClr val="bg1"/>
              </a:solidFill>
              <a:latin typeface="Microsoft YaHei" charset="-122"/>
              <a:ea typeface="Microsoft YaHei" charset="-122"/>
              <a:cs typeface="Microsoft YaHei" charset="-122"/>
            </a:endParaRPr>
          </a:p>
          <a:p>
            <a:endParaRPr lang="en-US" altLang="zh-CN" sz="2800" b="1" dirty="0">
              <a:solidFill>
                <a:schemeClr val="bg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13363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1+#ppt_w/2"/>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500" fill="hold"/>
                                        <p:tgtEl>
                                          <p:spTgt spid="2053"/>
                                        </p:tgtEl>
                                        <p:attrNameLst>
                                          <p:attrName>ppt_x</p:attrName>
                                        </p:attrNameLst>
                                      </p:cBhvr>
                                      <p:tavLst>
                                        <p:tav tm="0">
                                          <p:val>
                                            <p:strVal val="1+#ppt_w/2"/>
                                          </p:val>
                                        </p:tav>
                                        <p:tav tm="100000">
                                          <p:val>
                                            <p:strVal val="#ppt_x"/>
                                          </p:val>
                                        </p:tav>
                                      </p:tavLst>
                                    </p:anim>
                                    <p:anim calcmode="lin" valueType="num">
                                      <p:cBhvr additive="base">
                                        <p:cTn id="1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 calcmode="lin" valueType="num">
                                      <p:cBhvr additive="base">
                                        <p:cTn id="23" dur="500" fill="hold"/>
                                        <p:tgtEl>
                                          <p:spTgt spid="2054"/>
                                        </p:tgtEl>
                                        <p:attrNameLst>
                                          <p:attrName>ppt_x</p:attrName>
                                        </p:attrNameLst>
                                      </p:cBhvr>
                                      <p:tavLst>
                                        <p:tav tm="0">
                                          <p:val>
                                            <p:strVal val="1+#ppt_w/2"/>
                                          </p:val>
                                        </p:tav>
                                        <p:tav tm="100000">
                                          <p:val>
                                            <p:strVal val="#ppt_x"/>
                                          </p:val>
                                        </p:tav>
                                      </p:tavLst>
                                    </p:anim>
                                    <p:anim calcmode="lin" valueType="num">
                                      <p:cBhvr additive="base">
                                        <p:cTn id="2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39</a:t>
            </a:fld>
            <a:endParaRPr lang="en-US" altLang="zh-CN"/>
          </a:p>
        </p:txBody>
      </p:sp>
      <p:graphicFrame>
        <p:nvGraphicFramePr>
          <p:cNvPr id="3" name="图表 2"/>
          <p:cNvGraphicFramePr/>
          <p:nvPr>
            <p:extLst>
              <p:ext uri="{D42A27DB-BD31-4B8C-83A1-F6EECF244321}">
                <p14:modId xmlns:p14="http://schemas.microsoft.com/office/powerpoint/2010/main" val="1804313725"/>
              </p:ext>
            </p:extLst>
          </p:nvPr>
        </p:nvGraphicFramePr>
        <p:xfrm>
          <a:off x="2853408" y="0"/>
          <a:ext cx="7128792" cy="4896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格 4"/>
          <p:cNvGraphicFramePr>
            <a:graphicFrameLocks noGrp="1"/>
          </p:cNvGraphicFramePr>
          <p:nvPr>
            <p:extLst/>
          </p:nvPr>
        </p:nvGraphicFramePr>
        <p:xfrm>
          <a:off x="2999657" y="5049812"/>
          <a:ext cx="6428601" cy="1655788"/>
        </p:xfrm>
        <a:graphic>
          <a:graphicData uri="http://schemas.openxmlformats.org/drawingml/2006/table">
            <a:tbl>
              <a:tblPr>
                <a:tableStyleId>{5C22544A-7EE6-4342-B048-85BDC9FD1C3A}</a:tableStyleId>
              </a:tblPr>
              <a:tblGrid>
                <a:gridCol w="4789938">
                  <a:extLst>
                    <a:ext uri="{9D8B030D-6E8A-4147-A177-3AD203B41FA5}">
                      <a16:colId xmlns:a16="http://schemas.microsoft.com/office/drawing/2014/main" val="20000"/>
                    </a:ext>
                  </a:extLst>
                </a:gridCol>
                <a:gridCol w="1638663">
                  <a:extLst>
                    <a:ext uri="{9D8B030D-6E8A-4147-A177-3AD203B41FA5}">
                      <a16:colId xmlns:a16="http://schemas.microsoft.com/office/drawing/2014/main" val="20001"/>
                    </a:ext>
                  </a:extLst>
                </a:gridCol>
              </a:tblGrid>
              <a:tr h="413947">
                <a:tc>
                  <a:txBody>
                    <a:bodyPr/>
                    <a:lstStyle/>
                    <a:p>
                      <a:pPr algn="l" fontAlgn="ctr"/>
                      <a:r>
                        <a:rPr lang="en-US" altLang="zh-CN" sz="2000" u="none" strike="noStrike" dirty="0">
                          <a:effectLst/>
                          <a:latin typeface="Times New Roman" panose="02020603050405020304" pitchFamily="18" charset="0"/>
                          <a:cs typeface="Times New Roman" panose="02020603050405020304" pitchFamily="18" charset="0"/>
                        </a:rPr>
                        <a:t>Population(10,000 persons) </a:t>
                      </a:r>
                      <a:endParaRPr lang="en-US" altLang="zh-CN"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8727" marT="8727" marB="0" anchor="ctr"/>
                </a:tc>
                <a:tc>
                  <a:txBody>
                    <a:bodyPr/>
                    <a:lstStyle/>
                    <a:p>
                      <a:pPr algn="r" fontAlgn="ctr"/>
                      <a:r>
                        <a:rPr lang="en-US" altLang="zh-CN" sz="2000" u="none" strike="noStrike" dirty="0">
                          <a:effectLst/>
                          <a:latin typeface="Times New Roman" panose="02020603050405020304" pitchFamily="18" charset="0"/>
                          <a:cs typeface="Times New Roman" panose="02020603050405020304" pitchFamily="18" charset="0"/>
                        </a:rPr>
                        <a:t>2453</a:t>
                      </a:r>
                      <a:endParaRPr lang="en-US" altLang="zh-CN"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471242" marT="8727" marB="0" anchor="ctr"/>
                </a:tc>
                <a:extLst>
                  <a:ext uri="{0D108BD9-81ED-4DB2-BD59-A6C34878D82A}">
                    <a16:rowId xmlns:a16="http://schemas.microsoft.com/office/drawing/2014/main" val="10000"/>
                  </a:ext>
                </a:extLst>
              </a:tr>
              <a:tr h="413947">
                <a:tc>
                  <a:txBody>
                    <a:bodyPr/>
                    <a:lstStyle/>
                    <a:p>
                      <a:pPr algn="l" fontAlgn="ctr"/>
                      <a:r>
                        <a:rPr lang="en-US" altLang="zh-CN" sz="2000" u="none" strike="noStrike" dirty="0">
                          <a:effectLst/>
                          <a:latin typeface="Times New Roman" panose="02020603050405020304" pitchFamily="18" charset="0"/>
                          <a:cs typeface="Times New Roman" panose="02020603050405020304" pitchFamily="18" charset="0"/>
                        </a:rPr>
                        <a:t>Households(10,000 households)</a:t>
                      </a:r>
                      <a:endParaRPr lang="en-US" altLang="zh-CN"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8727" marT="8727" marB="0" anchor="ctr"/>
                </a:tc>
                <a:tc>
                  <a:txBody>
                    <a:bodyPr/>
                    <a:lstStyle/>
                    <a:p>
                      <a:pPr algn="r" fontAlgn="ctr"/>
                      <a:r>
                        <a:rPr lang="en-US" altLang="zh-CN" sz="2000" u="none" strike="noStrike" dirty="0">
                          <a:effectLst/>
                          <a:latin typeface="Times New Roman" panose="02020603050405020304" pitchFamily="18" charset="0"/>
                          <a:cs typeface="Times New Roman" panose="02020603050405020304" pitchFamily="18" charset="0"/>
                        </a:rPr>
                        <a:t>721</a:t>
                      </a:r>
                      <a:endParaRPr lang="en-US" altLang="zh-CN"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471242" marT="8727" marB="0" anchor="ctr"/>
                </a:tc>
                <a:extLst>
                  <a:ext uri="{0D108BD9-81ED-4DB2-BD59-A6C34878D82A}">
                    <a16:rowId xmlns:a16="http://schemas.microsoft.com/office/drawing/2014/main" val="10001"/>
                  </a:ext>
                </a:extLst>
              </a:tr>
              <a:tr h="413947">
                <a:tc>
                  <a:txBody>
                    <a:bodyPr/>
                    <a:lstStyle/>
                    <a:p>
                      <a:pPr algn="l" fontAlgn="ctr"/>
                      <a:r>
                        <a:rPr lang="en-US" sz="2000" u="none" strike="noStrike" dirty="0">
                          <a:effectLst/>
                          <a:latin typeface="Times New Roman" panose="02020603050405020304" pitchFamily="18" charset="0"/>
                          <a:cs typeface="Times New Roman" panose="02020603050405020304" pitchFamily="18" charset="0"/>
                        </a:rPr>
                        <a:t>    PDA </a:t>
                      </a:r>
                      <a:endParaRPr lang="en-US"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706862" marT="8727" marB="0" anchor="ctr"/>
                </a:tc>
                <a:tc>
                  <a:txBody>
                    <a:bodyPr/>
                    <a:lstStyle/>
                    <a:p>
                      <a:pPr algn="r" fontAlgn="ctr"/>
                      <a:r>
                        <a:rPr lang="en-US" altLang="zh-CN" sz="2000" u="none" strike="noStrike" dirty="0">
                          <a:effectLst/>
                          <a:latin typeface="Times New Roman" panose="02020603050405020304" pitchFamily="18" charset="0"/>
                          <a:cs typeface="Times New Roman" panose="02020603050405020304" pitchFamily="18" charset="0"/>
                        </a:rPr>
                        <a:t>719</a:t>
                      </a:r>
                      <a:endParaRPr lang="en-US" altLang="zh-CN"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471242" marT="8727" marB="0" anchor="ctr"/>
                </a:tc>
                <a:extLst>
                  <a:ext uri="{0D108BD9-81ED-4DB2-BD59-A6C34878D82A}">
                    <a16:rowId xmlns:a16="http://schemas.microsoft.com/office/drawing/2014/main" val="10002"/>
                  </a:ext>
                </a:extLst>
              </a:tr>
              <a:tr h="413947">
                <a:tc>
                  <a:txBody>
                    <a:bodyPr/>
                    <a:lstStyle/>
                    <a:p>
                      <a:pPr algn="l" fontAlgn="ctr"/>
                      <a:r>
                        <a:rPr lang="en-US" altLang="zh-CN" sz="2000" u="none" strike="noStrike" dirty="0">
                          <a:effectLst/>
                          <a:latin typeface="Times New Roman" panose="02020603050405020304" pitchFamily="18" charset="0"/>
                          <a:cs typeface="Times New Roman" panose="02020603050405020304" pitchFamily="18" charset="0"/>
                        </a:rPr>
                        <a:t>    Self-enumeration on the Internet</a:t>
                      </a:r>
                      <a:endParaRPr lang="zh-CN" altLang="en-US"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706862" marT="8727" marB="0" anchor="ctr"/>
                </a:tc>
                <a:tc>
                  <a:txBody>
                    <a:bodyPr/>
                    <a:lstStyle/>
                    <a:p>
                      <a:pPr algn="r" fontAlgn="ctr"/>
                      <a:r>
                        <a:rPr lang="en-US" altLang="zh-CN" sz="2000" u="none" strike="noStrike" dirty="0">
                          <a:effectLst/>
                          <a:latin typeface="Times New Roman" panose="02020603050405020304" pitchFamily="18" charset="0"/>
                          <a:cs typeface="Times New Roman" panose="02020603050405020304" pitchFamily="18" charset="0"/>
                        </a:rPr>
                        <a:t>2.3</a:t>
                      </a:r>
                      <a:endParaRPr lang="en-US" altLang="zh-CN" sz="2000" b="0" i="0" u="none" strike="noStrike"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8727" marR="471242" marT="8727"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119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59245" y="-49435"/>
            <a:ext cx="10404389" cy="1450975"/>
          </a:xfrm>
        </p:spPr>
        <p:txBody>
          <a:bodyPr/>
          <a:lstStyle/>
          <a:p>
            <a:pPr algn="l"/>
            <a:r>
              <a:rPr lang="en-US" altLang="zh-CN" dirty="0">
                <a:latin typeface="Times New Roman" pitchFamily="18" charset="0"/>
                <a:ea typeface="黑体" pitchFamily="2" charset="-122"/>
                <a:cs typeface="Times New Roman" pitchFamily="18" charset="0"/>
              </a:rPr>
              <a:t>Current System of China’s Population Statistics</a:t>
            </a:r>
            <a:endParaRPr lang="en-US" altLang="zh-CN" sz="3200" dirty="0"/>
          </a:p>
        </p:txBody>
      </p:sp>
      <p:sp>
        <p:nvSpPr>
          <p:cNvPr id="4099" name="Rectangle 3"/>
          <p:cNvSpPr>
            <a:spLocks noGrp="1" noChangeArrowheads="1"/>
          </p:cNvSpPr>
          <p:nvPr>
            <p:ph type="body" idx="1"/>
          </p:nvPr>
        </p:nvSpPr>
        <p:spPr>
          <a:xfrm>
            <a:off x="1493822" y="1611517"/>
            <a:ext cx="10275683" cy="4492421"/>
          </a:xfrm>
        </p:spPr>
        <p:txBody>
          <a:bodyPr/>
          <a:lstStyle/>
          <a:p>
            <a:pPr marL="609600" indent="-609600">
              <a:lnSpc>
                <a:spcPct val="90000"/>
              </a:lnSpc>
              <a:buNone/>
            </a:pPr>
            <a:r>
              <a:rPr lang="en-US" altLang="zh-CN" sz="2800" dirty="0"/>
              <a:t>Statistical survey</a:t>
            </a:r>
          </a:p>
          <a:p>
            <a:pPr lvl="1">
              <a:lnSpc>
                <a:spcPct val="90000"/>
              </a:lnSpc>
              <a:buFont typeface="Wingdings" panose="05000000000000000000" pitchFamily="2" charset="2"/>
              <a:buChar char="Ø"/>
            </a:pPr>
            <a:r>
              <a:rPr lang="en-US" altLang="zh-CN" sz="2400" dirty="0"/>
              <a:t>decennial  population census, in the year ending with zero(since 1990)</a:t>
            </a:r>
          </a:p>
          <a:p>
            <a:pPr lvl="1">
              <a:lnSpc>
                <a:spcPct val="90000"/>
              </a:lnSpc>
              <a:buFont typeface="Wingdings" panose="05000000000000000000" pitchFamily="2" charset="2"/>
              <a:buChar char="Ø"/>
            </a:pPr>
            <a:r>
              <a:rPr lang="en-US" altLang="zh-CN" sz="2400" dirty="0"/>
              <a:t>inter-census population survey(micro-census), in the year ending with five, the sample size is about 1% of the total population;</a:t>
            </a:r>
          </a:p>
          <a:p>
            <a:pPr lvl="1">
              <a:lnSpc>
                <a:spcPct val="90000"/>
              </a:lnSpc>
              <a:buFont typeface="Wingdings" panose="05000000000000000000" pitchFamily="2" charset="2"/>
              <a:buChar char="Ø"/>
            </a:pPr>
            <a:r>
              <a:rPr lang="en-US" altLang="zh-CN" sz="2400" dirty="0"/>
              <a:t>annual population</a:t>
            </a:r>
            <a:r>
              <a:rPr lang="en-US" altLang="zh-CN" sz="2400" dirty="0">
                <a:cs typeface="Times New Roman" panose="02020603050405020304" pitchFamily="18" charset="0"/>
              </a:rPr>
              <a:t> change</a:t>
            </a:r>
            <a:r>
              <a:rPr lang="en-US" altLang="zh-CN" sz="2400" dirty="0"/>
              <a:t> sample survey, the sample size is about 1‰ (1 per thousand) of the total population</a:t>
            </a:r>
          </a:p>
          <a:p>
            <a:pPr lvl="1">
              <a:lnSpc>
                <a:spcPct val="90000"/>
              </a:lnSpc>
              <a:buFont typeface="Wingdings" panose="05000000000000000000" pitchFamily="2" charset="2"/>
              <a:buChar char="Ø"/>
            </a:pPr>
            <a:endParaRPr lang="en-US" altLang="zh-CN" sz="2400" dirty="0"/>
          </a:p>
          <a:p>
            <a:pPr lvl="1">
              <a:lnSpc>
                <a:spcPct val="90000"/>
              </a:lnSpc>
              <a:buFont typeface="Wingdings" panose="05000000000000000000" pitchFamily="2" charset="2"/>
              <a:buChar char="Ø"/>
            </a:pPr>
            <a:endParaRPr lang="zh-CN" altLang="zh-CN" sz="2400" dirty="0"/>
          </a:p>
          <a:p>
            <a:pPr marL="609600" indent="-609600">
              <a:lnSpc>
                <a:spcPct val="90000"/>
              </a:lnSpc>
              <a:buNone/>
            </a:pPr>
            <a:r>
              <a:rPr lang="en-US" altLang="zh-CN" sz="2800" dirty="0"/>
              <a:t>Administrative records</a:t>
            </a:r>
          </a:p>
          <a:p>
            <a:pPr lvl="1">
              <a:lnSpc>
                <a:spcPct val="90000"/>
              </a:lnSpc>
              <a:buFont typeface="Wingdings" panose="05000000000000000000" pitchFamily="2" charset="2"/>
              <a:buChar char="Ø"/>
            </a:pPr>
            <a:r>
              <a:rPr lang="en-US" altLang="zh-CN" sz="2400" dirty="0"/>
              <a:t>Data from Ministry of Public Security</a:t>
            </a:r>
          </a:p>
          <a:p>
            <a:pPr lvl="1">
              <a:lnSpc>
                <a:spcPct val="90000"/>
              </a:lnSpc>
              <a:buFont typeface="Wingdings" panose="05000000000000000000" pitchFamily="2" charset="2"/>
              <a:buChar char="Ø"/>
            </a:pPr>
            <a:r>
              <a:rPr lang="en-US" altLang="zh-CN" sz="2400" dirty="0"/>
              <a:t>Data from National Health Commission</a:t>
            </a:r>
          </a:p>
          <a:p>
            <a:pPr lvl="1">
              <a:lnSpc>
                <a:spcPct val="90000"/>
              </a:lnSpc>
              <a:buFont typeface="Wingdings" panose="05000000000000000000" pitchFamily="2" charset="2"/>
              <a:buChar char="Ø"/>
            </a:pPr>
            <a:r>
              <a:rPr lang="en-US" altLang="zh-CN" sz="2400" dirty="0"/>
              <a:t>Data from Ministry of civil affairs</a:t>
            </a:r>
          </a:p>
          <a:p>
            <a:pPr lvl="1">
              <a:lnSpc>
                <a:spcPct val="90000"/>
              </a:lnSpc>
              <a:buFont typeface="Wingdings" panose="05000000000000000000" pitchFamily="2" charset="2"/>
              <a:buChar char="Ø"/>
            </a:pPr>
            <a:r>
              <a:rPr lang="en-US" altLang="zh-CN" sz="2400" dirty="0"/>
              <a:t>…</a:t>
            </a:r>
          </a:p>
          <a:p>
            <a:pPr lvl="1">
              <a:lnSpc>
                <a:spcPct val="90000"/>
              </a:lnSpc>
              <a:buFont typeface="Wingdings" panose="05000000000000000000" pitchFamily="2" charset="2"/>
              <a:buChar char="Ø"/>
            </a:pPr>
            <a:endParaRPr lang="en-US" altLang="zh-CN" sz="2400" dirty="0"/>
          </a:p>
          <a:p>
            <a:pPr marL="609600" lvl="1" indent="-609600">
              <a:lnSpc>
                <a:spcPct val="90000"/>
              </a:lnSpc>
              <a:buNone/>
            </a:pPr>
            <a:r>
              <a:rPr lang="en-US" altLang="zh-CN" dirty="0"/>
              <a:t>No official linkage between these two sources</a:t>
            </a:r>
          </a:p>
          <a:p>
            <a:pPr marL="609600" indent="-609600">
              <a:lnSpc>
                <a:spcPct val="90000"/>
              </a:lnSpc>
              <a:buNone/>
            </a:pPr>
            <a:r>
              <a:rPr lang="en-US" altLang="zh-CN" sz="2400" dirty="0"/>
              <a:t> </a:t>
            </a:r>
            <a:endParaRPr lang="en-US" altLang="zh-CN" sz="2400" dirty="0">
              <a:cs typeface="Times New Roman" panose="02020603050405020304" pitchFamily="18" charset="0"/>
            </a:endParaRPr>
          </a:p>
          <a:p>
            <a:pPr marL="609600" indent="-609600">
              <a:lnSpc>
                <a:spcPct val="90000"/>
              </a:lnSpc>
              <a:buNone/>
            </a:pPr>
            <a:r>
              <a:rPr lang="en-US" altLang="zh-CN" sz="2400" dirty="0">
                <a:cs typeface="Times New Roman" panose="02020603050405020304" pitchFamily="18" charset="0"/>
              </a:rPr>
              <a:t>      </a:t>
            </a:r>
          </a:p>
          <a:p>
            <a:pPr marL="609600" indent="-609600">
              <a:lnSpc>
                <a:spcPct val="90000"/>
              </a:lnSpc>
              <a:buNone/>
            </a:pPr>
            <a:endParaRPr lang="en-US" altLang="zh-CN" sz="2400" dirty="0">
              <a:cs typeface="Times New Roman" panose="02020603050405020304" pitchFamily="18" charset="0"/>
            </a:endParaRPr>
          </a:p>
          <a:p>
            <a:pPr marL="609600" indent="-609600">
              <a:lnSpc>
                <a:spcPct val="90000"/>
              </a:lnSpc>
            </a:pPr>
            <a:endParaRPr lang="en-US" altLang="zh-CN" sz="2400" dirty="0">
              <a:cs typeface="Times New Roman" panose="02020603050405020304" pitchFamily="18" charset="0"/>
            </a:endParaRPr>
          </a:p>
        </p:txBody>
      </p:sp>
    </p:spTree>
    <p:extLst>
      <p:ext uri="{BB962C8B-B14F-4D97-AF65-F5344CB8AC3E}">
        <p14:creationId xmlns:p14="http://schemas.microsoft.com/office/powerpoint/2010/main" val="1911971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0"/>
          <p:cNvSpPr>
            <a:spLocks noChangeArrowheads="1"/>
          </p:cNvSpPr>
          <p:nvPr/>
        </p:nvSpPr>
        <p:spPr bwMode="auto">
          <a:xfrm>
            <a:off x="2588558" y="2753828"/>
            <a:ext cx="5811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eaLnBrk="1" hangingPunct="1"/>
            <a:r>
              <a:rPr lang="en-US" altLang="zh-CN" sz="100">
                <a:solidFill>
                  <a:schemeClr val="bg1"/>
                </a:solidFill>
              </a:rPr>
              <a:t>PPT</a:t>
            </a:r>
            <a:r>
              <a:rPr lang="zh-CN" altLang="en-US" sz="100">
                <a:solidFill>
                  <a:schemeClr val="bg1"/>
                </a:solidFill>
              </a:rPr>
              <a:t>模板下载：</a:t>
            </a:r>
            <a:r>
              <a:rPr lang="en-US" altLang="zh-CN" sz="100">
                <a:solidFill>
                  <a:schemeClr val="bg1"/>
                </a:solidFill>
              </a:rPr>
              <a:t>www.1ppt.com/moban/     </a:t>
            </a:r>
            <a:r>
              <a:rPr lang="zh-CN" altLang="en-US" sz="100">
                <a:solidFill>
                  <a:schemeClr val="bg1"/>
                </a:solidFill>
              </a:rPr>
              <a:t>行业</a:t>
            </a:r>
            <a:r>
              <a:rPr lang="en-US" altLang="zh-CN" sz="100">
                <a:solidFill>
                  <a:schemeClr val="bg1"/>
                </a:solidFill>
              </a:rPr>
              <a:t>PPT</a:t>
            </a:r>
            <a:r>
              <a:rPr lang="zh-CN" altLang="en-US" sz="100">
                <a:solidFill>
                  <a:schemeClr val="bg1"/>
                </a:solidFill>
              </a:rPr>
              <a:t>模板：</a:t>
            </a:r>
            <a:r>
              <a:rPr lang="en-US" altLang="zh-CN" sz="100">
                <a:solidFill>
                  <a:schemeClr val="bg1"/>
                </a:solidFill>
              </a:rPr>
              <a:t>www.1ppt.com/hangye/ </a:t>
            </a:r>
          </a:p>
          <a:p>
            <a:pPr eaLnBrk="1" hangingPunct="1"/>
            <a:r>
              <a:rPr lang="zh-CN" altLang="en-US" sz="100">
                <a:solidFill>
                  <a:schemeClr val="bg1"/>
                </a:solidFill>
              </a:rPr>
              <a:t>节日</a:t>
            </a:r>
            <a:r>
              <a:rPr lang="en-US" altLang="zh-CN" sz="100">
                <a:solidFill>
                  <a:schemeClr val="bg1"/>
                </a:solidFill>
              </a:rPr>
              <a:t>PPT</a:t>
            </a:r>
            <a:r>
              <a:rPr lang="zh-CN" altLang="en-US" sz="100">
                <a:solidFill>
                  <a:schemeClr val="bg1"/>
                </a:solidFill>
              </a:rPr>
              <a:t>模板：</a:t>
            </a:r>
            <a:r>
              <a:rPr lang="en-US" altLang="zh-CN" sz="100">
                <a:solidFill>
                  <a:schemeClr val="bg1"/>
                </a:solidFill>
              </a:rPr>
              <a:t>www.1ppt.com/jieri/           PPT</a:t>
            </a:r>
            <a:r>
              <a:rPr lang="zh-CN" altLang="en-US" sz="100">
                <a:solidFill>
                  <a:schemeClr val="bg1"/>
                </a:solidFill>
              </a:rPr>
              <a:t>素材下载：</a:t>
            </a:r>
            <a:r>
              <a:rPr lang="en-US" altLang="zh-CN" sz="100">
                <a:solidFill>
                  <a:schemeClr val="bg1"/>
                </a:solidFill>
              </a:rPr>
              <a:t>www.1ppt.com/sucai/</a:t>
            </a:r>
          </a:p>
          <a:p>
            <a:pPr eaLnBrk="1" hangingPunct="1"/>
            <a:r>
              <a:rPr lang="en-US" altLang="zh-CN" sz="100">
                <a:solidFill>
                  <a:schemeClr val="bg1"/>
                </a:solidFill>
              </a:rPr>
              <a:t>PPT</a:t>
            </a:r>
            <a:r>
              <a:rPr lang="zh-CN" altLang="en-US" sz="100">
                <a:solidFill>
                  <a:schemeClr val="bg1"/>
                </a:solidFill>
              </a:rPr>
              <a:t>背景图片：</a:t>
            </a:r>
            <a:r>
              <a:rPr lang="en-US" altLang="zh-CN" sz="100">
                <a:solidFill>
                  <a:schemeClr val="bg1"/>
                </a:solidFill>
              </a:rPr>
              <a:t>www.1ppt.com/beijing/      PPT</a:t>
            </a:r>
            <a:r>
              <a:rPr lang="zh-CN" altLang="en-US" sz="100">
                <a:solidFill>
                  <a:schemeClr val="bg1"/>
                </a:solidFill>
              </a:rPr>
              <a:t>图表下载：</a:t>
            </a:r>
            <a:r>
              <a:rPr lang="en-US" altLang="zh-CN" sz="100">
                <a:solidFill>
                  <a:schemeClr val="bg1"/>
                </a:solidFill>
              </a:rPr>
              <a:t>www.1ppt.com/tubiao/      </a:t>
            </a:r>
          </a:p>
          <a:p>
            <a:pPr eaLnBrk="1" hangingPunct="1"/>
            <a:r>
              <a:rPr lang="zh-CN" altLang="en-US" sz="100">
                <a:solidFill>
                  <a:schemeClr val="bg1"/>
                </a:solidFill>
              </a:rPr>
              <a:t>优秀</a:t>
            </a:r>
            <a:r>
              <a:rPr lang="en-US" altLang="zh-CN" sz="100">
                <a:solidFill>
                  <a:schemeClr val="bg1"/>
                </a:solidFill>
              </a:rPr>
              <a:t>PPT</a:t>
            </a:r>
            <a:r>
              <a:rPr lang="zh-CN" altLang="en-US" sz="100">
                <a:solidFill>
                  <a:schemeClr val="bg1"/>
                </a:solidFill>
              </a:rPr>
              <a:t>下载：</a:t>
            </a:r>
            <a:r>
              <a:rPr lang="en-US" altLang="zh-CN" sz="100">
                <a:solidFill>
                  <a:schemeClr val="bg1"/>
                </a:solidFill>
              </a:rPr>
              <a:t>www.1ppt.com/xiazai/        PPT</a:t>
            </a:r>
            <a:r>
              <a:rPr lang="zh-CN" altLang="en-US" sz="100">
                <a:solidFill>
                  <a:schemeClr val="bg1"/>
                </a:solidFill>
              </a:rPr>
              <a:t>教程： </a:t>
            </a:r>
            <a:r>
              <a:rPr lang="en-US" altLang="zh-CN" sz="100">
                <a:solidFill>
                  <a:schemeClr val="bg1"/>
                </a:solidFill>
              </a:rPr>
              <a:t>www.1ppt.com/powerpoint/      </a:t>
            </a:r>
          </a:p>
          <a:p>
            <a:pPr eaLnBrk="1" hangingPunct="1"/>
            <a:r>
              <a:rPr lang="en-US" altLang="zh-CN" sz="100">
                <a:solidFill>
                  <a:schemeClr val="bg1"/>
                </a:solidFill>
              </a:rPr>
              <a:t>Word</a:t>
            </a:r>
            <a:r>
              <a:rPr lang="zh-CN" altLang="en-US" sz="100">
                <a:solidFill>
                  <a:schemeClr val="bg1"/>
                </a:solidFill>
              </a:rPr>
              <a:t>教程： </a:t>
            </a:r>
            <a:r>
              <a:rPr lang="en-US" altLang="zh-CN" sz="100">
                <a:solidFill>
                  <a:schemeClr val="bg1"/>
                </a:solidFill>
              </a:rPr>
              <a:t>www.1ppt.com/word/              Excel</a:t>
            </a:r>
            <a:r>
              <a:rPr lang="zh-CN" altLang="en-US" sz="100">
                <a:solidFill>
                  <a:schemeClr val="bg1"/>
                </a:solidFill>
              </a:rPr>
              <a:t>教程：</a:t>
            </a:r>
            <a:r>
              <a:rPr lang="en-US" altLang="zh-CN" sz="100">
                <a:solidFill>
                  <a:schemeClr val="bg1"/>
                </a:solidFill>
              </a:rPr>
              <a:t>www.1ppt.com/excel/  </a:t>
            </a:r>
          </a:p>
          <a:p>
            <a:pPr eaLnBrk="1" hangingPunct="1"/>
            <a:r>
              <a:rPr lang="zh-CN" altLang="en-US" sz="100">
                <a:solidFill>
                  <a:schemeClr val="bg1"/>
                </a:solidFill>
              </a:rPr>
              <a:t>资料下载：</a:t>
            </a:r>
            <a:r>
              <a:rPr lang="en-US" altLang="zh-CN" sz="100">
                <a:solidFill>
                  <a:schemeClr val="bg1"/>
                </a:solidFill>
              </a:rPr>
              <a:t>www.1ppt.com/ziliao/                PPT</a:t>
            </a:r>
            <a:r>
              <a:rPr lang="zh-CN" altLang="en-US" sz="100">
                <a:solidFill>
                  <a:schemeClr val="bg1"/>
                </a:solidFill>
              </a:rPr>
              <a:t>课件下载：</a:t>
            </a:r>
            <a:r>
              <a:rPr lang="en-US" altLang="zh-CN" sz="100">
                <a:solidFill>
                  <a:schemeClr val="bg1"/>
                </a:solidFill>
              </a:rPr>
              <a:t>www.1ppt.com/kejian/ </a:t>
            </a:r>
          </a:p>
          <a:p>
            <a:pPr eaLnBrk="1" hangingPunct="1"/>
            <a:r>
              <a:rPr lang="zh-CN" altLang="en-US" sz="100">
                <a:solidFill>
                  <a:schemeClr val="bg1"/>
                </a:solidFill>
              </a:rPr>
              <a:t>范文下载：</a:t>
            </a:r>
            <a:r>
              <a:rPr lang="en-US" altLang="zh-CN" sz="100">
                <a:solidFill>
                  <a:schemeClr val="bg1"/>
                </a:solidFill>
              </a:rPr>
              <a:t>www.1ppt.com/fanwen/             </a:t>
            </a:r>
            <a:r>
              <a:rPr lang="zh-CN" altLang="en-US" sz="100">
                <a:solidFill>
                  <a:schemeClr val="bg1"/>
                </a:solidFill>
              </a:rPr>
              <a:t>试卷下载：</a:t>
            </a:r>
            <a:r>
              <a:rPr lang="en-US" altLang="zh-CN" sz="100">
                <a:solidFill>
                  <a:schemeClr val="bg1"/>
                </a:solidFill>
              </a:rPr>
              <a:t>www.1ppt.com/shiti/  </a:t>
            </a:r>
          </a:p>
          <a:p>
            <a:pPr eaLnBrk="1" hangingPunct="1"/>
            <a:r>
              <a:rPr lang="zh-CN" altLang="en-US" sz="100">
                <a:solidFill>
                  <a:schemeClr val="bg1"/>
                </a:solidFill>
              </a:rPr>
              <a:t>教案下载：</a:t>
            </a:r>
            <a:r>
              <a:rPr lang="en-US" altLang="zh-CN" sz="100">
                <a:solidFill>
                  <a:schemeClr val="bg1"/>
                </a:solidFill>
              </a:rPr>
              <a:t>www.1ppt.com/jiaoan/        PPT</a:t>
            </a:r>
            <a:r>
              <a:rPr lang="zh-CN" altLang="en-US" sz="100">
                <a:solidFill>
                  <a:schemeClr val="bg1"/>
                </a:solidFill>
              </a:rPr>
              <a:t>论坛：</a:t>
            </a:r>
            <a:r>
              <a:rPr lang="en-US" altLang="zh-CN" sz="100">
                <a:solidFill>
                  <a:schemeClr val="bg1"/>
                </a:solidFill>
              </a:rPr>
              <a:t>www.1ppt.cn</a:t>
            </a:r>
          </a:p>
          <a:p>
            <a:pPr eaLnBrk="1" hangingPunct="1"/>
            <a:r>
              <a:rPr lang="en-US" altLang="zh-CN" sz="100">
                <a:solidFill>
                  <a:schemeClr val="bg1"/>
                </a:solidFill>
              </a:rPr>
              <a:t> </a:t>
            </a:r>
            <a:endParaRPr lang="zh-CN" altLang="en-US" sz="100">
              <a:solidFill>
                <a:schemeClr val="bg1"/>
              </a:solidFill>
            </a:endParaRPr>
          </a:p>
        </p:txBody>
      </p:sp>
      <p:cxnSp>
        <p:nvCxnSpPr>
          <p:cNvPr id="3" name="直接连接符 2"/>
          <p:cNvCxnSpPr/>
          <p:nvPr/>
        </p:nvCxnSpPr>
        <p:spPr>
          <a:xfrm>
            <a:off x="2588556" y="1412777"/>
            <a:ext cx="8079444" cy="2423"/>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6149" name="矩形 3"/>
          <p:cNvSpPr>
            <a:spLocks noChangeArrowheads="1"/>
          </p:cNvSpPr>
          <p:nvPr/>
        </p:nvSpPr>
        <p:spPr bwMode="auto">
          <a:xfrm>
            <a:off x="3130041" y="956314"/>
            <a:ext cx="8081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en-US" altLang="zh-CN" sz="2400" b="1" i="1" dirty="0">
                <a:solidFill>
                  <a:schemeClr val="bg1"/>
                </a:solidFill>
                <a:latin typeface="微软雅黑" panose="020B0503020204020204" pitchFamily="34" charset="-122"/>
              </a:rPr>
              <a:t>3.Comparisons of different methods in 2015 micro-census</a:t>
            </a:r>
            <a:endParaRPr lang="it-IT" altLang="zh-CN" sz="2400" b="1" i="1" dirty="0">
              <a:solidFill>
                <a:schemeClr val="bg1"/>
              </a:solidFill>
              <a:latin typeface="微软雅黑" panose="020B0503020204020204" pitchFamily="34" charset="-122"/>
            </a:endParaRPr>
          </a:p>
        </p:txBody>
      </p:sp>
      <p:pic>
        <p:nvPicPr>
          <p:cNvPr id="9" name="图片 25" descr="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0118" y="2753829"/>
            <a:ext cx="2239081" cy="22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4513203" y="2391201"/>
            <a:ext cx="4344332" cy="445352"/>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b="1" noProof="1">
                <a:latin typeface="Times New Roman" panose="02020603050405020304" pitchFamily="18" charset="0"/>
                <a:cs typeface="Times New Roman" panose="02020603050405020304" pitchFamily="18" charset="0"/>
              </a:rPr>
              <a:t>Advantages</a:t>
            </a:r>
            <a:endParaRPr lang="zh-CN" altLang="zh-CN" b="1" noProof="1">
              <a:latin typeface="Times New Roman" panose="02020603050405020304" pitchFamily="18" charset="0"/>
              <a:cs typeface="Times New Roman" panose="02020603050405020304" pitchFamily="18" charset="0"/>
            </a:endParaRPr>
          </a:p>
        </p:txBody>
      </p:sp>
      <p:sp>
        <p:nvSpPr>
          <p:cNvPr id="11" name="圆角矩形 10"/>
          <p:cNvSpPr/>
          <p:nvPr/>
        </p:nvSpPr>
        <p:spPr>
          <a:xfrm>
            <a:off x="4511825" y="3501009"/>
            <a:ext cx="4345711" cy="446543"/>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b="1" noProof="1">
                <a:latin typeface="Times New Roman" panose="02020603050405020304" pitchFamily="18" charset="0"/>
                <a:cs typeface="Times New Roman" panose="02020603050405020304" pitchFamily="18" charset="0"/>
              </a:rPr>
              <a:t>Problems of PDA</a:t>
            </a:r>
            <a:endParaRPr lang="zh-CN" altLang="zh-CN" b="1" noProof="1">
              <a:latin typeface="Times New Roman" panose="02020603050405020304" pitchFamily="18" charset="0"/>
              <a:cs typeface="Times New Roman" panose="02020603050405020304" pitchFamily="18" charset="0"/>
            </a:endParaRPr>
          </a:p>
        </p:txBody>
      </p:sp>
      <p:sp>
        <p:nvSpPr>
          <p:cNvPr id="12" name="圆角矩形 11"/>
          <p:cNvSpPr/>
          <p:nvPr/>
        </p:nvSpPr>
        <p:spPr>
          <a:xfrm>
            <a:off x="4511824" y="4701315"/>
            <a:ext cx="4345712" cy="446543"/>
          </a:xfrm>
          <a:prstGeom prst="roundRect">
            <a:avLst/>
          </a:prstGeom>
          <a:solidFill>
            <a:srgbClr val="005D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en-US" altLang="zh-CN" b="1" noProof="1">
                <a:latin typeface="Times New Roman" panose="02020603050405020304" pitchFamily="18" charset="0"/>
                <a:cs typeface="Times New Roman" panose="02020603050405020304" pitchFamily="18" charset="0"/>
              </a:rPr>
              <a:t>Problems of self-enumaration</a:t>
            </a:r>
            <a:endParaRPr lang="zh-CN" altLang="zh-CN" b="1" noProof="1">
              <a:latin typeface="Times New Roman" panose="02020603050405020304" pitchFamily="18" charset="0"/>
              <a:cs typeface="Times New Roman" panose="02020603050405020304" pitchFamily="18" charset="0"/>
            </a:endParaRPr>
          </a:p>
        </p:txBody>
      </p:sp>
      <p:sp>
        <p:nvSpPr>
          <p:cNvPr id="13" name="KSO_Shape"/>
          <p:cNvSpPr>
            <a:spLocks noChangeArrowheads="1"/>
          </p:cNvSpPr>
          <p:nvPr/>
        </p:nvSpPr>
        <p:spPr bwMode="auto">
          <a:xfrm>
            <a:off x="2493209" y="925270"/>
            <a:ext cx="465595" cy="446542"/>
          </a:xfrm>
          <a:custGeom>
            <a:avLst/>
            <a:gdLst>
              <a:gd name="T0" fmla="*/ 5478990 w 12269552"/>
              <a:gd name="T1" fmla="*/ 1790700 h 11753851"/>
              <a:gd name="T2" fmla="*/ 7986505 w 12269552"/>
              <a:gd name="T3" fmla="*/ 1790700 h 11753851"/>
              <a:gd name="T4" fmla="*/ 8459480 w 12269552"/>
              <a:gd name="T5" fmla="*/ 1982155 h 11753851"/>
              <a:gd name="T6" fmla="*/ 10058584 w 12269552"/>
              <a:gd name="T7" fmla="*/ 3581364 h 11753851"/>
              <a:gd name="T8" fmla="*/ 11383663 w 12269552"/>
              <a:gd name="T9" fmla="*/ 2256197 h 11753851"/>
              <a:gd name="T10" fmla="*/ 11729010 w 12269552"/>
              <a:gd name="T11" fmla="*/ 2132315 h 11753851"/>
              <a:gd name="T12" fmla="*/ 12269552 w 12269552"/>
              <a:gd name="T13" fmla="*/ 2669139 h 11753851"/>
              <a:gd name="T14" fmla="*/ 12145678 w 12269552"/>
              <a:gd name="T15" fmla="*/ 3007000 h 11753851"/>
              <a:gd name="T16" fmla="*/ 10546573 w 12269552"/>
              <a:gd name="T17" fmla="*/ 4621226 h 11753851"/>
              <a:gd name="T18" fmla="*/ 9671946 w 12269552"/>
              <a:gd name="T19" fmla="*/ 4692552 h 11753851"/>
              <a:gd name="T20" fmla="*/ 8692213 w 12269552"/>
              <a:gd name="T21" fmla="*/ 3709001 h 11753851"/>
              <a:gd name="T22" fmla="*/ 7156923 w 12269552"/>
              <a:gd name="T23" fmla="*/ 5480895 h 11753851"/>
              <a:gd name="T24" fmla="*/ 8560831 w 12269552"/>
              <a:gd name="T25" fmla="*/ 6884896 h 11753851"/>
              <a:gd name="T26" fmla="*/ 8688459 w 12269552"/>
              <a:gd name="T27" fmla="*/ 7707025 h 11753851"/>
              <a:gd name="T28" fmla="*/ 7900169 w 12269552"/>
              <a:gd name="T29" fmla="*/ 11220781 h 11753851"/>
              <a:gd name="T30" fmla="*/ 7247013 w 12269552"/>
              <a:gd name="T31" fmla="*/ 11753851 h 11753851"/>
              <a:gd name="T32" fmla="*/ 6578843 w 12269552"/>
              <a:gd name="T33" fmla="*/ 11085637 h 11753851"/>
              <a:gd name="T34" fmla="*/ 6597612 w 12269552"/>
              <a:gd name="T35" fmla="*/ 10916706 h 11753851"/>
              <a:gd name="T36" fmla="*/ 7247013 w 12269552"/>
              <a:gd name="T37" fmla="*/ 8037378 h 11753851"/>
              <a:gd name="T38" fmla="*/ 5647909 w 12269552"/>
              <a:gd name="T39" fmla="*/ 6483216 h 11753851"/>
              <a:gd name="T40" fmla="*/ 4277784 w 12269552"/>
              <a:gd name="T41" fmla="*/ 8014854 h 11753851"/>
              <a:gd name="T42" fmla="*/ 3463217 w 12269552"/>
              <a:gd name="T43" fmla="*/ 8270127 h 11753851"/>
              <a:gd name="T44" fmla="*/ 681676 w 12269552"/>
              <a:gd name="T45" fmla="*/ 8273881 h 11753851"/>
              <a:gd name="T46" fmla="*/ 17260 w 12269552"/>
              <a:gd name="T47" fmla="*/ 7752073 h 11753851"/>
              <a:gd name="T48" fmla="*/ 516511 w 12269552"/>
              <a:gd name="T49" fmla="*/ 6956222 h 11753851"/>
              <a:gd name="T50" fmla="*/ 685430 w 12269552"/>
              <a:gd name="T51" fmla="*/ 6941206 h 11753851"/>
              <a:gd name="T52" fmla="*/ 3080333 w 12269552"/>
              <a:gd name="T53" fmla="*/ 6948714 h 11753851"/>
              <a:gd name="T54" fmla="*/ 6623888 w 12269552"/>
              <a:gd name="T55" fmla="*/ 2841824 h 11753851"/>
              <a:gd name="T56" fmla="*/ 5696708 w 12269552"/>
              <a:gd name="T57" fmla="*/ 2838070 h 11753851"/>
              <a:gd name="T58" fmla="*/ 4086342 w 12269552"/>
              <a:gd name="T59" fmla="*/ 4696306 h 11753851"/>
              <a:gd name="T60" fmla="*/ 3688443 w 12269552"/>
              <a:gd name="T61" fmla="*/ 4884007 h 11753851"/>
              <a:gd name="T62" fmla="*/ 3166669 w 12269552"/>
              <a:gd name="T63" fmla="*/ 4365953 h 11753851"/>
              <a:gd name="T64" fmla="*/ 3343097 w 12269552"/>
              <a:gd name="T65" fmla="*/ 3975536 h 11753851"/>
              <a:gd name="T66" fmla="*/ 5077337 w 12269552"/>
              <a:gd name="T67" fmla="*/ 1978401 h 11753851"/>
              <a:gd name="T68" fmla="*/ 5478990 w 12269552"/>
              <a:gd name="T69" fmla="*/ 1790700 h 11753851"/>
              <a:gd name="T70" fmla="*/ 9252509 w 12269552"/>
              <a:gd name="T71" fmla="*/ 0 h 11753851"/>
              <a:gd name="T72" fmla="*/ 10286766 w 12269552"/>
              <a:gd name="T73" fmla="*/ 1034257 h 11753851"/>
              <a:gd name="T74" fmla="*/ 9252509 w 12269552"/>
              <a:gd name="T75" fmla="*/ 2068514 h 11753851"/>
              <a:gd name="T76" fmla="*/ 8218252 w 12269552"/>
              <a:gd name="T77" fmla="*/ 1034257 h 11753851"/>
              <a:gd name="T78" fmla="*/ 9252509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69552"/>
              <a:gd name="T121" fmla="*/ 0 h 11753851"/>
              <a:gd name="T122" fmla="*/ 12269552 w 12269552"/>
              <a:gd name="T123" fmla="*/ 11753851 h 117538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17571520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054687" y="6400800"/>
            <a:ext cx="1905000" cy="457200"/>
          </a:xfrm>
        </p:spPr>
        <p:txBody>
          <a:bodyPr/>
          <a:lstStyle/>
          <a:p>
            <a:pPr>
              <a:defRPr/>
            </a:pPr>
            <a:fld id="{870FFE52-B66C-4A6A-8221-9D6B628ABA53}" type="slidenum">
              <a:rPr lang="zh-CN" altLang="en-US" smtClean="0"/>
              <a:pPr>
                <a:defRPr/>
              </a:pPr>
              <a:t>41</a:t>
            </a:fld>
            <a:endParaRPr lang="en-US" altLang="zh-CN"/>
          </a:p>
        </p:txBody>
      </p:sp>
      <p:sp>
        <p:nvSpPr>
          <p:cNvPr id="5" name="等腰三角形 21"/>
          <p:cNvSpPr/>
          <p:nvPr/>
        </p:nvSpPr>
        <p:spPr bwMode="auto">
          <a:xfrm rot="16200000" flipH="1">
            <a:off x="6228158" y="2032499"/>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等腰三角形 21"/>
          <p:cNvSpPr/>
          <p:nvPr/>
        </p:nvSpPr>
        <p:spPr bwMode="auto">
          <a:xfrm rot="5400000">
            <a:off x="3427588" y="2032499"/>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7" name="椭圆 6"/>
          <p:cNvSpPr/>
          <p:nvPr/>
        </p:nvSpPr>
        <p:spPr bwMode="auto">
          <a:xfrm>
            <a:off x="3400773" y="182705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8" name="椭圆 7"/>
          <p:cNvSpPr/>
          <p:nvPr/>
        </p:nvSpPr>
        <p:spPr bwMode="auto">
          <a:xfrm>
            <a:off x="5534080" y="182705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9" name="直接连接符 8"/>
          <p:cNvCxnSpPr>
            <a:cxnSpLocks noChangeShapeType="1"/>
          </p:cNvCxnSpPr>
          <p:nvPr/>
        </p:nvCxnSpPr>
        <p:spPr bwMode="auto">
          <a:xfrm>
            <a:off x="4379767" y="2700946"/>
            <a:ext cx="558539" cy="263257"/>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V="1">
            <a:off x="4379765" y="4032812"/>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flipV="1">
            <a:off x="7636356" y="4020350"/>
            <a:ext cx="577156" cy="306875"/>
          </a:xfrm>
          <a:prstGeom prst="line">
            <a:avLst/>
          </a:prstGeom>
          <a:noFill/>
          <a:ln w="28575" algn="ctr">
            <a:solidFill>
              <a:schemeClr val="bg1">
                <a:lumMod val="50000"/>
              </a:schemeClr>
            </a:solidFill>
            <a:round/>
            <a:headEnd type="none" w="med" len="med"/>
            <a:tailEnd type="arrow" w="med" len="med"/>
          </a:ln>
        </p:spPr>
      </p:cxnSp>
      <p:cxnSp>
        <p:nvCxnSpPr>
          <p:cNvPr id="14" name="直接连接符 13"/>
          <p:cNvCxnSpPr>
            <a:cxnSpLocks noChangeShapeType="1"/>
          </p:cNvCxnSpPr>
          <p:nvPr/>
        </p:nvCxnSpPr>
        <p:spPr bwMode="auto">
          <a:xfrm flipH="1">
            <a:off x="7654975" y="2700946"/>
            <a:ext cx="558539" cy="263257"/>
          </a:xfrm>
          <a:prstGeom prst="line">
            <a:avLst/>
          </a:prstGeom>
          <a:noFill/>
          <a:ln w="28575" algn="ctr">
            <a:solidFill>
              <a:schemeClr val="bg1">
                <a:lumMod val="50000"/>
              </a:schemeClr>
            </a:solidFill>
            <a:round/>
            <a:headEnd type="none" w="med" len="med"/>
            <a:tailEnd type="arrow" w="med" len="med"/>
          </a:ln>
        </p:spPr>
      </p:cxnSp>
      <p:grpSp>
        <p:nvGrpSpPr>
          <p:cNvPr id="15" name="组合 14"/>
          <p:cNvGrpSpPr/>
          <p:nvPr/>
        </p:nvGrpSpPr>
        <p:grpSpPr>
          <a:xfrm>
            <a:off x="5088017" y="2482862"/>
            <a:ext cx="2444961" cy="2251587"/>
            <a:chOff x="5014912" y="2584450"/>
            <a:chExt cx="2105025" cy="2105025"/>
          </a:xfrm>
        </p:grpSpPr>
        <p:sp>
          <p:nvSpPr>
            <p:cNvPr id="1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7" name="Oval 19"/>
            <p:cNvSpPr>
              <a:spLocks noChangeArrowheads="1"/>
            </p:cNvSpPr>
            <p:nvPr/>
          </p:nvSpPr>
          <p:spPr bwMode="auto">
            <a:xfrm>
              <a:off x="5257100" y="3103362"/>
              <a:ext cx="1563582"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en-US" altLang="zh-CN" b="1" kern="0" dirty="0">
                  <a:solidFill>
                    <a:srgbClr val="4D4D4D"/>
                  </a:solidFill>
                  <a:ea typeface="微软雅黑" pitchFamily="34" charset="-122"/>
                  <a:cs typeface="Times New Roman" panose="02020603050405020304" pitchFamily="18" charset="0"/>
                </a:rPr>
                <a:t>PDA</a:t>
              </a:r>
              <a:r>
                <a:rPr lang="en-US" altLang="zh-CN" sz="1400" b="1" kern="0" dirty="0">
                  <a:solidFill>
                    <a:srgbClr val="4D4D4D"/>
                  </a:solidFill>
                  <a:ea typeface="微软雅黑" pitchFamily="34" charset="-122"/>
                  <a:cs typeface="Times New Roman" panose="02020603050405020304" pitchFamily="18" charset="0"/>
                </a:rPr>
                <a:t> </a:t>
              </a:r>
              <a:endParaRPr lang="zh-CN" altLang="en-US" sz="1400" b="1" kern="0" dirty="0">
                <a:solidFill>
                  <a:srgbClr val="4D4D4D"/>
                </a:solidFill>
                <a:ea typeface="微软雅黑" pitchFamily="34" charset="-122"/>
                <a:cs typeface="Times New Roman" panose="02020603050405020304" pitchFamily="18" charset="0"/>
              </a:endParaRPr>
            </a:p>
          </p:txBody>
        </p:sp>
      </p:grpSp>
      <p:sp>
        <p:nvSpPr>
          <p:cNvPr id="18" name="Oval 19"/>
          <p:cNvSpPr>
            <a:spLocks noChangeArrowheads="1"/>
          </p:cNvSpPr>
          <p:nvPr/>
        </p:nvSpPr>
        <p:spPr bwMode="auto">
          <a:xfrm>
            <a:off x="3417837" y="1911173"/>
            <a:ext cx="969686" cy="973585"/>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ysClr val="window" lastClr="FFFFFF"/>
                </a:solidFill>
                <a:latin typeface="Arial" pitchFamily="34" charset="0"/>
                <a:ea typeface="微软雅黑" pitchFamily="34" charset="-122"/>
              </a:rPr>
              <a:t>1</a:t>
            </a:r>
            <a:endParaRPr lang="zh-CN" altLang="en-US" sz="2200" kern="0" dirty="0">
              <a:solidFill>
                <a:sysClr val="window" lastClr="FFFFFF"/>
              </a:solidFill>
              <a:latin typeface="Arial" pitchFamily="34" charset="0"/>
              <a:ea typeface="微软雅黑" pitchFamily="34" charset="-122"/>
            </a:endParaRPr>
          </a:p>
        </p:txBody>
      </p:sp>
      <p:sp>
        <p:nvSpPr>
          <p:cNvPr id="19" name="Oval 19"/>
          <p:cNvSpPr>
            <a:spLocks noChangeArrowheads="1"/>
          </p:cNvSpPr>
          <p:nvPr/>
        </p:nvSpPr>
        <p:spPr bwMode="auto">
          <a:xfrm>
            <a:off x="8163867" y="1926749"/>
            <a:ext cx="969685" cy="975144"/>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chemeClr val="bg1"/>
                </a:solidFill>
                <a:latin typeface="Arial" pitchFamily="34" charset="0"/>
                <a:ea typeface="微软雅黑" pitchFamily="34" charset="-122"/>
              </a:rPr>
              <a:t>3</a:t>
            </a:r>
            <a:endParaRPr lang="zh-CN" altLang="en-US" sz="2200" kern="0" dirty="0">
              <a:solidFill>
                <a:schemeClr val="bg1"/>
              </a:solidFill>
              <a:latin typeface="Arial" pitchFamily="34" charset="0"/>
              <a:ea typeface="微软雅黑" pitchFamily="34" charset="-122"/>
            </a:endParaRPr>
          </a:p>
        </p:txBody>
      </p:sp>
      <p:sp>
        <p:nvSpPr>
          <p:cNvPr id="21" name="Oval 19"/>
          <p:cNvSpPr>
            <a:spLocks noChangeArrowheads="1"/>
          </p:cNvSpPr>
          <p:nvPr/>
        </p:nvSpPr>
        <p:spPr bwMode="auto">
          <a:xfrm>
            <a:off x="8233113" y="4110698"/>
            <a:ext cx="971236" cy="975144"/>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chemeClr val="bg1"/>
                </a:solidFill>
                <a:latin typeface="Arial" pitchFamily="34" charset="0"/>
                <a:ea typeface="微软雅黑" pitchFamily="34" charset="-122"/>
              </a:rPr>
              <a:t>4</a:t>
            </a:r>
            <a:endParaRPr lang="zh-CN" altLang="en-US" sz="2200" kern="0" dirty="0">
              <a:solidFill>
                <a:schemeClr val="bg1"/>
              </a:solidFill>
              <a:latin typeface="Arial" pitchFamily="34" charset="0"/>
              <a:ea typeface="微软雅黑" pitchFamily="34" charset="-122"/>
            </a:endParaRPr>
          </a:p>
        </p:txBody>
      </p:sp>
      <p:sp>
        <p:nvSpPr>
          <p:cNvPr id="23" name="Oval 19"/>
          <p:cNvSpPr>
            <a:spLocks noChangeArrowheads="1"/>
          </p:cNvSpPr>
          <p:nvPr/>
        </p:nvSpPr>
        <p:spPr bwMode="auto">
          <a:xfrm>
            <a:off x="3380603" y="4169892"/>
            <a:ext cx="971236" cy="975144"/>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ysClr val="window" lastClr="FFFFFF"/>
                </a:solidFill>
                <a:latin typeface="Arial" pitchFamily="34" charset="0"/>
                <a:ea typeface="微软雅黑" pitchFamily="34" charset="-122"/>
              </a:rPr>
              <a:t>2</a:t>
            </a:r>
            <a:endParaRPr lang="zh-CN" altLang="en-US" sz="2200" kern="0" dirty="0">
              <a:solidFill>
                <a:sysClr val="window" lastClr="FFFFFF"/>
              </a:solidFill>
              <a:latin typeface="Arial" pitchFamily="34" charset="0"/>
              <a:ea typeface="微软雅黑" pitchFamily="34" charset="-122"/>
            </a:endParaRPr>
          </a:p>
        </p:txBody>
      </p:sp>
      <p:sp>
        <p:nvSpPr>
          <p:cNvPr id="24" name="TextBox 22"/>
          <p:cNvSpPr txBox="1"/>
          <p:nvPr/>
        </p:nvSpPr>
        <p:spPr>
          <a:xfrm>
            <a:off x="2587860" y="417113"/>
            <a:ext cx="3930583" cy="774640"/>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Difficulty for hiring enumerators and instructors</a:t>
            </a:r>
            <a:endParaRPr lang="zh-CN" altLang="en-US" dirty="0">
              <a:solidFill>
                <a:schemeClr val="bg1"/>
              </a:solidFill>
            </a:endParaRPr>
          </a:p>
        </p:txBody>
      </p:sp>
      <p:sp>
        <p:nvSpPr>
          <p:cNvPr id="25" name="TextBox 23"/>
          <p:cNvSpPr txBox="1"/>
          <p:nvPr/>
        </p:nvSpPr>
        <p:spPr>
          <a:xfrm>
            <a:off x="7178501" y="1140443"/>
            <a:ext cx="4250781"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Maintaining cost of PDA</a:t>
            </a:r>
            <a:endParaRPr lang="zh-CN" altLang="en-US" dirty="0">
              <a:solidFill>
                <a:schemeClr val="bg1"/>
              </a:solidFill>
            </a:endParaRPr>
          </a:p>
        </p:txBody>
      </p:sp>
      <p:sp>
        <p:nvSpPr>
          <p:cNvPr id="27" name="TextBox 26"/>
          <p:cNvSpPr txBox="1"/>
          <p:nvPr/>
        </p:nvSpPr>
        <p:spPr>
          <a:xfrm>
            <a:off x="6743013" y="5404313"/>
            <a:ext cx="3805858"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Network platform is instability</a:t>
            </a:r>
            <a:endParaRPr lang="zh-CN" altLang="en-US" dirty="0">
              <a:solidFill>
                <a:schemeClr val="bg1"/>
              </a:solidFill>
            </a:endParaRPr>
          </a:p>
        </p:txBody>
      </p:sp>
      <p:sp>
        <p:nvSpPr>
          <p:cNvPr id="28" name="TextBox 27"/>
          <p:cNvSpPr txBox="1"/>
          <p:nvPr/>
        </p:nvSpPr>
        <p:spPr>
          <a:xfrm>
            <a:off x="2258908" y="5257961"/>
            <a:ext cx="5775915"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PDA training is difficult</a:t>
            </a:r>
            <a:endParaRPr lang="zh-CN" altLang="en-US" dirty="0">
              <a:solidFill>
                <a:schemeClr val="bg1"/>
              </a:solidFill>
            </a:endParaRPr>
          </a:p>
        </p:txBody>
      </p:sp>
      <p:pic>
        <p:nvPicPr>
          <p:cNvPr id="22" name="图片 25" descr="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7137" y="32635"/>
            <a:ext cx="1225017" cy="122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4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Scale>
                                      <p:cBhvr>
                                        <p:cTn id="2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8"/>
                                        </p:tgtEl>
                                        <p:attrNameLst>
                                          <p:attrName>ppt_x</p:attrName>
                                          <p:attrName>ppt_y</p:attrName>
                                        </p:attrNameLst>
                                      </p:cBhvr>
                                    </p:animMotion>
                                    <p:animEffect transition="in" filter="fade">
                                      <p:cBhvr>
                                        <p:cTn id="29" dur="1000"/>
                                        <p:tgtEl>
                                          <p:spTgt spid="1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9"/>
                                        </p:tgtEl>
                                        <p:attrNameLst>
                                          <p:attrName>style.visibility</p:attrName>
                                        </p:attrNameLst>
                                      </p:cBhvr>
                                      <p:to>
                                        <p:strVal val="visible"/>
                                      </p:to>
                                    </p:set>
                                    <p:animScale>
                                      <p:cBhvr>
                                        <p:cTn id="3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9"/>
                                        </p:tgtEl>
                                        <p:attrNameLst>
                                          <p:attrName>ppt_x</p:attrName>
                                          <p:attrName>ppt_y</p:attrName>
                                        </p:attrNameLst>
                                      </p:cBhvr>
                                    </p:animMotion>
                                    <p:animEffect transition="in" filter="fade">
                                      <p:cBhvr>
                                        <p:cTn id="34" dur="1000"/>
                                        <p:tgtEl>
                                          <p:spTgt spid="19"/>
                                        </p:tgtEl>
                                      </p:cBhvr>
                                    </p:animEffect>
                                  </p:childTnLst>
                                </p:cTn>
                              </p:par>
                              <p:par>
                                <p:cTn id="35" presetID="52" presetClass="entr" presetSubtype="0" fill="hold" grpId="0" nodeType="withEffect">
                                  <p:stCondLst>
                                    <p:cond delay="800"/>
                                  </p:stCondLst>
                                  <p:childTnLst>
                                    <p:set>
                                      <p:cBhvr>
                                        <p:cTn id="36" dur="1" fill="hold">
                                          <p:stCondLst>
                                            <p:cond delay="0"/>
                                          </p:stCondLst>
                                        </p:cTn>
                                        <p:tgtEl>
                                          <p:spTgt spid="23"/>
                                        </p:tgtEl>
                                        <p:attrNameLst>
                                          <p:attrName>style.visibility</p:attrName>
                                        </p:attrNameLst>
                                      </p:cBhvr>
                                      <p:to>
                                        <p:strVal val="visible"/>
                                      </p:to>
                                    </p:set>
                                    <p:animScale>
                                      <p:cBhvr>
                                        <p:cTn id="3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3"/>
                                        </p:tgtEl>
                                        <p:attrNameLst>
                                          <p:attrName>ppt_x</p:attrName>
                                          <p:attrName>ppt_y</p:attrName>
                                        </p:attrNameLst>
                                      </p:cBhvr>
                                    </p:animMotion>
                                    <p:animEffect transition="in" filter="fade">
                                      <p:cBhvr>
                                        <p:cTn id="39" dur="1000"/>
                                        <p:tgtEl>
                                          <p:spTgt spid="23"/>
                                        </p:tgtEl>
                                      </p:cBhvr>
                                    </p:animEffect>
                                  </p:childTnLst>
                                </p:cTn>
                              </p:par>
                              <p:par>
                                <p:cTn id="40" presetID="52" presetClass="entr" presetSubtype="0" fill="hold" grpId="0" nodeType="withEffect">
                                  <p:stCondLst>
                                    <p:cond delay="1000"/>
                                  </p:stCondLst>
                                  <p:childTnLst>
                                    <p:set>
                                      <p:cBhvr>
                                        <p:cTn id="41" dur="1" fill="hold">
                                          <p:stCondLst>
                                            <p:cond delay="0"/>
                                          </p:stCondLst>
                                        </p:cTn>
                                        <p:tgtEl>
                                          <p:spTgt spid="21"/>
                                        </p:tgtEl>
                                        <p:attrNameLst>
                                          <p:attrName>style.visibility</p:attrName>
                                        </p:attrNameLst>
                                      </p:cBhvr>
                                      <p:to>
                                        <p:strVal val="visible"/>
                                      </p:to>
                                    </p:set>
                                    <p:animScale>
                                      <p:cBhvr>
                                        <p:cTn id="4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1"/>
                                        </p:tgtEl>
                                        <p:attrNameLst>
                                          <p:attrName>ppt_x</p:attrName>
                                          <p:attrName>ppt_y</p:attrName>
                                        </p:attrNameLst>
                                      </p:cBhvr>
                                    </p:animMotion>
                                    <p:animEffect transition="in" filter="fade">
                                      <p:cBhvr>
                                        <p:cTn id="44" dur="1000"/>
                                        <p:tgtEl>
                                          <p:spTgt spid="21"/>
                                        </p:tgtEl>
                                      </p:cBhvr>
                                    </p:animEffect>
                                  </p:childTnLst>
                                </p:cTn>
                              </p:par>
                            </p:childTnLst>
                          </p:cTn>
                        </p:par>
                        <p:par>
                          <p:cTn id="45" fill="hold">
                            <p:stCondLst>
                              <p:cond delay="3000"/>
                            </p:stCondLst>
                            <p:childTnLst>
                              <p:par>
                                <p:cTn id="46" presetID="1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par>
                                <p:cTn id="50" presetID="12" presetClass="entr" presetSubtype="8"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right)">
                                      <p:cBhvr>
                                        <p:cTn id="53" dur="500"/>
                                        <p:tgtEl>
                                          <p:spTgt spid="11"/>
                                        </p:tgtEl>
                                      </p:cBhvr>
                                    </p:animEffect>
                                  </p:childTnLst>
                                </p:cTn>
                              </p:par>
                              <p:par>
                                <p:cTn id="54" presetID="12" presetClass="entr" presetSubtype="2"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left)">
                                      <p:cBhvr>
                                        <p:cTn id="57" dur="500"/>
                                        <p:tgtEl>
                                          <p:spTgt spid="14"/>
                                        </p:tgtEl>
                                      </p:cBhvr>
                                    </p:animEffect>
                                  </p:childTnLst>
                                </p:cTn>
                              </p:par>
                              <p:par>
                                <p:cTn id="58" presetID="12" presetClass="entr" presetSubtype="2"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p:tgtEl>
                                          <p:spTgt spid="12"/>
                                        </p:tgtEl>
                                        <p:attrNameLst>
                                          <p:attrName>ppt_x</p:attrName>
                                        </p:attrNameLst>
                                      </p:cBhvr>
                                      <p:tavLst>
                                        <p:tav tm="0">
                                          <p:val>
                                            <p:strVal val="#ppt_x+#ppt_w*1.125000"/>
                                          </p:val>
                                        </p:tav>
                                        <p:tav tm="100000">
                                          <p:val>
                                            <p:strVal val="#ppt_x"/>
                                          </p:val>
                                        </p:tav>
                                      </p:tavLst>
                                    </p:anim>
                                    <p:animEffect transition="in" filter="wipe(left)">
                                      <p:cBhvr>
                                        <p:cTn id="61" dur="500"/>
                                        <p:tgtEl>
                                          <p:spTgt spid="12"/>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19" grpId="0" animBg="1"/>
      <p:bldP spid="21" grpId="0" animBg="1"/>
      <p:bldP spid="23" grpId="0" animBg="1"/>
      <p:bldP spid="24" grpId="0"/>
      <p:bldP spid="25"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054687" y="6400800"/>
            <a:ext cx="1905000" cy="457200"/>
          </a:xfrm>
        </p:spPr>
        <p:txBody>
          <a:bodyPr/>
          <a:lstStyle/>
          <a:p>
            <a:pPr>
              <a:defRPr/>
            </a:pPr>
            <a:fld id="{870FFE52-B66C-4A6A-8221-9D6B628ABA53}" type="slidenum">
              <a:rPr lang="zh-CN" altLang="en-US" smtClean="0"/>
              <a:pPr>
                <a:defRPr/>
              </a:pPr>
              <a:t>42</a:t>
            </a:fld>
            <a:endParaRPr lang="en-US" altLang="zh-CN"/>
          </a:p>
        </p:txBody>
      </p:sp>
      <p:sp>
        <p:nvSpPr>
          <p:cNvPr id="5" name="等腰三角形 21"/>
          <p:cNvSpPr/>
          <p:nvPr/>
        </p:nvSpPr>
        <p:spPr bwMode="auto">
          <a:xfrm rot="16200000" flipH="1">
            <a:off x="6228158" y="2032499"/>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6" name="等腰三角形 21"/>
          <p:cNvSpPr/>
          <p:nvPr/>
        </p:nvSpPr>
        <p:spPr bwMode="auto">
          <a:xfrm rot="5400000">
            <a:off x="3427588" y="2032499"/>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headEnd/>
            <a:tailEnd/>
          </a:ln>
        </p:spPr>
        <p:txBody>
          <a:bodyPr vert="eaVert" lIns="89477" tIns="44738" rIns="89477" bIns="44738" anchor="ctr"/>
          <a:lstStyle/>
          <a:p>
            <a:pPr>
              <a:defRPr/>
            </a:pPr>
            <a:endParaRPr lang="zh-CN" altLang="en-US" sz="1500" kern="0">
              <a:solidFill>
                <a:sysClr val="window" lastClr="FFFFFF"/>
              </a:solidFill>
              <a:latin typeface="微软雅黑" pitchFamily="34" charset="-122"/>
              <a:ea typeface="微软雅黑" pitchFamily="34" charset="-122"/>
            </a:endParaRPr>
          </a:p>
        </p:txBody>
      </p:sp>
      <p:sp>
        <p:nvSpPr>
          <p:cNvPr id="7" name="椭圆 6"/>
          <p:cNvSpPr/>
          <p:nvPr/>
        </p:nvSpPr>
        <p:spPr bwMode="auto">
          <a:xfrm>
            <a:off x="3400773" y="182705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sp>
        <p:nvSpPr>
          <p:cNvPr id="8" name="椭圆 7"/>
          <p:cNvSpPr/>
          <p:nvPr/>
        </p:nvSpPr>
        <p:spPr bwMode="auto">
          <a:xfrm>
            <a:off x="5534080" y="182705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a:ea typeface="微软雅黑" pitchFamily="34" charset="-122"/>
            </a:endParaRPr>
          </a:p>
        </p:txBody>
      </p:sp>
      <p:cxnSp>
        <p:nvCxnSpPr>
          <p:cNvPr id="9" name="直接连接符 8"/>
          <p:cNvCxnSpPr>
            <a:cxnSpLocks noChangeShapeType="1"/>
          </p:cNvCxnSpPr>
          <p:nvPr/>
        </p:nvCxnSpPr>
        <p:spPr bwMode="auto">
          <a:xfrm>
            <a:off x="4379767" y="2700946"/>
            <a:ext cx="558539" cy="263257"/>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V="1">
            <a:off x="4379765" y="4032812"/>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flipV="1">
            <a:off x="7636356" y="4020350"/>
            <a:ext cx="577156" cy="306875"/>
          </a:xfrm>
          <a:prstGeom prst="line">
            <a:avLst/>
          </a:prstGeom>
          <a:noFill/>
          <a:ln w="28575" algn="ctr">
            <a:solidFill>
              <a:schemeClr val="bg1">
                <a:lumMod val="50000"/>
              </a:schemeClr>
            </a:solidFill>
            <a:round/>
            <a:headEnd type="none" w="med" len="med"/>
            <a:tailEnd type="arrow" w="med" len="med"/>
          </a:ln>
        </p:spPr>
      </p:cxnSp>
      <p:cxnSp>
        <p:nvCxnSpPr>
          <p:cNvPr id="14" name="直接连接符 13"/>
          <p:cNvCxnSpPr>
            <a:cxnSpLocks noChangeShapeType="1"/>
          </p:cNvCxnSpPr>
          <p:nvPr/>
        </p:nvCxnSpPr>
        <p:spPr bwMode="auto">
          <a:xfrm flipH="1">
            <a:off x="7654975" y="2700946"/>
            <a:ext cx="558539" cy="263257"/>
          </a:xfrm>
          <a:prstGeom prst="line">
            <a:avLst/>
          </a:prstGeom>
          <a:noFill/>
          <a:ln w="28575" algn="ctr">
            <a:solidFill>
              <a:schemeClr val="bg1">
                <a:lumMod val="50000"/>
              </a:schemeClr>
            </a:solidFill>
            <a:round/>
            <a:headEnd type="none" w="med" len="med"/>
            <a:tailEnd type="arrow" w="med" len="med"/>
          </a:ln>
        </p:spPr>
      </p:cxnSp>
      <p:grpSp>
        <p:nvGrpSpPr>
          <p:cNvPr id="15" name="组合 14"/>
          <p:cNvGrpSpPr/>
          <p:nvPr/>
        </p:nvGrpSpPr>
        <p:grpSpPr>
          <a:xfrm>
            <a:off x="5088017" y="2482862"/>
            <a:ext cx="2444961" cy="2251587"/>
            <a:chOff x="5014912" y="2584450"/>
            <a:chExt cx="2105025" cy="2105025"/>
          </a:xfrm>
        </p:grpSpPr>
        <p:sp>
          <p:nvSpPr>
            <p:cNvPr id="1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itchFamily="34" charset="-122"/>
                <a:ea typeface="微软雅黑" pitchFamily="34" charset="-122"/>
              </a:endParaRPr>
            </a:p>
          </p:txBody>
        </p:sp>
        <p:sp>
          <p:nvSpPr>
            <p:cNvPr id="17" name="Oval 19"/>
            <p:cNvSpPr>
              <a:spLocks noChangeArrowheads="1"/>
            </p:cNvSpPr>
            <p:nvPr/>
          </p:nvSpPr>
          <p:spPr bwMode="auto">
            <a:xfrm>
              <a:off x="5257100" y="3103362"/>
              <a:ext cx="1563582"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en-US" altLang="zh-CN" b="1" kern="0" dirty="0">
                  <a:solidFill>
                    <a:srgbClr val="4D4D4D"/>
                  </a:solidFill>
                  <a:ea typeface="微软雅黑" pitchFamily="34" charset="-122"/>
                  <a:cs typeface="Times New Roman" panose="02020603050405020304" pitchFamily="18" charset="0"/>
                </a:rPr>
                <a:t>Internet</a:t>
              </a:r>
              <a:r>
                <a:rPr lang="en-US" altLang="zh-CN" sz="1400" b="1" kern="0" dirty="0">
                  <a:solidFill>
                    <a:srgbClr val="4D4D4D"/>
                  </a:solidFill>
                  <a:ea typeface="微软雅黑" pitchFamily="34" charset="-122"/>
                  <a:cs typeface="Times New Roman" panose="02020603050405020304" pitchFamily="18" charset="0"/>
                </a:rPr>
                <a:t> </a:t>
              </a:r>
              <a:endParaRPr lang="zh-CN" altLang="en-US" sz="1400" b="1" kern="0" dirty="0">
                <a:solidFill>
                  <a:srgbClr val="4D4D4D"/>
                </a:solidFill>
                <a:ea typeface="微软雅黑" pitchFamily="34" charset="-122"/>
                <a:cs typeface="Times New Roman" panose="02020603050405020304" pitchFamily="18" charset="0"/>
              </a:endParaRPr>
            </a:p>
          </p:txBody>
        </p:sp>
      </p:grpSp>
      <p:sp>
        <p:nvSpPr>
          <p:cNvPr id="18" name="Oval 19"/>
          <p:cNvSpPr>
            <a:spLocks noChangeArrowheads="1"/>
          </p:cNvSpPr>
          <p:nvPr/>
        </p:nvSpPr>
        <p:spPr bwMode="auto">
          <a:xfrm>
            <a:off x="3417837" y="1911173"/>
            <a:ext cx="969686" cy="973585"/>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ysClr val="window" lastClr="FFFFFF"/>
                </a:solidFill>
                <a:latin typeface="Arial" pitchFamily="34" charset="0"/>
                <a:ea typeface="微软雅黑" pitchFamily="34" charset="-122"/>
              </a:rPr>
              <a:t>1</a:t>
            </a:r>
            <a:endParaRPr lang="zh-CN" altLang="en-US" sz="2200" kern="0" dirty="0">
              <a:solidFill>
                <a:sysClr val="window" lastClr="FFFFFF"/>
              </a:solidFill>
              <a:latin typeface="Arial" pitchFamily="34" charset="0"/>
              <a:ea typeface="微软雅黑" pitchFamily="34" charset="-122"/>
            </a:endParaRPr>
          </a:p>
        </p:txBody>
      </p:sp>
      <p:sp>
        <p:nvSpPr>
          <p:cNvPr id="19" name="Oval 19"/>
          <p:cNvSpPr>
            <a:spLocks noChangeArrowheads="1"/>
          </p:cNvSpPr>
          <p:nvPr/>
        </p:nvSpPr>
        <p:spPr bwMode="auto">
          <a:xfrm>
            <a:off x="8163867" y="1926749"/>
            <a:ext cx="969685" cy="975144"/>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chemeClr val="bg1"/>
                </a:solidFill>
                <a:latin typeface="Arial" pitchFamily="34" charset="0"/>
                <a:ea typeface="微软雅黑" pitchFamily="34" charset="-122"/>
              </a:rPr>
              <a:t>3</a:t>
            </a:r>
            <a:endParaRPr lang="zh-CN" altLang="en-US" sz="2200" kern="0" dirty="0">
              <a:solidFill>
                <a:schemeClr val="bg1"/>
              </a:solidFill>
              <a:latin typeface="Arial" pitchFamily="34" charset="0"/>
              <a:ea typeface="微软雅黑" pitchFamily="34" charset="-122"/>
            </a:endParaRPr>
          </a:p>
        </p:txBody>
      </p:sp>
      <p:sp>
        <p:nvSpPr>
          <p:cNvPr id="21" name="Oval 19"/>
          <p:cNvSpPr>
            <a:spLocks noChangeArrowheads="1"/>
          </p:cNvSpPr>
          <p:nvPr/>
        </p:nvSpPr>
        <p:spPr bwMode="auto">
          <a:xfrm>
            <a:off x="8233113" y="4110698"/>
            <a:ext cx="971236" cy="975144"/>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chemeClr val="bg1"/>
                </a:solidFill>
                <a:latin typeface="Arial" pitchFamily="34" charset="0"/>
                <a:ea typeface="微软雅黑" pitchFamily="34" charset="-122"/>
              </a:rPr>
              <a:t>4</a:t>
            </a:r>
            <a:endParaRPr lang="zh-CN" altLang="en-US" sz="2200" kern="0" dirty="0">
              <a:solidFill>
                <a:schemeClr val="bg1"/>
              </a:solidFill>
              <a:latin typeface="Arial" pitchFamily="34" charset="0"/>
              <a:ea typeface="微软雅黑" pitchFamily="34" charset="-122"/>
            </a:endParaRPr>
          </a:p>
        </p:txBody>
      </p:sp>
      <p:sp>
        <p:nvSpPr>
          <p:cNvPr id="23" name="Oval 19"/>
          <p:cNvSpPr>
            <a:spLocks noChangeArrowheads="1"/>
          </p:cNvSpPr>
          <p:nvPr/>
        </p:nvSpPr>
        <p:spPr bwMode="auto">
          <a:xfrm>
            <a:off x="3380603" y="4169892"/>
            <a:ext cx="971236" cy="975144"/>
          </a:xfrm>
          <a:prstGeom prst="ellipse">
            <a:avLst/>
          </a:prstGeom>
          <a:solidFill>
            <a:schemeClr val="accent1"/>
          </a:solidFill>
          <a:ln w="9525">
            <a:noFill/>
            <a:round/>
            <a:headEnd/>
            <a:tailEnd/>
          </a:ln>
          <a:effectLst/>
        </p:spPr>
        <p:txBody>
          <a:bodyPr lIns="89477" tIns="44738" rIns="89477" bIns="44738" anchor="ctr"/>
          <a:lstStyle/>
          <a:p>
            <a:pPr algn="ctr">
              <a:lnSpc>
                <a:spcPct val="120000"/>
              </a:lnSpc>
              <a:defRPr/>
            </a:pPr>
            <a:r>
              <a:rPr lang="en-US" altLang="zh-CN" sz="2200" kern="0" dirty="0">
                <a:solidFill>
                  <a:sysClr val="window" lastClr="FFFFFF"/>
                </a:solidFill>
                <a:latin typeface="Arial" pitchFamily="34" charset="0"/>
                <a:ea typeface="微软雅黑" pitchFamily="34" charset="-122"/>
              </a:rPr>
              <a:t>2</a:t>
            </a:r>
            <a:endParaRPr lang="zh-CN" altLang="en-US" sz="2200" kern="0" dirty="0">
              <a:solidFill>
                <a:sysClr val="window" lastClr="FFFFFF"/>
              </a:solidFill>
              <a:latin typeface="Arial" pitchFamily="34" charset="0"/>
              <a:ea typeface="微软雅黑" pitchFamily="34" charset="-122"/>
            </a:endParaRPr>
          </a:p>
        </p:txBody>
      </p:sp>
      <p:sp>
        <p:nvSpPr>
          <p:cNvPr id="24" name="TextBox 22"/>
          <p:cNvSpPr txBox="1"/>
          <p:nvPr/>
        </p:nvSpPr>
        <p:spPr>
          <a:xfrm>
            <a:off x="2567609" y="821400"/>
            <a:ext cx="3930583"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Quality of self-enumeration</a:t>
            </a:r>
            <a:endParaRPr lang="zh-CN" altLang="en-US" dirty="0">
              <a:solidFill>
                <a:schemeClr val="bg1"/>
              </a:solidFill>
            </a:endParaRPr>
          </a:p>
        </p:txBody>
      </p:sp>
      <p:sp>
        <p:nvSpPr>
          <p:cNvPr id="25" name="TextBox 23"/>
          <p:cNvSpPr txBox="1"/>
          <p:nvPr/>
        </p:nvSpPr>
        <p:spPr>
          <a:xfrm>
            <a:off x="6593341" y="1201663"/>
            <a:ext cx="4250781"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Households will is not strong</a:t>
            </a:r>
            <a:endParaRPr lang="zh-CN" altLang="en-US" dirty="0">
              <a:solidFill>
                <a:schemeClr val="bg1"/>
              </a:solidFill>
            </a:endParaRPr>
          </a:p>
        </p:txBody>
      </p:sp>
      <p:sp>
        <p:nvSpPr>
          <p:cNvPr id="27" name="TextBox 26"/>
          <p:cNvSpPr txBox="1"/>
          <p:nvPr/>
        </p:nvSpPr>
        <p:spPr>
          <a:xfrm>
            <a:off x="6966111" y="5405965"/>
            <a:ext cx="3805858"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Reporting environment is limited</a:t>
            </a:r>
            <a:endParaRPr lang="zh-CN" altLang="en-US" dirty="0">
              <a:solidFill>
                <a:schemeClr val="bg1"/>
              </a:solidFill>
            </a:endParaRPr>
          </a:p>
        </p:txBody>
      </p:sp>
      <p:sp>
        <p:nvSpPr>
          <p:cNvPr id="28" name="TextBox 27"/>
          <p:cNvSpPr txBox="1"/>
          <p:nvPr/>
        </p:nvSpPr>
        <p:spPr>
          <a:xfrm>
            <a:off x="1958927" y="5425424"/>
            <a:ext cx="5775915" cy="414541"/>
          </a:xfrm>
          <a:prstGeom prst="rect">
            <a:avLst/>
          </a:prstGeom>
          <a:noFill/>
        </p:spPr>
        <p:txBody>
          <a:bodyPr wrap="square" lIns="89477" tIns="44738" rIns="89477" bIns="44738" rtlCol="0">
            <a:spAutoFit/>
          </a:bodyPr>
          <a:lstStyle>
            <a:defPPr>
              <a:defRPr lang="zh-CN"/>
            </a:defPPr>
            <a:lvl1pPr>
              <a:lnSpc>
                <a:spcPct val="130000"/>
              </a:lnSpc>
              <a:defRPr b="1">
                <a:solidFill>
                  <a:srgbClr val="3333FF"/>
                </a:solidFill>
                <a:ea typeface="微软雅黑" pitchFamily="34" charset="-122"/>
                <a:cs typeface="Times New Roman" panose="02020603050405020304" pitchFamily="18" charset="0"/>
              </a:defRPr>
            </a:lvl1pPr>
          </a:lstStyle>
          <a:p>
            <a:r>
              <a:rPr lang="en-US" altLang="zh-CN" dirty="0">
                <a:solidFill>
                  <a:schemeClr val="bg1"/>
                </a:solidFill>
              </a:rPr>
              <a:t>Restriction by age, education, etc.</a:t>
            </a:r>
            <a:endParaRPr lang="zh-CN" altLang="en-US" dirty="0">
              <a:solidFill>
                <a:schemeClr val="bg1"/>
              </a:solidFill>
            </a:endParaRPr>
          </a:p>
        </p:txBody>
      </p:sp>
      <p:pic>
        <p:nvPicPr>
          <p:cNvPr id="22" name="图片 25" descr="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7137" y="32635"/>
            <a:ext cx="1225017" cy="122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8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Scale>
                                      <p:cBhvr>
                                        <p:cTn id="2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8"/>
                                        </p:tgtEl>
                                        <p:attrNameLst>
                                          <p:attrName>ppt_x</p:attrName>
                                          <p:attrName>ppt_y</p:attrName>
                                        </p:attrNameLst>
                                      </p:cBhvr>
                                    </p:animMotion>
                                    <p:animEffect transition="in" filter="fade">
                                      <p:cBhvr>
                                        <p:cTn id="29" dur="1000"/>
                                        <p:tgtEl>
                                          <p:spTgt spid="1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9"/>
                                        </p:tgtEl>
                                        <p:attrNameLst>
                                          <p:attrName>style.visibility</p:attrName>
                                        </p:attrNameLst>
                                      </p:cBhvr>
                                      <p:to>
                                        <p:strVal val="visible"/>
                                      </p:to>
                                    </p:set>
                                    <p:animScale>
                                      <p:cBhvr>
                                        <p:cTn id="3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9"/>
                                        </p:tgtEl>
                                        <p:attrNameLst>
                                          <p:attrName>ppt_x</p:attrName>
                                          <p:attrName>ppt_y</p:attrName>
                                        </p:attrNameLst>
                                      </p:cBhvr>
                                    </p:animMotion>
                                    <p:animEffect transition="in" filter="fade">
                                      <p:cBhvr>
                                        <p:cTn id="34" dur="1000"/>
                                        <p:tgtEl>
                                          <p:spTgt spid="19"/>
                                        </p:tgtEl>
                                      </p:cBhvr>
                                    </p:animEffect>
                                  </p:childTnLst>
                                </p:cTn>
                              </p:par>
                              <p:par>
                                <p:cTn id="35" presetID="52" presetClass="entr" presetSubtype="0" fill="hold" grpId="0" nodeType="withEffect">
                                  <p:stCondLst>
                                    <p:cond delay="800"/>
                                  </p:stCondLst>
                                  <p:childTnLst>
                                    <p:set>
                                      <p:cBhvr>
                                        <p:cTn id="36" dur="1" fill="hold">
                                          <p:stCondLst>
                                            <p:cond delay="0"/>
                                          </p:stCondLst>
                                        </p:cTn>
                                        <p:tgtEl>
                                          <p:spTgt spid="23"/>
                                        </p:tgtEl>
                                        <p:attrNameLst>
                                          <p:attrName>style.visibility</p:attrName>
                                        </p:attrNameLst>
                                      </p:cBhvr>
                                      <p:to>
                                        <p:strVal val="visible"/>
                                      </p:to>
                                    </p:set>
                                    <p:animScale>
                                      <p:cBhvr>
                                        <p:cTn id="37"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3"/>
                                        </p:tgtEl>
                                        <p:attrNameLst>
                                          <p:attrName>ppt_x</p:attrName>
                                          <p:attrName>ppt_y</p:attrName>
                                        </p:attrNameLst>
                                      </p:cBhvr>
                                    </p:animMotion>
                                    <p:animEffect transition="in" filter="fade">
                                      <p:cBhvr>
                                        <p:cTn id="39" dur="1000"/>
                                        <p:tgtEl>
                                          <p:spTgt spid="23"/>
                                        </p:tgtEl>
                                      </p:cBhvr>
                                    </p:animEffect>
                                  </p:childTnLst>
                                </p:cTn>
                              </p:par>
                              <p:par>
                                <p:cTn id="40" presetID="52" presetClass="entr" presetSubtype="0" fill="hold" grpId="0" nodeType="withEffect">
                                  <p:stCondLst>
                                    <p:cond delay="1000"/>
                                  </p:stCondLst>
                                  <p:childTnLst>
                                    <p:set>
                                      <p:cBhvr>
                                        <p:cTn id="41" dur="1" fill="hold">
                                          <p:stCondLst>
                                            <p:cond delay="0"/>
                                          </p:stCondLst>
                                        </p:cTn>
                                        <p:tgtEl>
                                          <p:spTgt spid="21"/>
                                        </p:tgtEl>
                                        <p:attrNameLst>
                                          <p:attrName>style.visibility</p:attrName>
                                        </p:attrNameLst>
                                      </p:cBhvr>
                                      <p:to>
                                        <p:strVal val="visible"/>
                                      </p:to>
                                    </p:set>
                                    <p:animScale>
                                      <p:cBhvr>
                                        <p:cTn id="4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1"/>
                                        </p:tgtEl>
                                        <p:attrNameLst>
                                          <p:attrName>ppt_x</p:attrName>
                                          <p:attrName>ppt_y</p:attrName>
                                        </p:attrNameLst>
                                      </p:cBhvr>
                                    </p:animMotion>
                                    <p:animEffect transition="in" filter="fade">
                                      <p:cBhvr>
                                        <p:cTn id="44" dur="1000"/>
                                        <p:tgtEl>
                                          <p:spTgt spid="21"/>
                                        </p:tgtEl>
                                      </p:cBhvr>
                                    </p:animEffect>
                                  </p:childTnLst>
                                </p:cTn>
                              </p:par>
                            </p:childTnLst>
                          </p:cTn>
                        </p:par>
                        <p:par>
                          <p:cTn id="45" fill="hold">
                            <p:stCondLst>
                              <p:cond delay="3000"/>
                            </p:stCondLst>
                            <p:childTnLst>
                              <p:par>
                                <p:cTn id="46" presetID="1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p:tgtEl>
                                          <p:spTgt spid="9"/>
                                        </p:tgtEl>
                                        <p:attrNameLst>
                                          <p:attrName>ppt_x</p:attrName>
                                        </p:attrNameLst>
                                      </p:cBhvr>
                                      <p:tavLst>
                                        <p:tav tm="0">
                                          <p:val>
                                            <p:strVal val="#ppt_x-#ppt_w*1.125000"/>
                                          </p:val>
                                        </p:tav>
                                        <p:tav tm="100000">
                                          <p:val>
                                            <p:strVal val="#ppt_x"/>
                                          </p:val>
                                        </p:tav>
                                      </p:tavLst>
                                    </p:anim>
                                    <p:animEffect transition="in" filter="wipe(right)">
                                      <p:cBhvr>
                                        <p:cTn id="49" dur="500"/>
                                        <p:tgtEl>
                                          <p:spTgt spid="9"/>
                                        </p:tgtEl>
                                      </p:cBhvr>
                                    </p:animEffect>
                                  </p:childTnLst>
                                </p:cTn>
                              </p:par>
                              <p:par>
                                <p:cTn id="50" presetID="12" presetClass="entr" presetSubtype="8"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p:tgtEl>
                                          <p:spTgt spid="11"/>
                                        </p:tgtEl>
                                        <p:attrNameLst>
                                          <p:attrName>ppt_x</p:attrName>
                                        </p:attrNameLst>
                                      </p:cBhvr>
                                      <p:tavLst>
                                        <p:tav tm="0">
                                          <p:val>
                                            <p:strVal val="#ppt_x-#ppt_w*1.125000"/>
                                          </p:val>
                                        </p:tav>
                                        <p:tav tm="100000">
                                          <p:val>
                                            <p:strVal val="#ppt_x"/>
                                          </p:val>
                                        </p:tav>
                                      </p:tavLst>
                                    </p:anim>
                                    <p:animEffect transition="in" filter="wipe(right)">
                                      <p:cBhvr>
                                        <p:cTn id="53" dur="500"/>
                                        <p:tgtEl>
                                          <p:spTgt spid="11"/>
                                        </p:tgtEl>
                                      </p:cBhvr>
                                    </p:animEffect>
                                  </p:childTnLst>
                                </p:cTn>
                              </p:par>
                              <p:par>
                                <p:cTn id="54" presetID="12" presetClass="entr" presetSubtype="2"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ppt_x</p:attrName>
                                        </p:attrNameLst>
                                      </p:cBhvr>
                                      <p:tavLst>
                                        <p:tav tm="0">
                                          <p:val>
                                            <p:strVal val="#ppt_x+#ppt_w*1.125000"/>
                                          </p:val>
                                        </p:tav>
                                        <p:tav tm="100000">
                                          <p:val>
                                            <p:strVal val="#ppt_x"/>
                                          </p:val>
                                        </p:tav>
                                      </p:tavLst>
                                    </p:anim>
                                    <p:animEffect transition="in" filter="wipe(left)">
                                      <p:cBhvr>
                                        <p:cTn id="57" dur="500"/>
                                        <p:tgtEl>
                                          <p:spTgt spid="14"/>
                                        </p:tgtEl>
                                      </p:cBhvr>
                                    </p:animEffect>
                                  </p:childTnLst>
                                </p:cTn>
                              </p:par>
                              <p:par>
                                <p:cTn id="58" presetID="12" presetClass="entr" presetSubtype="2"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p:tgtEl>
                                          <p:spTgt spid="12"/>
                                        </p:tgtEl>
                                        <p:attrNameLst>
                                          <p:attrName>ppt_x</p:attrName>
                                        </p:attrNameLst>
                                      </p:cBhvr>
                                      <p:tavLst>
                                        <p:tav tm="0">
                                          <p:val>
                                            <p:strVal val="#ppt_x+#ppt_w*1.125000"/>
                                          </p:val>
                                        </p:tav>
                                        <p:tav tm="100000">
                                          <p:val>
                                            <p:strVal val="#ppt_x"/>
                                          </p:val>
                                        </p:tav>
                                      </p:tavLst>
                                    </p:anim>
                                    <p:animEffect transition="in" filter="wipe(left)">
                                      <p:cBhvr>
                                        <p:cTn id="61" dur="500"/>
                                        <p:tgtEl>
                                          <p:spTgt spid="12"/>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8" grpId="0" animBg="1"/>
      <p:bldP spid="19" grpId="0" animBg="1"/>
      <p:bldP spid="21" grpId="0" animBg="1"/>
      <p:bldP spid="23" grpId="0" animBg="1"/>
      <p:bldP spid="24" grpId="0"/>
      <p:bldP spid="25" grpId="0"/>
      <p:bldP spid="27"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870FFE52-B66C-4A6A-8221-9D6B628ABA53}" type="slidenum">
              <a:rPr lang="zh-CN" altLang="en-US" smtClean="0"/>
              <a:pPr>
                <a:defRPr/>
              </a:pPr>
              <a:t>43</a:t>
            </a:fld>
            <a:endParaRPr lang="en-US" altLang="zh-CN"/>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8292" y="350660"/>
            <a:ext cx="7216417" cy="6354941"/>
          </a:xfrm>
          <a:prstGeom prst="rect">
            <a:avLst/>
          </a:prstGeom>
        </p:spPr>
      </p:pic>
    </p:spTree>
    <p:extLst>
      <p:ext uri="{BB962C8B-B14F-4D97-AF65-F5344CB8AC3E}">
        <p14:creationId xmlns:p14="http://schemas.microsoft.com/office/powerpoint/2010/main" val="1288064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588556" y="1412777"/>
            <a:ext cx="8079444" cy="2423"/>
          </a:xfrm>
          <a:prstGeom prst="line">
            <a:avLst/>
          </a:prstGeom>
          <a:ln w="50800">
            <a:solidFill>
              <a:srgbClr val="005DA2"/>
            </a:solidFill>
          </a:ln>
        </p:spPr>
        <p:style>
          <a:lnRef idx="1">
            <a:schemeClr val="accent1"/>
          </a:lnRef>
          <a:fillRef idx="0">
            <a:schemeClr val="accent1"/>
          </a:fillRef>
          <a:effectRef idx="0">
            <a:schemeClr val="accent1"/>
          </a:effectRef>
          <a:fontRef idx="minor">
            <a:schemeClr val="tx1"/>
          </a:fontRef>
        </p:style>
      </p:cxnSp>
      <p:sp>
        <p:nvSpPr>
          <p:cNvPr id="6149" name="矩形 3"/>
          <p:cNvSpPr>
            <a:spLocks noChangeArrowheads="1"/>
          </p:cNvSpPr>
          <p:nvPr/>
        </p:nvSpPr>
        <p:spPr bwMode="auto">
          <a:xfrm>
            <a:off x="3240439" y="997278"/>
            <a:ext cx="8081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Light" panose="020F0302020204030204" pitchFamily="34" charset="0"/>
                <a:ea typeface="微软雅黑" panose="020B0503020204020204" pitchFamily="34" charset="-122"/>
              </a:defRPr>
            </a:lvl1pPr>
            <a:lvl2pPr marL="742950" indent="-285750" eaLnBrk="0" hangingPunct="0">
              <a:defRPr>
                <a:solidFill>
                  <a:schemeClr val="tx1"/>
                </a:solidFill>
                <a:latin typeface="Calibri Light" panose="020F0302020204030204" pitchFamily="34" charset="0"/>
                <a:ea typeface="微软雅黑" panose="020B0503020204020204" pitchFamily="34" charset="-122"/>
              </a:defRPr>
            </a:lvl2pPr>
            <a:lvl3pPr marL="1143000" indent="-228600" eaLnBrk="0" hangingPunct="0">
              <a:defRPr>
                <a:solidFill>
                  <a:schemeClr val="tx1"/>
                </a:solidFill>
                <a:latin typeface="Calibri Light" panose="020F0302020204030204" pitchFamily="34" charset="0"/>
                <a:ea typeface="微软雅黑" panose="020B0503020204020204" pitchFamily="34" charset="-122"/>
              </a:defRPr>
            </a:lvl3pPr>
            <a:lvl4pPr marL="1600200" indent="-228600" eaLnBrk="0" hangingPunct="0">
              <a:defRPr>
                <a:solidFill>
                  <a:schemeClr val="tx1"/>
                </a:solidFill>
                <a:latin typeface="Calibri Light" panose="020F0302020204030204" pitchFamily="34" charset="0"/>
                <a:ea typeface="微软雅黑" panose="020B0503020204020204" pitchFamily="34" charset="-122"/>
              </a:defRPr>
            </a:lvl4pPr>
            <a:lvl5pPr marL="2057400" indent="-228600" eaLnBrk="0" hangingPunct="0">
              <a:defRPr>
                <a:solidFill>
                  <a:schemeClr val="tx1"/>
                </a:solidFill>
                <a:latin typeface="Calibri Light" panose="020F03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Light" panose="020F0302020204030204" pitchFamily="34" charset="0"/>
                <a:ea typeface="微软雅黑" panose="020B0503020204020204" pitchFamily="34" charset="-122"/>
              </a:defRPr>
            </a:lvl9pPr>
          </a:lstStyle>
          <a:p>
            <a:pPr algn="ctr" eaLnBrk="1" hangingPunct="1"/>
            <a:r>
              <a:rPr lang="en-US" altLang="zh-CN" sz="2400" b="1" i="1" dirty="0">
                <a:solidFill>
                  <a:schemeClr val="bg1"/>
                </a:solidFill>
                <a:latin typeface="微软雅黑" panose="020B0503020204020204" pitchFamily="34" charset="-122"/>
              </a:rPr>
              <a:t>4.Outlook for 2020 census data collection methods</a:t>
            </a:r>
            <a:endParaRPr lang="it-IT" altLang="zh-CN" sz="2400" b="1" i="1" dirty="0">
              <a:solidFill>
                <a:schemeClr val="bg1"/>
              </a:solidFill>
              <a:latin typeface="微软雅黑" panose="020B0503020204020204" pitchFamily="34" charset="-122"/>
            </a:endParaRPr>
          </a:p>
        </p:txBody>
      </p:sp>
      <p:sp>
        <p:nvSpPr>
          <p:cNvPr id="13" name="KSO_Shape"/>
          <p:cNvSpPr>
            <a:spLocks noChangeArrowheads="1"/>
          </p:cNvSpPr>
          <p:nvPr/>
        </p:nvSpPr>
        <p:spPr bwMode="auto">
          <a:xfrm>
            <a:off x="2629205" y="925270"/>
            <a:ext cx="465595" cy="446542"/>
          </a:xfrm>
          <a:custGeom>
            <a:avLst/>
            <a:gdLst>
              <a:gd name="T0" fmla="*/ 5478990 w 12269552"/>
              <a:gd name="T1" fmla="*/ 1790700 h 11753851"/>
              <a:gd name="T2" fmla="*/ 7986505 w 12269552"/>
              <a:gd name="T3" fmla="*/ 1790700 h 11753851"/>
              <a:gd name="T4" fmla="*/ 8459480 w 12269552"/>
              <a:gd name="T5" fmla="*/ 1982155 h 11753851"/>
              <a:gd name="T6" fmla="*/ 10058584 w 12269552"/>
              <a:gd name="T7" fmla="*/ 3581364 h 11753851"/>
              <a:gd name="T8" fmla="*/ 11383663 w 12269552"/>
              <a:gd name="T9" fmla="*/ 2256197 h 11753851"/>
              <a:gd name="T10" fmla="*/ 11729010 w 12269552"/>
              <a:gd name="T11" fmla="*/ 2132315 h 11753851"/>
              <a:gd name="T12" fmla="*/ 12269552 w 12269552"/>
              <a:gd name="T13" fmla="*/ 2669139 h 11753851"/>
              <a:gd name="T14" fmla="*/ 12145678 w 12269552"/>
              <a:gd name="T15" fmla="*/ 3007000 h 11753851"/>
              <a:gd name="T16" fmla="*/ 10546573 w 12269552"/>
              <a:gd name="T17" fmla="*/ 4621226 h 11753851"/>
              <a:gd name="T18" fmla="*/ 9671946 w 12269552"/>
              <a:gd name="T19" fmla="*/ 4692552 h 11753851"/>
              <a:gd name="T20" fmla="*/ 8692213 w 12269552"/>
              <a:gd name="T21" fmla="*/ 3709001 h 11753851"/>
              <a:gd name="T22" fmla="*/ 7156923 w 12269552"/>
              <a:gd name="T23" fmla="*/ 5480895 h 11753851"/>
              <a:gd name="T24" fmla="*/ 8560831 w 12269552"/>
              <a:gd name="T25" fmla="*/ 6884896 h 11753851"/>
              <a:gd name="T26" fmla="*/ 8688459 w 12269552"/>
              <a:gd name="T27" fmla="*/ 7707025 h 11753851"/>
              <a:gd name="T28" fmla="*/ 7900169 w 12269552"/>
              <a:gd name="T29" fmla="*/ 11220781 h 11753851"/>
              <a:gd name="T30" fmla="*/ 7247013 w 12269552"/>
              <a:gd name="T31" fmla="*/ 11753851 h 11753851"/>
              <a:gd name="T32" fmla="*/ 6578843 w 12269552"/>
              <a:gd name="T33" fmla="*/ 11085637 h 11753851"/>
              <a:gd name="T34" fmla="*/ 6597612 w 12269552"/>
              <a:gd name="T35" fmla="*/ 10916706 h 11753851"/>
              <a:gd name="T36" fmla="*/ 7247013 w 12269552"/>
              <a:gd name="T37" fmla="*/ 8037378 h 11753851"/>
              <a:gd name="T38" fmla="*/ 5647909 w 12269552"/>
              <a:gd name="T39" fmla="*/ 6483216 h 11753851"/>
              <a:gd name="T40" fmla="*/ 4277784 w 12269552"/>
              <a:gd name="T41" fmla="*/ 8014854 h 11753851"/>
              <a:gd name="T42" fmla="*/ 3463217 w 12269552"/>
              <a:gd name="T43" fmla="*/ 8270127 h 11753851"/>
              <a:gd name="T44" fmla="*/ 681676 w 12269552"/>
              <a:gd name="T45" fmla="*/ 8273881 h 11753851"/>
              <a:gd name="T46" fmla="*/ 17260 w 12269552"/>
              <a:gd name="T47" fmla="*/ 7752073 h 11753851"/>
              <a:gd name="T48" fmla="*/ 516511 w 12269552"/>
              <a:gd name="T49" fmla="*/ 6956222 h 11753851"/>
              <a:gd name="T50" fmla="*/ 685430 w 12269552"/>
              <a:gd name="T51" fmla="*/ 6941206 h 11753851"/>
              <a:gd name="T52" fmla="*/ 3080333 w 12269552"/>
              <a:gd name="T53" fmla="*/ 6948714 h 11753851"/>
              <a:gd name="T54" fmla="*/ 6623888 w 12269552"/>
              <a:gd name="T55" fmla="*/ 2841824 h 11753851"/>
              <a:gd name="T56" fmla="*/ 5696708 w 12269552"/>
              <a:gd name="T57" fmla="*/ 2838070 h 11753851"/>
              <a:gd name="T58" fmla="*/ 4086342 w 12269552"/>
              <a:gd name="T59" fmla="*/ 4696306 h 11753851"/>
              <a:gd name="T60" fmla="*/ 3688443 w 12269552"/>
              <a:gd name="T61" fmla="*/ 4884007 h 11753851"/>
              <a:gd name="T62" fmla="*/ 3166669 w 12269552"/>
              <a:gd name="T63" fmla="*/ 4365953 h 11753851"/>
              <a:gd name="T64" fmla="*/ 3343097 w 12269552"/>
              <a:gd name="T65" fmla="*/ 3975536 h 11753851"/>
              <a:gd name="T66" fmla="*/ 5077337 w 12269552"/>
              <a:gd name="T67" fmla="*/ 1978401 h 11753851"/>
              <a:gd name="T68" fmla="*/ 5478990 w 12269552"/>
              <a:gd name="T69" fmla="*/ 1790700 h 11753851"/>
              <a:gd name="T70" fmla="*/ 9252509 w 12269552"/>
              <a:gd name="T71" fmla="*/ 0 h 11753851"/>
              <a:gd name="T72" fmla="*/ 10286766 w 12269552"/>
              <a:gd name="T73" fmla="*/ 1034257 h 11753851"/>
              <a:gd name="T74" fmla="*/ 9252509 w 12269552"/>
              <a:gd name="T75" fmla="*/ 2068514 h 11753851"/>
              <a:gd name="T76" fmla="*/ 8218252 w 12269552"/>
              <a:gd name="T77" fmla="*/ 1034257 h 11753851"/>
              <a:gd name="T78" fmla="*/ 9252509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69552"/>
              <a:gd name="T121" fmla="*/ 0 h 11753851"/>
              <a:gd name="T122" fmla="*/ 12269552 w 12269552"/>
              <a:gd name="T123" fmla="*/ 11753851 h 117538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rgbClr val="005D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 name="矩形 1"/>
          <p:cNvSpPr/>
          <p:nvPr/>
        </p:nvSpPr>
        <p:spPr>
          <a:xfrm>
            <a:off x="1820012" y="1787310"/>
            <a:ext cx="9344174" cy="2246769"/>
          </a:xfrm>
          <a:prstGeom prst="rect">
            <a:avLst/>
          </a:prstGeom>
        </p:spPr>
        <p:txBody>
          <a:bodyPr wrap="square">
            <a:spAutoFit/>
          </a:bodyPr>
          <a:lstStyle/>
          <a:p>
            <a:r>
              <a:rPr lang="en-US" altLang="zh-CN" sz="2800" dirty="0">
                <a:solidFill>
                  <a:schemeClr val="bg1"/>
                </a:solidFill>
                <a:cs typeface="Times New Roman" panose="02020603050405020304" pitchFamily="18" charset="0"/>
              </a:rPr>
              <a:t>At the end of Jun.2016, Chinese net citizens reached 710 million. Internet penetration rate reached 51.7%, half of the Chinese people have access to the Internet.</a:t>
            </a:r>
          </a:p>
          <a:p>
            <a:r>
              <a:rPr lang="en-US" altLang="zh-CN" sz="2800" dirty="0">
                <a:solidFill>
                  <a:schemeClr val="bg1"/>
                </a:solidFill>
                <a:cs typeface="Times New Roman" panose="02020603050405020304" pitchFamily="18" charset="0"/>
              </a:rPr>
              <a:t>Leveraging on the success and lessons from the micro-census 2015, multi-mode data collection strategy will be used in 2020.</a:t>
            </a:r>
            <a:endParaRPr lang="zh-CN" altLang="en-US" sz="2800" dirty="0">
              <a:solidFill>
                <a:schemeClr val="bg1"/>
              </a:solidFill>
              <a:cs typeface="Times New Roman" panose="02020603050405020304" pitchFamily="18" charset="0"/>
            </a:endParaRPr>
          </a:p>
        </p:txBody>
      </p:sp>
      <p:pic>
        <p:nvPicPr>
          <p:cNvPr id="30" name="图片 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162" y="3929034"/>
            <a:ext cx="3945054" cy="264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54531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9A8D0A2-DC56-49D9-8A9C-0D807D297AFE}" type="slidenum">
              <a:rPr lang="zh-CN" altLang="en-US" smtClean="0"/>
              <a:pPr>
                <a:defRPr/>
              </a:pPr>
              <a:t>45</a:t>
            </a:fld>
            <a:endParaRPr lang="en-US" altLang="zh-CN"/>
          </a:p>
        </p:txBody>
      </p:sp>
      <p:sp>
        <p:nvSpPr>
          <p:cNvPr id="3" name="箭头3"/>
          <p:cNvSpPr>
            <a:spLocks/>
          </p:cNvSpPr>
          <p:nvPr/>
        </p:nvSpPr>
        <p:spPr bwMode="gray">
          <a:xfrm flipV="1">
            <a:off x="2041302" y="3242753"/>
            <a:ext cx="1609352" cy="302433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a:ea typeface="宋体"/>
            </a:endParaRPr>
          </a:p>
        </p:txBody>
      </p:sp>
      <p:sp>
        <p:nvSpPr>
          <p:cNvPr id="4" name="箭头2"/>
          <p:cNvSpPr>
            <a:spLocks/>
          </p:cNvSpPr>
          <p:nvPr/>
        </p:nvSpPr>
        <p:spPr bwMode="gray">
          <a:xfrm rot="16200000">
            <a:off x="2465615" y="2551423"/>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a:ea typeface="宋体"/>
            </a:endParaRPr>
          </a:p>
        </p:txBody>
      </p:sp>
      <p:sp>
        <p:nvSpPr>
          <p:cNvPr id="5" name="箭头1"/>
          <p:cNvSpPr>
            <a:spLocks/>
          </p:cNvSpPr>
          <p:nvPr/>
        </p:nvSpPr>
        <p:spPr bwMode="gray">
          <a:xfrm>
            <a:off x="2030952" y="1154525"/>
            <a:ext cx="1609352" cy="252027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a:ea typeface="宋体"/>
            </a:endParaRPr>
          </a:p>
        </p:txBody>
      </p:sp>
      <p:sp>
        <p:nvSpPr>
          <p:cNvPr id="6" name="文本1"/>
          <p:cNvSpPr>
            <a:spLocks noChangeArrowheads="1"/>
          </p:cNvSpPr>
          <p:nvPr/>
        </p:nvSpPr>
        <p:spPr bwMode="gray">
          <a:xfrm>
            <a:off x="4381003" y="1154604"/>
            <a:ext cx="6120000" cy="720000"/>
          </a:xfrm>
          <a:prstGeom prst="roundRect">
            <a:avLst>
              <a:gd name="adj" fmla="val 11505"/>
            </a:avLst>
          </a:prstGeom>
          <a:solidFill>
            <a:schemeClr val="bg1">
              <a:lumMod val="85000"/>
            </a:schemeClr>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defRPr/>
            </a:pPr>
            <a:r>
              <a:rPr lang="en-US" altLang="zh-CN" sz="2400" b="1" dirty="0">
                <a:solidFill>
                  <a:srgbClr val="4D4D4D"/>
                </a:solidFill>
                <a:latin typeface="Times New Roman" panose="02020603050405020304" pitchFamily="18" charset="0"/>
                <a:ea typeface="微软雅黑" pitchFamily="34" charset="-122"/>
                <a:cs typeface="Times New Roman" panose="02020603050405020304" pitchFamily="18" charset="0"/>
              </a:rPr>
              <a:t>The acceptance of internet enumeration is growing</a:t>
            </a:r>
            <a:endParaRPr lang="zh-CN" altLang="zh-CN" sz="2400" b="1" dirty="0">
              <a:solidFill>
                <a:srgbClr val="4D4D4D"/>
              </a:solidFill>
              <a:latin typeface="Times New Roman" panose="02020603050405020304" pitchFamily="18" charset="0"/>
              <a:ea typeface="微软雅黑" pitchFamily="34" charset="-122"/>
              <a:cs typeface="Times New Roman" panose="02020603050405020304" pitchFamily="18" charset="0"/>
            </a:endParaRPr>
          </a:p>
        </p:txBody>
      </p:sp>
      <p:sp>
        <p:nvSpPr>
          <p:cNvPr id="7" name="标题1"/>
          <p:cNvSpPr>
            <a:spLocks noChangeArrowheads="1"/>
          </p:cNvSpPr>
          <p:nvPr/>
        </p:nvSpPr>
        <p:spPr bwMode="gray">
          <a:xfrm>
            <a:off x="3661003" y="1157325"/>
            <a:ext cx="720000" cy="72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b="1" dirty="0">
                <a:solidFill>
                  <a:sysClr val="window" lastClr="FFFFFF">
                    <a:lumMod val="95000"/>
                  </a:sysClr>
                </a:solidFill>
                <a:latin typeface="微软雅黑" pitchFamily="34" charset="-122"/>
                <a:ea typeface="微软雅黑" pitchFamily="34" charset="-122"/>
              </a:rPr>
              <a:t>1</a:t>
            </a:r>
            <a:endParaRPr lang="zh-CN" altLang="zh-CN" b="1" dirty="0">
              <a:solidFill>
                <a:sysClr val="window" lastClr="FFFFFF">
                  <a:lumMod val="95000"/>
                </a:sysClr>
              </a:solidFill>
              <a:latin typeface="微软雅黑" pitchFamily="34" charset="-122"/>
              <a:ea typeface="微软雅黑" pitchFamily="34" charset="-122"/>
            </a:endParaRPr>
          </a:p>
        </p:txBody>
      </p:sp>
      <p:sp>
        <p:nvSpPr>
          <p:cNvPr id="8" name="文本2"/>
          <p:cNvSpPr>
            <a:spLocks noChangeArrowheads="1"/>
          </p:cNvSpPr>
          <p:nvPr/>
        </p:nvSpPr>
        <p:spPr bwMode="gray">
          <a:xfrm>
            <a:off x="4381003" y="2122106"/>
            <a:ext cx="6120000" cy="720000"/>
          </a:xfrm>
          <a:prstGeom prst="roundRect">
            <a:avLst>
              <a:gd name="adj" fmla="val 11505"/>
            </a:avLst>
          </a:prstGeom>
          <a:solidFill>
            <a:schemeClr val="bg1">
              <a:lumMod val="85000"/>
            </a:schemeClr>
          </a:solidFill>
          <a:ln w="25400" cap="flat" cmpd="sng" algn="ctr">
            <a:noFill/>
            <a:prstDash val="solid"/>
          </a:ln>
          <a:effectLst/>
          <a:extLst/>
        </p:spPr>
        <p:txBody>
          <a:bodyPr anchor="ctr"/>
          <a:lstStyle/>
          <a:p>
            <a:pPr eaLnBrk="1" hangingPunct="1">
              <a:lnSpc>
                <a:spcPct val="120000"/>
              </a:lnSpc>
            </a:pPr>
            <a:r>
              <a:rPr lang="en-US" altLang="zh-CN" b="1" dirty="0">
                <a:solidFill>
                  <a:srgbClr val="4D4D4D"/>
                </a:solidFill>
                <a:ea typeface="微软雅黑" pitchFamily="34" charset="-122"/>
                <a:cs typeface="Times New Roman" panose="02020603050405020304" pitchFamily="18" charset="0"/>
              </a:rPr>
              <a:t>Explore survey with more costless devices, such as smart phone, and device rental</a:t>
            </a:r>
            <a:endParaRPr lang="zh-CN" altLang="zh-CN" b="1" dirty="0">
              <a:solidFill>
                <a:srgbClr val="4D4D4D"/>
              </a:solidFill>
              <a:ea typeface="微软雅黑" pitchFamily="34" charset="-122"/>
              <a:cs typeface="Times New Roman" panose="02020603050405020304" pitchFamily="18" charset="0"/>
            </a:endParaRPr>
          </a:p>
        </p:txBody>
      </p:sp>
      <p:sp>
        <p:nvSpPr>
          <p:cNvPr id="9" name="标题2"/>
          <p:cNvSpPr>
            <a:spLocks noChangeArrowheads="1"/>
          </p:cNvSpPr>
          <p:nvPr/>
        </p:nvSpPr>
        <p:spPr bwMode="gray">
          <a:xfrm>
            <a:off x="3674583" y="2083276"/>
            <a:ext cx="720000" cy="72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b="1" dirty="0">
                <a:solidFill>
                  <a:sysClr val="window" lastClr="FFFFFF">
                    <a:lumMod val="95000"/>
                  </a:sysClr>
                </a:solidFill>
                <a:latin typeface="微软雅黑" pitchFamily="34" charset="-122"/>
                <a:ea typeface="微软雅黑" pitchFamily="34" charset="-122"/>
              </a:rPr>
              <a:t>2</a:t>
            </a:r>
            <a:endParaRPr lang="zh-CN" altLang="zh-CN" b="1" dirty="0">
              <a:solidFill>
                <a:sysClr val="window" lastClr="FFFFFF">
                  <a:lumMod val="95000"/>
                </a:sysClr>
              </a:solidFill>
              <a:latin typeface="微软雅黑" pitchFamily="34" charset="-122"/>
              <a:ea typeface="微软雅黑" pitchFamily="34" charset="-122"/>
            </a:endParaRPr>
          </a:p>
        </p:txBody>
      </p:sp>
      <p:sp>
        <p:nvSpPr>
          <p:cNvPr id="10" name="文本3"/>
          <p:cNvSpPr>
            <a:spLocks noChangeArrowheads="1"/>
          </p:cNvSpPr>
          <p:nvPr/>
        </p:nvSpPr>
        <p:spPr bwMode="ltGray">
          <a:xfrm>
            <a:off x="4395343" y="3187199"/>
            <a:ext cx="6120000" cy="720000"/>
          </a:xfrm>
          <a:prstGeom prst="roundRect">
            <a:avLst>
              <a:gd name="adj" fmla="val 11505"/>
            </a:avLst>
          </a:prstGeom>
          <a:solidFill>
            <a:schemeClr val="bg1">
              <a:lumMod val="85000"/>
            </a:schemeClr>
          </a:solidFill>
          <a:ln w="25400" cap="flat" cmpd="sng" algn="ctr">
            <a:noFill/>
            <a:prstDash val="solid"/>
          </a:ln>
          <a:effectLst/>
          <a:extLst/>
        </p:spPr>
        <p:txBody>
          <a:bodyPr anchor="ctr"/>
          <a:lstStyle/>
          <a:p>
            <a:pPr eaLnBrk="1" hangingPunct="1">
              <a:lnSpc>
                <a:spcPct val="120000"/>
              </a:lnSpc>
            </a:pPr>
            <a:r>
              <a:rPr lang="en-US" altLang="zh-CN" b="1" dirty="0">
                <a:solidFill>
                  <a:srgbClr val="4D4D4D"/>
                </a:solidFill>
                <a:ea typeface="微软雅黑" pitchFamily="34" charset="-122"/>
                <a:cs typeface="Times New Roman" panose="02020603050405020304" pitchFamily="18" charset="0"/>
              </a:rPr>
              <a:t>Improve the quality of network platform to create flexible Internet survey methods</a:t>
            </a:r>
            <a:endParaRPr lang="zh-CN" altLang="zh-CN" b="1" dirty="0">
              <a:solidFill>
                <a:srgbClr val="4D4D4D"/>
              </a:solidFill>
              <a:ea typeface="微软雅黑" pitchFamily="34" charset="-122"/>
              <a:cs typeface="Times New Roman" panose="02020603050405020304" pitchFamily="18" charset="0"/>
            </a:endParaRPr>
          </a:p>
        </p:txBody>
      </p:sp>
      <p:sp>
        <p:nvSpPr>
          <p:cNvPr id="11" name="标题3"/>
          <p:cNvSpPr>
            <a:spLocks noChangeArrowheads="1"/>
          </p:cNvSpPr>
          <p:nvPr/>
        </p:nvSpPr>
        <p:spPr bwMode="gray">
          <a:xfrm>
            <a:off x="3674663" y="3174542"/>
            <a:ext cx="720000" cy="72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b="1" dirty="0">
                <a:solidFill>
                  <a:sysClr val="window" lastClr="FFFFFF">
                    <a:lumMod val="95000"/>
                  </a:sysClr>
                </a:solidFill>
                <a:latin typeface="微软雅黑" pitchFamily="34" charset="-122"/>
                <a:ea typeface="微软雅黑" pitchFamily="34" charset="-122"/>
              </a:rPr>
              <a:t>3</a:t>
            </a:r>
            <a:endParaRPr lang="zh-CN" altLang="zh-CN" b="1" dirty="0">
              <a:solidFill>
                <a:sysClr val="window" lastClr="FFFFFF">
                  <a:lumMod val="95000"/>
                </a:sysClr>
              </a:solidFill>
              <a:latin typeface="微软雅黑" pitchFamily="34" charset="-122"/>
              <a:ea typeface="微软雅黑" pitchFamily="34" charset="-122"/>
            </a:endParaRPr>
          </a:p>
        </p:txBody>
      </p:sp>
      <p:sp>
        <p:nvSpPr>
          <p:cNvPr id="12" name="Oval 19"/>
          <p:cNvSpPr>
            <a:spLocks noChangeArrowheads="1"/>
          </p:cNvSpPr>
          <p:nvPr/>
        </p:nvSpPr>
        <p:spPr bwMode="auto">
          <a:xfrm>
            <a:off x="1514343" y="2738859"/>
            <a:ext cx="1440000" cy="1440000"/>
          </a:xfrm>
          <a:prstGeom prst="roundRect">
            <a:avLst/>
          </a:prstGeom>
          <a:solidFill>
            <a:schemeClr val="accent1"/>
          </a:solidFill>
          <a:ln w="3175" cap="flat" cmpd="sng" algn="ctr">
            <a:noFill/>
            <a:prstDash val="solid"/>
          </a:ln>
          <a:effectLst/>
        </p:spPr>
        <p:txBody>
          <a:bodyPr lIns="126000" rIns="126000" bIns="180000" anchor="ctr"/>
          <a:lstStyle/>
          <a:p>
            <a:pPr algn="ctr">
              <a:lnSpc>
                <a:spcPct val="120000"/>
              </a:lnSpc>
            </a:pPr>
            <a:r>
              <a:rPr lang="en-US" altLang="zh-CN" b="1" kern="0" dirty="0">
                <a:solidFill>
                  <a:srgbClr val="F9F9F9"/>
                </a:solidFill>
                <a:ea typeface="微软雅黑" pitchFamily="34" charset="-122"/>
                <a:cs typeface="Times New Roman" panose="02020603050405020304" pitchFamily="18" charset="0"/>
              </a:rPr>
              <a:t>Future</a:t>
            </a:r>
            <a:endParaRPr lang="zh-CN" altLang="en-US" b="1" kern="0" dirty="0">
              <a:solidFill>
                <a:srgbClr val="F9F9F9"/>
              </a:solidFill>
              <a:ea typeface="微软雅黑" pitchFamily="34" charset="-122"/>
              <a:cs typeface="Times New Roman" panose="02020603050405020304" pitchFamily="18" charset="0"/>
            </a:endParaRPr>
          </a:p>
        </p:txBody>
      </p:sp>
      <p:sp>
        <p:nvSpPr>
          <p:cNvPr id="13" name="箭头2"/>
          <p:cNvSpPr>
            <a:spLocks/>
          </p:cNvSpPr>
          <p:nvPr/>
        </p:nvSpPr>
        <p:spPr bwMode="gray">
          <a:xfrm rot="16200000">
            <a:off x="2616694" y="1628966"/>
            <a:ext cx="477838" cy="162862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a:ea typeface="宋体"/>
            </a:endParaRPr>
          </a:p>
        </p:txBody>
      </p:sp>
      <p:sp>
        <p:nvSpPr>
          <p:cNvPr id="14" name="箭头2"/>
          <p:cNvSpPr>
            <a:spLocks/>
          </p:cNvSpPr>
          <p:nvPr/>
        </p:nvSpPr>
        <p:spPr bwMode="gray">
          <a:xfrm rot="16200000">
            <a:off x="2629322" y="3940611"/>
            <a:ext cx="477838" cy="162862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ysClr val="windowText" lastClr="000000"/>
              </a:solidFill>
              <a:latin typeface="Calibri"/>
              <a:ea typeface="宋体"/>
            </a:endParaRPr>
          </a:p>
        </p:txBody>
      </p:sp>
      <p:sp>
        <p:nvSpPr>
          <p:cNvPr id="15" name="文本3"/>
          <p:cNvSpPr>
            <a:spLocks noChangeArrowheads="1"/>
          </p:cNvSpPr>
          <p:nvPr/>
        </p:nvSpPr>
        <p:spPr bwMode="ltGray">
          <a:xfrm>
            <a:off x="4395343" y="4343421"/>
            <a:ext cx="6120000" cy="720000"/>
          </a:xfrm>
          <a:prstGeom prst="roundRect">
            <a:avLst>
              <a:gd name="adj" fmla="val 11505"/>
            </a:avLst>
          </a:prstGeom>
          <a:solidFill>
            <a:schemeClr val="bg1">
              <a:lumMod val="85000"/>
            </a:schemeClr>
          </a:solidFill>
          <a:ln w="25400" cap="flat" cmpd="sng" algn="ctr">
            <a:noFill/>
            <a:prstDash val="solid"/>
          </a:ln>
          <a:effectLst/>
          <a:extLst/>
        </p:spPr>
        <p:txBody>
          <a:bodyPr anchor="ctr"/>
          <a:lstStyle/>
          <a:p>
            <a:pPr eaLnBrk="1" hangingPunct="1">
              <a:lnSpc>
                <a:spcPct val="120000"/>
              </a:lnSpc>
            </a:pPr>
            <a:r>
              <a:rPr lang="en-US" altLang="zh-CN" b="1" dirty="0">
                <a:solidFill>
                  <a:srgbClr val="4D4D4D"/>
                </a:solidFill>
                <a:ea typeface="微软雅黑" pitchFamily="34" charset="-122"/>
                <a:cs typeface="Times New Roman" panose="02020603050405020304" pitchFamily="18" charset="0"/>
              </a:rPr>
              <a:t>Explore the data quality control method of the internet survey</a:t>
            </a:r>
            <a:endParaRPr lang="zh-CN" altLang="zh-CN" b="1" dirty="0">
              <a:solidFill>
                <a:srgbClr val="4D4D4D"/>
              </a:solidFill>
              <a:ea typeface="微软雅黑" pitchFamily="34" charset="-122"/>
              <a:cs typeface="Times New Roman" panose="02020603050405020304" pitchFamily="18" charset="0"/>
            </a:endParaRPr>
          </a:p>
        </p:txBody>
      </p:sp>
      <p:sp>
        <p:nvSpPr>
          <p:cNvPr id="16" name="标题3"/>
          <p:cNvSpPr>
            <a:spLocks noChangeArrowheads="1"/>
          </p:cNvSpPr>
          <p:nvPr/>
        </p:nvSpPr>
        <p:spPr bwMode="gray">
          <a:xfrm>
            <a:off x="3674583" y="4330764"/>
            <a:ext cx="720000" cy="72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b="1" dirty="0">
                <a:solidFill>
                  <a:sysClr val="window" lastClr="FFFFFF">
                    <a:lumMod val="95000"/>
                  </a:sysClr>
                </a:solidFill>
                <a:latin typeface="微软雅黑" pitchFamily="34" charset="-122"/>
                <a:ea typeface="微软雅黑" pitchFamily="34" charset="-122"/>
              </a:rPr>
              <a:t>4</a:t>
            </a:r>
            <a:endParaRPr lang="zh-CN" altLang="zh-CN" b="1" dirty="0">
              <a:solidFill>
                <a:sysClr val="window" lastClr="FFFFFF">
                  <a:lumMod val="95000"/>
                </a:sysClr>
              </a:solidFill>
              <a:latin typeface="微软雅黑" pitchFamily="34" charset="-122"/>
              <a:ea typeface="微软雅黑" pitchFamily="34" charset="-122"/>
            </a:endParaRPr>
          </a:p>
        </p:txBody>
      </p:sp>
      <p:sp>
        <p:nvSpPr>
          <p:cNvPr id="17" name="文本3"/>
          <p:cNvSpPr>
            <a:spLocks noChangeArrowheads="1"/>
          </p:cNvSpPr>
          <p:nvPr/>
        </p:nvSpPr>
        <p:spPr bwMode="ltGray">
          <a:xfrm>
            <a:off x="4395343" y="5459956"/>
            <a:ext cx="6120000" cy="720000"/>
          </a:xfrm>
          <a:prstGeom prst="roundRect">
            <a:avLst>
              <a:gd name="adj" fmla="val 11505"/>
            </a:avLst>
          </a:prstGeom>
          <a:solidFill>
            <a:schemeClr val="bg1">
              <a:lumMod val="85000"/>
            </a:schemeClr>
          </a:solidFill>
          <a:ln w="25400" cap="flat" cmpd="sng" algn="ctr">
            <a:noFill/>
            <a:prstDash val="solid"/>
          </a:ln>
          <a:effectLst/>
          <a:extLst/>
        </p:spPr>
        <p:txBody>
          <a:bodyPr anchor="ctr"/>
          <a:lstStyle/>
          <a:p>
            <a:pPr eaLnBrk="1" hangingPunct="1">
              <a:lnSpc>
                <a:spcPct val="120000"/>
              </a:lnSpc>
            </a:pPr>
            <a:r>
              <a:rPr lang="en-US" altLang="zh-CN" b="1" dirty="0">
                <a:solidFill>
                  <a:srgbClr val="4D4D4D"/>
                </a:solidFill>
                <a:ea typeface="微软雅黑" pitchFamily="34" charset="-122"/>
                <a:cs typeface="Times New Roman" panose="02020603050405020304" pitchFamily="18" charset="0"/>
              </a:rPr>
              <a:t>Conduct the pilot of self-administered on the internet</a:t>
            </a:r>
          </a:p>
        </p:txBody>
      </p:sp>
      <p:sp>
        <p:nvSpPr>
          <p:cNvPr id="18" name="标题3"/>
          <p:cNvSpPr>
            <a:spLocks noChangeArrowheads="1"/>
          </p:cNvSpPr>
          <p:nvPr/>
        </p:nvSpPr>
        <p:spPr bwMode="gray">
          <a:xfrm>
            <a:off x="3670418" y="5447299"/>
            <a:ext cx="720000" cy="7200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en-US" altLang="zh-CN" b="1" dirty="0">
                <a:solidFill>
                  <a:sysClr val="window" lastClr="FFFFFF">
                    <a:lumMod val="95000"/>
                  </a:sysClr>
                </a:solidFill>
                <a:latin typeface="微软雅黑" pitchFamily="34" charset="-122"/>
                <a:ea typeface="微软雅黑" pitchFamily="34" charset="-122"/>
              </a:rPr>
              <a:t>5</a:t>
            </a:r>
            <a:endParaRPr lang="zh-CN" altLang="zh-CN" b="1" dirty="0">
              <a:solidFill>
                <a:sysClr val="window" lastClr="FFFFFF">
                  <a:lumMod val="95000"/>
                </a:sysClr>
              </a:solidFill>
              <a:latin typeface="微软雅黑" pitchFamily="34" charset="-122"/>
              <a:ea typeface="微软雅黑" pitchFamily="34" charset="-122"/>
            </a:endParaRPr>
          </a:p>
        </p:txBody>
      </p:sp>
    </p:spTree>
    <p:extLst>
      <p:ext uri="{BB962C8B-B14F-4D97-AF65-F5344CB8AC3E}">
        <p14:creationId xmlns:p14="http://schemas.microsoft.com/office/powerpoint/2010/main" val="8690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4854575" y="1484314"/>
            <a:ext cx="1835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pPr>
            <a:endParaRPr lang="zh-CN" altLang="zh-CN" sz="3200">
              <a:solidFill>
                <a:srgbClr val="000000"/>
              </a:solidFill>
            </a:endParaRPr>
          </a:p>
        </p:txBody>
      </p:sp>
      <p:sp>
        <p:nvSpPr>
          <p:cNvPr id="433155" name="未知"/>
          <p:cNvSpPr>
            <a:spLocks/>
          </p:cNvSpPr>
          <p:nvPr/>
        </p:nvSpPr>
        <p:spPr bwMode="auto">
          <a:xfrm>
            <a:off x="3881439" y="2997200"/>
            <a:ext cx="352425" cy="223838"/>
          </a:xfrm>
          <a:custGeom>
            <a:avLst/>
            <a:gdLst>
              <a:gd name="T0" fmla="*/ 2147483647 w 130"/>
              <a:gd name="T1" fmla="*/ 2147483647 h 60"/>
              <a:gd name="T2" fmla="*/ 2147483647 w 130"/>
              <a:gd name="T3" fmla="*/ 2147483647 h 60"/>
              <a:gd name="T4" fmla="*/ 2147483647 w 130"/>
              <a:gd name="T5" fmla="*/ 2147483647 h 60"/>
              <a:gd name="T6" fmla="*/ 2147483647 w 130"/>
              <a:gd name="T7" fmla="*/ 2147483647 h 60"/>
              <a:gd name="T8" fmla="*/ 2147483647 w 130"/>
              <a:gd name="T9" fmla="*/ 2147483647 h 60"/>
              <a:gd name="T10" fmla="*/ 2147483647 w 130"/>
              <a:gd name="T11" fmla="*/ 2147483647 h 60"/>
              <a:gd name="T12" fmla="*/ 2147483647 w 130"/>
              <a:gd name="T13" fmla="*/ 2147483647 h 60"/>
              <a:gd name="T14" fmla="*/ 2147483647 w 130"/>
              <a:gd name="T15" fmla="*/ 2147483647 h 60"/>
              <a:gd name="T16" fmla="*/ 2147483647 w 130"/>
              <a:gd name="T17" fmla="*/ 2147483647 h 60"/>
              <a:gd name="T18" fmla="*/ 2147483647 w 130"/>
              <a:gd name="T19" fmla="*/ 0 h 60"/>
              <a:gd name="T20" fmla="*/ 2147483647 w 130"/>
              <a:gd name="T21" fmla="*/ 0 h 60"/>
              <a:gd name="T22" fmla="*/ 2147483647 w 130"/>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60"/>
              <a:gd name="T38" fmla="*/ 130 w 130"/>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60">
                <a:moveTo>
                  <a:pt x="3" y="11"/>
                </a:moveTo>
                <a:cubicBezTo>
                  <a:pt x="0" y="40"/>
                  <a:pt x="27" y="60"/>
                  <a:pt x="61" y="60"/>
                </a:cubicBezTo>
                <a:cubicBezTo>
                  <a:pt x="97" y="60"/>
                  <a:pt x="130" y="46"/>
                  <a:pt x="129" y="22"/>
                </a:cubicBezTo>
                <a:cubicBezTo>
                  <a:pt x="129" y="12"/>
                  <a:pt x="122" y="6"/>
                  <a:pt x="118" y="4"/>
                </a:cubicBezTo>
                <a:cubicBezTo>
                  <a:pt x="116" y="2"/>
                  <a:pt x="114" y="1"/>
                  <a:pt x="112" y="2"/>
                </a:cubicBezTo>
                <a:cubicBezTo>
                  <a:pt x="111" y="2"/>
                  <a:pt x="114" y="4"/>
                  <a:pt x="115" y="5"/>
                </a:cubicBezTo>
                <a:cubicBezTo>
                  <a:pt x="118" y="10"/>
                  <a:pt x="119" y="16"/>
                  <a:pt x="118" y="21"/>
                </a:cubicBezTo>
                <a:cubicBezTo>
                  <a:pt x="117" y="42"/>
                  <a:pt x="94" y="56"/>
                  <a:pt x="61" y="56"/>
                </a:cubicBezTo>
                <a:cubicBezTo>
                  <a:pt x="31" y="54"/>
                  <a:pt x="6" y="37"/>
                  <a:pt x="9" y="12"/>
                </a:cubicBezTo>
                <a:cubicBezTo>
                  <a:pt x="10" y="8"/>
                  <a:pt x="11" y="4"/>
                  <a:pt x="12" y="0"/>
                </a:cubicBezTo>
                <a:cubicBezTo>
                  <a:pt x="10" y="0"/>
                  <a:pt x="8" y="0"/>
                  <a:pt x="5" y="0"/>
                </a:cubicBezTo>
                <a:cubicBezTo>
                  <a:pt x="4" y="3"/>
                  <a:pt x="3" y="7"/>
                  <a:pt x="3" y="1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6" name="未知"/>
          <p:cNvSpPr>
            <a:spLocks/>
          </p:cNvSpPr>
          <p:nvPr/>
        </p:nvSpPr>
        <p:spPr bwMode="auto">
          <a:xfrm>
            <a:off x="4511675" y="2565400"/>
            <a:ext cx="439738" cy="217488"/>
          </a:xfrm>
          <a:custGeom>
            <a:avLst/>
            <a:gdLst>
              <a:gd name="T0" fmla="*/ 2147483647 w 156"/>
              <a:gd name="T1" fmla="*/ 0 h 58"/>
              <a:gd name="T2" fmla="*/ 2147483647 w 156"/>
              <a:gd name="T3" fmla="*/ 2147483647 h 58"/>
              <a:gd name="T4" fmla="*/ 2147483647 w 156"/>
              <a:gd name="T5" fmla="*/ 2147483647 h 58"/>
              <a:gd name="T6" fmla="*/ 2147483647 w 156"/>
              <a:gd name="T7" fmla="*/ 2147483647 h 58"/>
              <a:gd name="T8" fmla="*/ 2147483647 w 156"/>
              <a:gd name="T9" fmla="*/ 2147483647 h 58"/>
              <a:gd name="T10" fmla="*/ 2147483647 w 156"/>
              <a:gd name="T11" fmla="*/ 2147483647 h 58"/>
              <a:gd name="T12" fmla="*/ 2147483647 w 156"/>
              <a:gd name="T13" fmla="*/ 2147483647 h 58"/>
              <a:gd name="T14" fmla="*/ 2147483647 w 156"/>
              <a:gd name="T15" fmla="*/ 2147483647 h 58"/>
              <a:gd name="T16" fmla="*/ 2147483647 w 156"/>
              <a:gd name="T17" fmla="*/ 2147483647 h 58"/>
              <a:gd name="T18" fmla="*/ 2147483647 w 15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58"/>
              <a:gd name="T32" fmla="*/ 156 w 15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58">
                <a:moveTo>
                  <a:pt x="83" y="0"/>
                </a:moveTo>
                <a:cubicBezTo>
                  <a:pt x="49" y="0"/>
                  <a:pt x="22" y="14"/>
                  <a:pt x="9" y="32"/>
                </a:cubicBezTo>
                <a:cubicBezTo>
                  <a:pt x="4" y="38"/>
                  <a:pt x="1" y="45"/>
                  <a:pt x="1" y="51"/>
                </a:cubicBezTo>
                <a:cubicBezTo>
                  <a:pt x="0" y="55"/>
                  <a:pt x="1" y="58"/>
                  <a:pt x="2" y="58"/>
                </a:cubicBezTo>
                <a:cubicBezTo>
                  <a:pt x="3" y="58"/>
                  <a:pt x="3" y="55"/>
                  <a:pt x="4" y="50"/>
                </a:cubicBezTo>
                <a:cubicBezTo>
                  <a:pt x="7" y="44"/>
                  <a:pt x="9" y="40"/>
                  <a:pt x="13" y="35"/>
                </a:cubicBezTo>
                <a:cubicBezTo>
                  <a:pt x="26" y="20"/>
                  <a:pt x="51" y="7"/>
                  <a:pt x="82" y="7"/>
                </a:cubicBezTo>
                <a:cubicBezTo>
                  <a:pt x="124" y="7"/>
                  <a:pt x="149" y="27"/>
                  <a:pt x="147" y="50"/>
                </a:cubicBezTo>
                <a:cubicBezTo>
                  <a:pt x="150" y="50"/>
                  <a:pt x="152" y="50"/>
                  <a:pt x="155" y="50"/>
                </a:cubicBezTo>
                <a:cubicBezTo>
                  <a:pt x="156" y="18"/>
                  <a:pt x="125" y="0"/>
                  <a:pt x="83"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7" name="未知"/>
          <p:cNvSpPr>
            <a:spLocks/>
          </p:cNvSpPr>
          <p:nvPr/>
        </p:nvSpPr>
        <p:spPr bwMode="auto">
          <a:xfrm>
            <a:off x="3863976" y="2781301"/>
            <a:ext cx="1082675" cy="214313"/>
          </a:xfrm>
          <a:custGeom>
            <a:avLst/>
            <a:gdLst>
              <a:gd name="T0" fmla="*/ 2147483647 w 385"/>
              <a:gd name="T1" fmla="*/ 0 h 65"/>
              <a:gd name="T2" fmla="*/ 2147483647 w 385"/>
              <a:gd name="T3" fmla="*/ 2147483647 h 65"/>
              <a:gd name="T4" fmla="*/ 2147483647 w 385"/>
              <a:gd name="T5" fmla="*/ 2147483647 h 65"/>
              <a:gd name="T6" fmla="*/ 2147483647 w 385"/>
              <a:gd name="T7" fmla="*/ 2147483647 h 65"/>
              <a:gd name="T8" fmla="*/ 2147483647 w 385"/>
              <a:gd name="T9" fmla="*/ 2147483647 h 65"/>
              <a:gd name="T10" fmla="*/ 0 w 385"/>
              <a:gd name="T11" fmla="*/ 2147483647 h 65"/>
              <a:gd name="T12" fmla="*/ 2147483647 w 385"/>
              <a:gd name="T13" fmla="*/ 2147483647 h 65"/>
              <a:gd name="T14" fmla="*/ 2147483647 w 385"/>
              <a:gd name="T15" fmla="*/ 2147483647 h 65"/>
              <a:gd name="T16" fmla="*/ 2147483647 w 385"/>
              <a:gd name="T17" fmla="*/ 2147483647 h 65"/>
              <a:gd name="T18" fmla="*/ 2147483647 w 385"/>
              <a:gd name="T19" fmla="*/ 2147483647 h 65"/>
              <a:gd name="T20" fmla="*/ 2147483647 w 385"/>
              <a:gd name="T21" fmla="*/ 2147483647 h 65"/>
              <a:gd name="T22" fmla="*/ 2147483647 w 385"/>
              <a:gd name="T23" fmla="*/ 2147483647 h 65"/>
              <a:gd name="T24" fmla="*/ 2147483647 w 385"/>
              <a:gd name="T25" fmla="*/ 2147483647 h 65"/>
              <a:gd name="T26" fmla="*/ 2147483647 w 385"/>
              <a:gd name="T27" fmla="*/ 2147483647 h 65"/>
              <a:gd name="T28" fmla="*/ 2147483647 w 385"/>
              <a:gd name="T29" fmla="*/ 2147483647 h 65"/>
              <a:gd name="T30" fmla="*/ 2147483647 w 385"/>
              <a:gd name="T31" fmla="*/ 2147483647 h 65"/>
              <a:gd name="T32" fmla="*/ 2147483647 w 385"/>
              <a:gd name="T33" fmla="*/ 2147483647 h 65"/>
              <a:gd name="T34" fmla="*/ 2147483647 w 385"/>
              <a:gd name="T35" fmla="*/ 0 h 65"/>
              <a:gd name="T36" fmla="*/ 2147483647 w 38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5"/>
              <a:gd name="T58" fmla="*/ 0 h 65"/>
              <a:gd name="T59" fmla="*/ 385 w 38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5" h="65">
                <a:moveTo>
                  <a:pt x="377" y="0"/>
                </a:moveTo>
                <a:cubicBezTo>
                  <a:pt x="377" y="1"/>
                  <a:pt x="377" y="2"/>
                  <a:pt x="377" y="2"/>
                </a:cubicBezTo>
                <a:cubicBezTo>
                  <a:pt x="372" y="28"/>
                  <a:pt x="337" y="40"/>
                  <a:pt x="290" y="37"/>
                </a:cubicBezTo>
                <a:cubicBezTo>
                  <a:pt x="255" y="35"/>
                  <a:pt x="223" y="30"/>
                  <a:pt x="197" y="26"/>
                </a:cubicBezTo>
                <a:cubicBezTo>
                  <a:pt x="168" y="21"/>
                  <a:pt x="134" y="15"/>
                  <a:pt x="106" y="14"/>
                </a:cubicBezTo>
                <a:cubicBezTo>
                  <a:pt x="55" y="13"/>
                  <a:pt x="11" y="32"/>
                  <a:pt x="0" y="65"/>
                </a:cubicBezTo>
                <a:cubicBezTo>
                  <a:pt x="3" y="65"/>
                  <a:pt x="5" y="65"/>
                  <a:pt x="7" y="65"/>
                </a:cubicBezTo>
                <a:cubicBezTo>
                  <a:pt x="19" y="38"/>
                  <a:pt x="57" y="25"/>
                  <a:pt x="100" y="28"/>
                </a:cubicBezTo>
                <a:cubicBezTo>
                  <a:pt x="129" y="29"/>
                  <a:pt x="159" y="35"/>
                  <a:pt x="188" y="41"/>
                </a:cubicBezTo>
                <a:cubicBezTo>
                  <a:pt x="213" y="45"/>
                  <a:pt x="234" y="49"/>
                  <a:pt x="254" y="51"/>
                </a:cubicBezTo>
                <a:cubicBezTo>
                  <a:pt x="256" y="52"/>
                  <a:pt x="259" y="52"/>
                  <a:pt x="262" y="52"/>
                </a:cubicBezTo>
                <a:cubicBezTo>
                  <a:pt x="262" y="53"/>
                  <a:pt x="262" y="53"/>
                  <a:pt x="262" y="53"/>
                </a:cubicBezTo>
                <a:cubicBezTo>
                  <a:pt x="261" y="53"/>
                  <a:pt x="260" y="53"/>
                  <a:pt x="260" y="54"/>
                </a:cubicBezTo>
                <a:cubicBezTo>
                  <a:pt x="262" y="54"/>
                  <a:pt x="264" y="55"/>
                  <a:pt x="266" y="56"/>
                </a:cubicBezTo>
                <a:cubicBezTo>
                  <a:pt x="267" y="55"/>
                  <a:pt x="269" y="55"/>
                  <a:pt x="270" y="54"/>
                </a:cubicBezTo>
                <a:cubicBezTo>
                  <a:pt x="274" y="53"/>
                  <a:pt x="279" y="54"/>
                  <a:pt x="284" y="54"/>
                </a:cubicBezTo>
                <a:cubicBezTo>
                  <a:pt x="337" y="55"/>
                  <a:pt x="378" y="41"/>
                  <a:pt x="384" y="9"/>
                </a:cubicBezTo>
                <a:cubicBezTo>
                  <a:pt x="384" y="6"/>
                  <a:pt x="385" y="3"/>
                  <a:pt x="385" y="0"/>
                </a:cubicBezTo>
                <a:cubicBezTo>
                  <a:pt x="382" y="0"/>
                  <a:pt x="380" y="0"/>
                  <a:pt x="377"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8" name="未知"/>
          <p:cNvSpPr>
            <a:spLocks/>
          </p:cNvSpPr>
          <p:nvPr/>
        </p:nvSpPr>
        <p:spPr bwMode="auto">
          <a:xfrm>
            <a:off x="3575050" y="2924175"/>
            <a:ext cx="1028700" cy="712788"/>
          </a:xfrm>
          <a:custGeom>
            <a:avLst/>
            <a:gdLst>
              <a:gd name="T0" fmla="*/ 2147483647 w 366"/>
              <a:gd name="T1" fmla="*/ 2147483647 h 190"/>
              <a:gd name="T2" fmla="*/ 2147483647 w 366"/>
              <a:gd name="T3" fmla="*/ 2147483647 h 190"/>
              <a:gd name="T4" fmla="*/ 2147483647 w 366"/>
              <a:gd name="T5" fmla="*/ 2147483647 h 190"/>
              <a:gd name="T6" fmla="*/ 2147483647 w 366"/>
              <a:gd name="T7" fmla="*/ 2147483647 h 190"/>
              <a:gd name="T8" fmla="*/ 2147483647 w 366"/>
              <a:gd name="T9" fmla="*/ 0 h 190"/>
              <a:gd name="T10" fmla="*/ 2147483647 w 366"/>
              <a:gd name="T11" fmla="*/ 2147483647 h 190"/>
              <a:gd name="T12" fmla="*/ 2147483647 w 366"/>
              <a:gd name="T13" fmla="*/ 2147483647 h 190"/>
              <a:gd name="T14" fmla="*/ 2147483647 w 366"/>
              <a:gd name="T15" fmla="*/ 2147483647 h 190"/>
              <a:gd name="T16" fmla="*/ 2147483647 w 366"/>
              <a:gd name="T17" fmla="*/ 2147483647 h 190"/>
              <a:gd name="T18" fmla="*/ 2147483647 w 366"/>
              <a:gd name="T19" fmla="*/ 2147483647 h 190"/>
              <a:gd name="T20" fmla="*/ 2147483647 w 366"/>
              <a:gd name="T21" fmla="*/ 2147483647 h 190"/>
              <a:gd name="T22" fmla="*/ 2147483647 w 366"/>
              <a:gd name="T23" fmla="*/ 2147483647 h 190"/>
              <a:gd name="T24" fmla="*/ 2147483647 w 366"/>
              <a:gd name="T25" fmla="*/ 2147483647 h 190"/>
              <a:gd name="T26" fmla="*/ 2147483647 w 366"/>
              <a:gd name="T27" fmla="*/ 2147483647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190"/>
              <a:gd name="T44" fmla="*/ 366 w 366"/>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190">
                <a:moveTo>
                  <a:pt x="147" y="174"/>
                </a:moveTo>
                <a:cubicBezTo>
                  <a:pt x="182" y="165"/>
                  <a:pt x="229" y="146"/>
                  <a:pt x="267" y="111"/>
                </a:cubicBezTo>
                <a:cubicBezTo>
                  <a:pt x="295" y="84"/>
                  <a:pt x="305" y="62"/>
                  <a:pt x="328" y="34"/>
                </a:cubicBezTo>
                <a:cubicBezTo>
                  <a:pt x="342" y="18"/>
                  <a:pt x="356" y="7"/>
                  <a:pt x="366" y="2"/>
                </a:cubicBezTo>
                <a:cubicBezTo>
                  <a:pt x="364" y="1"/>
                  <a:pt x="362" y="0"/>
                  <a:pt x="360" y="0"/>
                </a:cubicBezTo>
                <a:cubicBezTo>
                  <a:pt x="331" y="9"/>
                  <a:pt x="304" y="28"/>
                  <a:pt x="278" y="56"/>
                </a:cubicBezTo>
                <a:cubicBezTo>
                  <a:pt x="247" y="88"/>
                  <a:pt x="234" y="111"/>
                  <a:pt x="203" y="138"/>
                </a:cubicBezTo>
                <a:cubicBezTo>
                  <a:pt x="180" y="157"/>
                  <a:pt x="147" y="170"/>
                  <a:pt x="129" y="173"/>
                </a:cubicBezTo>
                <a:cubicBezTo>
                  <a:pt x="108" y="171"/>
                  <a:pt x="70" y="166"/>
                  <a:pt x="47" y="166"/>
                </a:cubicBezTo>
                <a:cubicBezTo>
                  <a:pt x="26" y="166"/>
                  <a:pt x="4" y="169"/>
                  <a:pt x="2" y="180"/>
                </a:cubicBezTo>
                <a:cubicBezTo>
                  <a:pt x="0" y="190"/>
                  <a:pt x="35" y="190"/>
                  <a:pt x="55" y="189"/>
                </a:cubicBezTo>
                <a:cubicBezTo>
                  <a:pt x="70" y="189"/>
                  <a:pt x="98" y="186"/>
                  <a:pt x="113" y="183"/>
                </a:cubicBezTo>
                <a:cubicBezTo>
                  <a:pt x="116" y="184"/>
                  <a:pt x="120" y="184"/>
                  <a:pt x="124" y="184"/>
                </a:cubicBezTo>
                <a:cubicBezTo>
                  <a:pt x="130" y="178"/>
                  <a:pt x="137" y="173"/>
                  <a:pt x="147" y="174"/>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59" name="未知"/>
          <p:cNvSpPr>
            <a:spLocks/>
          </p:cNvSpPr>
          <p:nvPr/>
        </p:nvSpPr>
        <p:spPr bwMode="auto">
          <a:xfrm>
            <a:off x="3951289" y="3446464"/>
            <a:ext cx="682625" cy="225425"/>
          </a:xfrm>
          <a:custGeom>
            <a:avLst/>
            <a:gdLst>
              <a:gd name="T0" fmla="*/ 2147483647 w 243"/>
              <a:gd name="T1" fmla="*/ 2147483647 h 60"/>
              <a:gd name="T2" fmla="*/ 2147483647 w 243"/>
              <a:gd name="T3" fmla="*/ 2147483647 h 60"/>
              <a:gd name="T4" fmla="*/ 2147483647 w 243"/>
              <a:gd name="T5" fmla="*/ 2147483647 h 60"/>
              <a:gd name="T6" fmla="*/ 2147483647 w 243"/>
              <a:gd name="T7" fmla="*/ 2147483647 h 60"/>
              <a:gd name="T8" fmla="*/ 2147483647 w 243"/>
              <a:gd name="T9" fmla="*/ 2147483647 h 60"/>
              <a:gd name="T10" fmla="*/ 2147483647 w 243"/>
              <a:gd name="T11" fmla="*/ 2147483647 h 60"/>
              <a:gd name="T12" fmla="*/ 0 w 243"/>
              <a:gd name="T13" fmla="*/ 2147483647 h 60"/>
              <a:gd name="T14" fmla="*/ 2147483647 w 243"/>
              <a:gd name="T15" fmla="*/ 2147483647 h 60"/>
              <a:gd name="T16" fmla="*/ 2147483647 w 243"/>
              <a:gd name="T17" fmla="*/ 2147483647 h 60"/>
              <a:gd name="T18" fmla="*/ 2147483647 w 243"/>
              <a:gd name="T19" fmla="*/ 2147483647 h 60"/>
              <a:gd name="T20" fmla="*/ 2147483647 w 243"/>
              <a:gd name="T21" fmla="*/ 2147483647 h 60"/>
              <a:gd name="T22" fmla="*/ 2147483647 w 243"/>
              <a:gd name="T23" fmla="*/ 2147483647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60"/>
              <a:gd name="T38" fmla="*/ 243 w 243"/>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60">
                <a:moveTo>
                  <a:pt x="234" y="4"/>
                </a:moveTo>
                <a:cubicBezTo>
                  <a:pt x="228" y="9"/>
                  <a:pt x="220" y="17"/>
                  <a:pt x="210" y="23"/>
                </a:cubicBezTo>
                <a:cubicBezTo>
                  <a:pt x="179" y="43"/>
                  <a:pt x="150" y="49"/>
                  <a:pt x="104" y="49"/>
                </a:cubicBezTo>
                <a:cubicBezTo>
                  <a:pt x="66" y="49"/>
                  <a:pt x="29" y="46"/>
                  <a:pt x="17" y="44"/>
                </a:cubicBezTo>
                <a:cubicBezTo>
                  <a:pt x="17" y="44"/>
                  <a:pt x="17" y="44"/>
                  <a:pt x="17" y="44"/>
                </a:cubicBezTo>
                <a:cubicBezTo>
                  <a:pt x="19" y="44"/>
                  <a:pt x="21" y="43"/>
                  <a:pt x="23" y="43"/>
                </a:cubicBezTo>
                <a:cubicBezTo>
                  <a:pt x="13" y="42"/>
                  <a:pt x="6" y="47"/>
                  <a:pt x="0" y="53"/>
                </a:cubicBezTo>
                <a:cubicBezTo>
                  <a:pt x="22" y="56"/>
                  <a:pt x="60" y="60"/>
                  <a:pt x="96" y="60"/>
                </a:cubicBezTo>
                <a:cubicBezTo>
                  <a:pt x="147" y="60"/>
                  <a:pt x="181" y="50"/>
                  <a:pt x="212" y="28"/>
                </a:cubicBezTo>
                <a:cubicBezTo>
                  <a:pt x="221" y="21"/>
                  <a:pt x="231" y="13"/>
                  <a:pt x="237" y="8"/>
                </a:cubicBezTo>
                <a:cubicBezTo>
                  <a:pt x="241" y="5"/>
                  <a:pt x="243" y="2"/>
                  <a:pt x="241" y="1"/>
                </a:cubicBezTo>
                <a:cubicBezTo>
                  <a:pt x="239" y="0"/>
                  <a:pt x="237" y="1"/>
                  <a:pt x="234" y="4"/>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0" name="未知"/>
          <p:cNvSpPr>
            <a:spLocks noEditPoints="1"/>
          </p:cNvSpPr>
          <p:nvPr/>
        </p:nvSpPr>
        <p:spPr bwMode="auto">
          <a:xfrm>
            <a:off x="5060950" y="3284539"/>
            <a:ext cx="349250" cy="376237"/>
          </a:xfrm>
          <a:custGeom>
            <a:avLst/>
            <a:gdLst>
              <a:gd name="T0" fmla="*/ 2147483647 w 124"/>
              <a:gd name="T1" fmla="*/ 2147483647 h 100"/>
              <a:gd name="T2" fmla="*/ 2147483647 w 124"/>
              <a:gd name="T3" fmla="*/ 2147483647 h 100"/>
              <a:gd name="T4" fmla="*/ 2147483647 w 124"/>
              <a:gd name="T5" fmla="*/ 2147483647 h 100"/>
              <a:gd name="T6" fmla="*/ 2147483647 w 124"/>
              <a:gd name="T7" fmla="*/ 2147483647 h 100"/>
              <a:gd name="T8" fmla="*/ 2147483647 w 124"/>
              <a:gd name="T9" fmla="*/ 2147483647 h 100"/>
              <a:gd name="T10" fmla="*/ 2147483647 w 124"/>
              <a:gd name="T11" fmla="*/ 2147483647 h 100"/>
              <a:gd name="T12" fmla="*/ 2147483647 w 124"/>
              <a:gd name="T13" fmla="*/ 2147483647 h 100"/>
              <a:gd name="T14" fmla="*/ 2147483647 w 124"/>
              <a:gd name="T15" fmla="*/ 2147483647 h 100"/>
              <a:gd name="T16" fmla="*/ 2147483647 w 124"/>
              <a:gd name="T17" fmla="*/ 2147483647 h 100"/>
              <a:gd name="T18" fmla="*/ 2147483647 w 124"/>
              <a:gd name="T19" fmla="*/ 2147483647 h 100"/>
              <a:gd name="T20" fmla="*/ 2147483647 w 124"/>
              <a:gd name="T21" fmla="*/ 2147483647 h 100"/>
              <a:gd name="T22" fmla="*/ 2147483647 w 124"/>
              <a:gd name="T23" fmla="*/ 2147483647 h 100"/>
              <a:gd name="T24" fmla="*/ 2147483647 w 124"/>
              <a:gd name="T25" fmla="*/ 2147483647 h 100"/>
              <a:gd name="T26" fmla="*/ 2147483647 w 124"/>
              <a:gd name="T27" fmla="*/ 2147483647 h 100"/>
              <a:gd name="T28" fmla="*/ 2147483647 w 124"/>
              <a:gd name="T29" fmla="*/ 2147483647 h 100"/>
              <a:gd name="T30" fmla="*/ 2147483647 w 124"/>
              <a:gd name="T31" fmla="*/ 2147483647 h 100"/>
              <a:gd name="T32" fmla="*/ 2147483647 w 124"/>
              <a:gd name="T33" fmla="*/ 2147483647 h 100"/>
              <a:gd name="T34" fmla="*/ 2147483647 w 124"/>
              <a:gd name="T35" fmla="*/ 2147483647 h 100"/>
              <a:gd name="T36" fmla="*/ 2147483647 w 124"/>
              <a:gd name="T37" fmla="*/ 2147483647 h 100"/>
              <a:gd name="T38" fmla="*/ 2147483647 w 124"/>
              <a:gd name="T39" fmla="*/ 2147483647 h 100"/>
              <a:gd name="T40" fmla="*/ 2147483647 w 124"/>
              <a:gd name="T41" fmla="*/ 2147483647 h 100"/>
              <a:gd name="T42" fmla="*/ 2147483647 w 124"/>
              <a:gd name="T43" fmla="*/ 2147483647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00"/>
              <a:gd name="T68" fmla="*/ 124 w 124"/>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00">
                <a:moveTo>
                  <a:pt x="121" y="23"/>
                </a:moveTo>
                <a:cubicBezTo>
                  <a:pt x="124" y="14"/>
                  <a:pt x="120" y="4"/>
                  <a:pt x="109" y="3"/>
                </a:cubicBezTo>
                <a:cubicBezTo>
                  <a:pt x="95" y="0"/>
                  <a:pt x="76" y="7"/>
                  <a:pt x="55" y="18"/>
                </a:cubicBezTo>
                <a:cubicBezTo>
                  <a:pt x="44" y="23"/>
                  <a:pt x="35" y="29"/>
                  <a:pt x="29" y="33"/>
                </a:cubicBezTo>
                <a:cubicBezTo>
                  <a:pt x="24" y="37"/>
                  <a:pt x="15" y="45"/>
                  <a:pt x="13" y="46"/>
                </a:cubicBezTo>
                <a:cubicBezTo>
                  <a:pt x="7" y="52"/>
                  <a:pt x="4" y="55"/>
                  <a:pt x="5" y="57"/>
                </a:cubicBezTo>
                <a:cubicBezTo>
                  <a:pt x="6" y="58"/>
                  <a:pt x="8" y="57"/>
                  <a:pt x="10" y="55"/>
                </a:cubicBezTo>
                <a:cubicBezTo>
                  <a:pt x="14" y="52"/>
                  <a:pt x="16" y="50"/>
                  <a:pt x="17" y="49"/>
                </a:cubicBezTo>
                <a:cubicBezTo>
                  <a:pt x="18" y="49"/>
                  <a:pt x="18" y="49"/>
                  <a:pt x="18" y="49"/>
                </a:cubicBezTo>
                <a:cubicBezTo>
                  <a:pt x="8" y="61"/>
                  <a:pt x="4" y="69"/>
                  <a:pt x="3" y="78"/>
                </a:cubicBezTo>
                <a:cubicBezTo>
                  <a:pt x="0" y="95"/>
                  <a:pt x="13" y="100"/>
                  <a:pt x="25" y="100"/>
                </a:cubicBezTo>
                <a:cubicBezTo>
                  <a:pt x="46" y="98"/>
                  <a:pt x="71" y="80"/>
                  <a:pt x="85" y="68"/>
                </a:cubicBezTo>
                <a:cubicBezTo>
                  <a:pt x="86" y="68"/>
                  <a:pt x="86" y="68"/>
                  <a:pt x="86" y="68"/>
                </a:cubicBezTo>
                <a:cubicBezTo>
                  <a:pt x="101" y="55"/>
                  <a:pt x="113" y="39"/>
                  <a:pt x="123" y="21"/>
                </a:cubicBezTo>
                <a:cubicBezTo>
                  <a:pt x="123" y="22"/>
                  <a:pt x="122" y="23"/>
                  <a:pt x="121" y="23"/>
                </a:cubicBezTo>
                <a:close/>
                <a:moveTo>
                  <a:pt x="79" y="66"/>
                </a:moveTo>
                <a:cubicBezTo>
                  <a:pt x="64" y="79"/>
                  <a:pt x="44" y="91"/>
                  <a:pt x="33" y="91"/>
                </a:cubicBezTo>
                <a:cubicBezTo>
                  <a:pt x="29" y="91"/>
                  <a:pt x="27" y="90"/>
                  <a:pt x="26" y="86"/>
                </a:cubicBezTo>
                <a:cubicBezTo>
                  <a:pt x="25" y="79"/>
                  <a:pt x="34" y="64"/>
                  <a:pt x="57" y="43"/>
                </a:cubicBezTo>
                <a:cubicBezTo>
                  <a:pt x="76" y="23"/>
                  <a:pt x="96" y="8"/>
                  <a:pt x="107" y="8"/>
                </a:cubicBezTo>
                <a:cubicBezTo>
                  <a:pt x="113" y="8"/>
                  <a:pt x="118" y="11"/>
                  <a:pt x="117" y="18"/>
                </a:cubicBezTo>
                <a:cubicBezTo>
                  <a:pt x="116" y="27"/>
                  <a:pt x="97" y="50"/>
                  <a:pt x="79" y="66"/>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1" name="未知"/>
          <p:cNvSpPr>
            <a:spLocks/>
          </p:cNvSpPr>
          <p:nvPr/>
        </p:nvSpPr>
        <p:spPr bwMode="auto">
          <a:xfrm>
            <a:off x="5513389" y="3295650"/>
            <a:ext cx="250825" cy="357188"/>
          </a:xfrm>
          <a:custGeom>
            <a:avLst/>
            <a:gdLst>
              <a:gd name="T0" fmla="*/ 2147483647 w 89"/>
              <a:gd name="T1" fmla="*/ 2147483647 h 95"/>
              <a:gd name="T2" fmla="*/ 2147483647 w 89"/>
              <a:gd name="T3" fmla="*/ 2147483647 h 95"/>
              <a:gd name="T4" fmla="*/ 2147483647 w 89"/>
              <a:gd name="T5" fmla="*/ 0 h 95"/>
              <a:gd name="T6" fmla="*/ 2147483647 w 89"/>
              <a:gd name="T7" fmla="*/ 2147483647 h 95"/>
              <a:gd name="T8" fmla="*/ 2147483647 w 89"/>
              <a:gd name="T9" fmla="*/ 2147483647 h 95"/>
              <a:gd name="T10" fmla="*/ 2147483647 w 89"/>
              <a:gd name="T11" fmla="*/ 2147483647 h 95"/>
              <a:gd name="T12" fmla="*/ 2147483647 w 89"/>
              <a:gd name="T13" fmla="*/ 2147483647 h 95"/>
              <a:gd name="T14" fmla="*/ 2147483647 w 89"/>
              <a:gd name="T15" fmla="*/ 2147483647 h 95"/>
              <a:gd name="T16" fmla="*/ 2147483647 w 89"/>
              <a:gd name="T17" fmla="*/ 2147483647 h 95"/>
              <a:gd name="T18" fmla="*/ 2147483647 w 89"/>
              <a:gd name="T19" fmla="*/ 2147483647 h 95"/>
              <a:gd name="T20" fmla="*/ 2147483647 w 89"/>
              <a:gd name="T21" fmla="*/ 2147483647 h 95"/>
              <a:gd name="T22" fmla="*/ 2147483647 w 89"/>
              <a:gd name="T23" fmla="*/ 2147483647 h 95"/>
              <a:gd name="T24" fmla="*/ 2147483647 w 89"/>
              <a:gd name="T25" fmla="*/ 2147483647 h 95"/>
              <a:gd name="T26" fmla="*/ 2147483647 w 89"/>
              <a:gd name="T27" fmla="*/ 2147483647 h 95"/>
              <a:gd name="T28" fmla="*/ 2147483647 w 89"/>
              <a:gd name="T29" fmla="*/ 2147483647 h 95"/>
              <a:gd name="T30" fmla="*/ 2147483647 w 89"/>
              <a:gd name="T31" fmla="*/ 2147483647 h 95"/>
              <a:gd name="T32" fmla="*/ 2147483647 w 89"/>
              <a:gd name="T33" fmla="*/ 2147483647 h 95"/>
              <a:gd name="T34" fmla="*/ 2147483647 w 89"/>
              <a:gd name="T35" fmla="*/ 2147483647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95"/>
              <a:gd name="T56" fmla="*/ 89 w 89"/>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95">
                <a:moveTo>
                  <a:pt x="77" y="35"/>
                </a:moveTo>
                <a:cubicBezTo>
                  <a:pt x="85" y="25"/>
                  <a:pt x="89" y="18"/>
                  <a:pt x="89" y="12"/>
                </a:cubicBezTo>
                <a:cubicBezTo>
                  <a:pt x="89" y="6"/>
                  <a:pt x="86" y="0"/>
                  <a:pt x="75" y="0"/>
                </a:cubicBezTo>
                <a:cubicBezTo>
                  <a:pt x="64" y="0"/>
                  <a:pt x="53" y="6"/>
                  <a:pt x="38" y="18"/>
                </a:cubicBezTo>
                <a:cubicBezTo>
                  <a:pt x="28" y="25"/>
                  <a:pt x="16" y="37"/>
                  <a:pt x="10" y="43"/>
                </a:cubicBezTo>
                <a:cubicBezTo>
                  <a:pt x="3" y="49"/>
                  <a:pt x="0" y="52"/>
                  <a:pt x="1" y="53"/>
                </a:cubicBezTo>
                <a:cubicBezTo>
                  <a:pt x="3" y="55"/>
                  <a:pt x="5" y="53"/>
                  <a:pt x="11" y="48"/>
                </a:cubicBezTo>
                <a:cubicBezTo>
                  <a:pt x="18" y="41"/>
                  <a:pt x="27" y="34"/>
                  <a:pt x="34" y="28"/>
                </a:cubicBezTo>
                <a:cubicBezTo>
                  <a:pt x="41" y="22"/>
                  <a:pt x="49" y="16"/>
                  <a:pt x="56" y="13"/>
                </a:cubicBezTo>
                <a:cubicBezTo>
                  <a:pt x="59" y="11"/>
                  <a:pt x="62" y="10"/>
                  <a:pt x="64" y="12"/>
                </a:cubicBezTo>
                <a:cubicBezTo>
                  <a:pt x="65" y="14"/>
                  <a:pt x="64" y="17"/>
                  <a:pt x="60" y="22"/>
                </a:cubicBezTo>
                <a:cubicBezTo>
                  <a:pt x="54" y="29"/>
                  <a:pt x="44" y="42"/>
                  <a:pt x="38" y="50"/>
                </a:cubicBezTo>
                <a:cubicBezTo>
                  <a:pt x="29" y="61"/>
                  <a:pt x="18" y="80"/>
                  <a:pt x="14" y="87"/>
                </a:cubicBezTo>
                <a:cubicBezTo>
                  <a:pt x="10" y="94"/>
                  <a:pt x="13" y="95"/>
                  <a:pt x="21" y="95"/>
                </a:cubicBezTo>
                <a:cubicBezTo>
                  <a:pt x="27" y="95"/>
                  <a:pt x="30" y="94"/>
                  <a:pt x="35" y="90"/>
                </a:cubicBezTo>
                <a:cubicBezTo>
                  <a:pt x="37" y="89"/>
                  <a:pt x="38" y="88"/>
                  <a:pt x="40" y="87"/>
                </a:cubicBezTo>
                <a:cubicBezTo>
                  <a:pt x="43" y="80"/>
                  <a:pt x="48" y="73"/>
                  <a:pt x="54" y="67"/>
                </a:cubicBezTo>
                <a:cubicBezTo>
                  <a:pt x="60" y="58"/>
                  <a:pt x="70" y="45"/>
                  <a:pt x="77" y="35"/>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2" name="未知"/>
          <p:cNvSpPr>
            <a:spLocks/>
          </p:cNvSpPr>
          <p:nvPr/>
        </p:nvSpPr>
        <p:spPr bwMode="auto">
          <a:xfrm>
            <a:off x="5627689" y="3295651"/>
            <a:ext cx="376237" cy="327025"/>
          </a:xfrm>
          <a:custGeom>
            <a:avLst/>
            <a:gdLst>
              <a:gd name="T0" fmla="*/ 2147483647 w 134"/>
              <a:gd name="T1" fmla="*/ 0 h 87"/>
              <a:gd name="T2" fmla="*/ 2147483647 w 134"/>
              <a:gd name="T3" fmla="*/ 2147483647 h 87"/>
              <a:gd name="T4" fmla="*/ 2147483647 w 134"/>
              <a:gd name="T5" fmla="*/ 2147483647 h 87"/>
              <a:gd name="T6" fmla="*/ 2147483647 w 134"/>
              <a:gd name="T7" fmla="*/ 2147483647 h 87"/>
              <a:gd name="T8" fmla="*/ 2147483647 w 134"/>
              <a:gd name="T9" fmla="*/ 2147483647 h 87"/>
              <a:gd name="T10" fmla="*/ 0 w 134"/>
              <a:gd name="T11" fmla="*/ 2147483647 h 87"/>
              <a:gd name="T12" fmla="*/ 2147483647 w 134"/>
              <a:gd name="T13" fmla="*/ 2147483647 h 87"/>
              <a:gd name="T14" fmla="*/ 2147483647 w 134"/>
              <a:gd name="T15" fmla="*/ 2147483647 h 87"/>
              <a:gd name="T16" fmla="*/ 2147483647 w 134"/>
              <a:gd name="T17" fmla="*/ 2147483647 h 87"/>
              <a:gd name="T18" fmla="*/ 2147483647 w 134"/>
              <a:gd name="T19" fmla="*/ 2147483647 h 87"/>
              <a:gd name="T20" fmla="*/ 2147483647 w 134"/>
              <a:gd name="T21" fmla="*/ 2147483647 h 87"/>
              <a:gd name="T22" fmla="*/ 2147483647 w 134"/>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87"/>
              <a:gd name="T38" fmla="*/ 134 w 13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87">
                <a:moveTo>
                  <a:pt x="122" y="0"/>
                </a:moveTo>
                <a:cubicBezTo>
                  <a:pt x="106" y="0"/>
                  <a:pt x="82" y="15"/>
                  <a:pt x="63" y="29"/>
                </a:cubicBezTo>
                <a:cubicBezTo>
                  <a:pt x="43" y="43"/>
                  <a:pt x="25" y="59"/>
                  <a:pt x="12" y="70"/>
                </a:cubicBezTo>
                <a:cubicBezTo>
                  <a:pt x="12" y="70"/>
                  <a:pt x="12" y="70"/>
                  <a:pt x="12" y="70"/>
                </a:cubicBezTo>
                <a:cubicBezTo>
                  <a:pt x="12" y="69"/>
                  <a:pt x="13" y="68"/>
                  <a:pt x="14" y="67"/>
                </a:cubicBezTo>
                <a:cubicBezTo>
                  <a:pt x="8" y="73"/>
                  <a:pt x="3" y="80"/>
                  <a:pt x="0" y="87"/>
                </a:cubicBezTo>
                <a:cubicBezTo>
                  <a:pt x="21" y="70"/>
                  <a:pt x="34" y="58"/>
                  <a:pt x="57" y="41"/>
                </a:cubicBezTo>
                <a:cubicBezTo>
                  <a:pt x="74" y="27"/>
                  <a:pt x="89" y="18"/>
                  <a:pt x="99" y="13"/>
                </a:cubicBezTo>
                <a:cubicBezTo>
                  <a:pt x="105" y="10"/>
                  <a:pt x="111" y="8"/>
                  <a:pt x="114" y="9"/>
                </a:cubicBezTo>
                <a:cubicBezTo>
                  <a:pt x="116" y="11"/>
                  <a:pt x="115" y="13"/>
                  <a:pt x="114" y="15"/>
                </a:cubicBezTo>
                <a:cubicBezTo>
                  <a:pt x="121" y="10"/>
                  <a:pt x="127" y="6"/>
                  <a:pt x="134" y="3"/>
                </a:cubicBezTo>
                <a:cubicBezTo>
                  <a:pt x="131" y="1"/>
                  <a:pt x="127" y="0"/>
                  <a:pt x="122"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3" name="未知"/>
          <p:cNvSpPr>
            <a:spLocks/>
          </p:cNvSpPr>
          <p:nvPr/>
        </p:nvSpPr>
        <p:spPr bwMode="auto">
          <a:xfrm>
            <a:off x="6851651" y="3284539"/>
            <a:ext cx="163513" cy="104775"/>
          </a:xfrm>
          <a:custGeom>
            <a:avLst/>
            <a:gdLst>
              <a:gd name="T0" fmla="*/ 2147483647 w 58"/>
              <a:gd name="T1" fmla="*/ 2147483647 h 28"/>
              <a:gd name="T2" fmla="*/ 2147483647 w 58"/>
              <a:gd name="T3" fmla="*/ 2147483647 h 28"/>
              <a:gd name="T4" fmla="*/ 2147483647 w 58"/>
              <a:gd name="T5" fmla="*/ 2147483647 h 28"/>
              <a:gd name="T6" fmla="*/ 2147483647 w 58"/>
              <a:gd name="T7" fmla="*/ 2147483647 h 28"/>
              <a:gd name="T8" fmla="*/ 2147483647 w 58"/>
              <a:gd name="T9" fmla="*/ 2147483647 h 28"/>
              <a:gd name="T10" fmla="*/ 2147483647 w 58"/>
              <a:gd name="T11" fmla="*/ 2147483647 h 28"/>
              <a:gd name="T12" fmla="*/ 2147483647 w 58"/>
              <a:gd name="T13" fmla="*/ 0 h 28"/>
              <a:gd name="T14" fmla="*/ 0 w 58"/>
              <a:gd name="T15" fmla="*/ 2147483647 h 28"/>
              <a:gd name="T16" fmla="*/ 2147483647 w 58"/>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8"/>
              <a:gd name="T29" fmla="*/ 58 w 5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8">
                <a:moveTo>
                  <a:pt x="27" y="28"/>
                </a:moveTo>
                <a:cubicBezTo>
                  <a:pt x="37" y="28"/>
                  <a:pt x="44" y="25"/>
                  <a:pt x="50" y="21"/>
                </a:cubicBezTo>
                <a:cubicBezTo>
                  <a:pt x="54" y="19"/>
                  <a:pt x="58" y="14"/>
                  <a:pt x="56" y="13"/>
                </a:cubicBezTo>
                <a:cubicBezTo>
                  <a:pt x="55" y="11"/>
                  <a:pt x="53" y="15"/>
                  <a:pt x="48" y="18"/>
                </a:cubicBezTo>
                <a:cubicBezTo>
                  <a:pt x="44" y="21"/>
                  <a:pt x="37" y="23"/>
                  <a:pt x="29" y="23"/>
                </a:cubicBezTo>
                <a:cubicBezTo>
                  <a:pt x="15" y="23"/>
                  <a:pt x="9" y="14"/>
                  <a:pt x="9" y="1"/>
                </a:cubicBezTo>
                <a:cubicBezTo>
                  <a:pt x="9" y="1"/>
                  <a:pt x="9" y="1"/>
                  <a:pt x="9" y="0"/>
                </a:cubicBezTo>
                <a:cubicBezTo>
                  <a:pt x="6" y="1"/>
                  <a:pt x="3" y="2"/>
                  <a:pt x="0" y="3"/>
                </a:cubicBezTo>
                <a:cubicBezTo>
                  <a:pt x="2" y="19"/>
                  <a:pt x="13" y="28"/>
                  <a:pt x="27" y="2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4" name="未知"/>
          <p:cNvSpPr>
            <a:spLocks noEditPoints="1"/>
          </p:cNvSpPr>
          <p:nvPr/>
        </p:nvSpPr>
        <p:spPr bwMode="auto">
          <a:xfrm>
            <a:off x="7032626" y="2781300"/>
            <a:ext cx="862013" cy="889000"/>
          </a:xfrm>
          <a:custGeom>
            <a:avLst/>
            <a:gdLst>
              <a:gd name="T0" fmla="*/ 2147483647 w 306"/>
              <a:gd name="T1" fmla="*/ 2147483647 h 237"/>
              <a:gd name="T2" fmla="*/ 2147483647 w 306"/>
              <a:gd name="T3" fmla="*/ 2147483647 h 237"/>
              <a:gd name="T4" fmla="*/ 2147483647 w 306"/>
              <a:gd name="T5" fmla="*/ 2147483647 h 237"/>
              <a:gd name="T6" fmla="*/ 2147483647 w 306"/>
              <a:gd name="T7" fmla="*/ 2147483647 h 237"/>
              <a:gd name="T8" fmla="*/ 2147483647 w 306"/>
              <a:gd name="T9" fmla="*/ 2147483647 h 237"/>
              <a:gd name="T10" fmla="*/ 2147483647 w 306"/>
              <a:gd name="T11" fmla="*/ 2147483647 h 237"/>
              <a:gd name="T12" fmla="*/ 0 w 306"/>
              <a:gd name="T13" fmla="*/ 2147483647 h 237"/>
              <a:gd name="T14" fmla="*/ 2147483647 w 306"/>
              <a:gd name="T15" fmla="*/ 2147483647 h 237"/>
              <a:gd name="T16" fmla="*/ 2147483647 w 306"/>
              <a:gd name="T17" fmla="*/ 2147483647 h 237"/>
              <a:gd name="T18" fmla="*/ 2147483647 w 306"/>
              <a:gd name="T19" fmla="*/ 2147483647 h 237"/>
              <a:gd name="T20" fmla="*/ 2147483647 w 306"/>
              <a:gd name="T21" fmla="*/ 2147483647 h 237"/>
              <a:gd name="T22" fmla="*/ 2147483647 w 306"/>
              <a:gd name="T23" fmla="*/ 2147483647 h 237"/>
              <a:gd name="T24" fmla="*/ 2147483647 w 306"/>
              <a:gd name="T25" fmla="*/ 2147483647 h 237"/>
              <a:gd name="T26" fmla="*/ 2147483647 w 306"/>
              <a:gd name="T27" fmla="*/ 2147483647 h 237"/>
              <a:gd name="T28" fmla="*/ 2147483647 w 306"/>
              <a:gd name="T29" fmla="*/ 2147483647 h 237"/>
              <a:gd name="T30" fmla="*/ 2147483647 w 306"/>
              <a:gd name="T31" fmla="*/ 2147483647 h 237"/>
              <a:gd name="T32" fmla="*/ 2147483647 w 306"/>
              <a:gd name="T33" fmla="*/ 2147483647 h 237"/>
              <a:gd name="T34" fmla="*/ 2147483647 w 306"/>
              <a:gd name="T35" fmla="*/ 2147483647 h 237"/>
              <a:gd name="T36" fmla="*/ 2147483647 w 306"/>
              <a:gd name="T37" fmla="*/ 2147483647 h 237"/>
              <a:gd name="T38" fmla="*/ 2147483647 w 306"/>
              <a:gd name="T39" fmla="*/ 2147483647 h 2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6"/>
              <a:gd name="T61" fmla="*/ 0 h 237"/>
              <a:gd name="T62" fmla="*/ 306 w 306"/>
              <a:gd name="T63" fmla="*/ 237 h 2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6" h="237">
                <a:moveTo>
                  <a:pt x="295" y="1"/>
                </a:moveTo>
                <a:cubicBezTo>
                  <a:pt x="284" y="0"/>
                  <a:pt x="268" y="11"/>
                  <a:pt x="255" y="23"/>
                </a:cubicBezTo>
                <a:cubicBezTo>
                  <a:pt x="227" y="52"/>
                  <a:pt x="209" y="72"/>
                  <a:pt x="169" y="121"/>
                </a:cubicBezTo>
                <a:cubicBezTo>
                  <a:pt x="148" y="146"/>
                  <a:pt x="122" y="173"/>
                  <a:pt x="88" y="197"/>
                </a:cubicBezTo>
                <a:cubicBezTo>
                  <a:pt x="68" y="212"/>
                  <a:pt x="41" y="228"/>
                  <a:pt x="28" y="227"/>
                </a:cubicBezTo>
                <a:cubicBezTo>
                  <a:pt x="24" y="226"/>
                  <a:pt x="21" y="224"/>
                  <a:pt x="20" y="219"/>
                </a:cubicBezTo>
                <a:cubicBezTo>
                  <a:pt x="14" y="224"/>
                  <a:pt x="7" y="229"/>
                  <a:pt x="0" y="233"/>
                </a:cubicBezTo>
                <a:cubicBezTo>
                  <a:pt x="4" y="236"/>
                  <a:pt x="9" y="237"/>
                  <a:pt x="16" y="237"/>
                </a:cubicBezTo>
                <a:cubicBezTo>
                  <a:pt x="52" y="237"/>
                  <a:pt x="115" y="187"/>
                  <a:pt x="150" y="151"/>
                </a:cubicBezTo>
                <a:cubicBezTo>
                  <a:pt x="149" y="152"/>
                  <a:pt x="148" y="153"/>
                  <a:pt x="148" y="154"/>
                </a:cubicBezTo>
                <a:cubicBezTo>
                  <a:pt x="169" y="132"/>
                  <a:pt x="191" y="105"/>
                  <a:pt x="218" y="97"/>
                </a:cubicBezTo>
                <a:cubicBezTo>
                  <a:pt x="236" y="80"/>
                  <a:pt x="245" y="73"/>
                  <a:pt x="261" y="60"/>
                </a:cubicBezTo>
                <a:cubicBezTo>
                  <a:pt x="272" y="51"/>
                  <a:pt x="287" y="38"/>
                  <a:pt x="297" y="25"/>
                </a:cubicBezTo>
                <a:cubicBezTo>
                  <a:pt x="305" y="14"/>
                  <a:pt x="306" y="2"/>
                  <a:pt x="295" y="1"/>
                </a:cubicBezTo>
                <a:close/>
                <a:moveTo>
                  <a:pt x="289" y="28"/>
                </a:moveTo>
                <a:cubicBezTo>
                  <a:pt x="284" y="34"/>
                  <a:pt x="271" y="46"/>
                  <a:pt x="257" y="57"/>
                </a:cubicBezTo>
                <a:cubicBezTo>
                  <a:pt x="248" y="65"/>
                  <a:pt x="239" y="72"/>
                  <a:pt x="229" y="80"/>
                </a:cubicBezTo>
                <a:cubicBezTo>
                  <a:pt x="243" y="61"/>
                  <a:pt x="256" y="43"/>
                  <a:pt x="270" y="27"/>
                </a:cubicBezTo>
                <a:cubicBezTo>
                  <a:pt x="279" y="14"/>
                  <a:pt x="290" y="4"/>
                  <a:pt x="296" y="6"/>
                </a:cubicBezTo>
                <a:cubicBezTo>
                  <a:pt x="300" y="8"/>
                  <a:pt x="299" y="16"/>
                  <a:pt x="289" y="2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5" name="未知"/>
          <p:cNvSpPr>
            <a:spLocks/>
          </p:cNvSpPr>
          <p:nvPr/>
        </p:nvSpPr>
        <p:spPr bwMode="auto">
          <a:xfrm>
            <a:off x="7299325" y="3757613"/>
            <a:ext cx="247650" cy="296862"/>
          </a:xfrm>
          <a:custGeom>
            <a:avLst/>
            <a:gdLst>
              <a:gd name="T0" fmla="*/ 2147483647 w 88"/>
              <a:gd name="T1" fmla="*/ 2147483647 h 79"/>
              <a:gd name="T2" fmla="*/ 0 w 88"/>
              <a:gd name="T3" fmla="*/ 2147483647 h 79"/>
              <a:gd name="T4" fmla="*/ 2147483647 w 88"/>
              <a:gd name="T5" fmla="*/ 2147483647 h 79"/>
              <a:gd name="T6" fmla="*/ 2147483647 w 88"/>
              <a:gd name="T7" fmla="*/ 2147483647 h 79"/>
              <a:gd name="T8" fmla="*/ 2147483647 w 88"/>
              <a:gd name="T9" fmla="*/ 2147483647 h 79"/>
              <a:gd name="T10" fmla="*/ 2147483647 w 88"/>
              <a:gd name="T11" fmla="*/ 2147483647 h 79"/>
              <a:gd name="T12" fmla="*/ 0 60000 65536"/>
              <a:gd name="T13" fmla="*/ 0 60000 65536"/>
              <a:gd name="T14" fmla="*/ 0 60000 65536"/>
              <a:gd name="T15" fmla="*/ 0 60000 65536"/>
              <a:gd name="T16" fmla="*/ 0 60000 65536"/>
              <a:gd name="T17" fmla="*/ 0 60000 65536"/>
              <a:gd name="T18" fmla="*/ 0 w 88"/>
              <a:gd name="T19" fmla="*/ 0 h 79"/>
              <a:gd name="T20" fmla="*/ 88 w 8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8" h="79">
                <a:moveTo>
                  <a:pt x="3" y="1"/>
                </a:moveTo>
                <a:cubicBezTo>
                  <a:pt x="2" y="3"/>
                  <a:pt x="1" y="4"/>
                  <a:pt x="0" y="6"/>
                </a:cubicBezTo>
                <a:cubicBezTo>
                  <a:pt x="53" y="5"/>
                  <a:pt x="82" y="29"/>
                  <a:pt x="77" y="68"/>
                </a:cubicBezTo>
                <a:cubicBezTo>
                  <a:pt x="76" y="76"/>
                  <a:pt x="75" y="77"/>
                  <a:pt x="76" y="78"/>
                </a:cubicBezTo>
                <a:cubicBezTo>
                  <a:pt x="78" y="79"/>
                  <a:pt x="81" y="73"/>
                  <a:pt x="82" y="67"/>
                </a:cubicBezTo>
                <a:cubicBezTo>
                  <a:pt x="88" y="27"/>
                  <a:pt x="57" y="0"/>
                  <a:pt x="3"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6" name="未知"/>
          <p:cNvSpPr>
            <a:spLocks noEditPoints="1"/>
          </p:cNvSpPr>
          <p:nvPr/>
        </p:nvSpPr>
        <p:spPr bwMode="auto">
          <a:xfrm>
            <a:off x="6672264" y="3716339"/>
            <a:ext cx="617537" cy="644525"/>
          </a:xfrm>
          <a:custGeom>
            <a:avLst/>
            <a:gdLst>
              <a:gd name="T0" fmla="*/ 2147483647 w 219"/>
              <a:gd name="T1" fmla="*/ 2147483647 h 172"/>
              <a:gd name="T2" fmla="*/ 2147483647 w 219"/>
              <a:gd name="T3" fmla="*/ 0 h 172"/>
              <a:gd name="T4" fmla="*/ 2147483647 w 219"/>
              <a:gd name="T5" fmla="*/ 2147483647 h 172"/>
              <a:gd name="T6" fmla="*/ 2147483647 w 219"/>
              <a:gd name="T7" fmla="*/ 2147483647 h 172"/>
              <a:gd name="T8" fmla="*/ 2147483647 w 219"/>
              <a:gd name="T9" fmla="*/ 2147483647 h 172"/>
              <a:gd name="T10" fmla="*/ 2147483647 w 219"/>
              <a:gd name="T11" fmla="*/ 2147483647 h 172"/>
              <a:gd name="T12" fmla="*/ 2147483647 w 219"/>
              <a:gd name="T13" fmla="*/ 2147483647 h 172"/>
              <a:gd name="T14" fmla="*/ 2147483647 w 219"/>
              <a:gd name="T15" fmla="*/ 2147483647 h 172"/>
              <a:gd name="T16" fmla="*/ 2147483647 w 219"/>
              <a:gd name="T17" fmla="*/ 2147483647 h 172"/>
              <a:gd name="T18" fmla="*/ 2147483647 w 219"/>
              <a:gd name="T19" fmla="*/ 2147483647 h 172"/>
              <a:gd name="T20" fmla="*/ 2147483647 w 219"/>
              <a:gd name="T21" fmla="*/ 2147483647 h 172"/>
              <a:gd name="T22" fmla="*/ 2147483647 w 219"/>
              <a:gd name="T23" fmla="*/ 2147483647 h 172"/>
              <a:gd name="T24" fmla="*/ 2147483647 w 219"/>
              <a:gd name="T25" fmla="*/ 2147483647 h 172"/>
              <a:gd name="T26" fmla="*/ 2147483647 w 219"/>
              <a:gd name="T27" fmla="*/ 2147483647 h 172"/>
              <a:gd name="T28" fmla="*/ 2147483647 w 219"/>
              <a:gd name="T29" fmla="*/ 2147483647 h 172"/>
              <a:gd name="T30" fmla="*/ 2147483647 w 219"/>
              <a:gd name="T31" fmla="*/ 2147483647 h 172"/>
              <a:gd name="T32" fmla="*/ 2147483647 w 219"/>
              <a:gd name="T33" fmla="*/ 2147483647 h 172"/>
              <a:gd name="T34" fmla="*/ 2147483647 w 219"/>
              <a:gd name="T35" fmla="*/ 2147483647 h 172"/>
              <a:gd name="T36" fmla="*/ 2147483647 w 219"/>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9"/>
              <a:gd name="T58" fmla="*/ 0 h 172"/>
              <a:gd name="T59" fmla="*/ 219 w 219"/>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9" h="172">
                <a:moveTo>
                  <a:pt x="216" y="4"/>
                </a:moveTo>
                <a:cubicBezTo>
                  <a:pt x="217" y="3"/>
                  <a:pt x="218" y="1"/>
                  <a:pt x="219" y="0"/>
                </a:cubicBezTo>
                <a:cubicBezTo>
                  <a:pt x="210" y="1"/>
                  <a:pt x="200" y="2"/>
                  <a:pt x="191" y="3"/>
                </a:cubicBezTo>
                <a:cubicBezTo>
                  <a:pt x="190" y="5"/>
                  <a:pt x="189" y="6"/>
                  <a:pt x="188" y="8"/>
                </a:cubicBezTo>
                <a:cubicBezTo>
                  <a:pt x="158" y="14"/>
                  <a:pt x="118" y="30"/>
                  <a:pt x="83" y="54"/>
                </a:cubicBezTo>
                <a:cubicBezTo>
                  <a:pt x="54" y="73"/>
                  <a:pt x="4" y="118"/>
                  <a:pt x="2" y="149"/>
                </a:cubicBezTo>
                <a:cubicBezTo>
                  <a:pt x="0" y="168"/>
                  <a:pt x="15" y="172"/>
                  <a:pt x="25" y="172"/>
                </a:cubicBezTo>
                <a:cubicBezTo>
                  <a:pt x="55" y="172"/>
                  <a:pt x="111" y="134"/>
                  <a:pt x="154" y="84"/>
                </a:cubicBezTo>
                <a:cubicBezTo>
                  <a:pt x="182" y="51"/>
                  <a:pt x="196" y="33"/>
                  <a:pt x="212" y="9"/>
                </a:cubicBezTo>
                <a:cubicBezTo>
                  <a:pt x="213" y="9"/>
                  <a:pt x="214" y="9"/>
                  <a:pt x="215" y="9"/>
                </a:cubicBezTo>
                <a:cubicBezTo>
                  <a:pt x="216" y="7"/>
                  <a:pt x="217" y="6"/>
                  <a:pt x="218" y="4"/>
                </a:cubicBezTo>
                <a:cubicBezTo>
                  <a:pt x="217" y="4"/>
                  <a:pt x="217" y="4"/>
                  <a:pt x="216" y="4"/>
                </a:cubicBezTo>
                <a:close/>
                <a:moveTo>
                  <a:pt x="133" y="83"/>
                </a:moveTo>
                <a:cubicBezTo>
                  <a:pt x="110" y="114"/>
                  <a:pt x="82" y="142"/>
                  <a:pt x="63" y="154"/>
                </a:cubicBezTo>
                <a:cubicBezTo>
                  <a:pt x="49" y="162"/>
                  <a:pt x="38" y="166"/>
                  <a:pt x="29" y="165"/>
                </a:cubicBezTo>
                <a:cubicBezTo>
                  <a:pt x="24" y="164"/>
                  <a:pt x="18" y="160"/>
                  <a:pt x="18" y="151"/>
                </a:cubicBezTo>
                <a:cubicBezTo>
                  <a:pt x="18" y="124"/>
                  <a:pt x="59" y="78"/>
                  <a:pt x="87" y="59"/>
                </a:cubicBezTo>
                <a:cubicBezTo>
                  <a:pt x="120" y="36"/>
                  <a:pt x="157" y="20"/>
                  <a:pt x="185" y="14"/>
                </a:cubicBezTo>
                <a:cubicBezTo>
                  <a:pt x="165" y="39"/>
                  <a:pt x="146" y="66"/>
                  <a:pt x="133" y="83"/>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7" name="未知"/>
          <p:cNvSpPr>
            <a:spLocks/>
          </p:cNvSpPr>
          <p:nvPr/>
        </p:nvSpPr>
        <p:spPr bwMode="auto">
          <a:xfrm>
            <a:off x="7231064" y="3141664"/>
            <a:ext cx="377825" cy="574675"/>
          </a:xfrm>
          <a:custGeom>
            <a:avLst/>
            <a:gdLst>
              <a:gd name="T0" fmla="*/ 2147483647 w 145"/>
              <a:gd name="T1" fmla="*/ 2147483647 h 165"/>
              <a:gd name="T2" fmla="*/ 2147483647 w 145"/>
              <a:gd name="T3" fmla="*/ 0 h 165"/>
              <a:gd name="T4" fmla="*/ 2147483647 w 145"/>
              <a:gd name="T5" fmla="*/ 2147483647 h 165"/>
              <a:gd name="T6" fmla="*/ 0 w 145"/>
              <a:gd name="T7" fmla="*/ 2147483647 h 165"/>
              <a:gd name="T8" fmla="*/ 2147483647 w 145"/>
              <a:gd name="T9" fmla="*/ 2147483647 h 165"/>
              <a:gd name="T10" fmla="*/ 2147483647 w 145"/>
              <a:gd name="T11" fmla="*/ 2147483647 h 165"/>
              <a:gd name="T12" fmla="*/ 2147483647 w 145"/>
              <a:gd name="T13" fmla="*/ 2147483647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143" y="1"/>
                </a:moveTo>
                <a:cubicBezTo>
                  <a:pt x="144" y="1"/>
                  <a:pt x="144" y="0"/>
                  <a:pt x="145" y="0"/>
                </a:cubicBezTo>
                <a:cubicBezTo>
                  <a:pt x="118" y="8"/>
                  <a:pt x="96" y="35"/>
                  <a:pt x="75" y="57"/>
                </a:cubicBezTo>
                <a:cubicBezTo>
                  <a:pt x="58" y="81"/>
                  <a:pt x="26" y="127"/>
                  <a:pt x="0" y="165"/>
                </a:cubicBezTo>
                <a:cubicBezTo>
                  <a:pt x="9" y="164"/>
                  <a:pt x="19" y="163"/>
                  <a:pt x="28" y="162"/>
                </a:cubicBezTo>
                <a:cubicBezTo>
                  <a:pt x="39" y="146"/>
                  <a:pt x="53" y="126"/>
                  <a:pt x="72" y="99"/>
                </a:cubicBezTo>
                <a:cubicBezTo>
                  <a:pt x="92" y="71"/>
                  <a:pt x="123" y="29"/>
                  <a:pt x="143"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8" name="未知"/>
          <p:cNvSpPr>
            <a:spLocks/>
          </p:cNvSpPr>
          <p:nvPr/>
        </p:nvSpPr>
        <p:spPr bwMode="auto">
          <a:xfrm>
            <a:off x="6961189" y="2794001"/>
            <a:ext cx="471487" cy="854075"/>
          </a:xfrm>
          <a:custGeom>
            <a:avLst/>
            <a:gdLst>
              <a:gd name="T0" fmla="*/ 2147483647 w 153"/>
              <a:gd name="T1" fmla="*/ 0 h 228"/>
              <a:gd name="T2" fmla="*/ 2147483647 w 153"/>
              <a:gd name="T3" fmla="*/ 2147483647 h 228"/>
              <a:gd name="T4" fmla="*/ 2147483647 w 153"/>
              <a:gd name="T5" fmla="*/ 2147483647 h 228"/>
              <a:gd name="T6" fmla="*/ 2147483647 w 153"/>
              <a:gd name="T7" fmla="*/ 2147483647 h 228"/>
              <a:gd name="T8" fmla="*/ 2147483647 w 153"/>
              <a:gd name="T9" fmla="*/ 2147483647 h 228"/>
              <a:gd name="T10" fmla="*/ 2147483647 w 153"/>
              <a:gd name="T11" fmla="*/ 2147483647 h 228"/>
              <a:gd name="T12" fmla="*/ 2147483647 w 153"/>
              <a:gd name="T13" fmla="*/ 2147483647 h 228"/>
              <a:gd name="T14" fmla="*/ 2147483647 w 153"/>
              <a:gd name="T15" fmla="*/ 2147483647 h 228"/>
              <a:gd name="T16" fmla="*/ 2147483647 w 153"/>
              <a:gd name="T17" fmla="*/ 2147483647 h 228"/>
              <a:gd name="T18" fmla="*/ 2147483647 w 153"/>
              <a:gd name="T19" fmla="*/ 2147483647 h 228"/>
              <a:gd name="T20" fmla="*/ 2147483647 w 153"/>
              <a:gd name="T21" fmla="*/ 0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228"/>
              <a:gd name="T35" fmla="*/ 153 w 153"/>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228">
                <a:moveTo>
                  <a:pt x="128" y="0"/>
                </a:moveTo>
                <a:cubicBezTo>
                  <a:pt x="125" y="1"/>
                  <a:pt x="122" y="2"/>
                  <a:pt x="119" y="4"/>
                </a:cubicBezTo>
                <a:cubicBezTo>
                  <a:pt x="128" y="6"/>
                  <a:pt x="134" y="13"/>
                  <a:pt x="131" y="24"/>
                </a:cubicBezTo>
                <a:cubicBezTo>
                  <a:pt x="125" y="44"/>
                  <a:pt x="105" y="69"/>
                  <a:pt x="71" y="108"/>
                </a:cubicBezTo>
                <a:cubicBezTo>
                  <a:pt x="28" y="155"/>
                  <a:pt x="4" y="184"/>
                  <a:pt x="1" y="207"/>
                </a:cubicBezTo>
                <a:cubicBezTo>
                  <a:pt x="0" y="217"/>
                  <a:pt x="3" y="224"/>
                  <a:pt x="9" y="228"/>
                </a:cubicBezTo>
                <a:cubicBezTo>
                  <a:pt x="16" y="224"/>
                  <a:pt x="23" y="219"/>
                  <a:pt x="29" y="214"/>
                </a:cubicBezTo>
                <a:cubicBezTo>
                  <a:pt x="29" y="213"/>
                  <a:pt x="29" y="211"/>
                  <a:pt x="30" y="209"/>
                </a:cubicBezTo>
                <a:cubicBezTo>
                  <a:pt x="32" y="191"/>
                  <a:pt x="56" y="162"/>
                  <a:pt x="99" y="114"/>
                </a:cubicBezTo>
                <a:cubicBezTo>
                  <a:pt x="126" y="83"/>
                  <a:pt x="152" y="53"/>
                  <a:pt x="152" y="29"/>
                </a:cubicBezTo>
                <a:cubicBezTo>
                  <a:pt x="153" y="14"/>
                  <a:pt x="143" y="4"/>
                  <a:pt x="128"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69" name="未知"/>
          <p:cNvSpPr>
            <a:spLocks/>
          </p:cNvSpPr>
          <p:nvPr/>
        </p:nvSpPr>
        <p:spPr bwMode="auto">
          <a:xfrm>
            <a:off x="6816725" y="2781300"/>
            <a:ext cx="509588" cy="501650"/>
          </a:xfrm>
          <a:custGeom>
            <a:avLst/>
            <a:gdLst>
              <a:gd name="T0" fmla="*/ 2147483647 w 169"/>
              <a:gd name="T1" fmla="*/ 0 h 126"/>
              <a:gd name="T2" fmla="*/ 2147483647 w 169"/>
              <a:gd name="T3" fmla="*/ 2147483647 h 126"/>
              <a:gd name="T4" fmla="*/ 2147483647 w 169"/>
              <a:gd name="T5" fmla="*/ 2147483647 h 126"/>
              <a:gd name="T6" fmla="*/ 2147483647 w 169"/>
              <a:gd name="T7" fmla="*/ 2147483647 h 126"/>
              <a:gd name="T8" fmla="*/ 2147483647 w 169"/>
              <a:gd name="T9" fmla="*/ 2147483647 h 126"/>
              <a:gd name="T10" fmla="*/ 2147483647 w 169"/>
              <a:gd name="T11" fmla="*/ 2147483647 h 126"/>
              <a:gd name="T12" fmla="*/ 2147483647 w 169"/>
              <a:gd name="T13" fmla="*/ 2147483647 h 126"/>
              <a:gd name="T14" fmla="*/ 2147483647 w 169"/>
              <a:gd name="T15" fmla="*/ 2147483647 h 126"/>
              <a:gd name="T16" fmla="*/ 2147483647 w 169"/>
              <a:gd name="T17" fmla="*/ 2147483647 h 126"/>
              <a:gd name="T18" fmla="*/ 2147483647 w 169"/>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26"/>
              <a:gd name="T32" fmla="*/ 169 w 169"/>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26">
                <a:moveTo>
                  <a:pt x="149" y="0"/>
                </a:moveTo>
                <a:cubicBezTo>
                  <a:pt x="122" y="0"/>
                  <a:pt x="77" y="13"/>
                  <a:pt x="43" y="43"/>
                </a:cubicBezTo>
                <a:cubicBezTo>
                  <a:pt x="16" y="68"/>
                  <a:pt x="0" y="101"/>
                  <a:pt x="1" y="125"/>
                </a:cubicBezTo>
                <a:cubicBezTo>
                  <a:pt x="1" y="125"/>
                  <a:pt x="1" y="126"/>
                  <a:pt x="1" y="126"/>
                </a:cubicBezTo>
                <a:cubicBezTo>
                  <a:pt x="4" y="125"/>
                  <a:pt x="7" y="124"/>
                  <a:pt x="10" y="123"/>
                </a:cubicBezTo>
                <a:cubicBezTo>
                  <a:pt x="10" y="101"/>
                  <a:pt x="31" y="75"/>
                  <a:pt x="54" y="53"/>
                </a:cubicBezTo>
                <a:cubicBezTo>
                  <a:pt x="84" y="23"/>
                  <a:pt x="121" y="5"/>
                  <a:pt x="149" y="5"/>
                </a:cubicBezTo>
                <a:cubicBezTo>
                  <a:pt x="153" y="5"/>
                  <a:pt x="157" y="6"/>
                  <a:pt x="160" y="7"/>
                </a:cubicBezTo>
                <a:cubicBezTo>
                  <a:pt x="163" y="5"/>
                  <a:pt x="166" y="4"/>
                  <a:pt x="169" y="3"/>
                </a:cubicBezTo>
                <a:cubicBezTo>
                  <a:pt x="163" y="1"/>
                  <a:pt x="156" y="0"/>
                  <a:pt x="14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0" name="未知"/>
          <p:cNvSpPr>
            <a:spLocks/>
          </p:cNvSpPr>
          <p:nvPr/>
        </p:nvSpPr>
        <p:spPr bwMode="auto">
          <a:xfrm>
            <a:off x="7550150" y="3357564"/>
            <a:ext cx="274638" cy="287337"/>
          </a:xfrm>
          <a:custGeom>
            <a:avLst/>
            <a:gdLst>
              <a:gd name="T0" fmla="*/ 2147483647 w 102"/>
              <a:gd name="T1" fmla="*/ 2147483647 h 98"/>
              <a:gd name="T2" fmla="*/ 2147483647 w 102"/>
              <a:gd name="T3" fmla="*/ 2147483647 h 98"/>
              <a:gd name="T4" fmla="*/ 2147483647 w 102"/>
              <a:gd name="T5" fmla="*/ 2147483647 h 98"/>
              <a:gd name="T6" fmla="*/ 2147483647 w 102"/>
              <a:gd name="T7" fmla="*/ 2147483647 h 98"/>
              <a:gd name="T8" fmla="*/ 2147483647 w 102"/>
              <a:gd name="T9" fmla="*/ 2147483647 h 98"/>
              <a:gd name="T10" fmla="*/ 2147483647 w 102"/>
              <a:gd name="T11" fmla="*/ 0 h 98"/>
              <a:gd name="T12" fmla="*/ 2147483647 w 102"/>
              <a:gd name="T13" fmla="*/ 2147483647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2147483647 w 102"/>
              <a:gd name="T25" fmla="*/ 2147483647 h 98"/>
              <a:gd name="T26" fmla="*/ 2147483647 w 102"/>
              <a:gd name="T27" fmla="*/ 2147483647 h 98"/>
              <a:gd name="T28" fmla="*/ 2147483647 w 102"/>
              <a:gd name="T29" fmla="*/ 2147483647 h 98"/>
              <a:gd name="T30" fmla="*/ 2147483647 w 102"/>
              <a:gd name="T31" fmla="*/ 2147483647 h 98"/>
              <a:gd name="T32" fmla="*/ 2147483647 w 102"/>
              <a:gd name="T33" fmla="*/ 2147483647 h 98"/>
              <a:gd name="T34" fmla="*/ 2147483647 w 102"/>
              <a:gd name="T35" fmla="*/ 2147483647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98"/>
              <a:gd name="T56" fmla="*/ 102 w 102"/>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98">
                <a:moveTo>
                  <a:pt x="32" y="93"/>
                </a:moveTo>
                <a:cubicBezTo>
                  <a:pt x="26" y="93"/>
                  <a:pt x="24" y="89"/>
                  <a:pt x="24" y="83"/>
                </a:cubicBezTo>
                <a:cubicBezTo>
                  <a:pt x="26" y="72"/>
                  <a:pt x="40" y="51"/>
                  <a:pt x="56" y="35"/>
                </a:cubicBezTo>
                <a:cubicBezTo>
                  <a:pt x="72" y="20"/>
                  <a:pt x="82" y="11"/>
                  <a:pt x="96" y="5"/>
                </a:cubicBezTo>
                <a:cubicBezTo>
                  <a:pt x="100" y="3"/>
                  <a:pt x="102" y="3"/>
                  <a:pt x="102" y="2"/>
                </a:cubicBezTo>
                <a:cubicBezTo>
                  <a:pt x="102" y="0"/>
                  <a:pt x="97" y="0"/>
                  <a:pt x="93" y="0"/>
                </a:cubicBezTo>
                <a:cubicBezTo>
                  <a:pt x="81" y="0"/>
                  <a:pt x="64" y="6"/>
                  <a:pt x="48" y="14"/>
                </a:cubicBezTo>
                <a:cubicBezTo>
                  <a:pt x="37" y="20"/>
                  <a:pt x="29" y="25"/>
                  <a:pt x="22" y="30"/>
                </a:cubicBezTo>
                <a:cubicBezTo>
                  <a:pt x="16" y="34"/>
                  <a:pt x="9" y="40"/>
                  <a:pt x="5" y="44"/>
                </a:cubicBezTo>
                <a:cubicBezTo>
                  <a:pt x="3" y="46"/>
                  <a:pt x="0" y="49"/>
                  <a:pt x="1" y="51"/>
                </a:cubicBezTo>
                <a:cubicBezTo>
                  <a:pt x="2" y="52"/>
                  <a:pt x="4" y="51"/>
                  <a:pt x="8" y="47"/>
                </a:cubicBezTo>
                <a:cubicBezTo>
                  <a:pt x="12" y="44"/>
                  <a:pt x="14" y="42"/>
                  <a:pt x="18" y="38"/>
                </a:cubicBezTo>
                <a:cubicBezTo>
                  <a:pt x="18" y="39"/>
                  <a:pt x="18" y="39"/>
                  <a:pt x="18" y="39"/>
                </a:cubicBezTo>
                <a:cubicBezTo>
                  <a:pt x="8" y="50"/>
                  <a:pt x="1" y="63"/>
                  <a:pt x="1" y="74"/>
                </a:cubicBezTo>
                <a:cubicBezTo>
                  <a:pt x="0" y="90"/>
                  <a:pt x="11" y="98"/>
                  <a:pt x="28" y="98"/>
                </a:cubicBezTo>
                <a:cubicBezTo>
                  <a:pt x="29" y="98"/>
                  <a:pt x="30" y="98"/>
                  <a:pt x="31" y="98"/>
                </a:cubicBezTo>
                <a:cubicBezTo>
                  <a:pt x="31" y="96"/>
                  <a:pt x="32" y="94"/>
                  <a:pt x="33" y="93"/>
                </a:cubicBezTo>
                <a:cubicBezTo>
                  <a:pt x="33" y="93"/>
                  <a:pt x="32" y="93"/>
                  <a:pt x="32" y="93"/>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1" name="未知"/>
          <p:cNvSpPr>
            <a:spLocks/>
          </p:cNvSpPr>
          <p:nvPr/>
        </p:nvSpPr>
        <p:spPr bwMode="auto">
          <a:xfrm>
            <a:off x="7661276" y="3284538"/>
            <a:ext cx="271463" cy="368300"/>
          </a:xfrm>
          <a:custGeom>
            <a:avLst/>
            <a:gdLst>
              <a:gd name="T0" fmla="*/ 2147483647 w 96"/>
              <a:gd name="T1" fmla="*/ 2147483647 h 98"/>
              <a:gd name="T2" fmla="*/ 2147483647 w 96"/>
              <a:gd name="T3" fmla="*/ 2147483647 h 98"/>
              <a:gd name="T4" fmla="*/ 2147483647 w 96"/>
              <a:gd name="T5" fmla="*/ 2147483647 h 98"/>
              <a:gd name="T6" fmla="*/ 2147483647 w 96"/>
              <a:gd name="T7" fmla="*/ 2147483647 h 98"/>
              <a:gd name="T8" fmla="*/ 2147483647 w 96"/>
              <a:gd name="T9" fmla="*/ 2147483647 h 98"/>
              <a:gd name="T10" fmla="*/ 2147483647 w 96"/>
              <a:gd name="T11" fmla="*/ 2147483647 h 98"/>
              <a:gd name="T12" fmla="*/ 2147483647 w 96"/>
              <a:gd name="T13" fmla="*/ 2147483647 h 98"/>
              <a:gd name="T14" fmla="*/ 2147483647 w 96"/>
              <a:gd name="T15" fmla="*/ 2147483647 h 98"/>
              <a:gd name="T16" fmla="*/ 2147483647 w 96"/>
              <a:gd name="T17" fmla="*/ 2147483647 h 98"/>
              <a:gd name="T18" fmla="*/ 2147483647 w 96"/>
              <a:gd name="T19" fmla="*/ 2147483647 h 98"/>
              <a:gd name="T20" fmla="*/ 2147483647 w 96"/>
              <a:gd name="T21" fmla="*/ 2147483647 h 98"/>
              <a:gd name="T22" fmla="*/ 2147483647 w 96"/>
              <a:gd name="T23" fmla="*/ 2147483647 h 98"/>
              <a:gd name="T24" fmla="*/ 0 w 96"/>
              <a:gd name="T25" fmla="*/ 2147483647 h 98"/>
              <a:gd name="T26" fmla="*/ 2147483647 w 96"/>
              <a:gd name="T27" fmla="*/ 2147483647 h 98"/>
              <a:gd name="T28" fmla="*/ 2147483647 w 96"/>
              <a:gd name="T29" fmla="*/ 2147483647 h 98"/>
              <a:gd name="T30" fmla="*/ 2147483647 w 96"/>
              <a:gd name="T31" fmla="*/ 2147483647 h 98"/>
              <a:gd name="T32" fmla="*/ 2147483647 w 96"/>
              <a:gd name="T33" fmla="*/ 2147483647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98"/>
              <a:gd name="T53" fmla="*/ 96 w 96"/>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98">
                <a:moveTo>
                  <a:pt x="64" y="68"/>
                </a:moveTo>
                <a:cubicBezTo>
                  <a:pt x="64" y="68"/>
                  <a:pt x="64" y="68"/>
                  <a:pt x="64" y="68"/>
                </a:cubicBezTo>
                <a:cubicBezTo>
                  <a:pt x="67" y="65"/>
                  <a:pt x="69" y="62"/>
                  <a:pt x="72" y="59"/>
                </a:cubicBezTo>
                <a:cubicBezTo>
                  <a:pt x="85" y="47"/>
                  <a:pt x="93" y="34"/>
                  <a:pt x="95" y="23"/>
                </a:cubicBezTo>
                <a:cubicBezTo>
                  <a:pt x="96" y="15"/>
                  <a:pt x="93" y="8"/>
                  <a:pt x="88" y="4"/>
                </a:cubicBezTo>
                <a:cubicBezTo>
                  <a:pt x="86" y="2"/>
                  <a:pt x="83" y="0"/>
                  <a:pt x="80" y="1"/>
                </a:cubicBezTo>
                <a:cubicBezTo>
                  <a:pt x="79" y="2"/>
                  <a:pt x="81" y="3"/>
                  <a:pt x="81" y="9"/>
                </a:cubicBezTo>
                <a:cubicBezTo>
                  <a:pt x="81" y="12"/>
                  <a:pt x="81" y="18"/>
                  <a:pt x="79" y="22"/>
                </a:cubicBezTo>
                <a:cubicBezTo>
                  <a:pt x="76" y="24"/>
                  <a:pt x="68" y="28"/>
                  <a:pt x="62" y="36"/>
                </a:cubicBezTo>
                <a:cubicBezTo>
                  <a:pt x="55" y="46"/>
                  <a:pt x="53" y="54"/>
                  <a:pt x="52" y="59"/>
                </a:cubicBezTo>
                <a:cubicBezTo>
                  <a:pt x="52" y="60"/>
                  <a:pt x="52" y="60"/>
                  <a:pt x="51" y="60"/>
                </a:cubicBezTo>
                <a:cubicBezTo>
                  <a:pt x="35" y="78"/>
                  <a:pt x="14" y="92"/>
                  <a:pt x="2" y="93"/>
                </a:cubicBezTo>
                <a:cubicBezTo>
                  <a:pt x="1" y="94"/>
                  <a:pt x="0" y="96"/>
                  <a:pt x="0" y="98"/>
                </a:cubicBezTo>
                <a:cubicBezTo>
                  <a:pt x="19" y="97"/>
                  <a:pt x="40" y="85"/>
                  <a:pt x="54" y="75"/>
                </a:cubicBezTo>
                <a:cubicBezTo>
                  <a:pt x="56" y="74"/>
                  <a:pt x="58" y="73"/>
                  <a:pt x="59" y="71"/>
                </a:cubicBezTo>
                <a:cubicBezTo>
                  <a:pt x="60" y="72"/>
                  <a:pt x="60" y="72"/>
                  <a:pt x="60" y="72"/>
                </a:cubicBezTo>
                <a:cubicBezTo>
                  <a:pt x="61" y="70"/>
                  <a:pt x="62" y="69"/>
                  <a:pt x="64" y="6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2" name="未知"/>
          <p:cNvSpPr>
            <a:spLocks/>
          </p:cNvSpPr>
          <p:nvPr/>
        </p:nvSpPr>
        <p:spPr bwMode="auto">
          <a:xfrm>
            <a:off x="7932739" y="3284538"/>
            <a:ext cx="249237" cy="195262"/>
          </a:xfrm>
          <a:custGeom>
            <a:avLst/>
            <a:gdLst>
              <a:gd name="T0" fmla="*/ 2147483647 w 89"/>
              <a:gd name="T1" fmla="*/ 0 h 52"/>
              <a:gd name="T2" fmla="*/ 2147483647 w 89"/>
              <a:gd name="T3" fmla="*/ 2147483647 h 52"/>
              <a:gd name="T4" fmla="*/ 2147483647 w 89"/>
              <a:gd name="T5" fmla="*/ 2147483647 h 52"/>
              <a:gd name="T6" fmla="*/ 2147483647 w 89"/>
              <a:gd name="T7" fmla="*/ 2147483647 h 52"/>
              <a:gd name="T8" fmla="*/ 2147483647 w 89"/>
              <a:gd name="T9" fmla="*/ 2147483647 h 52"/>
              <a:gd name="T10" fmla="*/ 2147483647 w 89"/>
              <a:gd name="T11" fmla="*/ 2147483647 h 52"/>
              <a:gd name="T12" fmla="*/ 2147483647 w 89"/>
              <a:gd name="T13" fmla="*/ 2147483647 h 52"/>
              <a:gd name="T14" fmla="*/ 2147483647 w 89"/>
              <a:gd name="T15" fmla="*/ 2147483647 h 52"/>
              <a:gd name="T16" fmla="*/ 2147483647 w 89"/>
              <a:gd name="T17" fmla="*/ 2147483647 h 52"/>
              <a:gd name="T18" fmla="*/ 2147483647 w 8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52"/>
              <a:gd name="T32" fmla="*/ 89 w 8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52">
                <a:moveTo>
                  <a:pt x="78" y="0"/>
                </a:moveTo>
                <a:cubicBezTo>
                  <a:pt x="68" y="0"/>
                  <a:pt x="61" y="2"/>
                  <a:pt x="46" y="12"/>
                </a:cubicBezTo>
                <a:cubicBezTo>
                  <a:pt x="33" y="21"/>
                  <a:pt x="14" y="37"/>
                  <a:pt x="8" y="42"/>
                </a:cubicBezTo>
                <a:cubicBezTo>
                  <a:pt x="2" y="48"/>
                  <a:pt x="0" y="50"/>
                  <a:pt x="2" y="51"/>
                </a:cubicBezTo>
                <a:cubicBezTo>
                  <a:pt x="3" y="52"/>
                  <a:pt x="5" y="51"/>
                  <a:pt x="10" y="47"/>
                </a:cubicBezTo>
                <a:cubicBezTo>
                  <a:pt x="15" y="42"/>
                  <a:pt x="21" y="37"/>
                  <a:pt x="29" y="30"/>
                </a:cubicBezTo>
                <a:cubicBezTo>
                  <a:pt x="38" y="24"/>
                  <a:pt x="49" y="16"/>
                  <a:pt x="53" y="14"/>
                </a:cubicBezTo>
                <a:cubicBezTo>
                  <a:pt x="52" y="15"/>
                  <a:pt x="50" y="16"/>
                  <a:pt x="49" y="18"/>
                </a:cubicBezTo>
                <a:cubicBezTo>
                  <a:pt x="61" y="15"/>
                  <a:pt x="75" y="9"/>
                  <a:pt x="88" y="4"/>
                </a:cubicBezTo>
                <a:cubicBezTo>
                  <a:pt x="89" y="1"/>
                  <a:pt x="86" y="0"/>
                  <a:pt x="78" y="0"/>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3" name="未知"/>
          <p:cNvSpPr>
            <a:spLocks/>
          </p:cNvSpPr>
          <p:nvPr/>
        </p:nvSpPr>
        <p:spPr bwMode="auto">
          <a:xfrm>
            <a:off x="7935913" y="3302000"/>
            <a:ext cx="239712" cy="338138"/>
          </a:xfrm>
          <a:custGeom>
            <a:avLst/>
            <a:gdLst>
              <a:gd name="T0" fmla="*/ 2147483647 w 85"/>
              <a:gd name="T1" fmla="*/ 2147483647 h 90"/>
              <a:gd name="T2" fmla="*/ 2147483647 w 85"/>
              <a:gd name="T3" fmla="*/ 2147483647 h 90"/>
              <a:gd name="T4" fmla="*/ 2147483647 w 85"/>
              <a:gd name="T5" fmla="*/ 2147483647 h 90"/>
              <a:gd name="T6" fmla="*/ 2147483647 w 85"/>
              <a:gd name="T7" fmla="*/ 0 h 90"/>
              <a:gd name="T8" fmla="*/ 2147483647 w 85"/>
              <a:gd name="T9" fmla="*/ 2147483647 h 90"/>
              <a:gd name="T10" fmla="*/ 2147483647 w 85"/>
              <a:gd name="T11" fmla="*/ 2147483647 h 90"/>
              <a:gd name="T12" fmla="*/ 2147483647 w 85"/>
              <a:gd name="T13" fmla="*/ 2147483647 h 90"/>
              <a:gd name="T14" fmla="*/ 2147483647 w 85"/>
              <a:gd name="T15" fmla="*/ 2147483647 h 90"/>
              <a:gd name="T16" fmla="*/ 2147483647 w 85"/>
              <a:gd name="T17" fmla="*/ 2147483647 h 90"/>
              <a:gd name="T18" fmla="*/ 2147483647 w 85"/>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90"/>
              <a:gd name="T32" fmla="*/ 85 w 8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90">
                <a:moveTo>
                  <a:pt x="32" y="68"/>
                </a:moveTo>
                <a:cubicBezTo>
                  <a:pt x="35" y="62"/>
                  <a:pt x="44" y="50"/>
                  <a:pt x="53" y="38"/>
                </a:cubicBezTo>
                <a:cubicBezTo>
                  <a:pt x="64" y="25"/>
                  <a:pt x="74" y="12"/>
                  <a:pt x="81" y="4"/>
                </a:cubicBezTo>
                <a:cubicBezTo>
                  <a:pt x="83" y="2"/>
                  <a:pt x="84" y="1"/>
                  <a:pt x="85" y="0"/>
                </a:cubicBezTo>
                <a:cubicBezTo>
                  <a:pt x="72" y="5"/>
                  <a:pt x="58" y="11"/>
                  <a:pt x="46" y="14"/>
                </a:cubicBezTo>
                <a:cubicBezTo>
                  <a:pt x="31" y="28"/>
                  <a:pt x="21" y="40"/>
                  <a:pt x="11" y="54"/>
                </a:cubicBezTo>
                <a:cubicBezTo>
                  <a:pt x="6" y="60"/>
                  <a:pt x="1" y="69"/>
                  <a:pt x="1" y="76"/>
                </a:cubicBezTo>
                <a:cubicBezTo>
                  <a:pt x="0" y="83"/>
                  <a:pt x="4" y="88"/>
                  <a:pt x="9" y="90"/>
                </a:cubicBezTo>
                <a:cubicBezTo>
                  <a:pt x="17" y="85"/>
                  <a:pt x="24" y="80"/>
                  <a:pt x="31" y="76"/>
                </a:cubicBezTo>
                <a:cubicBezTo>
                  <a:pt x="31" y="74"/>
                  <a:pt x="31" y="71"/>
                  <a:pt x="32" y="68"/>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4" name="未知"/>
          <p:cNvSpPr>
            <a:spLocks/>
          </p:cNvSpPr>
          <p:nvPr/>
        </p:nvSpPr>
        <p:spPr bwMode="auto">
          <a:xfrm>
            <a:off x="7961314" y="3282951"/>
            <a:ext cx="466725" cy="365125"/>
          </a:xfrm>
          <a:custGeom>
            <a:avLst/>
            <a:gdLst>
              <a:gd name="T0" fmla="*/ 2147483647 w 166"/>
              <a:gd name="T1" fmla="*/ 0 h 97"/>
              <a:gd name="T2" fmla="*/ 2147483647 w 166"/>
              <a:gd name="T3" fmla="*/ 2147483647 h 97"/>
              <a:gd name="T4" fmla="*/ 2147483647 w 166"/>
              <a:gd name="T5" fmla="*/ 2147483647 h 97"/>
              <a:gd name="T6" fmla="*/ 2147483647 w 166"/>
              <a:gd name="T7" fmla="*/ 2147483647 h 97"/>
              <a:gd name="T8" fmla="*/ 2147483647 w 166"/>
              <a:gd name="T9" fmla="*/ 2147483647 h 97"/>
              <a:gd name="T10" fmla="*/ 2147483647 w 166"/>
              <a:gd name="T11" fmla="*/ 2147483647 h 97"/>
              <a:gd name="T12" fmla="*/ 0 w 166"/>
              <a:gd name="T13" fmla="*/ 2147483647 h 97"/>
              <a:gd name="T14" fmla="*/ 2147483647 w 166"/>
              <a:gd name="T15" fmla="*/ 2147483647 h 97"/>
              <a:gd name="T16" fmla="*/ 2147483647 w 166"/>
              <a:gd name="T17" fmla="*/ 2147483647 h 97"/>
              <a:gd name="T18" fmla="*/ 2147483647 w 166"/>
              <a:gd name="T19" fmla="*/ 2147483647 h 97"/>
              <a:gd name="T20" fmla="*/ 2147483647 w 166"/>
              <a:gd name="T21" fmla="*/ 2147483647 h 97"/>
              <a:gd name="T22" fmla="*/ 2147483647 w 166"/>
              <a:gd name="T23" fmla="*/ 2147483647 h 97"/>
              <a:gd name="T24" fmla="*/ 2147483647 w 166"/>
              <a:gd name="T25" fmla="*/ 2147483647 h 97"/>
              <a:gd name="T26" fmla="*/ 2147483647 w 166"/>
              <a:gd name="T27" fmla="*/ 2147483647 h 97"/>
              <a:gd name="T28" fmla="*/ 2147483647 w 166"/>
              <a:gd name="T29" fmla="*/ 2147483647 h 97"/>
              <a:gd name="T30" fmla="*/ 2147483647 w 166"/>
              <a:gd name="T31" fmla="*/ 2147483647 h 97"/>
              <a:gd name="T32" fmla="*/ 2147483647 w 166"/>
              <a:gd name="T33" fmla="*/ 2147483647 h 97"/>
              <a:gd name="T34" fmla="*/ 2147483647 w 166"/>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
              <a:gd name="T55" fmla="*/ 0 h 97"/>
              <a:gd name="T56" fmla="*/ 166 w 166"/>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 h="97">
                <a:moveTo>
                  <a:pt x="152" y="0"/>
                </a:moveTo>
                <a:cubicBezTo>
                  <a:pt x="143" y="0"/>
                  <a:pt x="140" y="2"/>
                  <a:pt x="136" y="6"/>
                </a:cubicBezTo>
                <a:cubicBezTo>
                  <a:pt x="118" y="19"/>
                  <a:pt x="103" y="33"/>
                  <a:pt x="77" y="53"/>
                </a:cubicBezTo>
                <a:cubicBezTo>
                  <a:pt x="60" y="66"/>
                  <a:pt x="48" y="75"/>
                  <a:pt x="36" y="82"/>
                </a:cubicBezTo>
                <a:cubicBezTo>
                  <a:pt x="30" y="84"/>
                  <a:pt x="25" y="85"/>
                  <a:pt x="23" y="83"/>
                </a:cubicBezTo>
                <a:cubicBezTo>
                  <a:pt x="22" y="82"/>
                  <a:pt x="22" y="81"/>
                  <a:pt x="22" y="81"/>
                </a:cubicBezTo>
                <a:cubicBezTo>
                  <a:pt x="15" y="85"/>
                  <a:pt x="8" y="90"/>
                  <a:pt x="0" y="95"/>
                </a:cubicBezTo>
                <a:cubicBezTo>
                  <a:pt x="3" y="96"/>
                  <a:pt x="6" y="97"/>
                  <a:pt x="10" y="97"/>
                </a:cubicBezTo>
                <a:cubicBezTo>
                  <a:pt x="26" y="97"/>
                  <a:pt x="46" y="83"/>
                  <a:pt x="68" y="66"/>
                </a:cubicBezTo>
                <a:cubicBezTo>
                  <a:pt x="81" y="57"/>
                  <a:pt x="98" y="44"/>
                  <a:pt x="109" y="35"/>
                </a:cubicBezTo>
                <a:cubicBezTo>
                  <a:pt x="108" y="35"/>
                  <a:pt x="108" y="35"/>
                  <a:pt x="108" y="35"/>
                </a:cubicBezTo>
                <a:cubicBezTo>
                  <a:pt x="108" y="35"/>
                  <a:pt x="108" y="35"/>
                  <a:pt x="109" y="35"/>
                </a:cubicBezTo>
                <a:cubicBezTo>
                  <a:pt x="110" y="34"/>
                  <a:pt x="111" y="33"/>
                  <a:pt x="112" y="32"/>
                </a:cubicBezTo>
                <a:cubicBezTo>
                  <a:pt x="113" y="32"/>
                  <a:pt x="113" y="32"/>
                  <a:pt x="113" y="32"/>
                </a:cubicBezTo>
                <a:cubicBezTo>
                  <a:pt x="112" y="33"/>
                  <a:pt x="112" y="33"/>
                  <a:pt x="112" y="33"/>
                </a:cubicBezTo>
                <a:cubicBezTo>
                  <a:pt x="126" y="27"/>
                  <a:pt x="139" y="21"/>
                  <a:pt x="153" y="16"/>
                </a:cubicBezTo>
                <a:cubicBezTo>
                  <a:pt x="155" y="14"/>
                  <a:pt x="158" y="11"/>
                  <a:pt x="160" y="8"/>
                </a:cubicBezTo>
                <a:cubicBezTo>
                  <a:pt x="166" y="1"/>
                  <a:pt x="161" y="0"/>
                  <a:pt x="152"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5" name="未知"/>
          <p:cNvSpPr>
            <a:spLocks/>
          </p:cNvSpPr>
          <p:nvPr/>
        </p:nvSpPr>
        <p:spPr bwMode="auto">
          <a:xfrm>
            <a:off x="8202614" y="3357563"/>
            <a:ext cx="211137" cy="296862"/>
          </a:xfrm>
          <a:custGeom>
            <a:avLst/>
            <a:gdLst>
              <a:gd name="T0" fmla="*/ 2147483647 w 75"/>
              <a:gd name="T1" fmla="*/ 2147483647 h 79"/>
              <a:gd name="T2" fmla="*/ 2147483647 w 75"/>
              <a:gd name="T3" fmla="*/ 2147483647 h 79"/>
              <a:gd name="T4" fmla="*/ 2147483647 w 75"/>
              <a:gd name="T5" fmla="*/ 0 h 79"/>
              <a:gd name="T6" fmla="*/ 2147483647 w 75"/>
              <a:gd name="T7" fmla="*/ 2147483647 h 79"/>
              <a:gd name="T8" fmla="*/ 2147483647 w 75"/>
              <a:gd name="T9" fmla="*/ 2147483647 h 79"/>
              <a:gd name="T10" fmla="*/ 0 w 75"/>
              <a:gd name="T11" fmla="*/ 2147483647 h 79"/>
              <a:gd name="T12" fmla="*/ 2147483647 w 75"/>
              <a:gd name="T13" fmla="*/ 2147483647 h 79"/>
              <a:gd name="T14" fmla="*/ 2147483647 w 75"/>
              <a:gd name="T15" fmla="*/ 2147483647 h 79"/>
              <a:gd name="T16" fmla="*/ 2147483647 w 75"/>
              <a:gd name="T17" fmla="*/ 21474836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79"/>
              <a:gd name="T29" fmla="*/ 75 w 7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79">
                <a:moveTo>
                  <a:pt x="33" y="55"/>
                </a:moveTo>
                <a:cubicBezTo>
                  <a:pt x="36" y="49"/>
                  <a:pt x="43" y="39"/>
                  <a:pt x="53" y="27"/>
                </a:cubicBezTo>
                <a:cubicBezTo>
                  <a:pt x="61" y="16"/>
                  <a:pt x="68" y="9"/>
                  <a:pt x="75" y="0"/>
                </a:cubicBezTo>
                <a:cubicBezTo>
                  <a:pt x="61" y="5"/>
                  <a:pt x="48" y="11"/>
                  <a:pt x="34" y="17"/>
                </a:cubicBezTo>
                <a:cubicBezTo>
                  <a:pt x="25" y="26"/>
                  <a:pt x="15" y="36"/>
                  <a:pt x="9" y="45"/>
                </a:cubicBezTo>
                <a:cubicBezTo>
                  <a:pt x="4" y="52"/>
                  <a:pt x="0" y="60"/>
                  <a:pt x="0" y="67"/>
                </a:cubicBezTo>
                <a:cubicBezTo>
                  <a:pt x="0" y="73"/>
                  <a:pt x="3" y="78"/>
                  <a:pt x="9" y="79"/>
                </a:cubicBezTo>
                <a:cubicBezTo>
                  <a:pt x="16" y="74"/>
                  <a:pt x="23" y="69"/>
                  <a:pt x="30" y="65"/>
                </a:cubicBezTo>
                <a:cubicBezTo>
                  <a:pt x="29" y="62"/>
                  <a:pt x="30" y="59"/>
                  <a:pt x="33" y="55"/>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6" name="未知"/>
          <p:cNvSpPr>
            <a:spLocks/>
          </p:cNvSpPr>
          <p:nvPr/>
        </p:nvSpPr>
        <p:spPr bwMode="auto">
          <a:xfrm>
            <a:off x="8183563" y="3429000"/>
            <a:ext cx="266700" cy="215900"/>
          </a:xfrm>
          <a:custGeom>
            <a:avLst/>
            <a:gdLst>
              <a:gd name="T0" fmla="*/ 2147483647 w 95"/>
              <a:gd name="T1" fmla="*/ 2147483647 h 60"/>
              <a:gd name="T2" fmla="*/ 2147483647 w 95"/>
              <a:gd name="T3" fmla="*/ 2147483647 h 60"/>
              <a:gd name="T4" fmla="*/ 2147483647 w 95"/>
              <a:gd name="T5" fmla="*/ 2147483647 h 60"/>
              <a:gd name="T6" fmla="*/ 2147483647 w 95"/>
              <a:gd name="T7" fmla="*/ 2147483647 h 60"/>
              <a:gd name="T8" fmla="*/ 2147483647 w 95"/>
              <a:gd name="T9" fmla="*/ 2147483647 h 60"/>
              <a:gd name="T10" fmla="*/ 2147483647 w 95"/>
              <a:gd name="T11" fmla="*/ 2147483647 h 60"/>
              <a:gd name="T12" fmla="*/ 0 w 95"/>
              <a:gd name="T13" fmla="*/ 2147483647 h 60"/>
              <a:gd name="T14" fmla="*/ 2147483647 w 95"/>
              <a:gd name="T15" fmla="*/ 2147483647 h 60"/>
              <a:gd name="T16" fmla="*/ 2147483647 w 95"/>
              <a:gd name="T17" fmla="*/ 2147483647 h 60"/>
              <a:gd name="T18" fmla="*/ 2147483647 w 95"/>
              <a:gd name="T19" fmla="*/ 2147483647 h 60"/>
              <a:gd name="T20" fmla="*/ 2147483647 w 95"/>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3" y="2"/>
                </a:moveTo>
                <a:cubicBezTo>
                  <a:pt x="92" y="0"/>
                  <a:pt x="89" y="3"/>
                  <a:pt x="85" y="6"/>
                </a:cubicBezTo>
                <a:cubicBezTo>
                  <a:pt x="79" y="11"/>
                  <a:pt x="70" y="20"/>
                  <a:pt x="59" y="28"/>
                </a:cubicBezTo>
                <a:cubicBezTo>
                  <a:pt x="50" y="35"/>
                  <a:pt x="40" y="42"/>
                  <a:pt x="34" y="45"/>
                </a:cubicBezTo>
                <a:cubicBezTo>
                  <a:pt x="29" y="47"/>
                  <a:pt x="25" y="49"/>
                  <a:pt x="22" y="46"/>
                </a:cubicBezTo>
                <a:cubicBezTo>
                  <a:pt x="21" y="46"/>
                  <a:pt x="21" y="45"/>
                  <a:pt x="21" y="44"/>
                </a:cubicBezTo>
                <a:cubicBezTo>
                  <a:pt x="14" y="48"/>
                  <a:pt x="7" y="53"/>
                  <a:pt x="0" y="58"/>
                </a:cubicBezTo>
                <a:cubicBezTo>
                  <a:pt x="3" y="59"/>
                  <a:pt x="5" y="60"/>
                  <a:pt x="8" y="60"/>
                </a:cubicBezTo>
                <a:cubicBezTo>
                  <a:pt x="26" y="60"/>
                  <a:pt x="45" y="45"/>
                  <a:pt x="55" y="38"/>
                </a:cubicBezTo>
                <a:cubicBezTo>
                  <a:pt x="68" y="27"/>
                  <a:pt x="82" y="16"/>
                  <a:pt x="89" y="9"/>
                </a:cubicBezTo>
                <a:cubicBezTo>
                  <a:pt x="90" y="8"/>
                  <a:pt x="95" y="3"/>
                  <a:pt x="93" y="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7" name="未知"/>
          <p:cNvSpPr>
            <a:spLocks/>
          </p:cNvSpPr>
          <p:nvPr/>
        </p:nvSpPr>
        <p:spPr bwMode="auto">
          <a:xfrm>
            <a:off x="4692651" y="2492375"/>
            <a:ext cx="682625" cy="869950"/>
          </a:xfrm>
          <a:custGeom>
            <a:avLst/>
            <a:gdLst>
              <a:gd name="T0" fmla="*/ 0 w 243"/>
              <a:gd name="T1" fmla="*/ 2147483647 h 232"/>
              <a:gd name="T2" fmla="*/ 2147483647 w 243"/>
              <a:gd name="T3" fmla="*/ 2147483647 h 232"/>
              <a:gd name="T4" fmla="*/ 2147483647 w 243"/>
              <a:gd name="T5" fmla="*/ 2147483647 h 232"/>
              <a:gd name="T6" fmla="*/ 2147483647 w 243"/>
              <a:gd name="T7" fmla="*/ 2147483647 h 232"/>
              <a:gd name="T8" fmla="*/ 2147483647 w 243"/>
              <a:gd name="T9" fmla="*/ 2147483647 h 232"/>
              <a:gd name="T10" fmla="*/ 2147483647 w 243"/>
              <a:gd name="T11" fmla="*/ 2147483647 h 232"/>
              <a:gd name="T12" fmla="*/ 2147483647 w 243"/>
              <a:gd name="T13" fmla="*/ 0 h 232"/>
              <a:gd name="T14" fmla="*/ 2147483647 w 243"/>
              <a:gd name="T15" fmla="*/ 0 h 232"/>
              <a:gd name="T16" fmla="*/ 2147483647 w 243"/>
              <a:gd name="T17" fmla="*/ 2147483647 h 232"/>
              <a:gd name="T18" fmla="*/ 2147483647 w 243"/>
              <a:gd name="T19" fmla="*/ 2147483647 h 232"/>
              <a:gd name="T20" fmla="*/ 2147483647 w 243"/>
              <a:gd name="T21" fmla="*/ 2147483647 h 232"/>
              <a:gd name="T22" fmla="*/ 0 w 243"/>
              <a:gd name="T23" fmla="*/ 2147483647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8" name="未知"/>
          <p:cNvSpPr>
            <a:spLocks/>
          </p:cNvSpPr>
          <p:nvPr/>
        </p:nvSpPr>
        <p:spPr bwMode="auto">
          <a:xfrm>
            <a:off x="4830763" y="3295651"/>
            <a:ext cx="207962" cy="365125"/>
          </a:xfrm>
          <a:custGeom>
            <a:avLst/>
            <a:gdLst>
              <a:gd name="T0" fmla="*/ 2147483647 w 74"/>
              <a:gd name="T1" fmla="*/ 2147483647 h 97"/>
              <a:gd name="T2" fmla="*/ 2147483647 w 74"/>
              <a:gd name="T3" fmla="*/ 2147483647 h 97"/>
              <a:gd name="T4" fmla="*/ 2147483647 w 74"/>
              <a:gd name="T5" fmla="*/ 2147483647 h 97"/>
              <a:gd name="T6" fmla="*/ 2147483647 w 74"/>
              <a:gd name="T7" fmla="*/ 2147483647 h 97"/>
              <a:gd name="T8" fmla="*/ 2147483647 w 74"/>
              <a:gd name="T9" fmla="*/ 0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0 w 74"/>
              <a:gd name="T19" fmla="*/ 2147483647 h 97"/>
              <a:gd name="T20" fmla="*/ 2147483647 w 74"/>
              <a:gd name="T21" fmla="*/ 2147483647 h 97"/>
              <a:gd name="T22" fmla="*/ 2147483647 w 74"/>
              <a:gd name="T23" fmla="*/ 2147483647 h 97"/>
              <a:gd name="T24" fmla="*/ 2147483647 w 74"/>
              <a:gd name="T25" fmla="*/ 214748364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97"/>
              <a:gd name="T41" fmla="*/ 74 w 74"/>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97">
                <a:moveTo>
                  <a:pt x="30" y="84"/>
                </a:moveTo>
                <a:cubicBezTo>
                  <a:pt x="28" y="82"/>
                  <a:pt x="29" y="78"/>
                  <a:pt x="33" y="72"/>
                </a:cubicBezTo>
                <a:cubicBezTo>
                  <a:pt x="36" y="66"/>
                  <a:pt x="42" y="58"/>
                  <a:pt x="51" y="48"/>
                </a:cubicBezTo>
                <a:cubicBezTo>
                  <a:pt x="59" y="37"/>
                  <a:pt x="71" y="24"/>
                  <a:pt x="73" y="14"/>
                </a:cubicBezTo>
                <a:cubicBezTo>
                  <a:pt x="74" y="5"/>
                  <a:pt x="67" y="0"/>
                  <a:pt x="56" y="0"/>
                </a:cubicBezTo>
                <a:cubicBezTo>
                  <a:pt x="53" y="3"/>
                  <a:pt x="50" y="6"/>
                  <a:pt x="46" y="9"/>
                </a:cubicBezTo>
                <a:cubicBezTo>
                  <a:pt x="46" y="9"/>
                  <a:pt x="47" y="9"/>
                  <a:pt x="47" y="9"/>
                </a:cubicBezTo>
                <a:cubicBezTo>
                  <a:pt x="50" y="11"/>
                  <a:pt x="48" y="14"/>
                  <a:pt x="46" y="17"/>
                </a:cubicBezTo>
                <a:cubicBezTo>
                  <a:pt x="40" y="25"/>
                  <a:pt x="32" y="34"/>
                  <a:pt x="23" y="44"/>
                </a:cubicBezTo>
                <a:cubicBezTo>
                  <a:pt x="13" y="57"/>
                  <a:pt x="1" y="70"/>
                  <a:pt x="0" y="82"/>
                </a:cubicBezTo>
                <a:cubicBezTo>
                  <a:pt x="0" y="92"/>
                  <a:pt x="6" y="97"/>
                  <a:pt x="17" y="97"/>
                </a:cubicBezTo>
                <a:cubicBezTo>
                  <a:pt x="17" y="97"/>
                  <a:pt x="18" y="96"/>
                  <a:pt x="19" y="96"/>
                </a:cubicBezTo>
                <a:cubicBezTo>
                  <a:pt x="22" y="92"/>
                  <a:pt x="26" y="88"/>
                  <a:pt x="30" y="84"/>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79" name="未知"/>
          <p:cNvSpPr>
            <a:spLocks/>
          </p:cNvSpPr>
          <p:nvPr/>
        </p:nvSpPr>
        <p:spPr bwMode="auto">
          <a:xfrm>
            <a:off x="4908551" y="3429000"/>
            <a:ext cx="238125" cy="215900"/>
          </a:xfrm>
          <a:custGeom>
            <a:avLst/>
            <a:gdLst>
              <a:gd name="T0" fmla="*/ 2147483647 w 85"/>
              <a:gd name="T1" fmla="*/ 2147483647 h 58"/>
              <a:gd name="T2" fmla="*/ 2147483647 w 85"/>
              <a:gd name="T3" fmla="*/ 2147483647 h 58"/>
              <a:gd name="T4" fmla="*/ 2147483647 w 85"/>
              <a:gd name="T5" fmla="*/ 2147483647 h 58"/>
              <a:gd name="T6" fmla="*/ 2147483647 w 85"/>
              <a:gd name="T7" fmla="*/ 2147483647 h 58"/>
              <a:gd name="T8" fmla="*/ 2147483647 w 85"/>
              <a:gd name="T9" fmla="*/ 2147483647 h 58"/>
              <a:gd name="T10" fmla="*/ 2147483647 w 85"/>
              <a:gd name="T11" fmla="*/ 2147483647 h 58"/>
              <a:gd name="T12" fmla="*/ 0 w 85"/>
              <a:gd name="T13" fmla="*/ 2147483647 h 58"/>
              <a:gd name="T14" fmla="*/ 2147483647 w 85"/>
              <a:gd name="T15" fmla="*/ 2147483647 h 58"/>
              <a:gd name="T16" fmla="*/ 2147483647 w 85"/>
              <a:gd name="T17" fmla="*/ 2147483647 h 58"/>
              <a:gd name="T18" fmla="*/ 2147483647 w 85"/>
              <a:gd name="T19" fmla="*/ 2147483647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8"/>
              <a:gd name="T32" fmla="*/ 85 w 85"/>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8">
                <a:moveTo>
                  <a:pt x="84" y="1"/>
                </a:moveTo>
                <a:cubicBezTo>
                  <a:pt x="83" y="0"/>
                  <a:pt x="81" y="0"/>
                  <a:pt x="77" y="4"/>
                </a:cubicBezTo>
                <a:cubicBezTo>
                  <a:pt x="71" y="10"/>
                  <a:pt x="60" y="20"/>
                  <a:pt x="51" y="27"/>
                </a:cubicBezTo>
                <a:cubicBezTo>
                  <a:pt x="38" y="37"/>
                  <a:pt x="31" y="40"/>
                  <a:pt x="25" y="44"/>
                </a:cubicBezTo>
                <a:cubicBezTo>
                  <a:pt x="20" y="46"/>
                  <a:pt x="14" y="48"/>
                  <a:pt x="11" y="46"/>
                </a:cubicBezTo>
                <a:cubicBezTo>
                  <a:pt x="11" y="46"/>
                  <a:pt x="11" y="46"/>
                  <a:pt x="11" y="46"/>
                </a:cubicBezTo>
                <a:cubicBezTo>
                  <a:pt x="7" y="50"/>
                  <a:pt x="3" y="54"/>
                  <a:pt x="0" y="58"/>
                </a:cubicBezTo>
                <a:cubicBezTo>
                  <a:pt x="16" y="57"/>
                  <a:pt x="36" y="45"/>
                  <a:pt x="47" y="37"/>
                </a:cubicBezTo>
                <a:cubicBezTo>
                  <a:pt x="58" y="28"/>
                  <a:pt x="75" y="13"/>
                  <a:pt x="80" y="8"/>
                </a:cubicBezTo>
                <a:cubicBezTo>
                  <a:pt x="84" y="4"/>
                  <a:pt x="85" y="2"/>
                  <a:pt x="84"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0" name="未知"/>
          <p:cNvSpPr>
            <a:spLocks/>
          </p:cNvSpPr>
          <p:nvPr/>
        </p:nvSpPr>
        <p:spPr bwMode="auto">
          <a:xfrm>
            <a:off x="4692651" y="3284539"/>
            <a:ext cx="320675" cy="300037"/>
          </a:xfrm>
          <a:custGeom>
            <a:avLst/>
            <a:gdLst>
              <a:gd name="T0" fmla="*/ 2147483647 w 114"/>
              <a:gd name="T1" fmla="*/ 2147483647 h 80"/>
              <a:gd name="T2" fmla="*/ 2147483647 w 114"/>
              <a:gd name="T3" fmla="*/ 2147483647 h 80"/>
              <a:gd name="T4" fmla="*/ 2147483647 w 114"/>
              <a:gd name="T5" fmla="*/ 2147483647 h 80"/>
              <a:gd name="T6" fmla="*/ 2147483647 w 114"/>
              <a:gd name="T7" fmla="*/ 0 h 80"/>
              <a:gd name="T8" fmla="*/ 2147483647 w 114"/>
              <a:gd name="T9" fmla="*/ 0 h 80"/>
              <a:gd name="T10" fmla="*/ 2147483647 w 114"/>
              <a:gd name="T11" fmla="*/ 2147483647 h 80"/>
              <a:gd name="T12" fmla="*/ 2147483647 w 114"/>
              <a:gd name="T13" fmla="*/ 2147483647 h 80"/>
              <a:gd name="T14" fmla="*/ 0 w 114"/>
              <a:gd name="T15" fmla="*/ 2147483647 h 80"/>
              <a:gd name="T16" fmla="*/ 2147483647 w 114"/>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80"/>
              <a:gd name="T29" fmla="*/ 114 w 11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80">
                <a:moveTo>
                  <a:pt x="48" y="41"/>
                </a:moveTo>
                <a:cubicBezTo>
                  <a:pt x="65" y="27"/>
                  <a:pt x="81" y="18"/>
                  <a:pt x="91" y="13"/>
                </a:cubicBezTo>
                <a:cubicBezTo>
                  <a:pt x="96" y="10"/>
                  <a:pt x="101" y="8"/>
                  <a:pt x="104" y="9"/>
                </a:cubicBezTo>
                <a:cubicBezTo>
                  <a:pt x="108" y="6"/>
                  <a:pt x="111" y="3"/>
                  <a:pt x="114" y="0"/>
                </a:cubicBezTo>
                <a:cubicBezTo>
                  <a:pt x="114" y="0"/>
                  <a:pt x="114" y="0"/>
                  <a:pt x="114" y="0"/>
                </a:cubicBezTo>
                <a:cubicBezTo>
                  <a:pt x="97" y="0"/>
                  <a:pt x="73" y="15"/>
                  <a:pt x="54" y="29"/>
                </a:cubicBezTo>
                <a:cubicBezTo>
                  <a:pt x="36" y="43"/>
                  <a:pt x="19" y="57"/>
                  <a:pt x="6" y="68"/>
                </a:cubicBezTo>
                <a:cubicBezTo>
                  <a:pt x="3" y="72"/>
                  <a:pt x="1" y="76"/>
                  <a:pt x="0" y="80"/>
                </a:cubicBezTo>
                <a:cubicBezTo>
                  <a:pt x="16" y="67"/>
                  <a:pt x="29" y="56"/>
                  <a:pt x="48" y="4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1" name="未知"/>
          <p:cNvSpPr>
            <a:spLocks/>
          </p:cNvSpPr>
          <p:nvPr/>
        </p:nvSpPr>
        <p:spPr bwMode="auto">
          <a:xfrm>
            <a:off x="4603750" y="2478088"/>
            <a:ext cx="833438" cy="1001712"/>
          </a:xfrm>
          <a:custGeom>
            <a:avLst/>
            <a:gdLst>
              <a:gd name="T0" fmla="*/ 2147483647 w 297"/>
              <a:gd name="T1" fmla="*/ 0 h 267"/>
              <a:gd name="T2" fmla="*/ 2147483647 w 297"/>
              <a:gd name="T3" fmla="*/ 2147483647 h 267"/>
              <a:gd name="T4" fmla="*/ 2147483647 w 297"/>
              <a:gd name="T5" fmla="*/ 2147483647 h 267"/>
              <a:gd name="T6" fmla="*/ 2147483647 w 297"/>
              <a:gd name="T7" fmla="*/ 2147483647 h 267"/>
              <a:gd name="T8" fmla="*/ 2147483647 w 297"/>
              <a:gd name="T9" fmla="*/ 2147483647 h 267"/>
              <a:gd name="T10" fmla="*/ 2147483647 w 297"/>
              <a:gd name="T11" fmla="*/ 2147483647 h 267"/>
              <a:gd name="T12" fmla="*/ 2147483647 w 297"/>
              <a:gd name="T13" fmla="*/ 2147483647 h 267"/>
              <a:gd name="T14" fmla="*/ 2147483647 w 297"/>
              <a:gd name="T15" fmla="*/ 2147483647 h 267"/>
              <a:gd name="T16" fmla="*/ 2147483647 w 297"/>
              <a:gd name="T17" fmla="*/ 2147483647 h 267"/>
              <a:gd name="T18" fmla="*/ 2147483647 w 297"/>
              <a:gd name="T19" fmla="*/ 2147483647 h 267"/>
              <a:gd name="T20" fmla="*/ 2147483647 w 297"/>
              <a:gd name="T21" fmla="*/ 2147483647 h 267"/>
              <a:gd name="T22" fmla="*/ 0 w 297"/>
              <a:gd name="T23" fmla="*/ 2147483647 h 267"/>
              <a:gd name="T24" fmla="*/ 2147483647 w 297"/>
              <a:gd name="T25" fmla="*/ 2147483647 h 267"/>
              <a:gd name="T26" fmla="*/ 2147483647 w 297"/>
              <a:gd name="T27" fmla="*/ 2147483647 h 267"/>
              <a:gd name="T28" fmla="*/ 2147483647 w 297"/>
              <a:gd name="T29" fmla="*/ 2147483647 h 267"/>
              <a:gd name="T30" fmla="*/ 2147483647 w 297"/>
              <a:gd name="T31" fmla="*/ 2147483647 h 267"/>
              <a:gd name="T32" fmla="*/ 2147483647 w 297"/>
              <a:gd name="T33" fmla="*/ 2147483647 h 267"/>
              <a:gd name="T34" fmla="*/ 2147483647 w 297"/>
              <a:gd name="T35" fmla="*/ 2147483647 h 267"/>
              <a:gd name="T36" fmla="*/ 2147483647 w 297"/>
              <a:gd name="T37" fmla="*/ 2147483647 h 267"/>
              <a:gd name="T38" fmla="*/ 2147483647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2" name="未知"/>
          <p:cNvSpPr>
            <a:spLocks/>
          </p:cNvSpPr>
          <p:nvPr/>
        </p:nvSpPr>
        <p:spPr bwMode="auto">
          <a:xfrm>
            <a:off x="4583114" y="3284538"/>
            <a:ext cx="257175" cy="341312"/>
          </a:xfrm>
          <a:custGeom>
            <a:avLst/>
            <a:gdLst>
              <a:gd name="T0" fmla="*/ 2147483647 w 91"/>
              <a:gd name="T1" fmla="*/ 2147483647 h 91"/>
              <a:gd name="T2" fmla="*/ 2147483647 w 91"/>
              <a:gd name="T3" fmla="*/ 2147483647 h 91"/>
              <a:gd name="T4" fmla="*/ 2147483647 w 91"/>
              <a:gd name="T5" fmla="*/ 2147483647 h 91"/>
              <a:gd name="T6" fmla="*/ 2147483647 w 91"/>
              <a:gd name="T7" fmla="*/ 2147483647 h 91"/>
              <a:gd name="T8" fmla="*/ 2147483647 w 91"/>
              <a:gd name="T9" fmla="*/ 2147483647 h 91"/>
              <a:gd name="T10" fmla="*/ 2147483647 w 91"/>
              <a:gd name="T11" fmla="*/ 2147483647 h 91"/>
              <a:gd name="T12" fmla="*/ 2147483647 w 91"/>
              <a:gd name="T13" fmla="*/ 2147483647 h 91"/>
              <a:gd name="T14" fmla="*/ 2147483647 w 91"/>
              <a:gd name="T15" fmla="*/ 2147483647 h 91"/>
              <a:gd name="T16" fmla="*/ 2147483647 w 91"/>
              <a:gd name="T17" fmla="*/ 2147483647 h 91"/>
              <a:gd name="T18" fmla="*/ 2147483647 w 91"/>
              <a:gd name="T19" fmla="*/ 2147483647 h 91"/>
              <a:gd name="T20" fmla="*/ 2147483647 w 91"/>
              <a:gd name="T21" fmla="*/ 0 h 91"/>
              <a:gd name="T22" fmla="*/ 2147483647 w 91"/>
              <a:gd name="T23" fmla="*/ 2147483647 h 91"/>
              <a:gd name="T24" fmla="*/ 2147483647 w 91"/>
              <a:gd name="T25" fmla="*/ 2147483647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91"/>
              <a:gd name="T41" fmla="*/ 91 w 9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91">
                <a:moveTo>
                  <a:pt x="33" y="37"/>
                </a:moveTo>
                <a:cubicBezTo>
                  <a:pt x="17" y="60"/>
                  <a:pt x="17" y="60"/>
                  <a:pt x="17" y="60"/>
                </a:cubicBezTo>
                <a:cubicBezTo>
                  <a:pt x="12" y="68"/>
                  <a:pt x="8" y="76"/>
                  <a:pt x="4" y="83"/>
                </a:cubicBezTo>
                <a:cubicBezTo>
                  <a:pt x="0" y="90"/>
                  <a:pt x="4" y="91"/>
                  <a:pt x="11" y="91"/>
                </a:cubicBezTo>
                <a:cubicBezTo>
                  <a:pt x="17" y="91"/>
                  <a:pt x="21" y="90"/>
                  <a:pt x="26" y="86"/>
                </a:cubicBezTo>
                <a:cubicBezTo>
                  <a:pt x="30" y="83"/>
                  <a:pt x="35" y="79"/>
                  <a:pt x="39" y="76"/>
                </a:cubicBezTo>
                <a:cubicBezTo>
                  <a:pt x="40" y="72"/>
                  <a:pt x="42" y="68"/>
                  <a:pt x="45" y="64"/>
                </a:cubicBezTo>
                <a:cubicBezTo>
                  <a:pt x="44" y="65"/>
                  <a:pt x="43" y="66"/>
                  <a:pt x="43" y="66"/>
                </a:cubicBezTo>
                <a:cubicBezTo>
                  <a:pt x="42" y="66"/>
                  <a:pt x="42" y="66"/>
                  <a:pt x="42" y="66"/>
                </a:cubicBezTo>
                <a:cubicBezTo>
                  <a:pt x="55" y="47"/>
                  <a:pt x="78" y="13"/>
                  <a:pt x="87" y="3"/>
                </a:cubicBezTo>
                <a:cubicBezTo>
                  <a:pt x="89" y="2"/>
                  <a:pt x="90" y="1"/>
                  <a:pt x="91" y="0"/>
                </a:cubicBezTo>
                <a:cubicBezTo>
                  <a:pt x="70" y="3"/>
                  <a:pt x="50" y="19"/>
                  <a:pt x="42" y="25"/>
                </a:cubicBezTo>
                <a:cubicBezTo>
                  <a:pt x="39" y="29"/>
                  <a:pt x="36" y="33"/>
                  <a:pt x="33" y="37"/>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3" name="未知"/>
          <p:cNvSpPr>
            <a:spLocks/>
          </p:cNvSpPr>
          <p:nvPr/>
        </p:nvSpPr>
        <p:spPr bwMode="auto">
          <a:xfrm>
            <a:off x="6072188" y="3213101"/>
            <a:ext cx="455612" cy="360363"/>
          </a:xfrm>
          <a:custGeom>
            <a:avLst/>
            <a:gdLst>
              <a:gd name="T0" fmla="*/ 2147483647 w 162"/>
              <a:gd name="T1" fmla="*/ 2147483647 h 96"/>
              <a:gd name="T2" fmla="*/ 2147483647 w 162"/>
              <a:gd name="T3" fmla="*/ 2147483647 h 96"/>
              <a:gd name="T4" fmla="*/ 2147483647 w 162"/>
              <a:gd name="T5" fmla="*/ 2147483647 h 96"/>
              <a:gd name="T6" fmla="*/ 2147483647 w 162"/>
              <a:gd name="T7" fmla="*/ 2147483647 h 96"/>
              <a:gd name="T8" fmla="*/ 2147483647 w 162"/>
              <a:gd name="T9" fmla="*/ 2147483647 h 96"/>
              <a:gd name="T10" fmla="*/ 2147483647 w 162"/>
              <a:gd name="T11" fmla="*/ 2147483647 h 96"/>
              <a:gd name="T12" fmla="*/ 2147483647 w 162"/>
              <a:gd name="T13" fmla="*/ 2147483647 h 96"/>
              <a:gd name="T14" fmla="*/ 2147483647 w 162"/>
              <a:gd name="T15" fmla="*/ 2147483647 h 96"/>
              <a:gd name="T16" fmla="*/ 2147483647 w 162"/>
              <a:gd name="T17" fmla="*/ 2147483647 h 96"/>
              <a:gd name="T18" fmla="*/ 2147483647 w 162"/>
              <a:gd name="T19" fmla="*/ 2147483647 h 96"/>
              <a:gd name="T20" fmla="*/ 2147483647 w 162"/>
              <a:gd name="T21" fmla="*/ 2147483647 h 96"/>
              <a:gd name="T22" fmla="*/ 2147483647 w 162"/>
              <a:gd name="T23" fmla="*/ 2147483647 h 96"/>
              <a:gd name="T24" fmla="*/ 2147483647 w 162"/>
              <a:gd name="T25" fmla="*/ 2147483647 h 96"/>
              <a:gd name="T26" fmla="*/ 2147483647 w 162"/>
              <a:gd name="T27" fmla="*/ 2147483647 h 96"/>
              <a:gd name="T28" fmla="*/ 2147483647 w 162"/>
              <a:gd name="T29" fmla="*/ 2147483647 h 96"/>
              <a:gd name="T30" fmla="*/ 2147483647 w 162"/>
              <a:gd name="T31" fmla="*/ 2147483647 h 96"/>
              <a:gd name="T32" fmla="*/ 2147483647 w 162"/>
              <a:gd name="T33" fmla="*/ 2147483647 h 96"/>
              <a:gd name="T34" fmla="*/ 2147483647 w 162"/>
              <a:gd name="T35" fmla="*/ 2147483647 h 96"/>
              <a:gd name="T36" fmla="*/ 2147483647 w 162"/>
              <a:gd name="T37" fmla="*/ 2147483647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96"/>
              <a:gd name="T59" fmla="*/ 162 w 162"/>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96">
                <a:moveTo>
                  <a:pt x="155" y="1"/>
                </a:moveTo>
                <a:cubicBezTo>
                  <a:pt x="146" y="0"/>
                  <a:pt x="136" y="2"/>
                  <a:pt x="127" y="6"/>
                </a:cubicBezTo>
                <a:cubicBezTo>
                  <a:pt x="117" y="10"/>
                  <a:pt x="101" y="20"/>
                  <a:pt x="91" y="28"/>
                </a:cubicBezTo>
                <a:cubicBezTo>
                  <a:pt x="72" y="42"/>
                  <a:pt x="59" y="55"/>
                  <a:pt x="44" y="69"/>
                </a:cubicBezTo>
                <a:cubicBezTo>
                  <a:pt x="43" y="68"/>
                  <a:pt x="43" y="68"/>
                  <a:pt x="43" y="68"/>
                </a:cubicBezTo>
                <a:cubicBezTo>
                  <a:pt x="50" y="58"/>
                  <a:pt x="77" y="18"/>
                  <a:pt x="87" y="8"/>
                </a:cubicBezTo>
                <a:cubicBezTo>
                  <a:pt x="88" y="7"/>
                  <a:pt x="89" y="6"/>
                  <a:pt x="90" y="5"/>
                </a:cubicBezTo>
                <a:cubicBezTo>
                  <a:pt x="73" y="9"/>
                  <a:pt x="56" y="19"/>
                  <a:pt x="42" y="29"/>
                </a:cubicBezTo>
                <a:cubicBezTo>
                  <a:pt x="42" y="29"/>
                  <a:pt x="42" y="29"/>
                  <a:pt x="42" y="29"/>
                </a:cubicBezTo>
                <a:cubicBezTo>
                  <a:pt x="37" y="36"/>
                  <a:pt x="32" y="42"/>
                  <a:pt x="26" y="51"/>
                </a:cubicBezTo>
                <a:cubicBezTo>
                  <a:pt x="17" y="65"/>
                  <a:pt x="8" y="77"/>
                  <a:pt x="3" y="88"/>
                </a:cubicBezTo>
                <a:cubicBezTo>
                  <a:pt x="0" y="95"/>
                  <a:pt x="2" y="96"/>
                  <a:pt x="11" y="96"/>
                </a:cubicBezTo>
                <a:cubicBezTo>
                  <a:pt x="17" y="96"/>
                  <a:pt x="20" y="95"/>
                  <a:pt x="25" y="91"/>
                </a:cubicBezTo>
                <a:cubicBezTo>
                  <a:pt x="36" y="83"/>
                  <a:pt x="62" y="59"/>
                  <a:pt x="86" y="39"/>
                </a:cubicBezTo>
                <a:cubicBezTo>
                  <a:pt x="102" y="26"/>
                  <a:pt x="113" y="18"/>
                  <a:pt x="127" y="12"/>
                </a:cubicBezTo>
                <a:cubicBezTo>
                  <a:pt x="133" y="9"/>
                  <a:pt x="140" y="7"/>
                  <a:pt x="144" y="9"/>
                </a:cubicBezTo>
                <a:cubicBezTo>
                  <a:pt x="145" y="9"/>
                  <a:pt x="145" y="10"/>
                  <a:pt x="146" y="10"/>
                </a:cubicBezTo>
                <a:cubicBezTo>
                  <a:pt x="151" y="8"/>
                  <a:pt x="157" y="5"/>
                  <a:pt x="162" y="2"/>
                </a:cubicBezTo>
                <a:cubicBezTo>
                  <a:pt x="160" y="1"/>
                  <a:pt x="157" y="1"/>
                  <a:pt x="155"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4" name="未知"/>
          <p:cNvSpPr>
            <a:spLocks/>
          </p:cNvSpPr>
          <p:nvPr/>
        </p:nvSpPr>
        <p:spPr bwMode="auto">
          <a:xfrm>
            <a:off x="6335713" y="3213101"/>
            <a:ext cx="234950" cy="360363"/>
          </a:xfrm>
          <a:custGeom>
            <a:avLst/>
            <a:gdLst>
              <a:gd name="T0" fmla="*/ 2147483647 w 84"/>
              <a:gd name="T1" fmla="*/ 0 h 96"/>
              <a:gd name="T2" fmla="*/ 2147483647 w 84"/>
              <a:gd name="T3" fmla="*/ 2147483647 h 96"/>
              <a:gd name="T4" fmla="*/ 2147483647 w 84"/>
              <a:gd name="T5" fmla="*/ 2147483647 h 96"/>
              <a:gd name="T6" fmla="*/ 2147483647 w 84"/>
              <a:gd name="T7" fmla="*/ 2147483647 h 96"/>
              <a:gd name="T8" fmla="*/ 2147483647 w 84"/>
              <a:gd name="T9" fmla="*/ 2147483647 h 96"/>
              <a:gd name="T10" fmla="*/ 0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96"/>
              <a:gd name="T44" fmla="*/ 84 w 84"/>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96">
                <a:moveTo>
                  <a:pt x="69" y="0"/>
                </a:moveTo>
                <a:cubicBezTo>
                  <a:pt x="64" y="3"/>
                  <a:pt x="58" y="6"/>
                  <a:pt x="53" y="8"/>
                </a:cubicBezTo>
                <a:cubicBezTo>
                  <a:pt x="57" y="11"/>
                  <a:pt x="55" y="19"/>
                  <a:pt x="52" y="23"/>
                </a:cubicBezTo>
                <a:cubicBezTo>
                  <a:pt x="47" y="28"/>
                  <a:pt x="41" y="29"/>
                  <a:pt x="35" y="30"/>
                </a:cubicBezTo>
                <a:cubicBezTo>
                  <a:pt x="27" y="31"/>
                  <a:pt x="17" y="35"/>
                  <a:pt x="12" y="40"/>
                </a:cubicBezTo>
                <a:cubicBezTo>
                  <a:pt x="8" y="44"/>
                  <a:pt x="1" y="56"/>
                  <a:pt x="0" y="70"/>
                </a:cubicBezTo>
                <a:cubicBezTo>
                  <a:pt x="0" y="88"/>
                  <a:pt x="8" y="96"/>
                  <a:pt x="19" y="96"/>
                </a:cubicBezTo>
                <a:cubicBezTo>
                  <a:pt x="19" y="96"/>
                  <a:pt x="20" y="95"/>
                  <a:pt x="20" y="95"/>
                </a:cubicBezTo>
                <a:cubicBezTo>
                  <a:pt x="24" y="90"/>
                  <a:pt x="28" y="85"/>
                  <a:pt x="32" y="80"/>
                </a:cubicBezTo>
                <a:cubicBezTo>
                  <a:pt x="28" y="78"/>
                  <a:pt x="27" y="72"/>
                  <a:pt x="26" y="62"/>
                </a:cubicBezTo>
                <a:cubicBezTo>
                  <a:pt x="25" y="52"/>
                  <a:pt x="27" y="45"/>
                  <a:pt x="30" y="40"/>
                </a:cubicBezTo>
                <a:cubicBezTo>
                  <a:pt x="34" y="35"/>
                  <a:pt x="43" y="34"/>
                  <a:pt x="54" y="32"/>
                </a:cubicBezTo>
                <a:cubicBezTo>
                  <a:pt x="66" y="30"/>
                  <a:pt x="76" y="28"/>
                  <a:pt x="80" y="21"/>
                </a:cubicBezTo>
                <a:cubicBezTo>
                  <a:pt x="84" y="12"/>
                  <a:pt x="79" y="4"/>
                  <a:pt x="6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5" name="未知"/>
          <p:cNvSpPr>
            <a:spLocks/>
          </p:cNvSpPr>
          <p:nvPr/>
        </p:nvSpPr>
        <p:spPr bwMode="auto">
          <a:xfrm>
            <a:off x="6386513" y="3357563"/>
            <a:ext cx="239712" cy="220662"/>
          </a:xfrm>
          <a:custGeom>
            <a:avLst/>
            <a:gdLst>
              <a:gd name="T0" fmla="*/ 2147483647 w 85"/>
              <a:gd name="T1" fmla="*/ 2147483647 h 59"/>
              <a:gd name="T2" fmla="*/ 2147483647 w 85"/>
              <a:gd name="T3" fmla="*/ 2147483647 h 59"/>
              <a:gd name="T4" fmla="*/ 2147483647 w 85"/>
              <a:gd name="T5" fmla="*/ 2147483647 h 59"/>
              <a:gd name="T6" fmla="*/ 2147483647 w 85"/>
              <a:gd name="T7" fmla="*/ 2147483647 h 59"/>
              <a:gd name="T8" fmla="*/ 2147483647 w 85"/>
              <a:gd name="T9" fmla="*/ 2147483647 h 59"/>
              <a:gd name="T10" fmla="*/ 2147483647 w 85"/>
              <a:gd name="T11" fmla="*/ 2147483647 h 59"/>
              <a:gd name="T12" fmla="*/ 0 w 85"/>
              <a:gd name="T13" fmla="*/ 2147483647 h 59"/>
              <a:gd name="T14" fmla="*/ 2147483647 w 85"/>
              <a:gd name="T15" fmla="*/ 2147483647 h 59"/>
              <a:gd name="T16" fmla="*/ 2147483647 w 85"/>
              <a:gd name="T17" fmla="*/ 2147483647 h 59"/>
              <a:gd name="T18" fmla="*/ 2147483647 w 85"/>
              <a:gd name="T19" fmla="*/ 2147483647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59"/>
              <a:gd name="T32" fmla="*/ 85 w 85"/>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59">
                <a:moveTo>
                  <a:pt x="84" y="2"/>
                </a:moveTo>
                <a:cubicBezTo>
                  <a:pt x="82" y="0"/>
                  <a:pt x="77" y="5"/>
                  <a:pt x="77" y="5"/>
                </a:cubicBezTo>
                <a:cubicBezTo>
                  <a:pt x="70" y="11"/>
                  <a:pt x="62" y="18"/>
                  <a:pt x="50" y="28"/>
                </a:cubicBezTo>
                <a:cubicBezTo>
                  <a:pt x="42" y="35"/>
                  <a:pt x="34" y="39"/>
                  <a:pt x="29" y="42"/>
                </a:cubicBezTo>
                <a:cubicBezTo>
                  <a:pt x="23" y="45"/>
                  <a:pt x="19" y="47"/>
                  <a:pt x="15" y="46"/>
                </a:cubicBezTo>
                <a:cubicBezTo>
                  <a:pt x="14" y="46"/>
                  <a:pt x="13" y="45"/>
                  <a:pt x="12" y="44"/>
                </a:cubicBezTo>
                <a:cubicBezTo>
                  <a:pt x="8" y="49"/>
                  <a:pt x="4" y="54"/>
                  <a:pt x="0" y="59"/>
                </a:cubicBezTo>
                <a:cubicBezTo>
                  <a:pt x="17" y="59"/>
                  <a:pt x="36" y="46"/>
                  <a:pt x="46" y="38"/>
                </a:cubicBezTo>
                <a:cubicBezTo>
                  <a:pt x="59" y="28"/>
                  <a:pt x="71" y="17"/>
                  <a:pt x="78" y="10"/>
                </a:cubicBezTo>
                <a:cubicBezTo>
                  <a:pt x="80" y="9"/>
                  <a:pt x="85" y="4"/>
                  <a:pt x="84" y="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6" name="未知"/>
          <p:cNvSpPr>
            <a:spLocks/>
          </p:cNvSpPr>
          <p:nvPr/>
        </p:nvSpPr>
        <p:spPr bwMode="auto">
          <a:xfrm>
            <a:off x="7824789" y="3429001"/>
            <a:ext cx="173037" cy="144463"/>
          </a:xfrm>
          <a:custGeom>
            <a:avLst/>
            <a:gdLst>
              <a:gd name="T0" fmla="*/ 2147483647 w 61"/>
              <a:gd name="T1" fmla="*/ 2147483647 h 37"/>
              <a:gd name="T2" fmla="*/ 2147483647 w 61"/>
              <a:gd name="T3" fmla="*/ 2147483647 h 37"/>
              <a:gd name="T4" fmla="*/ 2147483647 w 61"/>
              <a:gd name="T5" fmla="*/ 2147483647 h 37"/>
              <a:gd name="T6" fmla="*/ 2147483647 w 61"/>
              <a:gd name="T7" fmla="*/ 2147483647 h 37"/>
              <a:gd name="T8" fmla="*/ 2147483647 w 61"/>
              <a:gd name="T9" fmla="*/ 2147483647 h 37"/>
              <a:gd name="T10" fmla="*/ 0 w 61"/>
              <a:gd name="T11" fmla="*/ 2147483647 h 37"/>
              <a:gd name="T12" fmla="*/ 2147483647 w 61"/>
              <a:gd name="T13" fmla="*/ 2147483647 h 37"/>
              <a:gd name="T14" fmla="*/ 2147483647 w 61"/>
              <a:gd name="T15" fmla="*/ 2147483647 h 37"/>
              <a:gd name="T16" fmla="*/ 2147483647 w 61"/>
              <a:gd name="T17" fmla="*/ 2147483647 h 37"/>
              <a:gd name="T18" fmla="*/ 2147483647 w 61"/>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59" y="1"/>
                </a:moveTo>
                <a:cubicBezTo>
                  <a:pt x="58" y="0"/>
                  <a:pt x="55" y="3"/>
                  <a:pt x="50" y="7"/>
                </a:cubicBezTo>
                <a:cubicBezTo>
                  <a:pt x="44" y="12"/>
                  <a:pt x="40" y="16"/>
                  <a:pt x="33" y="21"/>
                </a:cubicBezTo>
                <a:cubicBezTo>
                  <a:pt x="25" y="27"/>
                  <a:pt x="19" y="29"/>
                  <a:pt x="14" y="31"/>
                </a:cubicBezTo>
                <a:cubicBezTo>
                  <a:pt x="12" y="31"/>
                  <a:pt x="6" y="32"/>
                  <a:pt x="4" y="31"/>
                </a:cubicBezTo>
                <a:cubicBezTo>
                  <a:pt x="2" y="32"/>
                  <a:pt x="1" y="33"/>
                  <a:pt x="0" y="35"/>
                </a:cubicBezTo>
                <a:cubicBezTo>
                  <a:pt x="4" y="37"/>
                  <a:pt x="10" y="36"/>
                  <a:pt x="14" y="35"/>
                </a:cubicBezTo>
                <a:cubicBezTo>
                  <a:pt x="19" y="34"/>
                  <a:pt x="26" y="32"/>
                  <a:pt x="35" y="26"/>
                </a:cubicBezTo>
                <a:cubicBezTo>
                  <a:pt x="42" y="21"/>
                  <a:pt x="47" y="16"/>
                  <a:pt x="52" y="11"/>
                </a:cubicBezTo>
                <a:cubicBezTo>
                  <a:pt x="58" y="6"/>
                  <a:pt x="61" y="3"/>
                  <a:pt x="59"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7" name="未知"/>
          <p:cNvSpPr>
            <a:spLocks/>
          </p:cNvSpPr>
          <p:nvPr/>
        </p:nvSpPr>
        <p:spPr bwMode="auto">
          <a:xfrm>
            <a:off x="5286375" y="3429000"/>
            <a:ext cx="266700" cy="215900"/>
          </a:xfrm>
          <a:custGeom>
            <a:avLst/>
            <a:gdLst>
              <a:gd name="T0" fmla="*/ 2147483647 w 95"/>
              <a:gd name="T1" fmla="*/ 2147483647 h 60"/>
              <a:gd name="T2" fmla="*/ 2147483647 w 95"/>
              <a:gd name="T3" fmla="*/ 2147483647 h 60"/>
              <a:gd name="T4" fmla="*/ 2147483647 w 95"/>
              <a:gd name="T5" fmla="*/ 2147483647 h 60"/>
              <a:gd name="T6" fmla="*/ 2147483647 w 95"/>
              <a:gd name="T7" fmla="*/ 2147483647 h 60"/>
              <a:gd name="T8" fmla="*/ 2147483647 w 95"/>
              <a:gd name="T9" fmla="*/ 2147483647 h 60"/>
              <a:gd name="T10" fmla="*/ 2147483647 w 95"/>
              <a:gd name="T11" fmla="*/ 2147483647 h 60"/>
              <a:gd name="T12" fmla="*/ 0 w 95"/>
              <a:gd name="T13" fmla="*/ 2147483647 h 60"/>
              <a:gd name="T14" fmla="*/ 2147483647 w 95"/>
              <a:gd name="T15" fmla="*/ 2147483647 h 60"/>
              <a:gd name="T16" fmla="*/ 2147483647 w 95"/>
              <a:gd name="T17" fmla="*/ 2147483647 h 60"/>
              <a:gd name="T18" fmla="*/ 2147483647 w 95"/>
              <a:gd name="T19" fmla="*/ 2147483647 h 60"/>
              <a:gd name="T20" fmla="*/ 2147483647 w 95"/>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88" name="未知"/>
          <p:cNvSpPr>
            <a:spLocks/>
          </p:cNvSpPr>
          <p:nvPr/>
        </p:nvSpPr>
        <p:spPr bwMode="auto">
          <a:xfrm>
            <a:off x="5280026" y="3284538"/>
            <a:ext cx="276225" cy="368300"/>
          </a:xfrm>
          <a:custGeom>
            <a:avLst/>
            <a:gdLst>
              <a:gd name="T0" fmla="*/ 2147483647 w 87"/>
              <a:gd name="T1" fmla="*/ 2147483647 h 96"/>
              <a:gd name="T2" fmla="*/ 2147483647 w 87"/>
              <a:gd name="T3" fmla="*/ 2147483647 h 96"/>
              <a:gd name="T4" fmla="*/ 2147483647 w 87"/>
              <a:gd name="T5" fmla="*/ 2147483647 h 96"/>
              <a:gd name="T6" fmla="*/ 2147483647 w 87"/>
              <a:gd name="T7" fmla="*/ 2147483647 h 96"/>
              <a:gd name="T8" fmla="*/ 0 w 87"/>
              <a:gd name="T9" fmla="*/ 2147483647 h 96"/>
              <a:gd name="T10" fmla="*/ 2147483647 w 87"/>
              <a:gd name="T11" fmla="*/ 2147483647 h 96"/>
              <a:gd name="T12" fmla="*/ 2147483647 w 87"/>
              <a:gd name="T13" fmla="*/ 2147483647 h 96"/>
              <a:gd name="T14" fmla="*/ 2147483647 w 87"/>
              <a:gd name="T15" fmla="*/ 2147483647 h 96"/>
              <a:gd name="T16" fmla="*/ 2147483647 w 87"/>
              <a:gd name="T17" fmla="*/ 2147483647 h 96"/>
              <a:gd name="T18" fmla="*/ 2147483647 w 87"/>
              <a:gd name="T19" fmla="*/ 2147483647 h 96"/>
              <a:gd name="T20" fmla="*/ 2147483647 w 87"/>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pic>
        <p:nvPicPr>
          <p:cNvPr id="433189" name="图片 25" descr="羽毛.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554">
            <a:off x="8594726" y="-1033463"/>
            <a:ext cx="930275" cy="396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90" name="未知"/>
          <p:cNvSpPr>
            <a:spLocks/>
          </p:cNvSpPr>
          <p:nvPr/>
        </p:nvSpPr>
        <p:spPr bwMode="auto">
          <a:xfrm>
            <a:off x="6096001" y="2420938"/>
            <a:ext cx="835025" cy="1001712"/>
          </a:xfrm>
          <a:custGeom>
            <a:avLst/>
            <a:gdLst>
              <a:gd name="T0" fmla="*/ 2147483647 w 297"/>
              <a:gd name="T1" fmla="*/ 0 h 267"/>
              <a:gd name="T2" fmla="*/ 2147483647 w 297"/>
              <a:gd name="T3" fmla="*/ 2147483647 h 267"/>
              <a:gd name="T4" fmla="*/ 2147483647 w 297"/>
              <a:gd name="T5" fmla="*/ 2147483647 h 267"/>
              <a:gd name="T6" fmla="*/ 2147483647 w 297"/>
              <a:gd name="T7" fmla="*/ 2147483647 h 267"/>
              <a:gd name="T8" fmla="*/ 2147483647 w 297"/>
              <a:gd name="T9" fmla="*/ 2147483647 h 267"/>
              <a:gd name="T10" fmla="*/ 2147483647 w 297"/>
              <a:gd name="T11" fmla="*/ 2147483647 h 267"/>
              <a:gd name="T12" fmla="*/ 2147483647 w 297"/>
              <a:gd name="T13" fmla="*/ 2147483647 h 267"/>
              <a:gd name="T14" fmla="*/ 2147483647 w 297"/>
              <a:gd name="T15" fmla="*/ 2147483647 h 267"/>
              <a:gd name="T16" fmla="*/ 2147483647 w 297"/>
              <a:gd name="T17" fmla="*/ 2147483647 h 267"/>
              <a:gd name="T18" fmla="*/ 2147483647 w 297"/>
              <a:gd name="T19" fmla="*/ 2147483647 h 267"/>
              <a:gd name="T20" fmla="*/ 2147483647 w 297"/>
              <a:gd name="T21" fmla="*/ 2147483647 h 267"/>
              <a:gd name="T22" fmla="*/ 0 w 297"/>
              <a:gd name="T23" fmla="*/ 2147483647 h 267"/>
              <a:gd name="T24" fmla="*/ 2147483647 w 297"/>
              <a:gd name="T25" fmla="*/ 2147483647 h 267"/>
              <a:gd name="T26" fmla="*/ 2147483647 w 297"/>
              <a:gd name="T27" fmla="*/ 2147483647 h 267"/>
              <a:gd name="T28" fmla="*/ 2147483647 w 297"/>
              <a:gd name="T29" fmla="*/ 2147483647 h 267"/>
              <a:gd name="T30" fmla="*/ 2147483647 w 297"/>
              <a:gd name="T31" fmla="*/ 2147483647 h 267"/>
              <a:gd name="T32" fmla="*/ 2147483647 w 297"/>
              <a:gd name="T33" fmla="*/ 2147483647 h 267"/>
              <a:gd name="T34" fmla="*/ 2147483647 w 297"/>
              <a:gd name="T35" fmla="*/ 2147483647 h 267"/>
              <a:gd name="T36" fmla="*/ 2147483647 w 297"/>
              <a:gd name="T37" fmla="*/ 2147483647 h 267"/>
              <a:gd name="T38" fmla="*/ 2147483647 w 297"/>
              <a:gd name="T39" fmla="*/ 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7"/>
              <a:gd name="T61" fmla="*/ 0 h 267"/>
              <a:gd name="T62" fmla="*/ 297 w 297"/>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7" h="267">
                <a:moveTo>
                  <a:pt x="279" y="0"/>
                </a:moveTo>
                <a:cubicBezTo>
                  <a:pt x="277" y="7"/>
                  <a:pt x="277" y="7"/>
                  <a:pt x="277" y="7"/>
                </a:cubicBezTo>
                <a:cubicBezTo>
                  <a:pt x="277" y="7"/>
                  <a:pt x="277" y="7"/>
                  <a:pt x="277" y="7"/>
                </a:cubicBezTo>
                <a:cubicBezTo>
                  <a:pt x="280" y="8"/>
                  <a:pt x="282" y="11"/>
                  <a:pt x="282" y="16"/>
                </a:cubicBezTo>
                <a:cubicBezTo>
                  <a:pt x="279" y="40"/>
                  <a:pt x="231" y="84"/>
                  <a:pt x="178" y="130"/>
                </a:cubicBezTo>
                <a:cubicBezTo>
                  <a:pt x="153" y="151"/>
                  <a:pt x="132" y="165"/>
                  <a:pt x="80" y="211"/>
                </a:cubicBezTo>
                <a:cubicBezTo>
                  <a:pt x="81" y="209"/>
                  <a:pt x="82" y="208"/>
                  <a:pt x="83" y="206"/>
                </a:cubicBezTo>
                <a:cubicBezTo>
                  <a:pt x="82" y="208"/>
                  <a:pt x="81" y="209"/>
                  <a:pt x="81" y="210"/>
                </a:cubicBezTo>
                <a:cubicBezTo>
                  <a:pt x="79" y="210"/>
                  <a:pt x="54" y="220"/>
                  <a:pt x="36" y="232"/>
                </a:cubicBezTo>
                <a:cubicBezTo>
                  <a:pt x="37" y="232"/>
                  <a:pt x="38" y="231"/>
                  <a:pt x="39" y="230"/>
                </a:cubicBezTo>
                <a:cubicBezTo>
                  <a:pt x="26" y="241"/>
                  <a:pt x="5" y="259"/>
                  <a:pt x="3" y="261"/>
                </a:cubicBezTo>
                <a:cubicBezTo>
                  <a:pt x="1" y="263"/>
                  <a:pt x="0" y="264"/>
                  <a:pt x="0" y="266"/>
                </a:cubicBezTo>
                <a:cubicBezTo>
                  <a:pt x="1" y="267"/>
                  <a:pt x="3" y="267"/>
                  <a:pt x="6" y="264"/>
                </a:cubicBezTo>
                <a:cubicBezTo>
                  <a:pt x="12" y="259"/>
                  <a:pt x="19" y="253"/>
                  <a:pt x="27" y="246"/>
                </a:cubicBezTo>
                <a:cubicBezTo>
                  <a:pt x="27" y="246"/>
                  <a:pt x="27" y="246"/>
                  <a:pt x="27" y="246"/>
                </a:cubicBezTo>
                <a:cubicBezTo>
                  <a:pt x="27" y="246"/>
                  <a:pt x="27" y="247"/>
                  <a:pt x="26" y="247"/>
                </a:cubicBezTo>
                <a:cubicBezTo>
                  <a:pt x="34" y="241"/>
                  <a:pt x="54" y="225"/>
                  <a:pt x="75" y="222"/>
                </a:cubicBezTo>
                <a:cubicBezTo>
                  <a:pt x="114" y="188"/>
                  <a:pt x="151" y="162"/>
                  <a:pt x="183" y="136"/>
                </a:cubicBezTo>
                <a:cubicBezTo>
                  <a:pt x="238" y="90"/>
                  <a:pt x="291" y="46"/>
                  <a:pt x="295" y="20"/>
                </a:cubicBezTo>
                <a:cubicBezTo>
                  <a:pt x="297" y="10"/>
                  <a:pt x="293" y="0"/>
                  <a:pt x="279" y="0"/>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91" name="未知"/>
          <p:cNvSpPr>
            <a:spLocks/>
          </p:cNvSpPr>
          <p:nvPr/>
        </p:nvSpPr>
        <p:spPr bwMode="auto">
          <a:xfrm>
            <a:off x="6213476" y="2420938"/>
            <a:ext cx="682625" cy="869950"/>
          </a:xfrm>
          <a:custGeom>
            <a:avLst/>
            <a:gdLst>
              <a:gd name="T0" fmla="*/ 0 w 243"/>
              <a:gd name="T1" fmla="*/ 2147483647 h 232"/>
              <a:gd name="T2" fmla="*/ 2147483647 w 243"/>
              <a:gd name="T3" fmla="*/ 2147483647 h 232"/>
              <a:gd name="T4" fmla="*/ 2147483647 w 243"/>
              <a:gd name="T5" fmla="*/ 2147483647 h 232"/>
              <a:gd name="T6" fmla="*/ 2147483647 w 243"/>
              <a:gd name="T7" fmla="*/ 2147483647 h 232"/>
              <a:gd name="T8" fmla="*/ 2147483647 w 243"/>
              <a:gd name="T9" fmla="*/ 2147483647 h 232"/>
              <a:gd name="T10" fmla="*/ 2147483647 w 243"/>
              <a:gd name="T11" fmla="*/ 2147483647 h 232"/>
              <a:gd name="T12" fmla="*/ 2147483647 w 243"/>
              <a:gd name="T13" fmla="*/ 0 h 232"/>
              <a:gd name="T14" fmla="*/ 2147483647 w 243"/>
              <a:gd name="T15" fmla="*/ 0 h 232"/>
              <a:gd name="T16" fmla="*/ 2147483647 w 243"/>
              <a:gd name="T17" fmla="*/ 2147483647 h 232"/>
              <a:gd name="T18" fmla="*/ 2147483647 w 243"/>
              <a:gd name="T19" fmla="*/ 2147483647 h 232"/>
              <a:gd name="T20" fmla="*/ 2147483647 w 243"/>
              <a:gd name="T21" fmla="*/ 2147483647 h 232"/>
              <a:gd name="T22" fmla="*/ 0 w 243"/>
              <a:gd name="T23" fmla="*/ 2147483647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32"/>
              <a:gd name="T38" fmla="*/ 243 w 2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32">
                <a:moveTo>
                  <a:pt x="0" y="232"/>
                </a:moveTo>
                <a:cubicBezTo>
                  <a:pt x="18" y="220"/>
                  <a:pt x="43" y="210"/>
                  <a:pt x="45" y="210"/>
                </a:cubicBezTo>
                <a:cubicBezTo>
                  <a:pt x="74" y="171"/>
                  <a:pt x="88" y="153"/>
                  <a:pt x="128" y="106"/>
                </a:cubicBezTo>
                <a:cubicBezTo>
                  <a:pt x="156" y="72"/>
                  <a:pt x="183" y="46"/>
                  <a:pt x="201" y="28"/>
                </a:cubicBezTo>
                <a:cubicBezTo>
                  <a:pt x="212" y="17"/>
                  <a:pt x="227" y="6"/>
                  <a:pt x="236" y="6"/>
                </a:cubicBezTo>
                <a:cubicBezTo>
                  <a:pt x="238" y="6"/>
                  <a:pt x="239" y="6"/>
                  <a:pt x="241" y="7"/>
                </a:cubicBezTo>
                <a:cubicBezTo>
                  <a:pt x="243" y="0"/>
                  <a:pt x="243" y="0"/>
                  <a:pt x="243" y="0"/>
                </a:cubicBezTo>
                <a:cubicBezTo>
                  <a:pt x="243" y="0"/>
                  <a:pt x="242" y="0"/>
                  <a:pt x="242" y="0"/>
                </a:cubicBezTo>
                <a:cubicBezTo>
                  <a:pt x="226" y="0"/>
                  <a:pt x="211" y="11"/>
                  <a:pt x="196" y="22"/>
                </a:cubicBezTo>
                <a:cubicBezTo>
                  <a:pt x="167" y="41"/>
                  <a:pt x="101" y="111"/>
                  <a:pt x="69" y="148"/>
                </a:cubicBezTo>
                <a:cubicBezTo>
                  <a:pt x="44" y="176"/>
                  <a:pt x="21" y="206"/>
                  <a:pt x="3" y="230"/>
                </a:cubicBezTo>
                <a:cubicBezTo>
                  <a:pt x="2" y="231"/>
                  <a:pt x="1" y="232"/>
                  <a:pt x="0" y="232"/>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92" name="未知"/>
          <p:cNvSpPr>
            <a:spLocks/>
          </p:cNvSpPr>
          <p:nvPr/>
        </p:nvSpPr>
        <p:spPr bwMode="auto">
          <a:xfrm>
            <a:off x="5772151" y="3284538"/>
            <a:ext cx="246063" cy="360362"/>
          </a:xfrm>
          <a:custGeom>
            <a:avLst/>
            <a:gdLst>
              <a:gd name="T0" fmla="*/ 2147483647 w 87"/>
              <a:gd name="T1" fmla="*/ 2147483647 h 96"/>
              <a:gd name="T2" fmla="*/ 2147483647 w 87"/>
              <a:gd name="T3" fmla="*/ 2147483647 h 96"/>
              <a:gd name="T4" fmla="*/ 2147483647 w 87"/>
              <a:gd name="T5" fmla="*/ 2147483647 h 96"/>
              <a:gd name="T6" fmla="*/ 2147483647 w 87"/>
              <a:gd name="T7" fmla="*/ 2147483647 h 96"/>
              <a:gd name="T8" fmla="*/ 0 w 87"/>
              <a:gd name="T9" fmla="*/ 2147483647 h 96"/>
              <a:gd name="T10" fmla="*/ 2147483647 w 87"/>
              <a:gd name="T11" fmla="*/ 2147483647 h 96"/>
              <a:gd name="T12" fmla="*/ 2147483647 w 87"/>
              <a:gd name="T13" fmla="*/ 2147483647 h 96"/>
              <a:gd name="T14" fmla="*/ 2147483647 w 87"/>
              <a:gd name="T15" fmla="*/ 2147483647 h 96"/>
              <a:gd name="T16" fmla="*/ 2147483647 w 87"/>
              <a:gd name="T17" fmla="*/ 2147483647 h 96"/>
              <a:gd name="T18" fmla="*/ 2147483647 w 87"/>
              <a:gd name="T19" fmla="*/ 2147483647 h 96"/>
              <a:gd name="T20" fmla="*/ 2147483647 w 87"/>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96"/>
              <a:gd name="T35" fmla="*/ 87 w 87"/>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96">
                <a:moveTo>
                  <a:pt x="74" y="1"/>
                </a:moveTo>
                <a:cubicBezTo>
                  <a:pt x="66" y="1"/>
                  <a:pt x="57" y="7"/>
                  <a:pt x="45" y="19"/>
                </a:cubicBezTo>
                <a:cubicBezTo>
                  <a:pt x="35" y="37"/>
                  <a:pt x="23" y="53"/>
                  <a:pt x="8" y="66"/>
                </a:cubicBezTo>
                <a:cubicBezTo>
                  <a:pt x="8" y="66"/>
                  <a:pt x="8" y="66"/>
                  <a:pt x="8" y="66"/>
                </a:cubicBezTo>
                <a:cubicBezTo>
                  <a:pt x="3" y="72"/>
                  <a:pt x="0" y="80"/>
                  <a:pt x="0" y="86"/>
                </a:cubicBezTo>
                <a:cubicBezTo>
                  <a:pt x="0" y="90"/>
                  <a:pt x="3" y="94"/>
                  <a:pt x="7" y="96"/>
                </a:cubicBezTo>
                <a:cubicBezTo>
                  <a:pt x="14" y="91"/>
                  <a:pt x="21" y="86"/>
                  <a:pt x="28" y="82"/>
                </a:cubicBezTo>
                <a:cubicBezTo>
                  <a:pt x="28" y="80"/>
                  <a:pt x="29" y="76"/>
                  <a:pt x="31" y="72"/>
                </a:cubicBezTo>
                <a:cubicBezTo>
                  <a:pt x="36" y="64"/>
                  <a:pt x="43" y="54"/>
                  <a:pt x="50" y="46"/>
                </a:cubicBezTo>
                <a:cubicBezTo>
                  <a:pt x="62" y="31"/>
                  <a:pt x="74" y="18"/>
                  <a:pt x="81" y="9"/>
                </a:cubicBezTo>
                <a:cubicBezTo>
                  <a:pt x="87" y="3"/>
                  <a:pt x="85" y="0"/>
                  <a:pt x="74"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
        <p:nvSpPr>
          <p:cNvPr id="433193" name="未知"/>
          <p:cNvSpPr>
            <a:spLocks/>
          </p:cNvSpPr>
          <p:nvPr/>
        </p:nvSpPr>
        <p:spPr bwMode="auto">
          <a:xfrm>
            <a:off x="5772150" y="3357564"/>
            <a:ext cx="374650" cy="287337"/>
          </a:xfrm>
          <a:custGeom>
            <a:avLst/>
            <a:gdLst>
              <a:gd name="T0" fmla="*/ 2147483647 w 95"/>
              <a:gd name="T1" fmla="*/ 2147483647 h 60"/>
              <a:gd name="T2" fmla="*/ 2147483647 w 95"/>
              <a:gd name="T3" fmla="*/ 2147483647 h 60"/>
              <a:gd name="T4" fmla="*/ 2147483647 w 95"/>
              <a:gd name="T5" fmla="*/ 2147483647 h 60"/>
              <a:gd name="T6" fmla="*/ 2147483647 w 95"/>
              <a:gd name="T7" fmla="*/ 2147483647 h 60"/>
              <a:gd name="T8" fmla="*/ 2147483647 w 95"/>
              <a:gd name="T9" fmla="*/ 2147483647 h 60"/>
              <a:gd name="T10" fmla="*/ 2147483647 w 95"/>
              <a:gd name="T11" fmla="*/ 2147483647 h 60"/>
              <a:gd name="T12" fmla="*/ 0 w 95"/>
              <a:gd name="T13" fmla="*/ 2147483647 h 60"/>
              <a:gd name="T14" fmla="*/ 2147483647 w 95"/>
              <a:gd name="T15" fmla="*/ 2147483647 h 60"/>
              <a:gd name="T16" fmla="*/ 2147483647 w 95"/>
              <a:gd name="T17" fmla="*/ 2147483647 h 60"/>
              <a:gd name="T18" fmla="*/ 2147483647 w 95"/>
              <a:gd name="T19" fmla="*/ 2147483647 h 60"/>
              <a:gd name="T20" fmla="*/ 2147483647 w 95"/>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0"/>
              <a:gd name="T35" fmla="*/ 95 w 95"/>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0">
                <a:moveTo>
                  <a:pt x="94" y="1"/>
                </a:moveTo>
                <a:cubicBezTo>
                  <a:pt x="92" y="0"/>
                  <a:pt x="89" y="3"/>
                  <a:pt x="86" y="5"/>
                </a:cubicBezTo>
                <a:cubicBezTo>
                  <a:pt x="80" y="11"/>
                  <a:pt x="71" y="18"/>
                  <a:pt x="60" y="28"/>
                </a:cubicBezTo>
                <a:cubicBezTo>
                  <a:pt x="51" y="35"/>
                  <a:pt x="41" y="42"/>
                  <a:pt x="35" y="45"/>
                </a:cubicBezTo>
                <a:cubicBezTo>
                  <a:pt x="31" y="47"/>
                  <a:pt x="25" y="49"/>
                  <a:pt x="23" y="47"/>
                </a:cubicBezTo>
                <a:cubicBezTo>
                  <a:pt x="22" y="46"/>
                  <a:pt x="21" y="45"/>
                  <a:pt x="21" y="44"/>
                </a:cubicBezTo>
                <a:cubicBezTo>
                  <a:pt x="14" y="48"/>
                  <a:pt x="7" y="53"/>
                  <a:pt x="0" y="58"/>
                </a:cubicBezTo>
                <a:cubicBezTo>
                  <a:pt x="2" y="59"/>
                  <a:pt x="5" y="60"/>
                  <a:pt x="9" y="60"/>
                </a:cubicBezTo>
                <a:cubicBezTo>
                  <a:pt x="27" y="60"/>
                  <a:pt x="45" y="46"/>
                  <a:pt x="56" y="38"/>
                </a:cubicBezTo>
                <a:cubicBezTo>
                  <a:pt x="66" y="29"/>
                  <a:pt x="80" y="18"/>
                  <a:pt x="87" y="11"/>
                </a:cubicBezTo>
                <a:cubicBezTo>
                  <a:pt x="93" y="6"/>
                  <a:pt x="95" y="3"/>
                  <a:pt x="94" y="1"/>
                </a:cubicBez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latin typeface="Calibri" panose="020F0502020204030204" pitchFamily="34" charset="0"/>
            </a:endParaRPr>
          </a:p>
        </p:txBody>
      </p:sp>
    </p:spTree>
    <p:extLst>
      <p:ext uri="{BB962C8B-B14F-4D97-AF65-F5344CB8AC3E}">
        <p14:creationId xmlns:p14="http://schemas.microsoft.com/office/powerpoint/2010/main" val="1022983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55573 0.00925 C -0.54965 0.00579 -0.52795 -0.00878 -0.51927 -0.01156 C -0.51059 -0.01433 -0.50747 -0.01109 -0.50365 -0.00739 C -0.49983 -0.00369 -0.49774 0.00717 -0.49618 0.0111 " pathEditMode="fixed" rAng="0" ptsTypes="aaaa">
                                      <p:cBhvr>
                                        <p:cTn id="6" dur="100" fill="hold"/>
                                        <p:tgtEl>
                                          <p:spTgt spid="433189"/>
                                        </p:tgtEl>
                                        <p:attrNameLst>
                                          <p:attrName>ppt_x,ppt_y</p:attrName>
                                        </p:attrNameLst>
                                      </p:cBhvr>
                                      <p:rCtr x="300000" y="-100000"/>
                                    </p:animMotion>
                                  </p:childTnLst>
                                </p:cTn>
                              </p:par>
                              <p:par>
                                <p:cTn id="7" presetID="22" presetClass="entr" presetSubtype="8" fill="hold" grpId="0" nodeType="withEffect">
                                  <p:stCondLst>
                                    <p:cond delay="0"/>
                                  </p:stCondLst>
                                  <p:childTnLst>
                                    <p:set>
                                      <p:cBhvr>
                                        <p:cTn id="8" dur="1" fill="hold">
                                          <p:stCondLst>
                                            <p:cond delay="0"/>
                                          </p:stCondLst>
                                        </p:cTn>
                                        <p:tgtEl>
                                          <p:spTgt spid="433156"/>
                                        </p:tgtEl>
                                        <p:attrNameLst>
                                          <p:attrName>style.visibility</p:attrName>
                                        </p:attrNameLst>
                                      </p:cBhvr>
                                      <p:to>
                                        <p:strVal val="visible"/>
                                      </p:to>
                                    </p:set>
                                    <p:animEffect transition="in" filter="wipe(left)">
                                      <p:cBhvr>
                                        <p:cTn id="9" dur="100"/>
                                        <p:tgtEl>
                                          <p:spTgt spid="433156"/>
                                        </p:tgtEl>
                                      </p:cBhvr>
                                    </p:animEffect>
                                  </p:childTnLst>
                                </p:cTn>
                              </p:par>
                            </p:childTnLst>
                          </p:cTn>
                        </p:par>
                        <p:par>
                          <p:cTn id="10" fill="hold" nodeType="afterGroup">
                            <p:stCondLst>
                              <p:cond delay="100"/>
                            </p:stCondLst>
                            <p:childTnLst>
                              <p:par>
                                <p:cTn id="11" presetID="0" presetClass="path" presetSubtype="0" accel="50000" decel="50000" fill="hold" nodeType="afterEffect">
                                  <p:stCondLst>
                                    <p:cond delay="0"/>
                                  </p:stCondLst>
                                  <p:childTnLst>
                                    <p:animMotion origin="layout" path="M -0.65052 0.04417 C -0.64653 0.04093 -0.63403 0.0296 -0.62552 0.0259 C -0.61702 0.0222 -0.61649 0.02035 -0.59948 0.02174 C -0.58247 0.02313 -0.54011 0.0333 -0.52327 0.03422 C -0.50643 0.03515 -0.50243 0.03145 -0.49792 0.02798 C -0.4934 0.02451 -0.4967 0.01619 -0.49636 0.01318 " pathEditMode="fixed" rAng="0" ptsTypes="aaaaaa">
                                      <p:cBhvr>
                                        <p:cTn id="12" dur="200" spd="-99900" fill="hold"/>
                                        <p:tgtEl>
                                          <p:spTgt spid="433189"/>
                                        </p:tgtEl>
                                        <p:attrNameLst>
                                          <p:attrName>ppt_x,ppt_y</p:attrName>
                                        </p:attrNameLst>
                                      </p:cBhvr>
                                      <p:rCtr x="780000" y="-140000"/>
                                    </p:animMotion>
                                  </p:childTnLst>
                                </p:cTn>
                              </p:par>
                              <p:par>
                                <p:cTn id="13" presetID="22" presetClass="entr" presetSubtype="2" fill="hold" grpId="0" nodeType="withEffect">
                                  <p:stCondLst>
                                    <p:cond delay="0"/>
                                  </p:stCondLst>
                                  <p:childTnLst>
                                    <p:set>
                                      <p:cBhvr>
                                        <p:cTn id="14" dur="1" fill="hold">
                                          <p:stCondLst>
                                            <p:cond delay="0"/>
                                          </p:stCondLst>
                                        </p:cTn>
                                        <p:tgtEl>
                                          <p:spTgt spid="433157"/>
                                        </p:tgtEl>
                                        <p:attrNameLst>
                                          <p:attrName>style.visibility</p:attrName>
                                        </p:attrNameLst>
                                      </p:cBhvr>
                                      <p:to>
                                        <p:strVal val="visible"/>
                                      </p:to>
                                    </p:set>
                                    <p:animEffect transition="in" filter="wipe(right)">
                                      <p:cBhvr>
                                        <p:cTn id="15" dur="200"/>
                                        <p:tgtEl>
                                          <p:spTgt spid="433157"/>
                                        </p:tgtEl>
                                      </p:cBhvr>
                                    </p:animEffect>
                                  </p:childTnLst>
                                </p:cTn>
                              </p:par>
                            </p:childTnLst>
                          </p:cTn>
                        </p:par>
                        <p:par>
                          <p:cTn id="16" fill="hold" nodeType="afterGroup">
                            <p:stCondLst>
                              <p:cond delay="300"/>
                            </p:stCondLst>
                            <p:childTnLst>
                              <p:par>
                                <p:cTn id="17" presetID="0" presetClass="path" presetSubtype="0" accel="50000" decel="50000" fill="hold" nodeType="afterEffect">
                                  <p:stCondLst>
                                    <p:cond delay="0"/>
                                  </p:stCondLst>
                                  <p:childTnLst>
                                    <p:animMotion origin="layout" path="M -0.60434 0.05642 C -0.60486 0.05896 -0.60174 0.06775 -0.60434 0.07122 C -0.60695 0.07469 -0.61389 0.07607 -0.62014 0.07746 C -0.62639 0.07885 -0.63698 0.08162 -0.64219 0.07908 C -0.6474 0.07654 -0.65 0.06821 -0.65156 0.06243 C -0.65313 0.05665 -0.65156 0.0481 -0.65156 0.04417 " pathEditMode="fixed" rAng="0" ptsTypes="aaaaaa">
                                      <p:cBhvr>
                                        <p:cTn id="18" dur="300" spd="-99900" fill="hold"/>
                                        <p:tgtEl>
                                          <p:spTgt spid="433189"/>
                                        </p:tgtEl>
                                        <p:attrNameLst>
                                          <p:attrName>ppt_x,ppt_y</p:attrName>
                                        </p:attrNameLst>
                                      </p:cBhvr>
                                      <p:rCtr x="-220000" y="60000"/>
                                    </p:animMotion>
                                  </p:childTnLst>
                                </p:cTn>
                              </p:par>
                              <p:par>
                                <p:cTn id="19" presetID="22" presetClass="entr" presetSubtype="8" fill="hold" grpId="0" nodeType="withEffect">
                                  <p:stCondLst>
                                    <p:cond delay="0"/>
                                  </p:stCondLst>
                                  <p:childTnLst>
                                    <p:set>
                                      <p:cBhvr>
                                        <p:cTn id="20" dur="1" fill="hold">
                                          <p:stCondLst>
                                            <p:cond delay="0"/>
                                          </p:stCondLst>
                                        </p:cTn>
                                        <p:tgtEl>
                                          <p:spTgt spid="433155"/>
                                        </p:tgtEl>
                                        <p:attrNameLst>
                                          <p:attrName>style.visibility</p:attrName>
                                        </p:attrNameLst>
                                      </p:cBhvr>
                                      <p:to>
                                        <p:strVal val="visible"/>
                                      </p:to>
                                    </p:set>
                                    <p:animEffect transition="in" filter="wipe(left)">
                                      <p:cBhvr>
                                        <p:cTn id="21" dur="300"/>
                                        <p:tgtEl>
                                          <p:spTgt spid="433155"/>
                                        </p:tgtEl>
                                      </p:cBhvr>
                                    </p:animEffect>
                                  </p:childTnLst>
                                </p:cTn>
                              </p:par>
                            </p:childTnLst>
                          </p:cTn>
                        </p:par>
                        <p:par>
                          <p:cTn id="22" fill="hold" nodeType="afterGroup">
                            <p:stCondLst>
                              <p:cond delay="600"/>
                            </p:stCondLst>
                            <p:childTnLst>
                              <p:par>
                                <p:cTn id="23" presetID="0" presetClass="path" presetSubtype="0" accel="50000" decel="50000" fill="hold" nodeType="afterEffect">
                                  <p:stCondLst>
                                    <p:cond delay="0"/>
                                  </p:stCondLst>
                                  <p:childTnLst>
                                    <p:animMotion origin="layout" path="M -0.59983 0.0585 C -0.57743 0.05064 -0.55486 0.04278 -0.54584 0.03954 " pathEditMode="relative" rAng="0" ptsTypes="aA">
                                      <p:cBhvr>
                                        <p:cTn id="24" dur="100" fill="hold"/>
                                        <p:tgtEl>
                                          <p:spTgt spid="433189"/>
                                        </p:tgtEl>
                                        <p:attrNameLst>
                                          <p:attrName>ppt_x,ppt_y</p:attrName>
                                        </p:attrNameLst>
                                      </p:cBhvr>
                                      <p:rCtr x="270000" y="-80000"/>
                                    </p:animMotion>
                                  </p:childTnLst>
                                </p:cTn>
                              </p:par>
                            </p:childTnLst>
                          </p:cTn>
                        </p:par>
                        <p:par>
                          <p:cTn id="25" fill="hold" nodeType="afterGroup">
                            <p:stCondLst>
                              <p:cond delay="700"/>
                            </p:stCondLst>
                            <p:childTnLst>
                              <p:par>
                                <p:cTn id="26" presetID="0" presetClass="path" presetSubtype="0" accel="50000" decel="50000" fill="hold" nodeType="afterEffect">
                                  <p:stCondLst>
                                    <p:cond delay="0"/>
                                  </p:stCondLst>
                                  <p:childTnLst>
                                    <p:animMotion origin="layout" path="M -0.68681 0.14428 C -0.67813 0.14313 -0.64948 0.14521 -0.63438 0.13781 C -0.61927 0.13041 -0.60469 0.10914 -0.59618 0.10035 C -0.58768 0.09157 -0.58889 0.09226 -0.58368 0.08509 C -0.57847 0.07792 -0.56962 0.06521 -0.56459 0.05758 C -0.55955 0.04995 -0.55573 0.04255 -0.55347 0.03862 " pathEditMode="fixed" rAng="0" ptsTypes="aaaaaa">
                                      <p:cBhvr>
                                        <p:cTn id="27" dur="100" spd="-99900" fill="hold"/>
                                        <p:tgtEl>
                                          <p:spTgt spid="433189"/>
                                        </p:tgtEl>
                                        <p:attrNameLst>
                                          <p:attrName>ppt_x,ppt_y</p:attrName>
                                        </p:attrNameLst>
                                      </p:cBhvr>
                                      <p:rCtr x="670000" y="-510000"/>
                                    </p:animMotion>
                                  </p:childTnLst>
                                </p:cTn>
                              </p:par>
                              <p:par>
                                <p:cTn id="28" presetID="22" presetClass="entr" presetSubtype="1" fill="hold" grpId="0" nodeType="withEffect">
                                  <p:stCondLst>
                                    <p:cond delay="0"/>
                                  </p:stCondLst>
                                  <p:childTnLst>
                                    <p:set>
                                      <p:cBhvr>
                                        <p:cTn id="29" dur="1" fill="hold">
                                          <p:stCondLst>
                                            <p:cond delay="0"/>
                                          </p:stCondLst>
                                        </p:cTn>
                                        <p:tgtEl>
                                          <p:spTgt spid="433158"/>
                                        </p:tgtEl>
                                        <p:attrNameLst>
                                          <p:attrName>style.visibility</p:attrName>
                                        </p:attrNameLst>
                                      </p:cBhvr>
                                      <p:to>
                                        <p:strVal val="visible"/>
                                      </p:to>
                                    </p:set>
                                    <p:animEffect transition="in" filter="wipe(up)">
                                      <p:cBhvr>
                                        <p:cTn id="30" dur="100"/>
                                        <p:tgtEl>
                                          <p:spTgt spid="433158"/>
                                        </p:tgtEl>
                                      </p:cBhvr>
                                    </p:animEffect>
                                  </p:childTnLst>
                                </p:cTn>
                              </p:par>
                            </p:childTnLst>
                          </p:cTn>
                        </p:par>
                        <p:par>
                          <p:cTn id="31" fill="hold" nodeType="afterGroup">
                            <p:stCondLst>
                              <p:cond delay="800"/>
                            </p:stCondLst>
                            <p:childTnLst>
                              <p:par>
                                <p:cTn id="32" presetID="0" presetClass="path" presetSubtype="0" accel="50000" decel="50000" fill="hold" nodeType="afterEffect">
                                  <p:stCondLst>
                                    <p:cond delay="0"/>
                                  </p:stCondLst>
                                  <p:childTnLst>
                                    <p:animMotion origin="layout" path="M -0.68524 0.14428 C -0.67726 0.14405 -0.64827 0.1422 -0.63577 0.1422 C -0.62327 0.1422 -0.62066 0.14498 -0.61059 0.14428 C -0.60052 0.14359 -0.58698 0.14174 -0.5757 0.13781 C -0.56441 0.13388 -0.54931 0.1244 -0.54236 0.12093 " pathEditMode="fixed" rAng="0" ptsTypes="aaaaa">
                                      <p:cBhvr>
                                        <p:cTn id="33" dur="100" fill="hold"/>
                                        <p:tgtEl>
                                          <p:spTgt spid="433189"/>
                                        </p:tgtEl>
                                        <p:attrNameLst>
                                          <p:attrName>ppt_x,ppt_y</p:attrName>
                                        </p:attrNameLst>
                                      </p:cBhvr>
                                      <p:rCtr x="710000" y="-100000"/>
                                    </p:animMotion>
                                  </p:childTnLst>
                                </p:cTn>
                              </p:par>
                              <p:par>
                                <p:cTn id="34" presetID="22" presetClass="entr" presetSubtype="8" fill="hold" grpId="0" nodeType="withEffect">
                                  <p:stCondLst>
                                    <p:cond delay="0"/>
                                  </p:stCondLst>
                                  <p:childTnLst>
                                    <p:set>
                                      <p:cBhvr>
                                        <p:cTn id="35" dur="1" fill="hold">
                                          <p:stCondLst>
                                            <p:cond delay="0"/>
                                          </p:stCondLst>
                                        </p:cTn>
                                        <p:tgtEl>
                                          <p:spTgt spid="433159"/>
                                        </p:tgtEl>
                                        <p:attrNameLst>
                                          <p:attrName>style.visibility</p:attrName>
                                        </p:attrNameLst>
                                      </p:cBhvr>
                                      <p:to>
                                        <p:strVal val="visible"/>
                                      </p:to>
                                    </p:set>
                                    <p:animEffect transition="in" filter="wipe(left)">
                                      <p:cBhvr>
                                        <p:cTn id="36" dur="100"/>
                                        <p:tgtEl>
                                          <p:spTgt spid="433159"/>
                                        </p:tgtEl>
                                      </p:cBhvr>
                                    </p:animEffect>
                                  </p:childTnLst>
                                </p:cTn>
                              </p:par>
                            </p:childTnLst>
                          </p:cTn>
                        </p:par>
                        <p:par>
                          <p:cTn id="37" fill="hold" nodeType="afterGroup">
                            <p:stCondLst>
                              <p:cond delay="900"/>
                            </p:stCondLst>
                            <p:childTnLst>
                              <p:par>
                                <p:cTn id="38" presetID="0" presetClass="path" presetSubtype="0" accel="50000" decel="50000" fill="hold" nodeType="afterEffect">
                                  <p:stCondLst>
                                    <p:cond delay="0"/>
                                  </p:stCondLst>
                                  <p:childTnLst>
                                    <p:animMotion origin="layout" path="M -0.54254 0.1207 C -0.53976 0.11908 -0.5349 0.12162 -0.52778 0.11353 C -0.52066 0.10544 -0.51111 0.08625 -0.49948 0.07237 C -0.48785 0.05873 -0.46893 0.04116 -0.45834 0.03006 C -0.44774 0.01896 -0.44045 0.01318 -0.43594 0.00509 C -0.43143 -0.003 -0.43177 -0.01364 -0.43073 -0.01849 " pathEditMode="fixed" rAng="0" ptsTypes="aaaaaa">
                                      <p:cBhvr>
                                        <p:cTn id="39" dur="100" fill="hold"/>
                                        <p:tgtEl>
                                          <p:spTgt spid="433189"/>
                                        </p:tgtEl>
                                        <p:attrNameLst>
                                          <p:attrName>ppt_x,ppt_y</p:attrName>
                                        </p:attrNameLst>
                                      </p:cBhvr>
                                      <p:rCtr x="560000" y="-680000"/>
                                    </p:animMotion>
                                  </p:childTnLst>
                                </p:cTn>
                              </p:par>
                              <p:par>
                                <p:cTn id="40" presetID="22" presetClass="entr" presetSubtype="4" fill="hold" grpId="0" nodeType="withEffect">
                                  <p:stCondLst>
                                    <p:cond delay="0"/>
                                  </p:stCondLst>
                                  <p:childTnLst>
                                    <p:set>
                                      <p:cBhvr>
                                        <p:cTn id="41" dur="1" fill="hold">
                                          <p:stCondLst>
                                            <p:cond delay="0"/>
                                          </p:stCondLst>
                                        </p:cTn>
                                        <p:tgtEl>
                                          <p:spTgt spid="433181"/>
                                        </p:tgtEl>
                                        <p:attrNameLst>
                                          <p:attrName>style.visibility</p:attrName>
                                        </p:attrNameLst>
                                      </p:cBhvr>
                                      <p:to>
                                        <p:strVal val="visible"/>
                                      </p:to>
                                    </p:set>
                                    <p:animEffect transition="in" filter="wipe(down)">
                                      <p:cBhvr>
                                        <p:cTn id="42" dur="100"/>
                                        <p:tgtEl>
                                          <p:spTgt spid="433181"/>
                                        </p:tgtEl>
                                      </p:cBhvr>
                                    </p:animEffect>
                                  </p:childTnLst>
                                </p:cTn>
                              </p:par>
                            </p:childTnLst>
                          </p:cTn>
                        </p:par>
                        <p:par>
                          <p:cTn id="43" fill="hold" nodeType="afterGroup">
                            <p:stCondLst>
                              <p:cond delay="1000"/>
                            </p:stCondLst>
                            <p:childTnLst>
                              <p:par>
                                <p:cTn id="44" presetID="0" presetClass="path" presetSubtype="0" accel="50000" decel="50000" fill="hold" nodeType="afterEffect">
                                  <p:stCondLst>
                                    <p:cond delay="0"/>
                                  </p:stCondLst>
                                  <p:childTnLst>
                                    <p:animMotion origin="layout" path="M -0.43212 -0.02127 C -0.43455 -0.02104 -0.43889 -0.02682 -0.4467 -0.01988 C -0.45452 -0.01294 -0.46788 0.00602 -0.47899 0.02035 C -0.49011 0.03469 -0.50382 0.05064 -0.51354 0.06613 C -0.52327 0.08162 -0.53212 0.10359 -0.53698 0.11353 " pathEditMode="fixed" rAng="0" ptsTypes="aaaaa">
                                      <p:cBhvr>
                                        <p:cTn id="45" dur="100" fill="hold"/>
                                        <p:tgtEl>
                                          <p:spTgt spid="433189"/>
                                        </p:tgtEl>
                                        <p:attrNameLst>
                                          <p:attrName>ppt_x,ppt_y</p:attrName>
                                        </p:attrNameLst>
                                      </p:cBhvr>
                                      <p:rCtr x="-510000" y="650000"/>
                                    </p:animMotion>
                                  </p:childTnLst>
                                </p:cTn>
                              </p:par>
                              <p:par>
                                <p:cTn id="46" presetID="22" presetClass="entr" presetSubtype="1" fill="hold" grpId="0" nodeType="withEffect">
                                  <p:stCondLst>
                                    <p:cond delay="0"/>
                                  </p:stCondLst>
                                  <p:childTnLst>
                                    <p:set>
                                      <p:cBhvr>
                                        <p:cTn id="47" dur="1" fill="hold">
                                          <p:stCondLst>
                                            <p:cond delay="0"/>
                                          </p:stCondLst>
                                        </p:cTn>
                                        <p:tgtEl>
                                          <p:spTgt spid="433177"/>
                                        </p:tgtEl>
                                        <p:attrNameLst>
                                          <p:attrName>style.visibility</p:attrName>
                                        </p:attrNameLst>
                                      </p:cBhvr>
                                      <p:to>
                                        <p:strVal val="visible"/>
                                      </p:to>
                                    </p:set>
                                    <p:animEffect transition="in" filter="wipe(up)">
                                      <p:cBhvr>
                                        <p:cTn id="48" dur="100"/>
                                        <p:tgtEl>
                                          <p:spTgt spid="433177"/>
                                        </p:tgtEl>
                                      </p:cBhvr>
                                    </p:animEffect>
                                  </p:childTnLst>
                                </p:cTn>
                              </p:par>
                            </p:childTnLst>
                          </p:cTn>
                        </p:par>
                        <p:par>
                          <p:cTn id="49" fill="hold" nodeType="afterGroup">
                            <p:stCondLst>
                              <p:cond delay="1100"/>
                            </p:stCondLst>
                            <p:childTnLst>
                              <p:par>
                                <p:cTn id="50" presetID="0" presetClass="path" presetSubtype="0" accel="50000" decel="50000" fill="hold" nodeType="afterEffect">
                                  <p:stCondLst>
                                    <p:cond delay="0"/>
                                  </p:stCondLst>
                                  <p:childTnLst>
                                    <p:animMotion origin="layout" path="M -0.53698 0.11353 C -0.53889 0.11839 -0.54601 0.13665 -0.54844 0.14266 " pathEditMode="fixed" rAng="0" ptsTypes="aa">
                                      <p:cBhvr>
                                        <p:cTn id="51" dur="100" fill="hold"/>
                                        <p:tgtEl>
                                          <p:spTgt spid="433189"/>
                                        </p:tgtEl>
                                        <p:attrNameLst>
                                          <p:attrName>ppt_x,ppt_y</p:attrName>
                                        </p:attrNameLst>
                                      </p:cBhvr>
                                      <p:rCtr x="-50000" y="150000"/>
                                    </p:animMotion>
                                  </p:childTnLst>
                                </p:cTn>
                              </p:par>
                              <p:par>
                                <p:cTn id="52" presetID="22" presetClass="entr" presetSubtype="1" fill="hold" grpId="0" nodeType="withEffect">
                                  <p:stCondLst>
                                    <p:cond delay="0"/>
                                  </p:stCondLst>
                                  <p:childTnLst>
                                    <p:set>
                                      <p:cBhvr>
                                        <p:cTn id="53" dur="1" fill="hold">
                                          <p:stCondLst>
                                            <p:cond delay="0"/>
                                          </p:stCondLst>
                                        </p:cTn>
                                        <p:tgtEl>
                                          <p:spTgt spid="433182"/>
                                        </p:tgtEl>
                                        <p:attrNameLst>
                                          <p:attrName>style.visibility</p:attrName>
                                        </p:attrNameLst>
                                      </p:cBhvr>
                                      <p:to>
                                        <p:strVal val="visible"/>
                                      </p:to>
                                    </p:set>
                                    <p:animEffect transition="in" filter="wipe(up)">
                                      <p:cBhvr>
                                        <p:cTn id="54" dur="100"/>
                                        <p:tgtEl>
                                          <p:spTgt spid="433182"/>
                                        </p:tgtEl>
                                      </p:cBhvr>
                                    </p:animEffect>
                                  </p:childTnLst>
                                </p:cTn>
                              </p:par>
                            </p:childTnLst>
                          </p:cTn>
                        </p:par>
                        <p:par>
                          <p:cTn id="55" fill="hold" nodeType="afterGroup">
                            <p:stCondLst>
                              <p:cond delay="1200"/>
                            </p:stCondLst>
                            <p:childTnLst>
                              <p:par>
                                <p:cTn id="56" presetID="0" presetClass="path" presetSubtype="0" accel="50000" decel="50000" fill="hold" nodeType="afterEffect">
                                  <p:stCondLst>
                                    <p:cond delay="0"/>
                                  </p:stCondLst>
                                  <p:childTnLst>
                                    <p:animMotion origin="layout" path="M -0.48993 0.09781 C -0.49497 0.10035 -0.51163 0.10474 -0.5217 0.11261 C -0.53177 0.12047 -0.54427 0.13758 -0.55035 0.14428 " pathEditMode="fixed" rAng="0" ptsTypes="aaa">
                                      <p:cBhvr>
                                        <p:cTn id="57" dur="100" spd="-99900" fill="hold"/>
                                        <p:tgtEl>
                                          <p:spTgt spid="433189"/>
                                        </p:tgtEl>
                                        <p:attrNameLst>
                                          <p:attrName>ppt_x,ppt_y</p:attrName>
                                        </p:attrNameLst>
                                      </p:cBhvr>
                                      <p:rCtr x="-290000" y="230000"/>
                                    </p:animMotion>
                                  </p:childTnLst>
                                </p:cTn>
                              </p:par>
                              <p:par>
                                <p:cTn id="58" presetID="22" presetClass="entr" presetSubtype="4" fill="hold" grpId="0" nodeType="withEffect">
                                  <p:stCondLst>
                                    <p:cond delay="0"/>
                                  </p:stCondLst>
                                  <p:childTnLst>
                                    <p:set>
                                      <p:cBhvr>
                                        <p:cTn id="59" dur="1" fill="hold">
                                          <p:stCondLst>
                                            <p:cond delay="0"/>
                                          </p:stCondLst>
                                        </p:cTn>
                                        <p:tgtEl>
                                          <p:spTgt spid="433180"/>
                                        </p:tgtEl>
                                        <p:attrNameLst>
                                          <p:attrName>style.visibility</p:attrName>
                                        </p:attrNameLst>
                                      </p:cBhvr>
                                      <p:to>
                                        <p:strVal val="visible"/>
                                      </p:to>
                                    </p:set>
                                    <p:animEffect transition="in" filter="wipe(down)">
                                      <p:cBhvr>
                                        <p:cTn id="60" dur="100"/>
                                        <p:tgtEl>
                                          <p:spTgt spid="433180"/>
                                        </p:tgtEl>
                                      </p:cBhvr>
                                    </p:animEffect>
                                  </p:childTnLst>
                                </p:cTn>
                              </p:par>
                            </p:childTnLst>
                          </p:cTn>
                        </p:par>
                        <p:par>
                          <p:cTn id="61" fill="hold" nodeType="afterGroup">
                            <p:stCondLst>
                              <p:cond delay="1300"/>
                            </p:stCondLst>
                            <p:childTnLst>
                              <p:par>
                                <p:cTn id="62" presetID="0" presetClass="path" presetSubtype="0" accel="50000" decel="50000" fill="hold" nodeType="afterEffect">
                                  <p:stCondLst>
                                    <p:cond delay="0"/>
                                  </p:stCondLst>
                                  <p:childTnLst>
                                    <p:animMotion origin="layout" path="M -0.51059 0.14636 C -0.50747 0.1422 -0.49844 0.12879 -0.49479 0.12093 C -0.49115 0.11307 -0.48976 0.10428 -0.48837 0.09989 " pathEditMode="fixed" rAng="0" ptsTypes="aaa">
                                      <p:cBhvr>
                                        <p:cTn id="63" dur="100" spd="-99900" fill="hold"/>
                                        <p:tgtEl>
                                          <p:spTgt spid="433189"/>
                                        </p:tgtEl>
                                        <p:attrNameLst>
                                          <p:attrName>ppt_x,ppt_y</p:attrName>
                                        </p:attrNameLst>
                                      </p:cBhvr>
                                      <p:rCtr x="110000" y="-220000"/>
                                    </p:animMotion>
                                  </p:childTnLst>
                                </p:cTn>
                              </p:par>
                              <p:par>
                                <p:cTn id="64" presetID="22" presetClass="entr" presetSubtype="1" fill="hold" grpId="0" nodeType="withEffect">
                                  <p:stCondLst>
                                    <p:cond delay="0"/>
                                  </p:stCondLst>
                                  <p:childTnLst>
                                    <p:set>
                                      <p:cBhvr>
                                        <p:cTn id="65" dur="1" fill="hold">
                                          <p:stCondLst>
                                            <p:cond delay="0"/>
                                          </p:stCondLst>
                                        </p:cTn>
                                        <p:tgtEl>
                                          <p:spTgt spid="433178"/>
                                        </p:tgtEl>
                                        <p:attrNameLst>
                                          <p:attrName>style.visibility</p:attrName>
                                        </p:attrNameLst>
                                      </p:cBhvr>
                                      <p:to>
                                        <p:strVal val="visible"/>
                                      </p:to>
                                    </p:set>
                                    <p:animEffect transition="in" filter="wipe(up)">
                                      <p:cBhvr>
                                        <p:cTn id="66" dur="100"/>
                                        <p:tgtEl>
                                          <p:spTgt spid="433178"/>
                                        </p:tgtEl>
                                      </p:cBhvr>
                                    </p:animEffect>
                                  </p:childTnLst>
                                </p:cTn>
                              </p:par>
                            </p:childTnLst>
                          </p:cTn>
                        </p:par>
                        <p:par>
                          <p:cTn id="67" fill="hold" nodeType="afterGroup">
                            <p:stCondLst>
                              <p:cond delay="1400"/>
                            </p:stCondLst>
                            <p:childTnLst>
                              <p:par>
                                <p:cTn id="68" presetID="0" presetClass="path" presetSubtype="0" accel="50000" decel="50000" fill="hold" nodeType="afterEffect">
                                  <p:stCondLst>
                                    <p:cond delay="0"/>
                                  </p:stCondLst>
                                  <p:childTnLst>
                                    <p:animMotion origin="layout" path="M -0.43924 0.11307 C -0.44115 0.11029 -0.44427 0.09642 -0.44879 0.09411 C -0.4533 0.0918 -0.4599 0.0948 -0.46615 0.09989 C -0.4724 0.10498 -0.47969 0.11792 -0.48681 0.12532 C -0.49393 0.13272 -0.50452 0.14058 -0.5092 0.14451 " pathEditMode="fixed" rAng="0" ptsTypes="aaaaa">
                                      <p:cBhvr>
                                        <p:cTn id="69" dur="100" spd="-99900" fill="hold"/>
                                        <p:tgtEl>
                                          <p:spTgt spid="433189"/>
                                        </p:tgtEl>
                                        <p:attrNameLst>
                                          <p:attrName>ppt_x,ppt_y</p:attrName>
                                        </p:attrNameLst>
                                      </p:cBhvr>
                                      <p:rCtr x="-340000" y="50000"/>
                                    </p:animMotion>
                                  </p:childTnLst>
                                </p:cTn>
                              </p:par>
                              <p:par>
                                <p:cTn id="70" presetID="22" presetClass="entr" presetSubtype="4" fill="hold" grpId="0" nodeType="withEffect">
                                  <p:stCondLst>
                                    <p:cond delay="0"/>
                                  </p:stCondLst>
                                  <p:childTnLst>
                                    <p:set>
                                      <p:cBhvr>
                                        <p:cTn id="71" dur="1" fill="hold">
                                          <p:stCondLst>
                                            <p:cond delay="0"/>
                                          </p:stCondLst>
                                        </p:cTn>
                                        <p:tgtEl>
                                          <p:spTgt spid="433179"/>
                                        </p:tgtEl>
                                        <p:attrNameLst>
                                          <p:attrName>style.visibility</p:attrName>
                                        </p:attrNameLst>
                                      </p:cBhvr>
                                      <p:to>
                                        <p:strVal val="visible"/>
                                      </p:to>
                                    </p:set>
                                    <p:animEffect transition="in" filter="wipe(down)">
                                      <p:cBhvr>
                                        <p:cTn id="72" dur="100"/>
                                        <p:tgtEl>
                                          <p:spTgt spid="433179"/>
                                        </p:tgtEl>
                                      </p:cBhvr>
                                    </p:animEffect>
                                  </p:childTnLst>
                                </p:cTn>
                              </p:par>
                            </p:childTnLst>
                          </p:cTn>
                        </p:par>
                        <p:par>
                          <p:cTn id="73" fill="hold" nodeType="afterGroup">
                            <p:stCondLst>
                              <p:cond delay="1500"/>
                            </p:stCondLst>
                            <p:childTnLst>
                              <p:par>
                                <p:cTn id="74" presetID="0" presetClass="path" presetSubtype="0" accel="50000" decel="50000" fill="hold" nodeType="afterEffect">
                                  <p:stCondLst>
                                    <p:cond delay="0"/>
                                  </p:stCondLst>
                                  <p:childTnLst>
                                    <p:animMotion origin="layout" path="M -0.42014 0.09342 C -0.4217 0.09573 -0.41962 0.0992 -0.42656 0.10683 C -0.43351 0.11446 -0.45295 0.13342 -0.46146 0.13966 C -0.46997 0.1459 -0.47552 0.14798 -0.47743 0.14405 C -0.47934 0.14012 -0.47656 0.12486 -0.47257 0.11654 C -0.46858 0.10821 -0.45886 0.09711 -0.45347 0.09457 C -0.44809 0.09203 -0.44323 0.09711 -0.4408 0.10081 C -0.43837 0.10451 -0.43959 0.1133 -0.43924 0.11654 " pathEditMode="fixed" rAng="0" ptsTypes="aaaaaaaa">
                                      <p:cBhvr>
                                        <p:cTn id="75" dur="100" spd="-99900" fill="hold"/>
                                        <p:tgtEl>
                                          <p:spTgt spid="433189"/>
                                        </p:tgtEl>
                                        <p:attrNameLst>
                                          <p:attrName>ppt_x,ppt_y</p:attrName>
                                        </p:attrNameLst>
                                      </p:cBhvr>
                                      <p:rCtr x="-280000" y="270000"/>
                                    </p:animMotion>
                                  </p:childTnLst>
                                </p:cTn>
                              </p:par>
                              <p:par>
                                <p:cTn id="76" presetID="22" presetClass="entr" presetSubtype="2" fill="hold" grpId="0" nodeType="withEffect">
                                  <p:stCondLst>
                                    <p:cond delay="0"/>
                                  </p:stCondLst>
                                  <p:childTnLst>
                                    <p:set>
                                      <p:cBhvr>
                                        <p:cTn id="77" dur="1" fill="hold">
                                          <p:stCondLst>
                                            <p:cond delay="0"/>
                                          </p:stCondLst>
                                        </p:cTn>
                                        <p:tgtEl>
                                          <p:spTgt spid="433160"/>
                                        </p:tgtEl>
                                        <p:attrNameLst>
                                          <p:attrName>style.visibility</p:attrName>
                                        </p:attrNameLst>
                                      </p:cBhvr>
                                      <p:to>
                                        <p:strVal val="visible"/>
                                      </p:to>
                                    </p:set>
                                    <p:animEffect transition="in" filter="wipe(right)">
                                      <p:cBhvr>
                                        <p:cTn id="78" dur="100"/>
                                        <p:tgtEl>
                                          <p:spTgt spid="433160"/>
                                        </p:tgtEl>
                                      </p:cBhvr>
                                    </p:animEffect>
                                  </p:childTnLst>
                                </p:cTn>
                              </p:par>
                            </p:childTnLst>
                          </p:cTn>
                        </p:par>
                        <p:par>
                          <p:cTn id="79" fill="hold" nodeType="afterGroup">
                            <p:stCondLst>
                              <p:cond delay="1600"/>
                            </p:stCondLst>
                            <p:childTnLst>
                              <p:par>
                                <p:cTn id="80" presetID="0" presetClass="path" presetSubtype="0" accel="50000" decel="50000" fill="hold" nodeType="afterEffect">
                                  <p:stCondLst>
                                    <p:cond delay="0"/>
                                  </p:stCondLst>
                                  <p:childTnLst>
                                    <p:animMotion origin="layout" path="M -0.41632 0.09203 C -0.42118 0.10035 -0.43941 0.1318 -0.44549 0.1422 " pathEditMode="fixed" rAng="0" ptsTypes="aa">
                                      <p:cBhvr>
                                        <p:cTn id="81" dur="100" fill="hold"/>
                                        <p:tgtEl>
                                          <p:spTgt spid="433189"/>
                                        </p:tgtEl>
                                        <p:attrNameLst>
                                          <p:attrName>ppt_x,ppt_y</p:attrName>
                                        </p:attrNameLst>
                                      </p:cBhvr>
                                      <p:rCtr x="-140000" y="250000"/>
                                    </p:animMotion>
                                  </p:childTnLst>
                                </p:cTn>
                              </p:par>
                              <p:par>
                                <p:cTn id="82" presetID="22" presetClass="entr" presetSubtype="1" fill="hold" grpId="0" nodeType="withEffect">
                                  <p:stCondLst>
                                    <p:cond delay="0"/>
                                  </p:stCondLst>
                                  <p:childTnLst>
                                    <p:set>
                                      <p:cBhvr>
                                        <p:cTn id="83" dur="1" fill="hold">
                                          <p:stCondLst>
                                            <p:cond delay="0"/>
                                          </p:stCondLst>
                                        </p:cTn>
                                        <p:tgtEl>
                                          <p:spTgt spid="433188"/>
                                        </p:tgtEl>
                                        <p:attrNameLst>
                                          <p:attrName>style.visibility</p:attrName>
                                        </p:attrNameLst>
                                      </p:cBhvr>
                                      <p:to>
                                        <p:strVal val="visible"/>
                                      </p:to>
                                    </p:set>
                                    <p:animEffect transition="in" filter="wipe(up)">
                                      <p:cBhvr>
                                        <p:cTn id="84" dur="100"/>
                                        <p:tgtEl>
                                          <p:spTgt spid="433188"/>
                                        </p:tgtEl>
                                      </p:cBhvr>
                                    </p:animEffect>
                                  </p:childTnLst>
                                </p:cTn>
                              </p:par>
                            </p:childTnLst>
                          </p:cTn>
                        </p:par>
                        <p:par>
                          <p:cTn id="85" fill="hold" nodeType="afterGroup">
                            <p:stCondLst>
                              <p:cond delay="1700"/>
                            </p:stCondLst>
                            <p:childTnLst>
                              <p:par>
                                <p:cTn id="86" presetID="0" presetClass="path" presetSubtype="0" accel="50000" decel="50000" fill="hold" nodeType="afterEffect">
                                  <p:stCondLst>
                                    <p:cond delay="0"/>
                                  </p:stCondLst>
                                  <p:childTnLst>
                                    <p:animMotion origin="layout" path="M -0.44774 0.14567 C -0.44445 0.1459 -0.44097 0.14636 -0.43663 0.14474 C -0.43229 0.14313 -0.42604 0.13896 -0.42205 0.13619 C -0.41806 0.13342 -0.41528 0.13041 -0.41285 0.12787 C -0.41042 0.12463 -0.40816 0.11839 -0.40729 0.11607 C -0.40643 0.11353 -0.40764 0.11307 -0.40764 0.11237 " pathEditMode="fixed" rAng="0" ptsTypes="aaaaaA">
                                      <p:cBhvr>
                                        <p:cTn id="87" dur="100" fill="hold"/>
                                        <p:tgtEl>
                                          <p:spTgt spid="433189"/>
                                        </p:tgtEl>
                                        <p:attrNameLst>
                                          <p:attrName>ppt_x,ppt_y</p:attrName>
                                        </p:attrNameLst>
                                      </p:cBhvr>
                                      <p:rCtr x="210000" y="-150000"/>
                                    </p:animMotion>
                                  </p:childTnLst>
                                </p:cTn>
                              </p:par>
                              <p:par>
                                <p:cTn id="88" presetID="22" presetClass="entr" presetSubtype="4" fill="hold" grpId="0" nodeType="withEffect">
                                  <p:stCondLst>
                                    <p:cond delay="0"/>
                                  </p:stCondLst>
                                  <p:childTnLst>
                                    <p:set>
                                      <p:cBhvr>
                                        <p:cTn id="89" dur="1" fill="hold">
                                          <p:stCondLst>
                                            <p:cond delay="0"/>
                                          </p:stCondLst>
                                        </p:cTn>
                                        <p:tgtEl>
                                          <p:spTgt spid="433187"/>
                                        </p:tgtEl>
                                        <p:attrNameLst>
                                          <p:attrName>style.visibility</p:attrName>
                                        </p:attrNameLst>
                                      </p:cBhvr>
                                      <p:to>
                                        <p:strVal val="visible"/>
                                      </p:to>
                                    </p:set>
                                    <p:animEffect transition="in" filter="wipe(down)">
                                      <p:cBhvr>
                                        <p:cTn id="90" dur="100"/>
                                        <p:tgtEl>
                                          <p:spTgt spid="433187"/>
                                        </p:tgtEl>
                                      </p:cBhvr>
                                    </p:animEffect>
                                  </p:childTnLst>
                                </p:cTn>
                              </p:par>
                            </p:childTnLst>
                          </p:cTn>
                        </p:par>
                        <p:par>
                          <p:cTn id="91" fill="hold" nodeType="afterGroup">
                            <p:stCondLst>
                              <p:cond delay="1800"/>
                            </p:stCondLst>
                            <p:childTnLst>
                              <p:par>
                                <p:cTn id="92" presetID="0" presetClass="path" presetSubtype="0" accel="50000" decel="50000" fill="hold" nodeType="afterEffect">
                                  <p:stCondLst>
                                    <p:cond delay="0"/>
                                  </p:stCondLst>
                                  <p:childTnLst>
                                    <p:animMotion origin="layout" path="M -0.40851 0.14128 C -0.40452 0.13735 -0.3882 0.1237 -0.38472 0.11584 C -0.38125 0.10798 -0.38455 0.09526 -0.38785 0.09457 C -0.39115 0.09388 -0.40139 0.10844 -0.40486 0.11214 " pathEditMode="fixed" rAng="0" ptsTypes="aaaa">
                                      <p:cBhvr>
                                        <p:cTn id="93" dur="100" spd="-99900" fill="hold"/>
                                        <p:tgtEl>
                                          <p:spTgt spid="433189"/>
                                        </p:tgtEl>
                                        <p:attrNameLst>
                                          <p:attrName>ppt_x,ppt_y</p:attrName>
                                        </p:attrNameLst>
                                      </p:cBhvr>
                                      <p:rCtr x="140000" y="-230000"/>
                                    </p:animMotion>
                                  </p:childTnLst>
                                </p:cTn>
                              </p:par>
                              <p:par>
                                <p:cTn id="94" presetID="22" presetClass="entr" presetSubtype="8" fill="hold" grpId="0" nodeType="withEffect">
                                  <p:stCondLst>
                                    <p:cond delay="0"/>
                                  </p:stCondLst>
                                  <p:childTnLst>
                                    <p:set>
                                      <p:cBhvr>
                                        <p:cTn id="95" dur="1" fill="hold">
                                          <p:stCondLst>
                                            <p:cond delay="0"/>
                                          </p:stCondLst>
                                        </p:cTn>
                                        <p:tgtEl>
                                          <p:spTgt spid="433161"/>
                                        </p:tgtEl>
                                        <p:attrNameLst>
                                          <p:attrName>style.visibility</p:attrName>
                                        </p:attrNameLst>
                                      </p:cBhvr>
                                      <p:to>
                                        <p:strVal val="visible"/>
                                      </p:to>
                                    </p:set>
                                    <p:animEffect transition="in" filter="wipe(left)">
                                      <p:cBhvr>
                                        <p:cTn id="96" dur="100"/>
                                        <p:tgtEl>
                                          <p:spTgt spid="433161"/>
                                        </p:tgtEl>
                                      </p:cBhvr>
                                    </p:animEffect>
                                  </p:childTnLst>
                                </p:cTn>
                              </p:par>
                            </p:childTnLst>
                          </p:cTn>
                        </p:par>
                        <p:par>
                          <p:cTn id="97" fill="hold" nodeType="afterGroup">
                            <p:stCondLst>
                              <p:cond delay="1900"/>
                            </p:stCondLst>
                            <p:childTnLst>
                              <p:par>
                                <p:cTn id="98" presetID="0" presetClass="path" presetSubtype="0" accel="50000" decel="50000" fill="hold" nodeType="afterEffect">
                                  <p:stCondLst>
                                    <p:cond delay="0"/>
                                  </p:stCondLst>
                                  <p:childTnLst>
                                    <p:animMotion origin="layout" path="M -0.34549 0.09966 C -0.34965 0.10174 -0.36215 0.10313 -0.37257 0.11006 C -0.38299 0.117 -0.40243 0.13665 -0.40851 0.14197 " pathEditMode="fixed" rAng="0" ptsTypes="aaa">
                                      <p:cBhvr>
                                        <p:cTn id="99" dur="100" spd="-99900" fill="hold"/>
                                        <p:tgtEl>
                                          <p:spTgt spid="433189"/>
                                        </p:tgtEl>
                                        <p:attrNameLst>
                                          <p:attrName>ppt_x,ppt_y</p:attrName>
                                        </p:attrNameLst>
                                      </p:cBhvr>
                                      <p:rCtr x="-310000" y="210000"/>
                                    </p:animMotion>
                                  </p:childTnLst>
                                </p:cTn>
                              </p:par>
                              <p:par>
                                <p:cTn id="100" presetID="22" presetClass="entr" presetSubtype="4" fill="hold" grpId="0" nodeType="withEffect">
                                  <p:stCondLst>
                                    <p:cond delay="0"/>
                                  </p:stCondLst>
                                  <p:childTnLst>
                                    <p:set>
                                      <p:cBhvr>
                                        <p:cTn id="101" dur="1" fill="hold">
                                          <p:stCondLst>
                                            <p:cond delay="0"/>
                                          </p:stCondLst>
                                        </p:cTn>
                                        <p:tgtEl>
                                          <p:spTgt spid="433162"/>
                                        </p:tgtEl>
                                        <p:attrNameLst>
                                          <p:attrName>style.visibility</p:attrName>
                                        </p:attrNameLst>
                                      </p:cBhvr>
                                      <p:to>
                                        <p:strVal val="visible"/>
                                      </p:to>
                                    </p:set>
                                    <p:animEffect transition="in" filter="wipe(down)">
                                      <p:cBhvr>
                                        <p:cTn id="102" dur="100"/>
                                        <p:tgtEl>
                                          <p:spTgt spid="433162"/>
                                        </p:tgtEl>
                                      </p:cBhvr>
                                    </p:animEffect>
                                  </p:childTnLst>
                                </p:cTn>
                              </p:par>
                            </p:childTnLst>
                          </p:cTn>
                        </p:par>
                        <p:par>
                          <p:cTn id="103" fill="hold" nodeType="afterGroup">
                            <p:stCondLst>
                              <p:cond delay="2000"/>
                            </p:stCondLst>
                            <p:childTnLst>
                              <p:par>
                                <p:cTn id="104" presetID="0" presetClass="path" presetSubtype="0" accel="50000" decel="50000" fill="hold" nodeType="afterEffect">
                                  <p:stCondLst>
                                    <p:cond delay="0"/>
                                  </p:stCondLst>
                                  <p:childTnLst>
                                    <p:animMotion origin="layout" path="M -0.34879 0.10186 C -0.35226 0.10903 -0.36528 0.13612 -0.36962 0.14514 " pathEditMode="fixed" rAng="0" ptsTypes="aa">
                                      <p:cBhvr>
                                        <p:cTn id="105" dur="100" fill="hold"/>
                                        <p:tgtEl>
                                          <p:spTgt spid="433189"/>
                                        </p:tgtEl>
                                        <p:attrNameLst>
                                          <p:attrName>ppt_x,ppt_y</p:attrName>
                                        </p:attrNameLst>
                                      </p:cBhvr>
                                      <p:rCtr x="-90000" y="220000"/>
                                    </p:animMotion>
                                  </p:childTnLst>
                                </p:cTn>
                              </p:par>
                              <p:par>
                                <p:cTn id="106" presetID="22" presetClass="entr" presetSubtype="1" fill="hold" grpId="0" nodeType="withEffect">
                                  <p:stCondLst>
                                    <p:cond delay="0"/>
                                  </p:stCondLst>
                                  <p:childTnLst>
                                    <p:set>
                                      <p:cBhvr>
                                        <p:cTn id="107" dur="1" fill="hold">
                                          <p:stCondLst>
                                            <p:cond delay="0"/>
                                          </p:stCondLst>
                                        </p:cTn>
                                        <p:tgtEl>
                                          <p:spTgt spid="433192"/>
                                        </p:tgtEl>
                                        <p:attrNameLst>
                                          <p:attrName>style.visibility</p:attrName>
                                        </p:attrNameLst>
                                      </p:cBhvr>
                                      <p:to>
                                        <p:strVal val="visible"/>
                                      </p:to>
                                    </p:set>
                                    <p:animEffect transition="in" filter="wipe(up)">
                                      <p:cBhvr>
                                        <p:cTn id="108" dur="100"/>
                                        <p:tgtEl>
                                          <p:spTgt spid="433192"/>
                                        </p:tgtEl>
                                      </p:cBhvr>
                                    </p:animEffect>
                                  </p:childTnLst>
                                </p:cTn>
                              </p:par>
                            </p:childTnLst>
                          </p:cTn>
                        </p:par>
                        <p:par>
                          <p:cTn id="109" fill="hold" nodeType="afterGroup">
                            <p:stCondLst>
                              <p:cond delay="2100"/>
                            </p:stCondLst>
                            <p:childTnLst>
                              <p:par>
                                <p:cTn id="110" presetID="0" presetClass="path" presetSubtype="0" accel="50000" decel="50000" fill="hold" nodeType="afterEffect">
                                  <p:stCondLst>
                                    <p:cond delay="0"/>
                                  </p:stCondLst>
                                  <p:childTnLst>
                                    <p:animMotion origin="layout" path="M -0.36962 0.1375 C -0.36771 0.14075 -0.36563 0.14399 -0.35851 0.13936 C -0.35139 0.13473 -0.33906 0.12223 -0.32656 0.10973 " pathEditMode="relative" rAng="0" ptsTypes="aaA">
                                      <p:cBhvr>
                                        <p:cTn id="111" dur="100" fill="hold"/>
                                        <p:tgtEl>
                                          <p:spTgt spid="433189"/>
                                        </p:tgtEl>
                                        <p:attrNameLst>
                                          <p:attrName>ppt_x,ppt_y</p:attrName>
                                        </p:attrNameLst>
                                      </p:cBhvr>
                                      <p:rCtr x="220000" y="-100000"/>
                                    </p:animMotion>
                                  </p:childTnLst>
                                </p:cTn>
                              </p:par>
                              <p:par>
                                <p:cTn id="112" presetID="22" presetClass="entr" presetSubtype="4" fill="hold" grpId="0" nodeType="withEffect">
                                  <p:stCondLst>
                                    <p:cond delay="0"/>
                                  </p:stCondLst>
                                  <p:childTnLst>
                                    <p:set>
                                      <p:cBhvr>
                                        <p:cTn id="113" dur="1" fill="hold">
                                          <p:stCondLst>
                                            <p:cond delay="0"/>
                                          </p:stCondLst>
                                        </p:cTn>
                                        <p:tgtEl>
                                          <p:spTgt spid="433193"/>
                                        </p:tgtEl>
                                        <p:attrNameLst>
                                          <p:attrName>style.visibility</p:attrName>
                                        </p:attrNameLst>
                                      </p:cBhvr>
                                      <p:to>
                                        <p:strVal val="visible"/>
                                      </p:to>
                                    </p:set>
                                    <p:animEffect transition="in" filter="wipe(down)">
                                      <p:cBhvr>
                                        <p:cTn id="114" dur="100"/>
                                        <p:tgtEl>
                                          <p:spTgt spid="433193"/>
                                        </p:tgtEl>
                                      </p:cBhvr>
                                    </p:animEffect>
                                  </p:childTnLst>
                                </p:cTn>
                              </p:par>
                            </p:childTnLst>
                          </p:cTn>
                        </p:par>
                        <p:par>
                          <p:cTn id="115" fill="hold" nodeType="afterGroup">
                            <p:stCondLst>
                              <p:cond delay="2200"/>
                            </p:stCondLst>
                            <p:childTnLst>
                              <p:par>
                                <p:cTn id="116" presetID="0" presetClass="path" presetSubtype="0" accel="50000" decel="50000" fill="hold" nodeType="afterEffect">
                                  <p:stCondLst>
                                    <p:cond delay="0"/>
                                  </p:stCondLst>
                                  <p:childTnLst>
                                    <p:animMotion origin="layout" path="M -0.21441 -0.02893 C -0.21511 -0.02615 -0.21215 -0.02268 -0.21858 -0.01226 C -0.225 -0.00185 -0.23438 0.01204 -0.2533 0.03403 C -0.27222 0.05602 -0.31597 0.10232 -0.33247 0.12037 " pathEditMode="fixed" rAng="0" ptsTypes="aaaa">
                                      <p:cBhvr>
                                        <p:cTn id="117" dur="100" spd="-99900" fill="hold"/>
                                        <p:tgtEl>
                                          <p:spTgt spid="433189"/>
                                        </p:tgtEl>
                                        <p:attrNameLst>
                                          <p:attrName>ppt_x,ppt_y</p:attrName>
                                        </p:attrNameLst>
                                      </p:cBhvr>
                                      <p:rCtr x="-570000" y="750000"/>
                                    </p:animMotion>
                                  </p:childTnLst>
                                </p:cTn>
                              </p:par>
                              <p:par>
                                <p:cTn id="118" presetID="22" presetClass="entr" presetSubtype="4" fill="hold" grpId="0" nodeType="withEffect">
                                  <p:stCondLst>
                                    <p:cond delay="0"/>
                                  </p:stCondLst>
                                  <p:childTnLst>
                                    <p:set>
                                      <p:cBhvr>
                                        <p:cTn id="119" dur="1" fill="hold">
                                          <p:stCondLst>
                                            <p:cond delay="0"/>
                                          </p:stCondLst>
                                        </p:cTn>
                                        <p:tgtEl>
                                          <p:spTgt spid="433190"/>
                                        </p:tgtEl>
                                        <p:attrNameLst>
                                          <p:attrName>style.visibility</p:attrName>
                                        </p:attrNameLst>
                                      </p:cBhvr>
                                      <p:to>
                                        <p:strVal val="visible"/>
                                      </p:to>
                                    </p:set>
                                    <p:animEffect transition="in" filter="wipe(down)">
                                      <p:cBhvr>
                                        <p:cTn id="120" dur="100"/>
                                        <p:tgtEl>
                                          <p:spTgt spid="433190"/>
                                        </p:tgtEl>
                                      </p:cBhvr>
                                    </p:animEffect>
                                  </p:childTnLst>
                                </p:cTn>
                              </p:par>
                            </p:childTnLst>
                          </p:cTn>
                        </p:par>
                        <p:par>
                          <p:cTn id="121" fill="hold" nodeType="afterGroup">
                            <p:stCondLst>
                              <p:cond delay="2300"/>
                            </p:stCondLst>
                            <p:childTnLst>
                              <p:par>
                                <p:cTn id="122" presetID="0" presetClass="path" presetSubtype="0" accel="50000" decel="50000" fill="hold" nodeType="afterEffect">
                                  <p:stCondLst>
                                    <p:cond delay="0"/>
                                  </p:stCondLst>
                                  <p:childTnLst>
                                    <p:animMotion origin="layout" path="M -0.21163 -0.03101 C -0.21459 -0.03055 -0.21736 -0.02986 -0.22274 -0.02546 C -0.22813 -0.02106 -0.23264 -0.01898 -0.24358 -0.00509 C -0.25452 0.0088 -0.2757 0.03866 -0.28802 0.05787 C -0.30035 0.07709 -0.30886 0.09306 -0.31719 0.10973 " pathEditMode="relative" rAng="0" ptsTypes="aaaaA">
                                      <p:cBhvr>
                                        <p:cTn id="123" dur="100" fill="hold"/>
                                        <p:tgtEl>
                                          <p:spTgt spid="433189"/>
                                        </p:tgtEl>
                                        <p:attrNameLst>
                                          <p:attrName>ppt_x,ppt_y</p:attrName>
                                        </p:attrNameLst>
                                      </p:cBhvr>
                                      <p:rCtr x="-520000" y="700000"/>
                                    </p:animMotion>
                                  </p:childTnLst>
                                </p:cTn>
                              </p:par>
                              <p:par>
                                <p:cTn id="124" presetID="22" presetClass="entr" presetSubtype="1" fill="hold" grpId="0" nodeType="withEffect">
                                  <p:stCondLst>
                                    <p:cond delay="0"/>
                                  </p:stCondLst>
                                  <p:childTnLst>
                                    <p:set>
                                      <p:cBhvr>
                                        <p:cTn id="125" dur="1" fill="hold">
                                          <p:stCondLst>
                                            <p:cond delay="0"/>
                                          </p:stCondLst>
                                        </p:cTn>
                                        <p:tgtEl>
                                          <p:spTgt spid="433191"/>
                                        </p:tgtEl>
                                        <p:attrNameLst>
                                          <p:attrName>style.visibility</p:attrName>
                                        </p:attrNameLst>
                                      </p:cBhvr>
                                      <p:to>
                                        <p:strVal val="visible"/>
                                      </p:to>
                                    </p:set>
                                    <p:animEffect transition="in" filter="wipe(up)">
                                      <p:cBhvr>
                                        <p:cTn id="126" dur="100"/>
                                        <p:tgtEl>
                                          <p:spTgt spid="433191"/>
                                        </p:tgtEl>
                                      </p:cBhvr>
                                    </p:animEffect>
                                  </p:childTnLst>
                                </p:cTn>
                              </p:par>
                            </p:childTnLst>
                          </p:cTn>
                        </p:par>
                        <p:par>
                          <p:cTn id="127" fill="hold" nodeType="afterGroup">
                            <p:stCondLst>
                              <p:cond delay="2400"/>
                            </p:stCondLst>
                            <p:childTnLst>
                              <p:par>
                                <p:cTn id="128" presetID="0" presetClass="path" presetSubtype="0" accel="50000" decel="50000" fill="hold" nodeType="afterEffect">
                                  <p:stCondLst>
                                    <p:cond delay="0"/>
                                  </p:stCondLst>
                                  <p:childTnLst>
                                    <p:animMotion origin="layout" path="M -0.32049 0.10844 C -0.32274 0.11492 -0.33524 0.14243 -0.33438 0.14683 C -0.33351 0.15122 -0.32153 0.14012 -0.31545 0.13411 C -0.30938 0.1281 -0.30365 0.11631 -0.29792 0.11076 C -0.29219 0.10521 -0.2842 0.10266 -0.28056 0.10035 " pathEditMode="fixed" rAng="0" ptsTypes="aaaaa">
                                      <p:cBhvr>
                                        <p:cTn id="129" dur="200" fill="hold"/>
                                        <p:tgtEl>
                                          <p:spTgt spid="433189"/>
                                        </p:tgtEl>
                                        <p:attrNameLst>
                                          <p:attrName>ppt_x,ppt_y</p:attrName>
                                        </p:attrNameLst>
                                      </p:cBhvr>
                                      <p:rCtr x="130000" y="170000"/>
                                    </p:animMotion>
                                  </p:childTnLst>
                                </p:cTn>
                              </p:par>
                              <p:par>
                                <p:cTn id="130" presetID="22" presetClass="entr" presetSubtype="8" fill="hold" grpId="0" nodeType="withEffect">
                                  <p:stCondLst>
                                    <p:cond delay="0"/>
                                  </p:stCondLst>
                                  <p:childTnLst>
                                    <p:set>
                                      <p:cBhvr>
                                        <p:cTn id="131" dur="1" fill="hold">
                                          <p:stCondLst>
                                            <p:cond delay="0"/>
                                          </p:stCondLst>
                                        </p:cTn>
                                        <p:tgtEl>
                                          <p:spTgt spid="433183"/>
                                        </p:tgtEl>
                                        <p:attrNameLst>
                                          <p:attrName>style.visibility</p:attrName>
                                        </p:attrNameLst>
                                      </p:cBhvr>
                                      <p:to>
                                        <p:strVal val="visible"/>
                                      </p:to>
                                    </p:set>
                                    <p:animEffect transition="in" filter="wipe(left)">
                                      <p:cBhvr>
                                        <p:cTn id="132" dur="200"/>
                                        <p:tgtEl>
                                          <p:spTgt spid="433183"/>
                                        </p:tgtEl>
                                      </p:cBhvr>
                                    </p:animEffect>
                                  </p:childTnLst>
                                </p:cTn>
                              </p:par>
                            </p:childTnLst>
                          </p:cTn>
                        </p:par>
                        <p:par>
                          <p:cTn id="133" fill="hold" nodeType="afterGroup">
                            <p:stCondLst>
                              <p:cond delay="2600"/>
                            </p:stCondLst>
                            <p:childTnLst>
                              <p:par>
                                <p:cTn id="134" presetID="0" presetClass="path" presetSubtype="0" accel="50000" decel="50000" fill="hold" nodeType="afterEffect">
                                  <p:stCondLst>
                                    <p:cond delay="0"/>
                                  </p:stCondLst>
                                  <p:childTnLst>
                                    <p:animMotion origin="layout" path="M -0.28368 0.10035 C -0.2816 0.10012 -0.27344 0.09526 -0.27101 0.09665 C -0.26858 0.09804 -0.2684 0.1059 -0.26945 0.10914 C -0.27049 0.11237 -0.27431 0.11399 -0.27743 0.11561 C -0.28056 0.11723 -0.28316 0.11561 -0.28785 0.11839 C -0.29254 0.12116 -0.30226 0.12787 -0.30521 0.13249 C -0.30816 0.13711 -0.30712 0.14451 -0.30521 0.14613 C -0.3033 0.14775 -0.29636 0.14266 -0.2941 0.14174 " pathEditMode="fixed" rAng="0" ptsTypes="aaaaaaaa">
                                      <p:cBhvr>
                                        <p:cTn id="135" dur="200" fill="hold"/>
                                        <p:tgtEl>
                                          <p:spTgt spid="433189"/>
                                        </p:tgtEl>
                                        <p:attrNameLst>
                                          <p:attrName>ppt_x,ppt_y</p:attrName>
                                        </p:attrNameLst>
                                      </p:cBhvr>
                                      <p:rCtr x="-40000" y="210000"/>
                                    </p:animMotion>
                                  </p:childTnLst>
                                </p:cTn>
                              </p:par>
                              <p:par>
                                <p:cTn id="136" presetID="22" presetClass="entr" presetSubtype="1" fill="hold" grpId="0" nodeType="withEffect">
                                  <p:stCondLst>
                                    <p:cond delay="0"/>
                                  </p:stCondLst>
                                  <p:childTnLst>
                                    <p:set>
                                      <p:cBhvr>
                                        <p:cTn id="137" dur="1" fill="hold">
                                          <p:stCondLst>
                                            <p:cond delay="0"/>
                                          </p:stCondLst>
                                        </p:cTn>
                                        <p:tgtEl>
                                          <p:spTgt spid="433184"/>
                                        </p:tgtEl>
                                        <p:attrNameLst>
                                          <p:attrName>style.visibility</p:attrName>
                                        </p:attrNameLst>
                                      </p:cBhvr>
                                      <p:to>
                                        <p:strVal val="visible"/>
                                      </p:to>
                                    </p:set>
                                    <p:animEffect transition="in" filter="wipe(up)">
                                      <p:cBhvr>
                                        <p:cTn id="138" dur="200"/>
                                        <p:tgtEl>
                                          <p:spTgt spid="433184"/>
                                        </p:tgtEl>
                                      </p:cBhvr>
                                    </p:animEffect>
                                  </p:childTnLst>
                                </p:cTn>
                              </p:par>
                            </p:childTnLst>
                          </p:cTn>
                        </p:par>
                        <p:par>
                          <p:cTn id="139" fill="hold" nodeType="afterGroup">
                            <p:stCondLst>
                              <p:cond delay="2800"/>
                            </p:stCondLst>
                            <p:childTnLst>
                              <p:par>
                                <p:cTn id="140" presetID="0" presetClass="path" presetSubtype="0" accel="50000" decel="50000" fill="hold" nodeType="afterEffect">
                                  <p:stCondLst>
                                    <p:cond delay="0"/>
                                  </p:stCondLst>
                                  <p:childTnLst>
                                    <p:animMotion origin="layout" path="M -0.29393 0.14382 C -0.29045 0.14081 -0.28038 0.13342 -0.27344 0.12625 C -0.26649 0.11908 -0.25712 0.10613 -0.25278 0.10081 " pathEditMode="relative" rAng="0" ptsTypes="aaa">
                                      <p:cBhvr>
                                        <p:cTn id="141" dur="300" fill="hold"/>
                                        <p:tgtEl>
                                          <p:spTgt spid="433189"/>
                                        </p:tgtEl>
                                        <p:attrNameLst>
                                          <p:attrName>ppt_x,ppt_y</p:attrName>
                                        </p:attrNameLst>
                                      </p:cBhvr>
                                      <p:rCtr x="200000" y="-210000"/>
                                    </p:animMotion>
                                  </p:childTnLst>
                                </p:cTn>
                              </p:par>
                              <p:par>
                                <p:cTn id="142" presetID="22" presetClass="entr" presetSubtype="4" fill="hold" grpId="0" nodeType="withEffect">
                                  <p:stCondLst>
                                    <p:cond delay="0"/>
                                  </p:stCondLst>
                                  <p:childTnLst>
                                    <p:set>
                                      <p:cBhvr>
                                        <p:cTn id="143" dur="1" fill="hold">
                                          <p:stCondLst>
                                            <p:cond delay="0"/>
                                          </p:stCondLst>
                                        </p:cTn>
                                        <p:tgtEl>
                                          <p:spTgt spid="433185"/>
                                        </p:tgtEl>
                                        <p:attrNameLst>
                                          <p:attrName>style.visibility</p:attrName>
                                        </p:attrNameLst>
                                      </p:cBhvr>
                                      <p:to>
                                        <p:strVal val="visible"/>
                                      </p:to>
                                    </p:set>
                                    <p:animEffect transition="in" filter="wipe(down)">
                                      <p:cBhvr>
                                        <p:cTn id="144" dur="300"/>
                                        <p:tgtEl>
                                          <p:spTgt spid="433185"/>
                                        </p:tgtEl>
                                      </p:cBhvr>
                                    </p:animEffect>
                                  </p:childTnLst>
                                </p:cTn>
                              </p:par>
                            </p:childTnLst>
                          </p:cTn>
                        </p:par>
                        <p:par>
                          <p:cTn id="145" fill="hold" nodeType="afterGroup">
                            <p:stCondLst>
                              <p:cond delay="3100"/>
                            </p:stCondLst>
                            <p:childTnLst>
                              <p:par>
                                <p:cTn id="146" presetID="0" presetClass="path" presetSubtype="0" accel="50000" decel="50000" fill="hold" nodeType="afterEffect">
                                  <p:stCondLst>
                                    <p:cond delay="0"/>
                                  </p:stCondLst>
                                  <p:childTnLst>
                                    <p:animMotion origin="layout" path="M -0.25434 0.10289 C -0.24757 0.10474 -0.22257 0.11631 -0.21181 0.11561 C -0.20104 0.11492 -0.19306 0.10151 -0.18959 0.09873 " pathEditMode="relative" rAng="0" ptsTypes="aaa">
                                      <p:cBhvr>
                                        <p:cTn id="147" dur="100" fill="hold"/>
                                        <p:tgtEl>
                                          <p:spTgt spid="433189"/>
                                        </p:tgtEl>
                                        <p:attrNameLst>
                                          <p:attrName>ppt_x,ppt_y</p:attrName>
                                        </p:attrNameLst>
                                      </p:cBhvr>
                                      <p:rCtr x="320000" y="50000"/>
                                    </p:animMotion>
                                  </p:childTnLst>
                                </p:cTn>
                              </p:par>
                            </p:childTnLst>
                          </p:cTn>
                        </p:par>
                        <p:par>
                          <p:cTn id="148" fill="hold" nodeType="afterGroup">
                            <p:stCondLst>
                              <p:cond delay="3200"/>
                            </p:stCondLst>
                            <p:childTnLst>
                              <p:par>
                                <p:cTn id="149" presetID="0" presetClass="path" presetSubtype="0" accel="50000" decel="50000" fill="hold" nodeType="afterEffect">
                                  <p:stCondLst>
                                    <p:cond delay="0"/>
                                  </p:stCondLst>
                                  <p:childTnLst>
                                    <p:animMotion origin="layout" path="M -0.19584 0.10081 C -0.19722 0.10105 -0.2007 0.10336 -0.20434 0.1022 C -0.20799 0.10105 -0.21528 0.09619 -0.21806 0.09457 " pathEditMode="fixed" rAng="0" ptsTypes="aaa">
                                      <p:cBhvr>
                                        <p:cTn id="150" dur="100" fill="hold"/>
                                        <p:tgtEl>
                                          <p:spTgt spid="433189"/>
                                        </p:tgtEl>
                                        <p:attrNameLst>
                                          <p:attrName>ppt_x,ppt_y</p:attrName>
                                        </p:attrNameLst>
                                      </p:cBhvr>
                                      <p:rCtr x="-100000" y="0"/>
                                    </p:animMotion>
                                  </p:childTnLst>
                                </p:cTn>
                              </p:par>
                              <p:par>
                                <p:cTn id="151" presetID="22" presetClass="entr" presetSubtype="4" fill="hold" grpId="0" nodeType="withEffect">
                                  <p:stCondLst>
                                    <p:cond delay="0"/>
                                  </p:stCondLst>
                                  <p:childTnLst>
                                    <p:set>
                                      <p:cBhvr>
                                        <p:cTn id="152" dur="1" fill="hold">
                                          <p:stCondLst>
                                            <p:cond delay="0"/>
                                          </p:stCondLst>
                                        </p:cTn>
                                        <p:tgtEl>
                                          <p:spTgt spid="433163"/>
                                        </p:tgtEl>
                                        <p:attrNameLst>
                                          <p:attrName>style.visibility</p:attrName>
                                        </p:attrNameLst>
                                      </p:cBhvr>
                                      <p:to>
                                        <p:strVal val="visible"/>
                                      </p:to>
                                    </p:set>
                                    <p:animEffect transition="in" filter="wipe(down)">
                                      <p:cBhvr>
                                        <p:cTn id="153" dur="100"/>
                                        <p:tgtEl>
                                          <p:spTgt spid="433163"/>
                                        </p:tgtEl>
                                      </p:cBhvr>
                                    </p:animEffect>
                                  </p:childTnLst>
                                </p:cTn>
                              </p:par>
                            </p:childTnLst>
                          </p:cTn>
                        </p:par>
                        <p:par>
                          <p:cTn id="154" fill="hold" nodeType="afterGroup">
                            <p:stCondLst>
                              <p:cond delay="3300"/>
                            </p:stCondLst>
                            <p:childTnLst>
                              <p:par>
                                <p:cTn id="155" presetID="0" presetClass="path" presetSubtype="0" accel="50000" decel="50000" fill="hold" nodeType="afterEffect">
                                  <p:stCondLst>
                                    <p:cond delay="0"/>
                                  </p:stCondLst>
                                  <p:childTnLst>
                                    <p:animMotion origin="layout" path="M -0.14879 0.02428 C -0.15243 0.02451 -0.16389 0.02313 -0.17101 0.02636 C -0.17813 0.0296 -0.18594 0.03723 -0.19167 0.04324 C -0.1974 0.04925 -0.20243 0.05665 -0.2059 0.0622 C -0.20938 0.06775 -0.21007 0.07168 -0.21215 0.077 C -0.21424 0.08232 -0.21684 0.09087 -0.21806 0.09457 " pathEditMode="fixed" rAng="0" ptsTypes="aaaaaa">
                                      <p:cBhvr>
                                        <p:cTn id="156" dur="200" spd="-99900" fill="hold"/>
                                        <p:tgtEl>
                                          <p:spTgt spid="433189"/>
                                        </p:tgtEl>
                                        <p:attrNameLst>
                                          <p:attrName>ppt_x,ppt_y</p:attrName>
                                        </p:attrNameLst>
                                      </p:cBhvr>
                                      <p:rCtr x="-340000" y="340000"/>
                                    </p:animMotion>
                                  </p:childTnLst>
                                </p:cTn>
                              </p:par>
                              <p:par>
                                <p:cTn id="157" presetID="22" presetClass="entr" presetSubtype="4" fill="hold" grpId="0" nodeType="withEffect">
                                  <p:stCondLst>
                                    <p:cond delay="0"/>
                                  </p:stCondLst>
                                  <p:childTnLst>
                                    <p:set>
                                      <p:cBhvr>
                                        <p:cTn id="158" dur="1" fill="hold">
                                          <p:stCondLst>
                                            <p:cond delay="0"/>
                                          </p:stCondLst>
                                        </p:cTn>
                                        <p:tgtEl>
                                          <p:spTgt spid="433169"/>
                                        </p:tgtEl>
                                        <p:attrNameLst>
                                          <p:attrName>style.visibility</p:attrName>
                                        </p:attrNameLst>
                                      </p:cBhvr>
                                      <p:to>
                                        <p:strVal val="visible"/>
                                      </p:to>
                                    </p:set>
                                    <p:animEffect transition="in" filter="wipe(down)">
                                      <p:cBhvr>
                                        <p:cTn id="159" dur="200"/>
                                        <p:tgtEl>
                                          <p:spTgt spid="433169"/>
                                        </p:tgtEl>
                                      </p:cBhvr>
                                    </p:animEffect>
                                  </p:childTnLst>
                                </p:cTn>
                              </p:par>
                            </p:childTnLst>
                          </p:cTn>
                        </p:par>
                        <p:par>
                          <p:cTn id="160" fill="hold" nodeType="afterGroup">
                            <p:stCondLst>
                              <p:cond delay="3500"/>
                            </p:stCondLst>
                            <p:childTnLst>
                              <p:par>
                                <p:cTn id="161" presetID="0" presetClass="path" presetSubtype="0" accel="50000" decel="50000" fill="hold" nodeType="afterEffect">
                                  <p:stCondLst>
                                    <p:cond delay="0"/>
                                  </p:stCondLst>
                                  <p:childTnLst>
                                    <p:animMotion origin="layout" path="M -0.19167 0.13203 C -0.18715 0.12486 -0.17396 0.10405 -0.16615 0.09133 C -0.15834 0.07862 -0.14965 0.06544 -0.14462 0.05642 C -0.13959 0.0474 -0.13524 0.04209 -0.13611 0.03677 C -0.13698 0.03145 -0.1474 0.02683 -0.15035 0.02428 " pathEditMode="fixed" rAng="0" ptsTypes="aaaaa">
                                      <p:cBhvr>
                                        <p:cTn id="162" dur="200" spd="-99900" fill="hold"/>
                                        <p:tgtEl>
                                          <p:spTgt spid="433189"/>
                                        </p:tgtEl>
                                        <p:attrNameLst>
                                          <p:attrName>ppt_x,ppt_y</p:attrName>
                                        </p:attrNameLst>
                                      </p:cBhvr>
                                      <p:rCtr x="280000" y="-530000"/>
                                    </p:animMotion>
                                  </p:childTnLst>
                                </p:cTn>
                              </p:par>
                              <p:par>
                                <p:cTn id="163" presetID="22" presetClass="entr" presetSubtype="1" fill="hold" grpId="0" nodeType="withEffect">
                                  <p:stCondLst>
                                    <p:cond delay="0"/>
                                  </p:stCondLst>
                                  <p:childTnLst>
                                    <p:set>
                                      <p:cBhvr>
                                        <p:cTn id="164" dur="1" fill="hold">
                                          <p:stCondLst>
                                            <p:cond delay="0"/>
                                          </p:stCondLst>
                                        </p:cTn>
                                        <p:tgtEl>
                                          <p:spTgt spid="433168"/>
                                        </p:tgtEl>
                                        <p:attrNameLst>
                                          <p:attrName>style.visibility</p:attrName>
                                        </p:attrNameLst>
                                      </p:cBhvr>
                                      <p:to>
                                        <p:strVal val="visible"/>
                                      </p:to>
                                    </p:set>
                                    <p:animEffect transition="in" filter="wipe(up)">
                                      <p:cBhvr>
                                        <p:cTn id="165" dur="200"/>
                                        <p:tgtEl>
                                          <p:spTgt spid="433168"/>
                                        </p:tgtEl>
                                      </p:cBhvr>
                                    </p:animEffect>
                                  </p:childTnLst>
                                </p:cTn>
                              </p:par>
                            </p:childTnLst>
                          </p:cTn>
                        </p:par>
                        <p:par>
                          <p:cTn id="166" fill="hold" nodeType="afterGroup">
                            <p:stCondLst>
                              <p:cond delay="3700"/>
                            </p:stCondLst>
                            <p:childTnLst>
                              <p:par>
                                <p:cTn id="167" presetID="0" presetClass="path" presetSubtype="0" accel="50000" decel="50000" fill="hold" nodeType="afterEffect">
                                  <p:stCondLst>
                                    <p:cond delay="0"/>
                                  </p:stCondLst>
                                  <p:childTnLst>
                                    <p:animMotion origin="layout" path="M -0.11858 0.07954 C -0.11997 0.08324 -0.12917 0.10544 -0.12656 0.10128 C -0.12396 0.09711 -0.10886 0.06567 -0.10278 0.05411 C -0.0967 0.04255 -0.09445 0.037 -0.08993 0.03191 C -0.08542 0.02683 -0.07656 0.02012 -0.0757 0.02359 C -0.07483 0.02706 -0.07413 0.03723 -0.08524 0.05318 C -0.09636 0.06914 -0.12518 0.10359 -0.14236 0.11977 C -0.15955 0.13596 -0.18021 0.14752 -0.18837 0.15006 C -0.19653 0.15261 -0.19097 0.13827 -0.19167 0.13526 " pathEditMode="fixed" rAng="0" ptsTypes="aaaaaaaaa">
                                      <p:cBhvr>
                                        <p:cTn id="168" dur="100" spd="-99900" fill="hold"/>
                                        <p:tgtEl>
                                          <p:spTgt spid="433189"/>
                                        </p:tgtEl>
                                        <p:attrNameLst>
                                          <p:attrName>ppt_x,ppt_y</p:attrName>
                                        </p:attrNameLst>
                                      </p:cBhvr>
                                      <p:rCtr x="-160000" y="70000"/>
                                    </p:animMotion>
                                  </p:childTnLst>
                                </p:cTn>
                              </p:par>
                              <p:par>
                                <p:cTn id="169" presetID="22" presetClass="entr" presetSubtype="4" fill="hold" grpId="0" nodeType="withEffect">
                                  <p:stCondLst>
                                    <p:cond delay="0"/>
                                  </p:stCondLst>
                                  <p:childTnLst>
                                    <p:set>
                                      <p:cBhvr>
                                        <p:cTn id="170" dur="1" fill="hold">
                                          <p:stCondLst>
                                            <p:cond delay="0"/>
                                          </p:stCondLst>
                                        </p:cTn>
                                        <p:tgtEl>
                                          <p:spTgt spid="433164"/>
                                        </p:tgtEl>
                                        <p:attrNameLst>
                                          <p:attrName>style.visibility</p:attrName>
                                        </p:attrNameLst>
                                      </p:cBhvr>
                                      <p:to>
                                        <p:strVal val="visible"/>
                                      </p:to>
                                    </p:set>
                                    <p:animEffect transition="in" filter="wipe(down)">
                                      <p:cBhvr>
                                        <p:cTn id="171" dur="100"/>
                                        <p:tgtEl>
                                          <p:spTgt spid="433164"/>
                                        </p:tgtEl>
                                      </p:cBhvr>
                                    </p:animEffect>
                                  </p:childTnLst>
                                </p:cTn>
                              </p:par>
                            </p:childTnLst>
                          </p:cTn>
                        </p:par>
                        <p:par>
                          <p:cTn id="172" fill="hold" nodeType="afterGroup">
                            <p:stCondLst>
                              <p:cond delay="3800"/>
                            </p:stCondLst>
                            <p:childTnLst>
                              <p:par>
                                <p:cTn id="173" presetID="0" presetClass="path" presetSubtype="0" accel="50000" decel="50000" fill="hold" nodeType="afterEffect">
                                  <p:stCondLst>
                                    <p:cond delay="0"/>
                                  </p:stCondLst>
                                  <p:childTnLst>
                                    <p:animMotion origin="layout" path="M -0.16823 0.16968 C -0.16181 0.15695 -0.13507 0.11112 -0.12639 0.09561 " pathEditMode="fixed" rAng="0" ptsTypes="aa">
                                      <p:cBhvr>
                                        <p:cTn id="174" dur="100" spd="-99900" fill="hold"/>
                                        <p:tgtEl>
                                          <p:spTgt spid="433189"/>
                                        </p:tgtEl>
                                        <p:attrNameLst>
                                          <p:attrName>ppt_x,ppt_y</p:attrName>
                                        </p:attrNameLst>
                                      </p:cBhvr>
                                      <p:rCtr x="210000" y="-360000"/>
                                    </p:animMotion>
                                  </p:childTnLst>
                                </p:cTn>
                              </p:par>
                              <p:par>
                                <p:cTn id="175" presetID="22" presetClass="entr" presetSubtype="2" fill="hold" grpId="0" nodeType="withEffect">
                                  <p:stCondLst>
                                    <p:cond delay="0"/>
                                  </p:stCondLst>
                                  <p:childTnLst>
                                    <p:set>
                                      <p:cBhvr>
                                        <p:cTn id="176" dur="1" fill="hold">
                                          <p:stCondLst>
                                            <p:cond delay="0"/>
                                          </p:stCondLst>
                                        </p:cTn>
                                        <p:tgtEl>
                                          <p:spTgt spid="433167"/>
                                        </p:tgtEl>
                                        <p:attrNameLst>
                                          <p:attrName>style.visibility</p:attrName>
                                        </p:attrNameLst>
                                      </p:cBhvr>
                                      <p:to>
                                        <p:strVal val="visible"/>
                                      </p:to>
                                    </p:set>
                                    <p:animEffect transition="in" filter="wipe(right)">
                                      <p:cBhvr>
                                        <p:cTn id="177" dur="100"/>
                                        <p:tgtEl>
                                          <p:spTgt spid="433167"/>
                                        </p:tgtEl>
                                      </p:cBhvr>
                                    </p:animEffect>
                                  </p:childTnLst>
                                </p:cTn>
                              </p:par>
                            </p:childTnLst>
                          </p:cTn>
                        </p:par>
                        <p:par>
                          <p:cTn id="178" fill="hold" nodeType="afterGroup">
                            <p:stCondLst>
                              <p:cond delay="3900"/>
                            </p:stCondLst>
                            <p:childTnLst>
                              <p:par>
                                <p:cTn id="179" presetID="0" presetClass="path" presetSubtype="0" accel="50000" decel="50000" fill="hold" nodeType="afterEffect">
                                  <p:stCondLst>
                                    <p:cond delay="0"/>
                                  </p:stCondLst>
                                  <p:childTnLst>
                                    <p:animMotion origin="layout" path="M -0.1691 0.17037 C -0.17118 0.18033 -0.19774 0.225 -0.20938 0.23889 C -0.22101 0.25278 -0.23177 0.25255 -0.23854 0.25371 C -0.24531 0.25487 -0.24965 0.25209 -0.24965 0.2463 C -0.24965 0.24051 -0.2441 0.22662 -0.23854 0.21852 C -0.23299 0.21042 -0.22327 0.20463 -0.21632 0.19815 C -0.20938 0.19167 -0.20452 0.18403 -0.19688 0.17963 C -0.18924 0.17524 -0.16702 0.16042 -0.1691 0.17037 Z " pathEditMode="relative" rAng="0" ptsTypes="aaaaaaaa">
                                      <p:cBhvr>
                                        <p:cTn id="180" dur="100" fill="hold"/>
                                        <p:tgtEl>
                                          <p:spTgt spid="433189"/>
                                        </p:tgtEl>
                                        <p:attrNameLst>
                                          <p:attrName>ppt_x,ppt_y</p:attrName>
                                        </p:attrNameLst>
                                      </p:cBhvr>
                                      <p:rCtr x="-380000" y="370000"/>
                                    </p:animMotion>
                                  </p:childTnLst>
                                </p:cTn>
                              </p:par>
                              <p:par>
                                <p:cTn id="181" presetID="22" presetClass="entr" presetSubtype="2" fill="hold" grpId="0" nodeType="withEffect">
                                  <p:stCondLst>
                                    <p:cond delay="0"/>
                                  </p:stCondLst>
                                  <p:childTnLst>
                                    <p:set>
                                      <p:cBhvr>
                                        <p:cTn id="182" dur="1" fill="hold">
                                          <p:stCondLst>
                                            <p:cond delay="0"/>
                                          </p:stCondLst>
                                        </p:cTn>
                                        <p:tgtEl>
                                          <p:spTgt spid="433166"/>
                                        </p:tgtEl>
                                        <p:attrNameLst>
                                          <p:attrName>style.visibility</p:attrName>
                                        </p:attrNameLst>
                                      </p:cBhvr>
                                      <p:to>
                                        <p:strVal val="visible"/>
                                      </p:to>
                                    </p:set>
                                    <p:animEffect transition="in" filter="wipe(right)">
                                      <p:cBhvr>
                                        <p:cTn id="183" dur="100"/>
                                        <p:tgtEl>
                                          <p:spTgt spid="433166"/>
                                        </p:tgtEl>
                                      </p:cBhvr>
                                    </p:animEffect>
                                  </p:childTnLst>
                                </p:cTn>
                              </p:par>
                            </p:childTnLst>
                          </p:cTn>
                        </p:par>
                        <p:par>
                          <p:cTn id="184" fill="hold" nodeType="afterGroup">
                            <p:stCondLst>
                              <p:cond delay="4000"/>
                            </p:stCondLst>
                            <p:childTnLst>
                              <p:par>
                                <p:cTn id="185" presetID="0" presetClass="path" presetSubtype="0" accel="50000" decel="50000" fill="hold" nodeType="afterEffect">
                                  <p:stCondLst>
                                    <p:cond delay="0"/>
                                  </p:stCondLst>
                                  <p:childTnLst>
                                    <p:animMotion origin="layout" path="M -0.17222 0.1676 C -0.16597 0.16482 -0.1599 0.16412 -0.15417 0.16389 C -0.14844 0.16366 -0.14254 0.16366 -0.13768 0.16551 C -0.13281 0.16737 -0.12865 0.16991 -0.12518 0.17477 C -0.1217 0.17963 -0.11858 0.19098 -0.11684 0.19514 " pathEditMode="relative" rAng="0" ptsTypes="aaaaa">
                                      <p:cBhvr>
                                        <p:cTn id="186" dur="100" fill="hold"/>
                                        <p:tgtEl>
                                          <p:spTgt spid="433189"/>
                                        </p:tgtEl>
                                        <p:attrNameLst>
                                          <p:attrName>ppt_x,ppt_y</p:attrName>
                                        </p:attrNameLst>
                                      </p:cBhvr>
                                      <p:rCtr x="280000" y="120000"/>
                                    </p:animMotion>
                                  </p:childTnLst>
                                </p:cTn>
                              </p:par>
                              <p:par>
                                <p:cTn id="187" presetID="22" presetClass="entr" presetSubtype="8" fill="hold" grpId="0" nodeType="withEffect">
                                  <p:stCondLst>
                                    <p:cond delay="0"/>
                                  </p:stCondLst>
                                  <p:childTnLst>
                                    <p:set>
                                      <p:cBhvr>
                                        <p:cTn id="188" dur="1" fill="hold">
                                          <p:stCondLst>
                                            <p:cond delay="0"/>
                                          </p:stCondLst>
                                        </p:cTn>
                                        <p:tgtEl>
                                          <p:spTgt spid="433165"/>
                                        </p:tgtEl>
                                        <p:attrNameLst>
                                          <p:attrName>style.visibility</p:attrName>
                                        </p:attrNameLst>
                                      </p:cBhvr>
                                      <p:to>
                                        <p:strVal val="visible"/>
                                      </p:to>
                                    </p:set>
                                    <p:animEffect transition="in" filter="wipe(left)">
                                      <p:cBhvr>
                                        <p:cTn id="189" dur="100"/>
                                        <p:tgtEl>
                                          <p:spTgt spid="433165"/>
                                        </p:tgtEl>
                                      </p:cBhvr>
                                    </p:animEffect>
                                  </p:childTnLst>
                                </p:cTn>
                              </p:par>
                            </p:childTnLst>
                          </p:cTn>
                        </p:par>
                        <p:par>
                          <p:cTn id="190" fill="hold" nodeType="afterGroup">
                            <p:stCondLst>
                              <p:cond delay="4100"/>
                            </p:stCondLst>
                            <p:childTnLst>
                              <p:par>
                                <p:cTn id="191" presetID="0" presetClass="path" presetSubtype="0" accel="50000" decel="50000" fill="hold" nodeType="afterEffect">
                                  <p:stCondLst>
                                    <p:cond delay="0"/>
                                  </p:stCondLst>
                                  <p:childTnLst>
                                    <p:animMotion origin="layout" path="M -0.11545 0.19862 C -0.1184 0.1748 -0.1217 0.15029 -0.1217 0.13735 C -0.1217 0.1244 -0.11684 0.12394 -0.11545 0.12047 " pathEditMode="relative" rAng="0" ptsTypes="aaa">
                                      <p:cBhvr>
                                        <p:cTn id="192" dur="100" fill="hold"/>
                                        <p:tgtEl>
                                          <p:spTgt spid="433189"/>
                                        </p:tgtEl>
                                        <p:attrNameLst>
                                          <p:attrName>ppt_x,ppt_y</p:attrName>
                                        </p:attrNameLst>
                                      </p:cBhvr>
                                      <p:rCtr x="-20000" y="-380000"/>
                                    </p:animMotion>
                                  </p:childTnLst>
                                </p:cTn>
                              </p:par>
                            </p:childTnLst>
                          </p:cTn>
                        </p:par>
                        <p:par>
                          <p:cTn id="193" fill="hold" nodeType="afterGroup">
                            <p:stCondLst>
                              <p:cond delay="4200"/>
                            </p:stCondLst>
                            <p:childTnLst>
                              <p:par>
                                <p:cTn id="194" presetID="0" presetClass="path" presetSubtype="0" accel="50000" decel="50000" fill="hold" nodeType="afterEffect">
                                  <p:stCondLst>
                                    <p:cond delay="0"/>
                                  </p:stCondLst>
                                  <p:childTnLst>
                                    <p:animMotion origin="layout" path="M -0.11702 0.12278 C -0.10209 0.10868 -0.08715 0.09457 -0.08524 0.09526 C -0.08334 0.09596 -0.10174 0.11839 -0.1059 0.12694 C -0.11007 0.1355 -0.11042 0.14081 -0.11059 0.14613 " pathEditMode="relative" rAng="0" ptsTypes="aaaA">
                                      <p:cBhvr>
                                        <p:cTn id="195" dur="100" fill="hold"/>
                                        <p:tgtEl>
                                          <p:spTgt spid="433189"/>
                                        </p:tgtEl>
                                        <p:attrNameLst>
                                          <p:attrName>ppt_x,ppt_y</p:attrName>
                                        </p:attrNameLst>
                                      </p:cBhvr>
                                      <p:rCtr x="170000" y="-20000"/>
                                    </p:animMotion>
                                  </p:childTnLst>
                                </p:cTn>
                              </p:par>
                              <p:par>
                                <p:cTn id="196" presetID="22" presetClass="entr" presetSubtype="1" fill="hold" grpId="0" nodeType="withEffect">
                                  <p:stCondLst>
                                    <p:cond delay="0"/>
                                  </p:stCondLst>
                                  <p:childTnLst>
                                    <p:set>
                                      <p:cBhvr>
                                        <p:cTn id="197" dur="1" fill="hold">
                                          <p:stCondLst>
                                            <p:cond delay="0"/>
                                          </p:stCondLst>
                                        </p:cTn>
                                        <p:tgtEl>
                                          <p:spTgt spid="433170"/>
                                        </p:tgtEl>
                                        <p:attrNameLst>
                                          <p:attrName>style.visibility</p:attrName>
                                        </p:attrNameLst>
                                      </p:cBhvr>
                                      <p:to>
                                        <p:strVal val="visible"/>
                                      </p:to>
                                    </p:set>
                                    <p:animEffect transition="in" filter="wipe(up)">
                                      <p:cBhvr>
                                        <p:cTn id="198" dur="100"/>
                                        <p:tgtEl>
                                          <p:spTgt spid="433170"/>
                                        </p:tgtEl>
                                      </p:cBhvr>
                                    </p:animEffect>
                                  </p:childTnLst>
                                </p:cTn>
                              </p:par>
                            </p:childTnLst>
                          </p:cTn>
                        </p:par>
                        <p:par>
                          <p:cTn id="199" fill="hold" nodeType="afterGroup">
                            <p:stCondLst>
                              <p:cond delay="4300"/>
                            </p:stCondLst>
                            <p:childTnLst>
                              <p:par>
                                <p:cTn id="200" presetID="0" presetClass="path" presetSubtype="0" accel="50000" decel="50000" fill="hold" nodeType="afterEffect">
                                  <p:stCondLst>
                                    <p:cond delay="0"/>
                                  </p:stCondLst>
                                  <p:childTnLst>
                                    <p:animMotion origin="layout" path="M -0.1092 0.14035 C -0.1033 0.14197 -0.0974 0.14359 -0.09184 0.14035 C -0.08629 0.13711 -0.07986 0.12671 -0.07587 0.12116 C -0.07188 0.11561 -0.0691 0.11099 -0.06806 0.10636 C -0.06702 0.10174 -0.06945 0.09365 -0.06962 0.09365 C -0.06979 0.09365 -0.06771 0.10105 -0.06962 0.10636 C -0.07153 0.11168 -0.07917 0.12232 -0.08073 0.12555 " pathEditMode="relative" rAng="0" ptsTypes="aaaaaaA">
                                      <p:cBhvr>
                                        <p:cTn id="201" dur="100" fill="hold"/>
                                        <p:tgtEl>
                                          <p:spTgt spid="433189"/>
                                        </p:tgtEl>
                                        <p:attrNameLst>
                                          <p:attrName>ppt_x,ppt_y</p:attrName>
                                        </p:attrNameLst>
                                      </p:cBhvr>
                                      <p:rCtr x="210000" y="-210000"/>
                                    </p:animMotion>
                                  </p:childTnLst>
                                </p:cTn>
                              </p:par>
                              <p:par>
                                <p:cTn id="202" presetID="22" presetClass="entr" presetSubtype="4" fill="hold" grpId="0" nodeType="withEffect">
                                  <p:stCondLst>
                                    <p:cond delay="0"/>
                                  </p:stCondLst>
                                  <p:childTnLst>
                                    <p:set>
                                      <p:cBhvr>
                                        <p:cTn id="203" dur="1" fill="hold">
                                          <p:stCondLst>
                                            <p:cond delay="0"/>
                                          </p:stCondLst>
                                        </p:cTn>
                                        <p:tgtEl>
                                          <p:spTgt spid="433171"/>
                                        </p:tgtEl>
                                        <p:attrNameLst>
                                          <p:attrName>style.visibility</p:attrName>
                                        </p:attrNameLst>
                                      </p:cBhvr>
                                      <p:to>
                                        <p:strVal val="visible"/>
                                      </p:to>
                                    </p:set>
                                    <p:animEffect transition="in" filter="wipe(down)">
                                      <p:cBhvr>
                                        <p:cTn id="204" dur="100"/>
                                        <p:tgtEl>
                                          <p:spTgt spid="433171"/>
                                        </p:tgtEl>
                                      </p:cBhvr>
                                    </p:animEffect>
                                  </p:childTnLst>
                                </p:cTn>
                              </p:par>
                            </p:childTnLst>
                          </p:cTn>
                        </p:par>
                        <p:par>
                          <p:cTn id="205" fill="hold" nodeType="afterGroup">
                            <p:stCondLst>
                              <p:cond delay="4400"/>
                            </p:stCondLst>
                            <p:childTnLst>
                              <p:par>
                                <p:cTn id="206" presetID="0" presetClass="path" presetSubtype="0" accel="50000" decel="50000" fill="hold" nodeType="afterEffect">
                                  <p:stCondLst>
                                    <p:cond delay="0"/>
                                  </p:stCondLst>
                                  <p:childTnLst>
                                    <p:animMotion origin="layout" path="M -0.07188 0.09688 C -0.07726 0.11145 -0.08247 0.12602 -0.08143 0.13087 C -0.08038 0.13573 -0.0684 0.12833 -0.06545 0.12648 " pathEditMode="relative" rAng="0" ptsTypes="aaA">
                                      <p:cBhvr>
                                        <p:cTn id="207" dur="100" fill="hold"/>
                                        <p:tgtEl>
                                          <p:spTgt spid="433189"/>
                                        </p:tgtEl>
                                        <p:attrNameLst>
                                          <p:attrName>ppt_x,ppt_y</p:attrName>
                                        </p:attrNameLst>
                                      </p:cBhvr>
                                      <p:rCtr x="0" y="190000"/>
                                    </p:animMotion>
                                  </p:childTnLst>
                                </p:cTn>
                              </p:par>
                              <p:par>
                                <p:cTn id="208" presetID="22" presetClass="entr" presetSubtype="8" fill="hold" grpId="0" nodeType="withEffect">
                                  <p:stCondLst>
                                    <p:cond delay="0"/>
                                  </p:stCondLst>
                                  <p:childTnLst>
                                    <p:set>
                                      <p:cBhvr>
                                        <p:cTn id="209" dur="1" fill="hold">
                                          <p:stCondLst>
                                            <p:cond delay="0"/>
                                          </p:stCondLst>
                                        </p:cTn>
                                        <p:tgtEl>
                                          <p:spTgt spid="433186"/>
                                        </p:tgtEl>
                                        <p:attrNameLst>
                                          <p:attrName>style.visibility</p:attrName>
                                        </p:attrNameLst>
                                      </p:cBhvr>
                                      <p:to>
                                        <p:strVal val="visible"/>
                                      </p:to>
                                    </p:set>
                                    <p:animEffect transition="in" filter="wipe(left)">
                                      <p:cBhvr>
                                        <p:cTn id="210" dur="100"/>
                                        <p:tgtEl>
                                          <p:spTgt spid="433186"/>
                                        </p:tgtEl>
                                      </p:cBhvr>
                                    </p:animEffect>
                                  </p:childTnLst>
                                </p:cTn>
                              </p:par>
                            </p:childTnLst>
                          </p:cTn>
                        </p:par>
                        <p:par>
                          <p:cTn id="211" fill="hold" nodeType="afterGroup">
                            <p:stCondLst>
                              <p:cond delay="4500"/>
                            </p:stCondLst>
                            <p:childTnLst>
                              <p:par>
                                <p:cTn id="212" presetID="0" presetClass="path" presetSubtype="0" accel="50000" decel="50000" fill="hold" nodeType="afterEffect">
                                  <p:stCondLst>
                                    <p:cond delay="0"/>
                                  </p:stCondLst>
                                  <p:childTnLst>
                                    <p:animMotion origin="layout" path="M -0.06493 0.12509 L -0.02257 0.09318 " pathEditMode="relative" rAng="0" ptsTypes="AA">
                                      <p:cBhvr>
                                        <p:cTn id="213" dur="100" fill="hold"/>
                                        <p:tgtEl>
                                          <p:spTgt spid="433189"/>
                                        </p:tgtEl>
                                        <p:attrNameLst>
                                          <p:attrName>ppt_x,ppt_y</p:attrName>
                                        </p:attrNameLst>
                                      </p:cBhvr>
                                      <p:rCtr x="210000" y="-150000"/>
                                    </p:animMotion>
                                  </p:childTnLst>
                                </p:cTn>
                              </p:par>
                              <p:par>
                                <p:cTn id="214" presetID="22" presetClass="entr" presetSubtype="4" fill="hold" grpId="0" nodeType="withEffect">
                                  <p:stCondLst>
                                    <p:cond delay="0"/>
                                  </p:stCondLst>
                                  <p:childTnLst>
                                    <p:set>
                                      <p:cBhvr>
                                        <p:cTn id="215" dur="1" fill="hold">
                                          <p:stCondLst>
                                            <p:cond delay="0"/>
                                          </p:stCondLst>
                                        </p:cTn>
                                        <p:tgtEl>
                                          <p:spTgt spid="433172"/>
                                        </p:tgtEl>
                                        <p:attrNameLst>
                                          <p:attrName>style.visibility</p:attrName>
                                        </p:attrNameLst>
                                      </p:cBhvr>
                                      <p:to>
                                        <p:strVal val="visible"/>
                                      </p:to>
                                    </p:set>
                                    <p:animEffect transition="in" filter="wipe(down)">
                                      <p:cBhvr>
                                        <p:cTn id="216" dur="100"/>
                                        <p:tgtEl>
                                          <p:spTgt spid="433172"/>
                                        </p:tgtEl>
                                      </p:cBhvr>
                                    </p:animEffect>
                                  </p:childTnLst>
                                </p:cTn>
                              </p:par>
                            </p:childTnLst>
                          </p:cTn>
                        </p:par>
                        <p:par>
                          <p:cTn id="217" fill="hold" nodeType="afterGroup">
                            <p:stCondLst>
                              <p:cond delay="4600"/>
                            </p:stCondLst>
                            <p:childTnLst>
                              <p:par>
                                <p:cTn id="218" presetID="0" presetClass="path" presetSubtype="0" accel="50000" decel="50000" fill="hold" nodeType="afterEffect">
                                  <p:stCondLst>
                                    <p:cond delay="0"/>
                                  </p:stCondLst>
                                  <p:childTnLst>
                                    <p:animMotion origin="layout" path="M -0.02257 0.09318 C -0.03281 0.10266 -0.04288 0.11214 -0.04792 0.1207 C -0.05295 0.12925 -0.05243 0.14012 -0.05261 0.14405 " pathEditMode="relative" rAng="0" ptsTypes="aaA">
                                      <p:cBhvr>
                                        <p:cTn id="219" dur="100" fill="hold"/>
                                        <p:tgtEl>
                                          <p:spTgt spid="433189"/>
                                        </p:tgtEl>
                                        <p:attrNameLst>
                                          <p:attrName>ppt_x,ppt_y</p:attrName>
                                        </p:attrNameLst>
                                      </p:cBhvr>
                                      <p:rCtr x="-140000" y="250000"/>
                                    </p:animMotion>
                                  </p:childTnLst>
                                </p:cTn>
                              </p:par>
                              <p:par>
                                <p:cTn id="220" presetID="22" presetClass="entr" presetSubtype="1" fill="hold" grpId="0" nodeType="withEffect">
                                  <p:stCondLst>
                                    <p:cond delay="0"/>
                                  </p:stCondLst>
                                  <p:childTnLst>
                                    <p:set>
                                      <p:cBhvr>
                                        <p:cTn id="221" dur="1" fill="hold">
                                          <p:stCondLst>
                                            <p:cond delay="0"/>
                                          </p:stCondLst>
                                        </p:cTn>
                                        <p:tgtEl>
                                          <p:spTgt spid="433173"/>
                                        </p:tgtEl>
                                        <p:attrNameLst>
                                          <p:attrName>style.visibility</p:attrName>
                                        </p:attrNameLst>
                                      </p:cBhvr>
                                      <p:to>
                                        <p:strVal val="visible"/>
                                      </p:to>
                                    </p:set>
                                    <p:animEffect transition="in" filter="wipe(up)">
                                      <p:cBhvr>
                                        <p:cTn id="222" dur="100"/>
                                        <p:tgtEl>
                                          <p:spTgt spid="433173"/>
                                        </p:tgtEl>
                                      </p:cBhvr>
                                    </p:animEffect>
                                  </p:childTnLst>
                                </p:cTn>
                              </p:par>
                            </p:childTnLst>
                          </p:cTn>
                        </p:par>
                        <p:par>
                          <p:cTn id="223" fill="hold" nodeType="afterGroup">
                            <p:stCondLst>
                              <p:cond delay="4700"/>
                            </p:stCondLst>
                            <p:childTnLst>
                              <p:par>
                                <p:cTn id="224" presetID="0" presetClass="path" presetSubtype="0" accel="50000" decel="50000" fill="hold" nodeType="afterEffect">
                                  <p:stCondLst>
                                    <p:cond delay="0"/>
                                  </p:stCondLst>
                                  <p:childTnLst>
                                    <p:animMotion origin="layout" path="M -0.05139 0.14243 C -0.03941 0.13295 -0.02726 0.12347 -0.01806 0.11492 C -0.00886 0.10636 -0.00243 0.09896 0.00416 0.09157 " pathEditMode="relative" rAng="0" ptsTypes="aaA">
                                      <p:cBhvr>
                                        <p:cTn id="225" dur="100" fill="hold"/>
                                        <p:tgtEl>
                                          <p:spTgt spid="433189"/>
                                        </p:tgtEl>
                                        <p:attrNameLst>
                                          <p:attrName>ppt_x,ppt_y</p:attrName>
                                        </p:attrNameLst>
                                      </p:cBhvr>
                                      <p:rCtr x="280000" y="-240000"/>
                                    </p:animMotion>
                                  </p:childTnLst>
                                </p:cTn>
                              </p:par>
                              <p:par>
                                <p:cTn id="226" presetID="22" presetClass="entr" presetSubtype="8" fill="hold" grpId="0" nodeType="withEffect">
                                  <p:stCondLst>
                                    <p:cond delay="0"/>
                                  </p:stCondLst>
                                  <p:childTnLst>
                                    <p:set>
                                      <p:cBhvr>
                                        <p:cTn id="227" dur="1" fill="hold">
                                          <p:stCondLst>
                                            <p:cond delay="0"/>
                                          </p:stCondLst>
                                        </p:cTn>
                                        <p:tgtEl>
                                          <p:spTgt spid="433174"/>
                                        </p:tgtEl>
                                        <p:attrNameLst>
                                          <p:attrName>style.visibility</p:attrName>
                                        </p:attrNameLst>
                                      </p:cBhvr>
                                      <p:to>
                                        <p:strVal val="visible"/>
                                      </p:to>
                                    </p:set>
                                    <p:animEffect transition="in" filter="wipe(left)">
                                      <p:cBhvr>
                                        <p:cTn id="228" dur="100"/>
                                        <p:tgtEl>
                                          <p:spTgt spid="433174"/>
                                        </p:tgtEl>
                                      </p:cBhvr>
                                    </p:animEffect>
                                  </p:childTnLst>
                                </p:cTn>
                              </p:par>
                            </p:childTnLst>
                          </p:cTn>
                        </p:par>
                        <p:par>
                          <p:cTn id="229" fill="hold" nodeType="afterGroup">
                            <p:stCondLst>
                              <p:cond delay="4800"/>
                            </p:stCondLst>
                            <p:childTnLst>
                              <p:par>
                                <p:cTn id="230" presetID="0" presetClass="path" presetSubtype="0" accel="50000" decel="50000" fill="hold" nodeType="afterEffect">
                                  <p:stCondLst>
                                    <p:cond delay="0"/>
                                  </p:stCondLst>
                                  <p:childTnLst>
                                    <p:animMotion origin="layout" path="M 0.00434 0.09526 C 0.00191 0.09989 -0.00625 0.11515 -0.01059 0.12255 C -0.01493 0.12995 -0.01945 0.13596 -0.0217 0.13943 " pathEditMode="relative" rAng="0" ptsTypes="aaa">
                                      <p:cBhvr>
                                        <p:cTn id="231" dur="100" fill="hold"/>
                                        <p:tgtEl>
                                          <p:spTgt spid="433189"/>
                                        </p:tgtEl>
                                        <p:attrNameLst>
                                          <p:attrName>ppt_x,ppt_y</p:attrName>
                                        </p:attrNameLst>
                                      </p:cBhvr>
                                      <p:rCtr x="-120000" y="220000"/>
                                    </p:animMotion>
                                  </p:childTnLst>
                                </p:cTn>
                              </p:par>
                              <p:par>
                                <p:cTn id="232" presetID="22" presetClass="entr" presetSubtype="1" fill="hold" grpId="0" nodeType="withEffect">
                                  <p:stCondLst>
                                    <p:cond delay="0"/>
                                  </p:stCondLst>
                                  <p:childTnLst>
                                    <p:set>
                                      <p:cBhvr>
                                        <p:cTn id="233" dur="1" fill="hold">
                                          <p:stCondLst>
                                            <p:cond delay="0"/>
                                          </p:stCondLst>
                                        </p:cTn>
                                        <p:tgtEl>
                                          <p:spTgt spid="433175"/>
                                        </p:tgtEl>
                                        <p:attrNameLst>
                                          <p:attrName>style.visibility</p:attrName>
                                        </p:attrNameLst>
                                      </p:cBhvr>
                                      <p:to>
                                        <p:strVal val="visible"/>
                                      </p:to>
                                    </p:set>
                                    <p:animEffect transition="in" filter="wipe(up)">
                                      <p:cBhvr>
                                        <p:cTn id="234" dur="100"/>
                                        <p:tgtEl>
                                          <p:spTgt spid="433175"/>
                                        </p:tgtEl>
                                      </p:cBhvr>
                                    </p:animEffect>
                                  </p:childTnLst>
                                </p:cTn>
                              </p:par>
                            </p:childTnLst>
                          </p:cTn>
                        </p:par>
                        <p:par>
                          <p:cTn id="235" fill="hold" nodeType="afterGroup">
                            <p:stCondLst>
                              <p:cond delay="4900"/>
                            </p:stCondLst>
                            <p:childTnLst>
                              <p:par>
                                <p:cTn id="236" presetID="0" presetClass="path" presetSubtype="0" accel="50000" decel="50000" fill="hold" nodeType="afterEffect">
                                  <p:stCondLst>
                                    <p:cond delay="0"/>
                                  </p:stCondLst>
                                  <p:childTnLst>
                                    <p:animMotion origin="layout" path="M -0.02101 0.14197 C -0.01389 0.14151 -0.00799 0.1422 -0.00209 0.13781 C 0.00382 0.13342 0.01128 0.12093 0.01476 0.11631 " pathEditMode="relative" rAng="0" ptsTypes="aaa">
                                      <p:cBhvr>
                                        <p:cTn id="237" dur="300" fill="hold"/>
                                        <p:tgtEl>
                                          <p:spTgt spid="433189"/>
                                        </p:tgtEl>
                                        <p:attrNameLst>
                                          <p:attrName>ppt_x,ppt_y</p:attrName>
                                        </p:attrNameLst>
                                      </p:cBhvr>
                                      <p:rCtr x="180000" y="-120000"/>
                                    </p:animMotion>
                                  </p:childTnLst>
                                </p:cTn>
                              </p:par>
                              <p:par>
                                <p:cTn id="238" presetID="22" presetClass="entr" presetSubtype="4" fill="hold" grpId="0" nodeType="withEffect">
                                  <p:stCondLst>
                                    <p:cond delay="0"/>
                                  </p:stCondLst>
                                  <p:childTnLst>
                                    <p:set>
                                      <p:cBhvr>
                                        <p:cTn id="239" dur="1" fill="hold">
                                          <p:stCondLst>
                                            <p:cond delay="0"/>
                                          </p:stCondLst>
                                        </p:cTn>
                                        <p:tgtEl>
                                          <p:spTgt spid="433176"/>
                                        </p:tgtEl>
                                        <p:attrNameLst>
                                          <p:attrName>style.visibility</p:attrName>
                                        </p:attrNameLst>
                                      </p:cBhvr>
                                      <p:to>
                                        <p:strVal val="visible"/>
                                      </p:to>
                                    </p:set>
                                    <p:animEffect transition="in" filter="wipe(down)">
                                      <p:cBhvr>
                                        <p:cTn id="240" dur="300"/>
                                        <p:tgtEl>
                                          <p:spTgt spid="433176"/>
                                        </p:tgtEl>
                                      </p:cBhvr>
                                    </p:animEffect>
                                  </p:childTnLst>
                                </p:cTn>
                              </p:par>
                            </p:childTnLst>
                          </p:cTn>
                        </p:par>
                        <p:par>
                          <p:cTn id="241" fill="hold" nodeType="afterGroup">
                            <p:stCondLst>
                              <p:cond delay="5200"/>
                            </p:stCondLst>
                            <p:childTnLst>
                              <p:par>
                                <p:cTn id="242" presetID="0" presetClass="path" presetSubtype="0" accel="50000" decel="50000" fill="hold" nodeType="afterEffect">
                                  <p:stCondLst>
                                    <p:cond delay="0"/>
                                  </p:stCondLst>
                                  <p:childTnLst>
                                    <p:animMotion origin="layout" path="M 0.01788 0.11389 C 0.01632 0.16436 -0.01233 0.30487 0.00816 0.41667 C 0.02864 0.52848 0.11441 0.71181 0.14045 0.7845 C 0.16649 0.85718 0.15955 0.83889 0.16458 0.85325 " pathEditMode="relative" rAng="0" ptsTypes="aaaa">
                                      <p:cBhvr>
                                        <p:cTn id="243" dur="1000" fill="hold"/>
                                        <p:tgtEl>
                                          <p:spTgt spid="433189"/>
                                        </p:tgtEl>
                                        <p:attrNameLst>
                                          <p:attrName>ppt_x,ppt_y</p:attrName>
                                        </p:attrNameLst>
                                      </p:cBhvr>
                                      <p:rCtr x="590000" y="37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animBg="1"/>
      <p:bldP spid="433156" grpId="0" animBg="1"/>
      <p:bldP spid="433157" grpId="0" animBg="1"/>
      <p:bldP spid="433158" grpId="0" animBg="1"/>
      <p:bldP spid="433159" grpId="0" animBg="1"/>
      <p:bldP spid="433160" grpId="0" animBg="1"/>
      <p:bldP spid="433161" grpId="0" animBg="1"/>
      <p:bldP spid="433162" grpId="0" animBg="1"/>
      <p:bldP spid="433163" grpId="0" animBg="1"/>
      <p:bldP spid="433164" grpId="0" animBg="1"/>
      <p:bldP spid="433165" grpId="0" animBg="1"/>
      <p:bldP spid="433166" grpId="0" animBg="1"/>
      <p:bldP spid="433167" grpId="0" animBg="1"/>
      <p:bldP spid="433168" grpId="0" animBg="1"/>
      <p:bldP spid="433169" grpId="0" animBg="1"/>
      <p:bldP spid="433170" grpId="0" animBg="1"/>
      <p:bldP spid="433171" grpId="0" animBg="1"/>
      <p:bldP spid="433172" grpId="0" animBg="1"/>
      <p:bldP spid="433173" grpId="0" animBg="1"/>
      <p:bldP spid="433174" grpId="0" animBg="1"/>
      <p:bldP spid="433175" grpId="0" animBg="1"/>
      <p:bldP spid="433176" grpId="0" animBg="1"/>
      <p:bldP spid="433177" grpId="0" animBg="1"/>
      <p:bldP spid="433178" grpId="0" animBg="1"/>
      <p:bldP spid="433179" grpId="0" animBg="1"/>
      <p:bldP spid="433180" grpId="0" animBg="1"/>
      <p:bldP spid="433181" grpId="0" animBg="1"/>
      <p:bldP spid="433182" grpId="0" animBg="1"/>
      <p:bldP spid="433183" grpId="0" animBg="1"/>
      <p:bldP spid="433184" grpId="0" animBg="1"/>
      <p:bldP spid="433185" grpId="0" animBg="1"/>
      <p:bldP spid="433186" grpId="0" animBg="1"/>
      <p:bldP spid="433187" grpId="0" animBg="1"/>
      <p:bldP spid="433188" grpId="0" animBg="1"/>
      <p:bldP spid="433190" grpId="0" animBg="1"/>
      <p:bldP spid="433191" grpId="0" animBg="1"/>
      <p:bldP spid="433192" grpId="0" animBg="1"/>
      <p:bldP spid="4331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7" name="Rectangle 36"/>
          <p:cNvSpPr>
            <a:spLocks noChangeArrowheads="1"/>
          </p:cNvSpPr>
          <p:nvPr/>
        </p:nvSpPr>
        <p:spPr bwMode="auto">
          <a:xfrm>
            <a:off x="3071814" y="404813"/>
            <a:ext cx="64087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4400" b="1">
                <a:solidFill>
                  <a:schemeClr val="bg1"/>
                </a:solidFill>
                <a:latin typeface="Times New Roman" panose="02020603050405020304" pitchFamily="18" charset="0"/>
                <a:ea typeface="宋体" panose="02010600030101010101" pitchFamily="2" charset="-122"/>
              </a:defRPr>
            </a:lvl1pPr>
            <a:lvl2pPr marL="342900" indent="-342900">
              <a:defRPr kumimoji="1" sz="4400" b="1">
                <a:solidFill>
                  <a:schemeClr val="bg1"/>
                </a:solidFill>
                <a:latin typeface="Times New Roman" panose="02020603050405020304" pitchFamily="18" charset="0"/>
                <a:ea typeface="宋体" panose="02010600030101010101" pitchFamily="2" charset="-122"/>
              </a:defRPr>
            </a:lvl2pPr>
            <a:lvl3pPr marL="342900" indent="-342900">
              <a:defRPr kumimoji="1" sz="4400" b="1">
                <a:solidFill>
                  <a:schemeClr val="bg1"/>
                </a:solidFill>
                <a:latin typeface="Times New Roman" panose="02020603050405020304" pitchFamily="18" charset="0"/>
                <a:ea typeface="宋体" panose="02010600030101010101" pitchFamily="2" charset="-122"/>
              </a:defRPr>
            </a:lvl3pPr>
            <a:lvl4pPr marL="342900" indent="-342900">
              <a:defRPr kumimoji="1" sz="4400" b="1">
                <a:solidFill>
                  <a:schemeClr val="bg1"/>
                </a:solidFill>
                <a:latin typeface="Times New Roman" panose="02020603050405020304" pitchFamily="18" charset="0"/>
                <a:ea typeface="宋体" panose="02010600030101010101" pitchFamily="2" charset="-122"/>
              </a:defRPr>
            </a:lvl4pPr>
            <a:lvl5pPr marL="342900" indent="-342900">
              <a:defRPr kumimoji="1" sz="4400" b="1">
                <a:solidFill>
                  <a:schemeClr val="bg1"/>
                </a:solidFill>
                <a:latin typeface="Times New Roman" panose="02020603050405020304" pitchFamily="18" charset="0"/>
                <a:ea typeface="宋体" panose="02010600030101010101" pitchFamily="2" charset="-122"/>
              </a:defRPr>
            </a:lvl5pPr>
            <a:lvl6pPr marL="8001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6pPr>
            <a:lvl7pPr marL="12573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7pPr>
            <a:lvl8pPr marL="17145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8pPr>
            <a:lvl9pPr marL="21717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9pPr>
          </a:lstStyle>
          <a:p>
            <a:pPr algn="ctr" fontAlgn="base">
              <a:spcBef>
                <a:spcPct val="20000"/>
              </a:spcBef>
              <a:spcAft>
                <a:spcPct val="0"/>
              </a:spcAft>
            </a:pPr>
            <a:r>
              <a:rPr lang="en-US" altLang="zh-CN" sz="3600" b="0">
                <a:solidFill>
                  <a:srgbClr val="FFFF00"/>
                </a:solidFill>
                <a:ea typeface="华文隶书" panose="02010800040101010101" pitchFamily="2" charset="-122"/>
                <a:cs typeface="Times New Roman" panose="02020603050405020304" pitchFamily="18" charset="0"/>
              </a:rPr>
              <a:t>  </a:t>
            </a:r>
          </a:p>
        </p:txBody>
      </p:sp>
      <p:sp>
        <p:nvSpPr>
          <p:cNvPr id="2" name="矩形 1"/>
          <p:cNvSpPr/>
          <p:nvPr/>
        </p:nvSpPr>
        <p:spPr>
          <a:xfrm>
            <a:off x="3048000" y="2951947"/>
            <a:ext cx="6096000" cy="457626"/>
          </a:xfrm>
          <a:prstGeom prst="rect">
            <a:avLst/>
          </a:prstGeom>
        </p:spPr>
        <p:txBody>
          <a:bodyPr>
            <a:spAutoFit/>
          </a:bodyPr>
          <a:lstStyle/>
          <a:p>
            <a:pPr algn="just">
              <a:lnSpc>
                <a:spcPct val="200000"/>
              </a:lnSpc>
              <a:spcAft>
                <a:spcPts val="0"/>
              </a:spcAft>
            </a:pPr>
            <a:r>
              <a:rPr lang="en-US" altLang="zh-CN" sz="1400" kern="100" dirty="0">
                <a:latin typeface="Times New Roman" panose="02020603050405020304" pitchFamily="18" charset="0"/>
                <a:ea typeface="宋体" panose="02010600030101010101" pitchFamily="2" charset="-122"/>
              </a:rPr>
              <a:t> .</a:t>
            </a:r>
            <a:endParaRPr lang="zh-CN" altLang="zh-CN" sz="1050" kern="100" dirty="0">
              <a:effectLst/>
              <a:latin typeface="Times New Roman" panose="02020603050405020304" pitchFamily="18" charset="0"/>
              <a:ea typeface="宋体" panose="02010600030101010101" pitchFamily="2" charset="-122"/>
            </a:endParaRPr>
          </a:p>
        </p:txBody>
      </p:sp>
      <p:sp>
        <p:nvSpPr>
          <p:cNvPr id="3" name="文本框 2"/>
          <p:cNvSpPr txBox="1"/>
          <p:nvPr/>
        </p:nvSpPr>
        <p:spPr>
          <a:xfrm>
            <a:off x="1674890" y="82771"/>
            <a:ext cx="9632887" cy="707886"/>
          </a:xfrm>
          <a:prstGeom prst="rect">
            <a:avLst/>
          </a:prstGeom>
          <a:noFill/>
        </p:spPr>
        <p:txBody>
          <a:bodyPr wrap="square" rtlCol="0">
            <a:spAutoFit/>
          </a:bodyPr>
          <a:lstStyle/>
          <a:p>
            <a:pPr eaLnBrk="0" fontAlgn="base" hangingPunct="0">
              <a:spcBef>
                <a:spcPct val="0"/>
              </a:spcBef>
              <a:spcAft>
                <a:spcPct val="0"/>
              </a:spcAft>
            </a:pPr>
            <a:r>
              <a:rPr lang="en-US" altLang="en-US" sz="4000" b="1" dirty="0">
                <a:solidFill>
                  <a:srgbClr val="FFFF00"/>
                </a:solidFill>
              </a:rPr>
              <a:t>Cont’d…</a:t>
            </a:r>
            <a:endParaRPr lang="zh-CN" altLang="en-US" sz="4000" b="1" dirty="0">
              <a:solidFill>
                <a:srgbClr val="FFFF00"/>
              </a:solidFill>
            </a:endParaRPr>
          </a:p>
        </p:txBody>
      </p:sp>
      <p:sp>
        <p:nvSpPr>
          <p:cNvPr id="4" name="矩形 3"/>
          <p:cNvSpPr/>
          <p:nvPr/>
        </p:nvSpPr>
        <p:spPr>
          <a:xfrm>
            <a:off x="1520980" y="1393555"/>
            <a:ext cx="10009604" cy="2492990"/>
          </a:xfrm>
          <a:prstGeom prst="rect">
            <a:avLst/>
          </a:prstGeom>
        </p:spPr>
        <p:txBody>
          <a:bodyPr wrap="square">
            <a:spAutoFit/>
          </a:bodyPr>
          <a:lstStyle/>
          <a:p>
            <a:pPr indent="-609600" fontAlgn="base">
              <a:lnSpc>
                <a:spcPct val="90000"/>
              </a:lnSpc>
              <a:spcBef>
                <a:spcPct val="20000"/>
              </a:spcBef>
              <a:spcAft>
                <a:spcPct val="0"/>
              </a:spcAft>
            </a:pPr>
            <a:r>
              <a:rPr lang="en-US" altLang="zh-CN" sz="2400" b="1" dirty="0">
                <a:solidFill>
                  <a:schemeClr val="bg1"/>
                </a:solidFill>
              </a:rPr>
              <a:t>The UN’s</a:t>
            </a:r>
            <a:r>
              <a:rPr lang="zh-CN" altLang="en-US" sz="2400" b="1" dirty="0">
                <a:solidFill>
                  <a:schemeClr val="bg1"/>
                </a:solidFill>
              </a:rPr>
              <a:t> </a:t>
            </a:r>
            <a:r>
              <a:rPr lang="en-US" altLang="zh-CN" sz="2400" b="1" dirty="0">
                <a:solidFill>
                  <a:schemeClr val="bg1"/>
                </a:solidFill>
              </a:rPr>
              <a:t>Principles and Recommendations for Population and Housing Census defines a population census as the total process of collecting, compiling, evaluating, analyzing and publishing demographic, economic and social data pertaining, at a specified time, to all persons in a country.</a:t>
            </a:r>
          </a:p>
          <a:p>
            <a:pPr indent="-609600" fontAlgn="base">
              <a:lnSpc>
                <a:spcPct val="90000"/>
              </a:lnSpc>
              <a:spcBef>
                <a:spcPct val="20000"/>
              </a:spcBef>
              <a:spcAft>
                <a:spcPct val="0"/>
              </a:spcAft>
            </a:pPr>
            <a:r>
              <a:rPr lang="en-US" altLang="zh-CN" sz="2400" b="1" dirty="0">
                <a:solidFill>
                  <a:schemeClr val="bg1"/>
                </a:solidFill>
              </a:rPr>
              <a:t>In China, the population census is the most comprehensive source of information on population summarization and structure. It provides benchmark for all demographic, social and labor force statistics.</a:t>
            </a:r>
            <a:endParaRPr lang="zh-CN" altLang="zh-CN" sz="2400" b="1" dirty="0">
              <a:solidFill>
                <a:schemeClr val="bg1"/>
              </a:solidFill>
            </a:endParaRPr>
          </a:p>
        </p:txBody>
      </p:sp>
    </p:spTree>
    <p:extLst>
      <p:ext uri="{BB962C8B-B14F-4D97-AF65-F5344CB8AC3E}">
        <p14:creationId xmlns:p14="http://schemas.microsoft.com/office/powerpoint/2010/main" val="17411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95" name="Group 71"/>
          <p:cNvGraphicFramePr>
            <a:graphicFrameLocks noGrp="1"/>
          </p:cNvGraphicFramePr>
          <p:nvPr>
            <p:ph idx="4294967295"/>
            <p:extLst>
              <p:ext uri="{D42A27DB-BD31-4B8C-83A1-F6EECF244321}">
                <p14:modId xmlns:p14="http://schemas.microsoft.com/office/powerpoint/2010/main" val="460716316"/>
              </p:ext>
            </p:extLst>
          </p:nvPr>
        </p:nvGraphicFramePr>
        <p:xfrm>
          <a:off x="1674890" y="959254"/>
          <a:ext cx="9632887" cy="3985385"/>
        </p:xfrm>
        <a:graphic>
          <a:graphicData uri="http://schemas.openxmlformats.org/drawingml/2006/table">
            <a:tbl>
              <a:tblPr/>
              <a:tblGrid>
                <a:gridCol w="3514083">
                  <a:extLst>
                    <a:ext uri="{9D8B030D-6E8A-4147-A177-3AD203B41FA5}">
                      <a16:colId xmlns:a16="http://schemas.microsoft.com/office/drawing/2014/main" val="20000"/>
                    </a:ext>
                  </a:extLst>
                </a:gridCol>
                <a:gridCol w="2570551">
                  <a:extLst>
                    <a:ext uri="{9D8B030D-6E8A-4147-A177-3AD203B41FA5}">
                      <a16:colId xmlns:a16="http://schemas.microsoft.com/office/drawing/2014/main" val="20001"/>
                    </a:ext>
                  </a:extLst>
                </a:gridCol>
                <a:gridCol w="3548253">
                  <a:extLst>
                    <a:ext uri="{9D8B030D-6E8A-4147-A177-3AD203B41FA5}">
                      <a16:colId xmlns:a16="http://schemas.microsoft.com/office/drawing/2014/main" val="20002"/>
                    </a:ext>
                  </a:extLst>
                </a:gridCol>
              </a:tblGrid>
              <a:tr h="750972">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800" b="1" i="0" u="none" strike="noStrike" cap="none" normalizeH="0" baseline="0" dirty="0">
                          <a:ln>
                            <a:noFill/>
                          </a:ln>
                          <a:solidFill>
                            <a:srgbClr val="FFFFCC"/>
                          </a:solidFill>
                          <a:effectLst/>
                          <a:latin typeface="Times New Roman" panose="02020603050405020304" pitchFamily="18" charset="0"/>
                          <a:ea typeface="宋体" panose="02010600030101010101" pitchFamily="2" charset="-122"/>
                        </a:rPr>
                        <a:t>Sequence</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800" b="1" i="0" u="none" strike="noStrike" cap="none" normalizeH="0" baseline="0">
                          <a:ln>
                            <a:noFill/>
                          </a:ln>
                          <a:solidFill>
                            <a:srgbClr val="FFFFCC"/>
                          </a:solidFill>
                          <a:effectLst/>
                          <a:latin typeface="Times New Roman" panose="02020603050405020304" pitchFamily="18" charset="0"/>
                          <a:ea typeface="宋体" panose="02010600030101010101" pitchFamily="2" charset="-122"/>
                        </a:rPr>
                        <a:t>Year  </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800" b="1" i="0" u="none" strike="noStrike" cap="none" normalizeH="0" baseline="0">
                          <a:ln>
                            <a:noFill/>
                          </a:ln>
                          <a:solidFill>
                            <a:srgbClr val="FFFFCC"/>
                          </a:solidFill>
                          <a:effectLst/>
                          <a:latin typeface="Times New Roman" panose="02020603050405020304" pitchFamily="18" charset="0"/>
                          <a:ea typeface="宋体" panose="02010600030101010101" pitchFamily="2" charset="-122"/>
                        </a:rPr>
                        <a:t>Population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800" b="1" i="0" u="none" strike="noStrike" cap="none" normalizeH="0" baseline="0">
                          <a:ln>
                            <a:noFill/>
                          </a:ln>
                          <a:solidFill>
                            <a:srgbClr val="FFFFCC"/>
                          </a:solidFill>
                          <a:effectLst/>
                          <a:latin typeface="Times New Roman" panose="02020603050405020304" pitchFamily="18" charset="0"/>
                          <a:ea typeface="宋体" panose="02010600030101010101" pitchFamily="2" charset="-122"/>
                        </a:rPr>
                        <a:t>(million)</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230">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First</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rPr>
                        <a:t> 1953</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rPr>
                        <a:t>594.53</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789">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Second</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1964</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 694.58</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830">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Third</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1982</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1008.18</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975">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Fourth</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1990</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1133.68</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8714">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Fifth</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 2000</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1265.83</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9975">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Sixth</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000" b="1" i="0" u="none" strike="noStrike" cap="none" normalizeH="0" baseline="0">
                          <a:ln>
                            <a:noFill/>
                          </a:ln>
                          <a:solidFill>
                            <a:srgbClr val="FFFFFF"/>
                          </a:solidFill>
                          <a:effectLst/>
                          <a:latin typeface="Times New Roman" panose="02020603050405020304" pitchFamily="18" charset="0"/>
                          <a:ea typeface="宋体" panose="02010600030101010101" pitchFamily="2" charset="-122"/>
                        </a:rPr>
                        <a:t>2010</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kumimoji="1" sz="2800" b="1">
                          <a:solidFill>
                            <a:schemeClr val="bg1"/>
                          </a:solidFill>
                          <a:latin typeface="Times New Roman" panose="02020603050405020304" pitchFamily="18" charset="0"/>
                          <a:ea typeface="宋体" panose="02010600030101010101" pitchFamily="2" charset="-122"/>
                        </a:defRPr>
                      </a:lvl1pPr>
                      <a:lvl2pPr algn="l">
                        <a:spcBef>
                          <a:spcPct val="20000"/>
                        </a:spcBef>
                        <a:defRPr kumimoji="1" sz="2400" b="1">
                          <a:solidFill>
                            <a:schemeClr val="bg1"/>
                          </a:solidFill>
                          <a:latin typeface="Times New Roman" panose="02020603050405020304" pitchFamily="18" charset="0"/>
                          <a:ea typeface="宋体" panose="02010600030101010101" pitchFamily="2" charset="-122"/>
                        </a:defRPr>
                      </a:lvl2pPr>
                      <a:lvl3pPr algn="l">
                        <a:spcBef>
                          <a:spcPct val="20000"/>
                        </a:spcBef>
                        <a:defRPr kumimoji="1" sz="2000" b="1">
                          <a:solidFill>
                            <a:schemeClr val="bg1"/>
                          </a:solidFill>
                          <a:latin typeface="Times New Roman" panose="02020603050405020304" pitchFamily="18" charset="0"/>
                          <a:ea typeface="宋体" panose="02010600030101010101" pitchFamily="2" charset="-122"/>
                        </a:defRPr>
                      </a:lvl3pPr>
                      <a:lvl4pPr algn="l">
                        <a:spcBef>
                          <a:spcPct val="20000"/>
                        </a:spcBef>
                        <a:defRPr kumimoji="1" b="1">
                          <a:solidFill>
                            <a:schemeClr val="bg1"/>
                          </a:solidFill>
                          <a:latin typeface="Times New Roman" panose="02020603050405020304" pitchFamily="18" charset="0"/>
                          <a:ea typeface="宋体" panose="02010600030101010101" pitchFamily="2" charset="-122"/>
                        </a:defRPr>
                      </a:lvl4pPr>
                      <a:lvl5pPr algn="l">
                        <a:spcBef>
                          <a:spcPct val="20000"/>
                        </a:spcBef>
                        <a:defRPr kumimoji="1" b="1">
                          <a:solidFill>
                            <a:schemeClr val="bg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b="1">
                          <a:solidFill>
                            <a:schemeClr val="bg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1" i="0" u="none" strike="noStrike" cap="none" normalizeH="0" baseline="0" dirty="0">
                          <a:ln>
                            <a:noFill/>
                          </a:ln>
                          <a:solidFill>
                            <a:srgbClr val="FFFFFF"/>
                          </a:solidFill>
                          <a:effectLst/>
                          <a:latin typeface="Times New Roman" panose="02020603050405020304" pitchFamily="18" charset="0"/>
                          <a:ea typeface="宋体" panose="02010600030101010101" pitchFamily="2" charset="-122"/>
                        </a:rPr>
                        <a:t>1339.72</a:t>
                      </a:r>
                    </a:p>
                  </a:txBody>
                  <a:tcPr marT="45716" marB="4571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157" name="Rectangle 36"/>
          <p:cNvSpPr>
            <a:spLocks noChangeArrowheads="1"/>
          </p:cNvSpPr>
          <p:nvPr/>
        </p:nvSpPr>
        <p:spPr bwMode="auto">
          <a:xfrm>
            <a:off x="3071814" y="404813"/>
            <a:ext cx="64087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4400" b="1">
                <a:solidFill>
                  <a:schemeClr val="bg1"/>
                </a:solidFill>
                <a:latin typeface="Times New Roman" panose="02020603050405020304" pitchFamily="18" charset="0"/>
                <a:ea typeface="宋体" panose="02010600030101010101" pitchFamily="2" charset="-122"/>
              </a:defRPr>
            </a:lvl1pPr>
            <a:lvl2pPr marL="342900" indent="-342900">
              <a:defRPr kumimoji="1" sz="4400" b="1">
                <a:solidFill>
                  <a:schemeClr val="bg1"/>
                </a:solidFill>
                <a:latin typeface="Times New Roman" panose="02020603050405020304" pitchFamily="18" charset="0"/>
                <a:ea typeface="宋体" panose="02010600030101010101" pitchFamily="2" charset="-122"/>
              </a:defRPr>
            </a:lvl2pPr>
            <a:lvl3pPr marL="342900" indent="-342900">
              <a:defRPr kumimoji="1" sz="4400" b="1">
                <a:solidFill>
                  <a:schemeClr val="bg1"/>
                </a:solidFill>
                <a:latin typeface="Times New Roman" panose="02020603050405020304" pitchFamily="18" charset="0"/>
                <a:ea typeface="宋体" panose="02010600030101010101" pitchFamily="2" charset="-122"/>
              </a:defRPr>
            </a:lvl3pPr>
            <a:lvl4pPr marL="342900" indent="-342900">
              <a:defRPr kumimoji="1" sz="4400" b="1">
                <a:solidFill>
                  <a:schemeClr val="bg1"/>
                </a:solidFill>
                <a:latin typeface="Times New Roman" panose="02020603050405020304" pitchFamily="18" charset="0"/>
                <a:ea typeface="宋体" panose="02010600030101010101" pitchFamily="2" charset="-122"/>
              </a:defRPr>
            </a:lvl4pPr>
            <a:lvl5pPr marL="342900" indent="-342900">
              <a:defRPr kumimoji="1" sz="4400" b="1">
                <a:solidFill>
                  <a:schemeClr val="bg1"/>
                </a:solidFill>
                <a:latin typeface="Times New Roman" panose="02020603050405020304" pitchFamily="18" charset="0"/>
                <a:ea typeface="宋体" panose="02010600030101010101" pitchFamily="2" charset="-122"/>
              </a:defRPr>
            </a:lvl5pPr>
            <a:lvl6pPr marL="8001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6pPr>
            <a:lvl7pPr marL="12573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7pPr>
            <a:lvl8pPr marL="17145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8pPr>
            <a:lvl9pPr marL="2171700" indent="-342900" eaLnBrk="0" fontAlgn="base" hangingPunct="0">
              <a:spcBef>
                <a:spcPct val="0"/>
              </a:spcBef>
              <a:spcAft>
                <a:spcPct val="0"/>
              </a:spcAft>
              <a:defRPr kumimoji="1" sz="4400" b="1">
                <a:solidFill>
                  <a:schemeClr val="bg1"/>
                </a:solidFill>
                <a:latin typeface="Times New Roman" panose="02020603050405020304" pitchFamily="18" charset="0"/>
                <a:ea typeface="宋体" panose="02010600030101010101" pitchFamily="2" charset="-122"/>
              </a:defRPr>
            </a:lvl9pPr>
          </a:lstStyle>
          <a:p>
            <a:pPr algn="ctr" fontAlgn="base">
              <a:spcBef>
                <a:spcPct val="20000"/>
              </a:spcBef>
              <a:spcAft>
                <a:spcPct val="0"/>
              </a:spcAft>
            </a:pPr>
            <a:r>
              <a:rPr lang="en-US" altLang="zh-CN" sz="3600" b="0">
                <a:solidFill>
                  <a:srgbClr val="FFFF00"/>
                </a:solidFill>
                <a:ea typeface="华文隶书" panose="02010800040101010101" pitchFamily="2" charset="-122"/>
                <a:cs typeface="Times New Roman" panose="02020603050405020304" pitchFamily="18" charset="0"/>
              </a:rPr>
              <a:t>  </a:t>
            </a:r>
          </a:p>
        </p:txBody>
      </p:sp>
      <p:sp>
        <p:nvSpPr>
          <p:cNvPr id="2" name="矩形 1"/>
          <p:cNvSpPr/>
          <p:nvPr/>
        </p:nvSpPr>
        <p:spPr>
          <a:xfrm>
            <a:off x="3048000" y="2951947"/>
            <a:ext cx="6096000" cy="457626"/>
          </a:xfrm>
          <a:prstGeom prst="rect">
            <a:avLst/>
          </a:prstGeom>
        </p:spPr>
        <p:txBody>
          <a:bodyPr>
            <a:spAutoFit/>
          </a:bodyPr>
          <a:lstStyle/>
          <a:p>
            <a:pPr algn="just">
              <a:lnSpc>
                <a:spcPct val="200000"/>
              </a:lnSpc>
              <a:spcAft>
                <a:spcPts val="0"/>
              </a:spcAft>
            </a:pPr>
            <a:r>
              <a:rPr lang="en-US" altLang="zh-CN" sz="1400" kern="100" dirty="0">
                <a:latin typeface="Times New Roman" panose="02020603050405020304" pitchFamily="18" charset="0"/>
                <a:ea typeface="宋体" panose="02010600030101010101" pitchFamily="2" charset="-122"/>
              </a:rPr>
              <a:t> .</a:t>
            </a:r>
            <a:endParaRPr lang="zh-CN" altLang="zh-CN" sz="1050" kern="100" dirty="0">
              <a:effectLst/>
              <a:latin typeface="Times New Roman" panose="02020603050405020304" pitchFamily="18" charset="0"/>
              <a:ea typeface="宋体" panose="02010600030101010101" pitchFamily="2" charset="-122"/>
            </a:endParaRPr>
          </a:p>
        </p:txBody>
      </p:sp>
      <p:sp>
        <p:nvSpPr>
          <p:cNvPr id="3" name="文本框 2"/>
          <p:cNvSpPr txBox="1"/>
          <p:nvPr/>
        </p:nvSpPr>
        <p:spPr>
          <a:xfrm>
            <a:off x="1674890" y="82771"/>
            <a:ext cx="9632887" cy="707886"/>
          </a:xfrm>
          <a:prstGeom prst="rect">
            <a:avLst/>
          </a:prstGeom>
          <a:noFill/>
        </p:spPr>
        <p:txBody>
          <a:bodyPr wrap="square" rtlCol="0">
            <a:spAutoFit/>
          </a:bodyPr>
          <a:lstStyle/>
          <a:p>
            <a:pPr eaLnBrk="0" fontAlgn="base" hangingPunct="0">
              <a:spcBef>
                <a:spcPct val="0"/>
              </a:spcBef>
              <a:spcAft>
                <a:spcPct val="0"/>
              </a:spcAft>
            </a:pPr>
            <a:r>
              <a:rPr lang="en-US" altLang="en-US" sz="4000" b="1" dirty="0">
                <a:solidFill>
                  <a:srgbClr val="FFFF00"/>
                </a:solidFill>
              </a:rPr>
              <a:t>Cont’d…</a:t>
            </a:r>
            <a:endParaRPr lang="zh-CN" altLang="en-US" sz="4000" b="1" dirty="0">
              <a:solidFill>
                <a:srgbClr val="FFFF00"/>
              </a:solidFill>
            </a:endParaRPr>
          </a:p>
        </p:txBody>
      </p:sp>
      <p:sp>
        <p:nvSpPr>
          <p:cNvPr id="4" name="矩形 3"/>
          <p:cNvSpPr/>
          <p:nvPr/>
        </p:nvSpPr>
        <p:spPr>
          <a:xfrm>
            <a:off x="1520980" y="5051152"/>
            <a:ext cx="10009604" cy="1569660"/>
          </a:xfrm>
          <a:prstGeom prst="rect">
            <a:avLst/>
          </a:prstGeom>
        </p:spPr>
        <p:txBody>
          <a:bodyPr wrap="square">
            <a:spAutoFit/>
          </a:bodyPr>
          <a:lstStyle/>
          <a:p>
            <a:r>
              <a:rPr lang="en-GB" altLang="zh-CN" sz="2400" b="1" dirty="0">
                <a:solidFill>
                  <a:schemeClr val="bg1"/>
                </a:solidFill>
              </a:rPr>
              <a:t>So far China has undertaken six population and housing censuses in 1953, 1964, 1982, 1990, 2000 and 2010</a:t>
            </a:r>
            <a:r>
              <a:rPr lang="en-US" altLang="zh-CN" sz="2400" b="1" dirty="0">
                <a:solidFill>
                  <a:schemeClr val="bg1"/>
                </a:solidFill>
              </a:rPr>
              <a:t>, and </a:t>
            </a:r>
            <a:r>
              <a:rPr lang="en-GB" altLang="zh-CN" sz="2400" b="1" dirty="0">
                <a:solidFill>
                  <a:schemeClr val="bg1"/>
                </a:solidFill>
              </a:rPr>
              <a:t> China is primarily taking traditional methods to conduct the census, the face-to-face interview with paper </a:t>
            </a:r>
            <a:r>
              <a:rPr lang="en-US" altLang="zh-CN" sz="2400" b="1" dirty="0">
                <a:solidFill>
                  <a:schemeClr val="bg1"/>
                </a:solidFill>
              </a:rPr>
              <a:t>questionnaires.</a:t>
            </a:r>
            <a:endParaRPr lang="zh-CN" altLang="en-US" sz="2400" b="1" dirty="0">
              <a:solidFill>
                <a:schemeClr val="bg1"/>
              </a:solidFill>
            </a:endParaRPr>
          </a:p>
        </p:txBody>
      </p:sp>
    </p:spTree>
    <p:extLst>
      <p:ext uri="{BB962C8B-B14F-4D97-AF65-F5344CB8AC3E}">
        <p14:creationId xmlns:p14="http://schemas.microsoft.com/office/powerpoint/2010/main" val="364880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1618" y="312483"/>
            <a:ext cx="11030467" cy="863600"/>
          </a:xfrm>
        </p:spPr>
        <p:txBody>
          <a:bodyPr/>
          <a:lstStyle/>
          <a:p>
            <a:pPr algn="l" eaLnBrk="1" hangingPunct="1"/>
            <a:r>
              <a:rPr lang="en-US" altLang="zh-CN" dirty="0"/>
              <a:t>2010 round Population Census</a:t>
            </a:r>
            <a:br>
              <a:rPr lang="en-US" altLang="zh-CN" sz="3200" dirty="0"/>
            </a:br>
            <a:endParaRPr lang="en-US" altLang="zh-CN" sz="1600" dirty="0"/>
          </a:p>
        </p:txBody>
      </p:sp>
      <p:sp>
        <p:nvSpPr>
          <p:cNvPr id="10243" name="Rectangle 3"/>
          <p:cNvSpPr>
            <a:spLocks noGrp="1" noChangeArrowheads="1"/>
          </p:cNvSpPr>
          <p:nvPr>
            <p:ph type="body" idx="1"/>
          </p:nvPr>
        </p:nvSpPr>
        <p:spPr>
          <a:xfrm>
            <a:off x="1507526" y="1489118"/>
            <a:ext cx="9712410" cy="5142341"/>
          </a:xfrm>
        </p:spPr>
        <p:txBody>
          <a:bodyPr/>
          <a:lstStyle/>
          <a:p>
            <a:pPr eaLnBrk="1" hangingPunct="1">
              <a:lnSpc>
                <a:spcPct val="80000"/>
              </a:lnSpc>
            </a:pPr>
            <a:r>
              <a:rPr lang="en-US" altLang="zh-CN" sz="2800" dirty="0"/>
              <a:t>Legal basis for census - </a:t>
            </a:r>
            <a:r>
              <a:rPr lang="en-US" altLang="zh-CN" sz="2800" dirty="0">
                <a:latin typeface="Times New Roman" panose="02020603050405020304" pitchFamily="18" charset="0"/>
                <a:ea typeface="黑体" panose="02010609060101010101" pitchFamily="49" charset="-122"/>
              </a:rPr>
              <a:t>Stronger protection of privacy to win cooperation and support from the public</a:t>
            </a:r>
          </a:p>
          <a:p>
            <a:pPr eaLnBrk="1" hangingPunct="1">
              <a:lnSpc>
                <a:spcPct val="80000"/>
              </a:lnSpc>
            </a:pPr>
            <a:r>
              <a:rPr lang="en-US" altLang="zh-CN" sz="2800" dirty="0"/>
              <a:t>Census organization</a:t>
            </a:r>
          </a:p>
          <a:p>
            <a:pPr lvl="1" eaLnBrk="1" hangingPunct="1">
              <a:lnSpc>
                <a:spcPct val="90000"/>
              </a:lnSpc>
            </a:pPr>
            <a:r>
              <a:rPr lang="en-US" altLang="zh-CN" sz="2000" dirty="0">
                <a:latin typeface="Times New Roman" panose="02020603050405020304" pitchFamily="18" charset="0"/>
              </a:rPr>
              <a:t>Central government</a:t>
            </a:r>
          </a:p>
          <a:p>
            <a:pPr lvl="1" eaLnBrk="1" hangingPunct="1">
              <a:lnSpc>
                <a:spcPct val="90000"/>
              </a:lnSpc>
            </a:pPr>
            <a:r>
              <a:rPr lang="en-US" altLang="zh-CN" sz="2000" dirty="0">
                <a:latin typeface="Times New Roman" panose="02020603050405020304" pitchFamily="18" charset="0"/>
              </a:rPr>
              <a:t>Province       </a:t>
            </a:r>
            <a:r>
              <a:rPr lang="zh-CN" altLang="en-US" sz="2000" dirty="0">
                <a:latin typeface="Times New Roman" panose="02020603050405020304" pitchFamily="18" charset="0"/>
              </a:rPr>
              <a:t>                                         </a:t>
            </a:r>
            <a:r>
              <a:rPr lang="en-US" altLang="zh-CN" sz="2000" dirty="0">
                <a:latin typeface="Times New Roman" panose="02020603050405020304" pitchFamily="18" charset="0"/>
              </a:rPr>
              <a:t> </a:t>
            </a:r>
            <a:r>
              <a:rPr lang="zh-CN" altLang="en-US" sz="2000" dirty="0">
                <a:latin typeface="Times New Roman" panose="02020603050405020304" pitchFamily="18" charset="0"/>
              </a:rPr>
              <a:t> </a:t>
            </a:r>
            <a:r>
              <a:rPr lang="en-US" altLang="zh-CN" sz="2000" dirty="0">
                <a:latin typeface="Times New Roman" panose="02020603050405020304" pitchFamily="18" charset="0"/>
              </a:rPr>
              <a:t>31 </a:t>
            </a:r>
          </a:p>
          <a:p>
            <a:pPr lvl="1" eaLnBrk="1" hangingPunct="1">
              <a:lnSpc>
                <a:spcPct val="90000"/>
              </a:lnSpc>
            </a:pPr>
            <a:r>
              <a:rPr lang="en-US" altLang="zh-CN" sz="2000" dirty="0">
                <a:latin typeface="Times New Roman" panose="02020603050405020304" pitchFamily="18" charset="0"/>
              </a:rPr>
              <a:t>City                                         </a:t>
            </a:r>
            <a:r>
              <a:rPr lang="zh-CN" altLang="en-US" sz="2000" dirty="0">
                <a:latin typeface="Times New Roman" panose="02020603050405020304" pitchFamily="18" charset="0"/>
              </a:rPr>
              <a:t>                 </a:t>
            </a:r>
            <a:r>
              <a:rPr lang="en-US" altLang="zh-CN" sz="2000" dirty="0">
                <a:latin typeface="Times New Roman" panose="02020603050405020304" pitchFamily="18" charset="0"/>
              </a:rPr>
              <a:t>330+</a:t>
            </a:r>
          </a:p>
          <a:p>
            <a:pPr lvl="1" eaLnBrk="1" hangingPunct="1">
              <a:lnSpc>
                <a:spcPct val="90000"/>
              </a:lnSpc>
            </a:pPr>
            <a:r>
              <a:rPr lang="en-US" altLang="zh-CN" sz="2000" dirty="0">
                <a:latin typeface="Times New Roman" panose="02020603050405020304" pitchFamily="18" charset="0"/>
              </a:rPr>
              <a:t>County                          </a:t>
            </a:r>
            <a:r>
              <a:rPr lang="zh-CN" altLang="en-US" sz="2000" dirty="0">
                <a:latin typeface="Times New Roman" panose="02020603050405020304" pitchFamily="18" charset="0"/>
              </a:rPr>
              <a:t>                        </a:t>
            </a:r>
            <a:r>
              <a:rPr lang="en-US" altLang="zh-CN" sz="2000" dirty="0">
                <a:latin typeface="Times New Roman" panose="02020603050405020304" pitchFamily="18" charset="0"/>
              </a:rPr>
              <a:t>  </a:t>
            </a:r>
            <a:r>
              <a:rPr lang="zh-CN" altLang="en-US" sz="2000" dirty="0">
                <a:latin typeface="Times New Roman" panose="02020603050405020304" pitchFamily="18" charset="0"/>
              </a:rPr>
              <a:t> </a:t>
            </a:r>
            <a:r>
              <a:rPr lang="en-US" altLang="zh-CN" sz="2000" dirty="0">
                <a:latin typeface="Times New Roman" panose="02020603050405020304" pitchFamily="18" charset="0"/>
              </a:rPr>
              <a:t>2800+</a:t>
            </a:r>
          </a:p>
          <a:p>
            <a:pPr lvl="1" eaLnBrk="1" hangingPunct="1">
              <a:lnSpc>
                <a:spcPct val="90000"/>
              </a:lnSpc>
            </a:pPr>
            <a:r>
              <a:rPr lang="en-US" altLang="zh-CN" sz="2000" dirty="0">
                <a:latin typeface="Times New Roman" panose="02020603050405020304" pitchFamily="18" charset="0"/>
              </a:rPr>
              <a:t>Township                 </a:t>
            </a:r>
            <a:r>
              <a:rPr lang="zh-CN" altLang="en-US" sz="2000" dirty="0">
                <a:latin typeface="Times New Roman" panose="02020603050405020304" pitchFamily="18" charset="0"/>
              </a:rPr>
              <a:t>                            </a:t>
            </a:r>
            <a:r>
              <a:rPr lang="en-US" altLang="zh-CN" sz="2000" dirty="0">
                <a:latin typeface="Times New Roman" panose="02020603050405020304" pitchFamily="18" charset="0"/>
              </a:rPr>
              <a:t>   </a:t>
            </a:r>
            <a:r>
              <a:rPr lang="zh-CN" altLang="en-US" sz="2000" dirty="0">
                <a:latin typeface="Times New Roman" panose="02020603050405020304" pitchFamily="18" charset="0"/>
              </a:rPr>
              <a:t> </a:t>
            </a:r>
            <a:r>
              <a:rPr lang="en-US" altLang="zh-CN" sz="2000" dirty="0">
                <a:latin typeface="Times New Roman" panose="02020603050405020304" pitchFamily="18" charset="0"/>
              </a:rPr>
              <a:t>40000+        </a:t>
            </a:r>
          </a:p>
          <a:p>
            <a:pPr lvl="1" eaLnBrk="1" hangingPunct="1">
              <a:lnSpc>
                <a:spcPct val="90000"/>
              </a:lnSpc>
            </a:pPr>
            <a:r>
              <a:rPr lang="en-US" altLang="zh-CN" sz="2000" dirty="0">
                <a:latin typeface="Times New Roman" panose="02020603050405020304" pitchFamily="18" charset="0"/>
              </a:rPr>
              <a:t>Village/Community     </a:t>
            </a:r>
            <a:r>
              <a:rPr lang="zh-CN" altLang="en-US" sz="2000" dirty="0">
                <a:latin typeface="Times New Roman" panose="02020603050405020304" pitchFamily="18" charset="0"/>
              </a:rPr>
              <a:t>                           </a:t>
            </a:r>
            <a:r>
              <a:rPr lang="en-US" altLang="zh-CN" sz="2000" dirty="0">
                <a:latin typeface="Times New Roman" panose="02020603050405020304" pitchFamily="18" charset="0"/>
              </a:rPr>
              <a:t>680000+</a:t>
            </a:r>
          </a:p>
          <a:p>
            <a:pPr lvl="1" eaLnBrk="1" hangingPunct="1">
              <a:lnSpc>
                <a:spcPct val="90000"/>
              </a:lnSpc>
            </a:pPr>
            <a:r>
              <a:rPr lang="en-US" altLang="zh-CN" sz="2000" dirty="0">
                <a:latin typeface="Times New Roman" panose="02020603050405020304" pitchFamily="18" charset="0"/>
              </a:rPr>
              <a:t>Supervisors/Enumerator                       over 6</a:t>
            </a:r>
            <a:r>
              <a:rPr lang="zh-CN" altLang="en-US" sz="2000" dirty="0">
                <a:latin typeface="Times New Roman" panose="02020603050405020304" pitchFamily="18" charset="0"/>
              </a:rPr>
              <a:t> </a:t>
            </a:r>
            <a:r>
              <a:rPr lang="en-US" altLang="zh-CN" sz="2000" dirty="0">
                <a:latin typeface="Times New Roman" panose="02020603050405020304" pitchFamily="18" charset="0"/>
              </a:rPr>
              <a:t>million</a:t>
            </a:r>
          </a:p>
          <a:p>
            <a:pPr eaLnBrk="1" hangingPunct="1">
              <a:lnSpc>
                <a:spcPct val="80000"/>
              </a:lnSpc>
            </a:pPr>
            <a:endParaRPr lang="en-US" altLang="zh-CN" sz="2800" dirty="0"/>
          </a:p>
          <a:p>
            <a:pPr eaLnBrk="1" hangingPunct="1">
              <a:lnSpc>
                <a:spcPct val="80000"/>
              </a:lnSpc>
            </a:pPr>
            <a:r>
              <a:rPr lang="en-US" altLang="zh-CN" sz="2800" dirty="0"/>
              <a:t>Traditional approach – field enumeration with face-to-face interviews</a:t>
            </a:r>
          </a:p>
          <a:p>
            <a:pPr marL="0" indent="0" eaLnBrk="1" hangingPunct="1">
              <a:lnSpc>
                <a:spcPct val="80000"/>
              </a:lnSpc>
              <a:buNone/>
            </a:pPr>
            <a:endParaRPr lang="en-US" altLang="zh-CN" sz="2800" dirty="0"/>
          </a:p>
          <a:p>
            <a:pPr marL="0" indent="0" eaLnBrk="1" hangingPunct="1">
              <a:lnSpc>
                <a:spcPct val="80000"/>
              </a:lnSpc>
              <a:buNone/>
            </a:pPr>
            <a:endParaRPr lang="en-US" altLang="zh-CN" sz="2800" dirty="0"/>
          </a:p>
          <a:p>
            <a:pPr marL="0" indent="0" eaLnBrk="1" hangingPunct="1">
              <a:lnSpc>
                <a:spcPct val="80000"/>
              </a:lnSpc>
              <a:buNone/>
            </a:pPr>
            <a:endParaRPr lang="en-US" altLang="zh-CN" sz="2800" dirty="0"/>
          </a:p>
        </p:txBody>
      </p:sp>
    </p:spTree>
    <p:extLst>
      <p:ext uri="{BB962C8B-B14F-4D97-AF65-F5344CB8AC3E}">
        <p14:creationId xmlns:p14="http://schemas.microsoft.com/office/powerpoint/2010/main" val="416524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768" y="202194"/>
            <a:ext cx="5767058" cy="1143000"/>
          </a:xfrm>
        </p:spPr>
        <p:txBody>
          <a:bodyPr/>
          <a:lstStyle/>
          <a:p>
            <a:pPr algn="l"/>
            <a:r>
              <a:rPr lang="en-US" altLang="en-US" dirty="0"/>
              <a:t>Cont’d…</a:t>
            </a:r>
            <a:endParaRPr lang="zh-CN" altLang="en-US" dirty="0"/>
          </a:p>
        </p:txBody>
      </p:sp>
      <p:sp>
        <p:nvSpPr>
          <p:cNvPr id="3" name="内容占位符 2"/>
          <p:cNvSpPr>
            <a:spLocks noGrp="1"/>
          </p:cNvSpPr>
          <p:nvPr>
            <p:ph idx="1"/>
          </p:nvPr>
        </p:nvSpPr>
        <p:spPr>
          <a:xfrm>
            <a:off x="1399704" y="1536465"/>
            <a:ext cx="10641404" cy="4114800"/>
          </a:xfrm>
        </p:spPr>
        <p:txBody>
          <a:bodyPr/>
          <a:lstStyle/>
          <a:p>
            <a:pPr eaLnBrk="1" hangingPunct="1">
              <a:lnSpc>
                <a:spcPct val="80000"/>
              </a:lnSpc>
              <a:buFontTx/>
              <a:buChar char="•"/>
            </a:pPr>
            <a:r>
              <a:rPr lang="en-US" altLang="zh-CN" dirty="0"/>
              <a:t>Image maps used to facilitate census demarcation and mapping</a:t>
            </a:r>
          </a:p>
          <a:p>
            <a:pPr eaLnBrk="1" hangingPunct="1">
              <a:lnSpc>
                <a:spcPct val="80000"/>
              </a:lnSpc>
              <a:buFontTx/>
              <a:buChar char="•"/>
            </a:pPr>
            <a:endParaRPr lang="en-US" altLang="zh-CN" dirty="0"/>
          </a:p>
          <a:p>
            <a:pPr eaLnBrk="1" hangingPunct="1">
              <a:lnSpc>
                <a:spcPct val="80000"/>
              </a:lnSpc>
              <a:buFontTx/>
              <a:buChar char="•"/>
            </a:pPr>
            <a:endParaRPr lang="en-US" altLang="zh-CN" dirty="0"/>
          </a:p>
          <a:p>
            <a:pPr eaLnBrk="1" hangingPunct="1">
              <a:lnSpc>
                <a:spcPct val="80000"/>
              </a:lnSpc>
            </a:pPr>
            <a:r>
              <a:rPr lang="en-US" altLang="zh-CN" dirty="0"/>
              <a:t>Pilot surveys </a:t>
            </a:r>
          </a:p>
          <a:p>
            <a:pPr eaLnBrk="1" hangingPunct="1">
              <a:lnSpc>
                <a:spcPct val="80000"/>
              </a:lnSpc>
            </a:pPr>
            <a:r>
              <a:rPr lang="en-US" altLang="zh-CN" dirty="0"/>
              <a:t>Technical preparation</a:t>
            </a:r>
            <a:endParaRPr lang="en-US" altLang="zh-CN" sz="2000" dirty="0"/>
          </a:p>
          <a:p>
            <a:pPr eaLnBrk="1" hangingPunct="1">
              <a:lnSpc>
                <a:spcPct val="80000"/>
              </a:lnSpc>
            </a:pPr>
            <a:r>
              <a:rPr lang="en-US" altLang="zh-CN" dirty="0">
                <a:ea typeface="黑体" panose="02010609060101010101" pitchFamily="49" charset="-122"/>
              </a:rPr>
              <a:t>Recruitment and training of enumerators</a:t>
            </a:r>
            <a:r>
              <a:rPr lang="en-US" altLang="zh-CN" dirty="0">
                <a:solidFill>
                  <a:schemeClr val="accent2"/>
                </a:solidFill>
              </a:rPr>
              <a:t> </a:t>
            </a:r>
          </a:p>
          <a:p>
            <a:pPr eaLnBrk="1" hangingPunct="1">
              <a:lnSpc>
                <a:spcPct val="80000"/>
              </a:lnSpc>
            </a:pPr>
            <a:r>
              <a:rPr lang="en-US" altLang="zh-CN" dirty="0">
                <a:ea typeface="黑体" panose="02010609060101010101" pitchFamily="49" charset="-122"/>
              </a:rPr>
              <a:t>To divide EA and  </a:t>
            </a:r>
            <a:r>
              <a:rPr lang="en-US" altLang="zh-CN" dirty="0"/>
              <a:t>mapping</a:t>
            </a:r>
          </a:p>
          <a:p>
            <a:pPr eaLnBrk="1" hangingPunct="1">
              <a:lnSpc>
                <a:spcPct val="80000"/>
              </a:lnSpc>
            </a:pPr>
            <a:r>
              <a:rPr lang="en-US" altLang="zh-CN" dirty="0">
                <a:ea typeface="黑体" panose="02010609060101010101" pitchFamily="49" charset="-122"/>
              </a:rPr>
              <a:t>Householder name listing</a:t>
            </a:r>
          </a:p>
          <a:p>
            <a:pPr eaLnBrk="1" hangingPunct="1">
              <a:lnSpc>
                <a:spcPct val="80000"/>
              </a:lnSpc>
            </a:pPr>
            <a:r>
              <a:rPr lang="en-US" altLang="zh-CN" dirty="0"/>
              <a:t>Publicity</a:t>
            </a:r>
          </a:p>
          <a:p>
            <a:pPr eaLnBrk="1" hangingPunct="1">
              <a:lnSpc>
                <a:spcPct val="80000"/>
              </a:lnSpc>
            </a:pPr>
            <a:r>
              <a:rPr lang="en-US" altLang="zh-CN" dirty="0">
                <a:ea typeface="黑体" panose="02010609060101010101" pitchFamily="49" charset="-122"/>
              </a:rPr>
              <a:t>…</a:t>
            </a:r>
          </a:p>
          <a:p>
            <a:pPr eaLnBrk="1" hangingPunct="1">
              <a:lnSpc>
                <a:spcPct val="80000"/>
              </a:lnSpc>
            </a:pPr>
            <a:endParaRPr lang="en-US" altLang="zh-CN" dirty="0"/>
          </a:p>
          <a:p>
            <a:pPr marL="0" indent="0">
              <a:buNone/>
            </a:pPr>
            <a:r>
              <a:rPr lang="en-US" altLang="zh-CN" dirty="0"/>
              <a:t>Enumeration:</a:t>
            </a:r>
          </a:p>
          <a:p>
            <a:pPr>
              <a:buFont typeface="Arial" panose="020B0604020202020204" pitchFamily="34" charset="0"/>
              <a:buChar char="•"/>
            </a:pPr>
            <a:r>
              <a:rPr lang="en-US" altLang="zh-CN" dirty="0">
                <a:effectLst/>
                <a:latin typeface="Times New Roman" panose="02020603050405020304" pitchFamily="18" charset="0"/>
                <a:ea typeface="宋体" panose="02010600030101010101" pitchFamily="2" charset="-122"/>
              </a:rPr>
              <a:t>1-15 November 2010</a:t>
            </a:r>
            <a:endParaRPr lang="en-US" altLang="zh-CN" dirty="0">
              <a:latin typeface="Times New Roman" panose="02020603050405020304" pitchFamily="18" charset="0"/>
              <a:ea typeface="宋体" panose="02010600030101010101" pitchFamily="2" charset="-122"/>
            </a:endParaRPr>
          </a:p>
          <a:p>
            <a:pPr>
              <a:buFont typeface="Arial" panose="020B0604020202020204" pitchFamily="34" charset="0"/>
              <a:buChar char="•"/>
            </a:pPr>
            <a:r>
              <a:rPr lang="en-US" altLang="zh-CN" dirty="0">
                <a:effectLst/>
                <a:ea typeface="Times New Roman" panose="02020603050405020304" pitchFamily="18" charset="0"/>
              </a:rPr>
              <a:t>Over 6 million enumerators and supervisors</a:t>
            </a:r>
          </a:p>
          <a:p>
            <a:pPr>
              <a:buFont typeface="Arial" panose="020B0604020202020204" pitchFamily="34" charset="0"/>
              <a:buChar char="•"/>
            </a:pPr>
            <a:r>
              <a:rPr lang="en-US" altLang="zh-CN" dirty="0">
                <a:latin typeface="Times New Roman" panose="02020603050405020304" pitchFamily="18" charset="0"/>
                <a:ea typeface="宋体" panose="02010600030101010101" pitchFamily="2" charset="-122"/>
              </a:rPr>
              <a:t>V</a:t>
            </a:r>
            <a:r>
              <a:rPr lang="en-US" altLang="zh-CN" dirty="0">
                <a:effectLst/>
                <a:latin typeface="Times New Roman" panose="02020603050405020304" pitchFamily="18" charset="0"/>
                <a:ea typeface="宋体" panose="02010600030101010101" pitchFamily="2" charset="-122"/>
              </a:rPr>
              <a:t>isits to more than 400 million households in 5 million Enumeration blocks in 40000 townships</a:t>
            </a:r>
            <a:endParaRPr lang="zh-CN" alt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2112" y="2034746"/>
            <a:ext cx="4285083" cy="218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5407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1987" y="129767"/>
            <a:ext cx="10310891" cy="1143000"/>
          </a:xfrm>
        </p:spPr>
        <p:txBody>
          <a:bodyPr/>
          <a:lstStyle/>
          <a:p>
            <a:pPr algn="l"/>
            <a:r>
              <a:rPr lang="en-US" altLang="zh-CN" dirty="0"/>
              <a:t>Part 2</a:t>
            </a:r>
            <a:endParaRPr lang="zh-CN" altLang="en-US" dirty="0"/>
          </a:p>
        </p:txBody>
      </p:sp>
      <p:sp>
        <p:nvSpPr>
          <p:cNvPr id="3" name="内容占位符 2"/>
          <p:cNvSpPr>
            <a:spLocks noGrp="1"/>
          </p:cNvSpPr>
          <p:nvPr>
            <p:ph idx="1"/>
          </p:nvPr>
        </p:nvSpPr>
        <p:spPr>
          <a:xfrm>
            <a:off x="1487221" y="1272767"/>
            <a:ext cx="10345657" cy="4114800"/>
          </a:xfrm>
        </p:spPr>
        <p:txBody>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lgn="r">
              <a:buNone/>
            </a:pPr>
            <a:r>
              <a:rPr lang="en-US" altLang="zh-CN" sz="4400" dirty="0"/>
              <a:t>Challenges in 2010 round Population Census</a:t>
            </a:r>
          </a:p>
          <a:p>
            <a:endParaRPr lang="en-US" altLang="en-US" dirty="0"/>
          </a:p>
          <a:p>
            <a:pPr marL="0" indent="0">
              <a:buNone/>
            </a:pPr>
            <a:br>
              <a:rPr lang="en-US" altLang="zh-CN" dirty="0">
                <a:latin typeface="Calibri" pitchFamily="34" charset="0"/>
                <a:cs typeface="Calibri" pitchFamily="34" charset="0"/>
              </a:rPr>
            </a:br>
            <a:endParaRPr lang="en-US" altLang="zh-CN" dirty="0"/>
          </a:p>
          <a:p>
            <a:endParaRPr lang="en-US" altLang="en-US" dirty="0"/>
          </a:p>
        </p:txBody>
      </p:sp>
    </p:spTree>
    <p:extLst>
      <p:ext uri="{BB962C8B-B14F-4D97-AF65-F5344CB8AC3E}">
        <p14:creationId xmlns:p14="http://schemas.microsoft.com/office/powerpoint/2010/main" val="2655954087"/>
      </p:ext>
    </p:extLst>
  </p:cSld>
  <p:clrMapOvr>
    <a:masterClrMapping/>
  </p:clrMapOvr>
</p:sld>
</file>

<file path=ppt/theme/theme1.xml><?xml version="1.0" encoding="utf-8"?>
<a:theme xmlns:a="http://schemas.openxmlformats.org/drawingml/2006/main" name="统计局">
  <a:themeElements>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统计局">
      <a:majorFont>
        <a:latin typeface="Times New Roman"/>
        <a:ea typeface="华文隶书"/>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lnDef>
  </a:objectDefaults>
  <a:extraClrSchemeLst>
    <a:extraClrScheme>
      <a:clrScheme name="统计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统计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统计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统计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统计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统计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统计局">
  <a:themeElements>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统计局">
      <a:majorFont>
        <a:latin typeface="Times New Roman"/>
        <a:ea typeface="华文隶书"/>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lnDef>
  </a:objectDefaults>
  <a:extraClrSchemeLst>
    <a:extraClrScheme>
      <a:clrScheme name="统计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统计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统计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统计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统计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统计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统计局">
  <a:themeElements>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统计局">
      <a:majorFont>
        <a:latin typeface="Times New Roman"/>
        <a:ea typeface="华文隶书"/>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lnDef>
  </a:objectDefaults>
  <a:extraClrSchemeLst>
    <a:extraClrScheme>
      <a:clrScheme name="统计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统计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统计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统计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统计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统计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统计局">
  <a:themeElements>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统计局">
      <a:majorFont>
        <a:latin typeface="Times New Roman"/>
        <a:ea typeface="华文隶书"/>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1"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lnDef>
  </a:objectDefaults>
  <a:extraClrSchemeLst>
    <a:extraClrScheme>
      <a:clrScheme name="统计局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统计局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统计局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统计局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统计局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统计局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统计局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4064</TotalTime>
  <Words>2287</Words>
  <Application>Microsoft Office PowerPoint</Application>
  <PresentationFormat>Widescreen</PresentationFormat>
  <Paragraphs>332</Paragraphs>
  <Slides>46</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46</vt:i4>
      </vt:variant>
    </vt:vector>
  </HeadingPairs>
  <TitlesOfParts>
    <vt:vector size="60" baseType="lpstr">
      <vt:lpstr>微软雅黑</vt:lpstr>
      <vt:lpstr>微软雅黑</vt:lpstr>
      <vt:lpstr>黑体</vt:lpstr>
      <vt:lpstr>宋体</vt:lpstr>
      <vt:lpstr>华文隶书</vt:lpstr>
      <vt:lpstr>Arial</vt:lpstr>
      <vt:lpstr>Calibri</vt:lpstr>
      <vt:lpstr>Calibri Light</vt:lpstr>
      <vt:lpstr>Times New Roman</vt:lpstr>
      <vt:lpstr>Wingdings</vt:lpstr>
      <vt:lpstr>统计局</vt:lpstr>
      <vt:lpstr>1_统计局</vt:lpstr>
      <vt:lpstr>2_统计局</vt:lpstr>
      <vt:lpstr>4_统计局</vt:lpstr>
      <vt:lpstr>Session 3 - country presentation by Chinadfddddddddddd                    Methodologies of population and housing censuses:  with the use of administrative records to support  field enumeration</vt:lpstr>
      <vt:lpstr>Outlines</vt:lpstr>
      <vt:lpstr>Part 1</vt:lpstr>
      <vt:lpstr>Current System of China’s Population Statistics</vt:lpstr>
      <vt:lpstr>PowerPoint Presentation</vt:lpstr>
      <vt:lpstr>PowerPoint Presentation</vt:lpstr>
      <vt:lpstr>2010 round Population Census </vt:lpstr>
      <vt:lpstr>Cont’d…</vt:lpstr>
      <vt:lpstr>Part 2</vt:lpstr>
      <vt:lpstr>PowerPoint Presentation</vt:lpstr>
      <vt:lpstr>2. Difficulty in Obtaining Information Complete and Accurate  </vt:lpstr>
      <vt:lpstr>2. Difficulty in Obtaining Information Complete and Accurate  </vt:lpstr>
      <vt:lpstr>PowerPoint Presentation</vt:lpstr>
      <vt:lpstr>Part 3</vt:lpstr>
      <vt:lpstr>PowerPoint Presentation</vt:lpstr>
      <vt:lpstr>PowerPoint Presentation</vt:lpstr>
      <vt:lpstr>Cont’d…</vt:lpstr>
      <vt:lpstr>   </vt:lpstr>
      <vt:lpstr>Use of big data to support field enumeration in census</vt:lpstr>
      <vt:lpstr>Use of big data to support field enumeration in census</vt:lpstr>
      <vt:lpstr>Census Data Collection System</vt:lpstr>
      <vt:lpstr>PowerPoint Presentation</vt:lpstr>
      <vt:lpstr>Session 13 - country presentation by Chinadfddddddddddd                    Application of multi-mode data collection in micro-census in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国家统计局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Population Census of China</dc:title>
  <dc:creator>徐岚:</dc:creator>
  <cp:lastModifiedBy>Andrea De Luka</cp:lastModifiedBy>
  <cp:revision>186</cp:revision>
  <dcterms:created xsi:type="dcterms:W3CDTF">2017-06-15T01:08:38Z</dcterms:created>
  <dcterms:modified xsi:type="dcterms:W3CDTF">2018-07-10T15:44:52Z</dcterms:modified>
</cp:coreProperties>
</file>