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5" r:id="rId2"/>
    <p:sldId id="259" r:id="rId3"/>
    <p:sldId id="260" r:id="rId4"/>
    <p:sldId id="261" r:id="rId5"/>
    <p:sldId id="262" r:id="rId6"/>
    <p:sldId id="256" r:id="rId7"/>
    <p:sldId id="257" r:id="rId8"/>
    <p:sldId id="258" r:id="rId9"/>
    <p:sldId id="267" r:id="rId10"/>
    <p:sldId id="264" r:id="rId11"/>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2160"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400050" y="1828800"/>
            <a:ext cx="5888736" cy="24384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00050" y="4304715"/>
            <a:ext cx="5891022" cy="23368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solidFill>
                  <a:srgbClr val="DBF5F9">
                    <a:shade val="90000"/>
                  </a:srgbClr>
                </a:solidFill>
              </a:rPr>
              <a:pPr/>
              <a:t>3/30/2018</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B6F15528-21DE-4FAA-801E-634DDDAF4B2B}"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292933062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4617B">
                    <a:shade val="90000"/>
                  </a:srgbClr>
                </a:solidFill>
              </a:rPr>
              <a:pPr/>
              <a:t>3/30/2018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860853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1219204"/>
            <a:ext cx="1543050" cy="6949017"/>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1219204"/>
            <a:ext cx="4514850" cy="6949017"/>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4617B">
                    <a:shade val="90000"/>
                  </a:srgbClr>
                </a:solidFill>
              </a:rPr>
              <a:pPr/>
              <a:t>3/30/2018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930111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4617B">
                    <a:shade val="90000"/>
                  </a:srgbClr>
                </a:solidFill>
              </a:rPr>
              <a:pPr/>
              <a:t>3/30/2018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334540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7764" y="1755648"/>
            <a:ext cx="5829300" cy="1816608"/>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7764" y="3606220"/>
            <a:ext cx="5829300" cy="2012949"/>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BF5F9">
                    <a:shade val="90000"/>
                  </a:srgbClr>
                </a:solidFill>
              </a:rPr>
              <a:pPr/>
              <a:t>3/30/2018</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177944563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34290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48615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4617B">
                    <a:shade val="90000"/>
                  </a:srgbClr>
                </a:solidFill>
              </a:rPr>
              <a:pPr/>
              <a:t>3/30/2018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518174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42902" y="2473664"/>
            <a:ext cx="3030141" cy="879136"/>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3772" y="2479679"/>
            <a:ext cx="3031331" cy="87312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2" y="3352801"/>
            <a:ext cx="303014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483772" y="3352801"/>
            <a:ext cx="303133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04617B">
                    <a:shade val="90000"/>
                  </a:srgbClr>
                </a:solidFill>
              </a:rPr>
              <a:pPr/>
              <a:t>3/30/2018</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260828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229350" cy="1524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04617B">
                    <a:shade val="90000"/>
                  </a:srgbClr>
                </a:solidFill>
              </a:rPr>
              <a:pPr/>
              <a:t>3/30/2018</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724361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04617B">
                    <a:shade val="90000"/>
                  </a:srgbClr>
                </a:solidFill>
              </a:rPr>
              <a:pPr/>
              <a:t>3/30/2018</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524866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685803"/>
            <a:ext cx="2057400" cy="154940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14350" y="2235200"/>
            <a:ext cx="2057400" cy="6096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681290" y="2235200"/>
            <a:ext cx="3833813" cy="6096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4617B">
                    <a:shade val="90000"/>
                  </a:srgbClr>
                </a:solidFill>
              </a:rPr>
              <a:pPr/>
              <a:t>3/30/2018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428735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2374315" y="1477436"/>
            <a:ext cx="3943350" cy="54864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6003101" y="7146359"/>
            <a:ext cx="116586" cy="207264"/>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57200" y="1569333"/>
            <a:ext cx="1659636" cy="211016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457200" y="3771713"/>
            <a:ext cx="1657350" cy="290576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4617B">
                    <a:shade val="90000"/>
                  </a:srgbClr>
                </a:solidFill>
              </a:rPr>
              <a:pPr/>
              <a:t>3/30/2018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6057900" y="8475138"/>
            <a:ext cx="457200" cy="486833"/>
          </a:xfrm>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2614345" y="1599356"/>
            <a:ext cx="3463290" cy="524256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7144" y="7755468"/>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3286127" y="8293103"/>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4176066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7144" y="-9525"/>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3286127" y="-9525"/>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342900" y="938784"/>
            <a:ext cx="6172200" cy="1524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342900" y="2580640"/>
            <a:ext cx="6172200" cy="5852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342900" y="8475138"/>
            <a:ext cx="16002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solidFill>
                  <a:srgbClr val="04617B">
                    <a:shade val="90000"/>
                  </a:srgbClr>
                </a:solidFill>
              </a:rPr>
              <a:pPr/>
              <a:t>3/30/2018</a:t>
            </a:fld>
            <a:endParaRPr lang="en-US">
              <a:solidFill>
                <a:srgbClr val="04617B">
                  <a:shade val="90000"/>
                </a:srgbClr>
              </a:solidFill>
            </a:endParaRPr>
          </a:p>
        </p:txBody>
      </p:sp>
      <p:sp>
        <p:nvSpPr>
          <p:cNvPr id="22" name="Footer Placeholder 21"/>
          <p:cNvSpPr>
            <a:spLocks noGrp="1"/>
          </p:cNvSpPr>
          <p:nvPr>
            <p:ph type="ftr" sz="quarter" idx="3"/>
          </p:nvPr>
        </p:nvSpPr>
        <p:spPr>
          <a:xfrm>
            <a:off x="2000250" y="8475138"/>
            <a:ext cx="25146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5943600" y="8475138"/>
            <a:ext cx="571500" cy="486833"/>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4263" y="269877"/>
            <a:ext cx="6885411" cy="865632"/>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6243913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6249">
              <a:srgbClr val="43A2D6"/>
            </a:gs>
            <a:gs pos="17075">
              <a:srgbClr val="449ECF"/>
            </a:gs>
            <a:gs pos="30850">
              <a:srgbClr val="4094C2"/>
            </a:gs>
            <a:gs pos="0">
              <a:schemeClr val="bg2">
                <a:tint val="80000"/>
                <a:satMod val="400000"/>
              </a:schemeClr>
            </a:gs>
            <a:gs pos="25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38401"/>
            <a:ext cx="5829300" cy="1960033"/>
          </a:xfrm>
        </p:spPr>
        <p:txBody>
          <a:bodyPr anchor="ctr">
            <a:noAutofit/>
          </a:bodyPr>
          <a:lstStyle/>
          <a:p>
            <a:pPr marL="0" indent="0" algn="ctr"/>
            <a:r>
              <a:rPr lang="ar-SA" sz="8800" dirty="0">
                <a:solidFill>
                  <a:schemeClr val="tx1"/>
                </a:solidFill>
              </a:rPr>
              <a:t>اليــمـن</a:t>
            </a:r>
            <a:r>
              <a:rPr lang="ar-SA" sz="6000" dirty="0">
                <a:solidFill>
                  <a:schemeClr val="tx1"/>
                </a:solidFill>
              </a:rPr>
              <a:t/>
            </a:r>
            <a:br>
              <a:rPr lang="ar-SA" sz="6000" dirty="0">
                <a:solidFill>
                  <a:schemeClr val="tx1"/>
                </a:solidFill>
              </a:rPr>
            </a:br>
            <a:r>
              <a:rPr lang="en-US" sz="8000" dirty="0" smtClean="0">
                <a:solidFill>
                  <a:schemeClr val="tx1"/>
                </a:solidFill>
              </a:rPr>
              <a:t>Yemen</a:t>
            </a:r>
            <a:endParaRPr lang="en-US" sz="8000" dirty="0">
              <a:solidFill>
                <a:schemeClr val="tx1"/>
              </a:solidFill>
            </a:endParaRPr>
          </a:p>
        </p:txBody>
      </p:sp>
      <p:sp>
        <p:nvSpPr>
          <p:cNvPr id="3" name="Title 1"/>
          <p:cNvSpPr txBox="1">
            <a:spLocks/>
          </p:cNvSpPr>
          <p:nvPr/>
        </p:nvSpPr>
        <p:spPr>
          <a:xfrm>
            <a:off x="685800" y="5181601"/>
            <a:ext cx="5829300" cy="1960033"/>
          </a:xfrm>
          <a:prstGeom prst="rect">
            <a:avLst/>
          </a:prstGeom>
          <a:ln>
            <a:noFill/>
          </a:ln>
        </p:spPr>
        <p:txBody>
          <a:bodyPr vert="horz" lIns="0" tIns="0" rIns="18288" bIns="0" anchor="ctr">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en-US" sz="7200" dirty="0">
                <a:solidFill>
                  <a:schemeClr val="tx1"/>
                </a:solidFill>
              </a:rPr>
              <a:t>SWAT analysis</a:t>
            </a:r>
            <a:endParaRPr lang="en-US" sz="6600" dirty="0">
              <a:solidFill>
                <a:schemeClr val="tx1"/>
              </a:solidFill>
            </a:endParaRPr>
          </a:p>
        </p:txBody>
      </p:sp>
    </p:spTree>
    <p:extLst>
      <p:ext uri="{BB962C8B-B14F-4D97-AF65-F5344CB8AC3E}">
        <p14:creationId xmlns:p14="http://schemas.microsoft.com/office/powerpoint/2010/main" val="9120335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52600"/>
            <a:ext cx="6172200" cy="5852160"/>
          </a:xfrm>
        </p:spPr>
        <p:txBody>
          <a:bodyPr anchor="ctr"/>
          <a:lstStyle/>
          <a:p>
            <a:pPr algn="ctr">
              <a:buNone/>
            </a:pPr>
            <a:r>
              <a:rPr lang="ar-SA" dirty="0" smtClean="0"/>
              <a:t> </a:t>
            </a:r>
            <a:r>
              <a:rPr lang="ar-SA" dirty="0" smtClean="0"/>
              <a:t>    </a:t>
            </a:r>
            <a:r>
              <a:rPr lang="ar-SA" altLang="en-US" sz="9600" dirty="0">
                <a:cs typeface="Calibri" pitchFamily="34" charset="0"/>
              </a:rPr>
              <a:t>إنتهى</a:t>
            </a:r>
            <a:r>
              <a:rPr lang="en-US" altLang="en-US" sz="9600" dirty="0">
                <a:cs typeface="Calibri" pitchFamily="34" charset="0"/>
              </a:rPr>
              <a:t> ،،،</a:t>
            </a:r>
            <a:endParaRPr lang="en-US" altLang="en-US" sz="800" dirty="0">
              <a:cs typeface="Calibri" pitchFamily="34" charset="0"/>
            </a:endParaRPr>
          </a:p>
        </p:txBody>
      </p:sp>
    </p:spTree>
    <p:extLst>
      <p:ext uri="{BB962C8B-B14F-4D97-AF65-F5344CB8AC3E}">
        <p14:creationId xmlns:p14="http://schemas.microsoft.com/office/powerpoint/2010/main" val="4242406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277390"/>
            <a:ext cx="5715000" cy="6694140"/>
          </a:xfrm>
          <a:prstGeom prst="rect">
            <a:avLst/>
          </a:prstGeom>
        </p:spPr>
        <p:txBody>
          <a:bodyPr wrap="square">
            <a:spAutoFit/>
          </a:bodyPr>
          <a:lstStyle/>
          <a:p>
            <a:pPr algn="r" rtl="1">
              <a:lnSpc>
                <a:spcPct val="200000"/>
              </a:lnSpc>
              <a:spcAft>
                <a:spcPts val="1000"/>
              </a:spcAft>
            </a:pPr>
            <a:r>
              <a:rPr lang="ar-SA" sz="2800" b="1" u="sng" dirty="0">
                <a:latin typeface="Arial" panose="020B0604020202020204" pitchFamily="34" charset="0"/>
                <a:ea typeface="Calibri"/>
                <a:cs typeface="Arial" panose="020B0604020202020204" pitchFamily="34" charset="0"/>
              </a:rPr>
              <a:t>نقاط القوة</a:t>
            </a:r>
            <a:r>
              <a:rPr lang="ar-SA" sz="2800" b="1" u="sng" dirty="0" smtClean="0">
                <a:latin typeface="Arial" panose="020B0604020202020204" pitchFamily="34" charset="0"/>
                <a:ea typeface="Calibri"/>
                <a:cs typeface="Arial" panose="020B0604020202020204" pitchFamily="34" charset="0"/>
              </a:rPr>
              <a:t>:</a:t>
            </a:r>
            <a:endParaRPr lang="en-US" sz="2800" u="sng" dirty="0">
              <a:latin typeface="Arial" panose="020B0604020202020204" pitchFamily="34" charset="0"/>
              <a:ea typeface="Calibri"/>
              <a:cs typeface="Arial" panose="020B0604020202020204" pitchFamily="34" charset="0"/>
            </a:endParaRPr>
          </a:p>
          <a:p>
            <a:pPr marL="342900" marR="0" lvl="0" indent="-342900" algn="r" rtl="1">
              <a:lnSpc>
                <a:spcPct val="150000"/>
              </a:lnSpc>
              <a:spcBef>
                <a:spcPts val="0"/>
              </a:spcBef>
              <a:spcAft>
                <a:spcPts val="0"/>
              </a:spcAft>
              <a:buFont typeface="+mj-lt"/>
              <a:buAutoNum type="arabicPeriod"/>
            </a:pPr>
            <a:r>
              <a:rPr lang="ar-SA" sz="2000" b="1" dirty="0">
                <a:latin typeface="Arial" panose="020B0604020202020204" pitchFamily="34" charset="0"/>
                <a:ea typeface="Calibri"/>
                <a:cs typeface="Arial" panose="020B0604020202020204" pitchFamily="34" charset="0"/>
              </a:rPr>
              <a:t>وجود</a:t>
            </a:r>
            <a:r>
              <a:rPr lang="en-US" sz="2000" b="1" dirty="0">
                <a:latin typeface="Arial" panose="020B0604020202020204" pitchFamily="34" charset="0"/>
                <a:ea typeface="Calibri"/>
                <a:cs typeface="Arial" panose="020B0604020202020204" pitchFamily="34" charset="0"/>
              </a:rPr>
              <a:t>  </a:t>
            </a:r>
            <a:r>
              <a:rPr lang="ar-SA" sz="2000" b="1" dirty="0">
                <a:latin typeface="Arial" panose="020B0604020202020204" pitchFamily="34" charset="0"/>
                <a:ea typeface="Calibri"/>
                <a:cs typeface="Arial" panose="020B0604020202020204" pitchFamily="34" charset="0"/>
              </a:rPr>
              <a:t>قانون حددت فيه مهام و اختصاصات تسجيل وقائع الأحوال المدنية من زواج و طلاق و ميلاد ووفيات</a:t>
            </a:r>
            <a:r>
              <a:rPr lang="en-US" sz="2000" b="1" dirty="0">
                <a:latin typeface="Arial" panose="020B0604020202020204" pitchFamily="34" charset="0"/>
                <a:ea typeface="Calibri"/>
                <a:cs typeface="Arial" panose="020B0604020202020204" pitchFamily="34" charset="0"/>
              </a:rPr>
              <a:t>. </a:t>
            </a:r>
            <a:r>
              <a:rPr lang="ar-SA" sz="2000" b="1" dirty="0">
                <a:latin typeface="Arial" panose="020B0604020202020204" pitchFamily="34" charset="0"/>
                <a:ea typeface="Calibri"/>
                <a:cs typeface="Arial" panose="020B0604020202020204" pitchFamily="34" charset="0"/>
              </a:rPr>
              <a:t>و إصدار البطائق الشخصية و البطائق العائلية وفقا لهذا القانون.</a:t>
            </a:r>
            <a:endParaRPr lang="en-US" sz="2000" dirty="0">
              <a:latin typeface="Arial" panose="020B0604020202020204" pitchFamily="34" charset="0"/>
              <a:ea typeface="Calibri"/>
              <a:cs typeface="Arial" panose="020B0604020202020204" pitchFamily="34" charset="0"/>
            </a:endParaRPr>
          </a:p>
          <a:p>
            <a:pPr marL="342900" marR="0" lvl="0" indent="-342900" algn="r" rtl="1">
              <a:lnSpc>
                <a:spcPct val="150000"/>
              </a:lnSpc>
              <a:spcBef>
                <a:spcPts val="0"/>
              </a:spcBef>
              <a:spcAft>
                <a:spcPts val="0"/>
              </a:spcAft>
              <a:buFont typeface="+mj-lt"/>
              <a:buAutoNum type="arabicPeriod"/>
            </a:pPr>
            <a:r>
              <a:rPr lang="ar-SA" sz="2000" b="1" dirty="0">
                <a:latin typeface="Arial" panose="020B0604020202020204" pitchFamily="34" charset="0"/>
                <a:ea typeface="Calibri"/>
                <a:cs typeface="Arial" panose="020B0604020202020204" pitchFamily="34" charset="0"/>
              </a:rPr>
              <a:t>وجود مبنى للجهاز المركزي للإحصاء </a:t>
            </a:r>
            <a:r>
              <a:rPr lang="ar-SA" sz="2000" b="1" dirty="0" smtClean="0">
                <a:latin typeface="Arial" panose="020B0604020202020204" pitchFamily="34" charset="0"/>
                <a:ea typeface="Calibri"/>
                <a:cs typeface="Arial" panose="020B0604020202020204" pitchFamily="34" charset="0"/>
              </a:rPr>
              <a:t>به </a:t>
            </a:r>
            <a:r>
              <a:rPr lang="ar-SA" sz="2000" b="1" dirty="0">
                <a:latin typeface="Arial" panose="020B0604020202020204" pitchFamily="34" charset="0"/>
                <a:ea typeface="Calibri"/>
                <a:cs typeface="Arial" panose="020B0604020202020204" pitchFamily="34" charset="0"/>
              </a:rPr>
              <a:t>ادارة متخصصة بجمع وتجهيز وتبويب البيانات </a:t>
            </a:r>
            <a:r>
              <a:rPr lang="ar-SA" sz="2000" b="1" dirty="0" smtClean="0">
                <a:latin typeface="Arial" panose="020B0604020202020204" pitchFamily="34" charset="0"/>
                <a:ea typeface="Calibri"/>
                <a:cs typeface="Arial" panose="020B0604020202020204" pitchFamily="34" charset="0"/>
              </a:rPr>
              <a:t>ونشرها.</a:t>
            </a:r>
            <a:endParaRPr lang="en-US" sz="2000" dirty="0">
              <a:latin typeface="Arial" panose="020B0604020202020204" pitchFamily="34" charset="0"/>
              <a:ea typeface="Calibri"/>
              <a:cs typeface="Arial" panose="020B0604020202020204" pitchFamily="34" charset="0"/>
            </a:endParaRPr>
          </a:p>
          <a:p>
            <a:pPr marL="342900" marR="0" lvl="0" indent="-342900" algn="r" rtl="1">
              <a:lnSpc>
                <a:spcPct val="150000"/>
              </a:lnSpc>
              <a:spcBef>
                <a:spcPts val="0"/>
              </a:spcBef>
              <a:spcAft>
                <a:spcPts val="0"/>
              </a:spcAft>
              <a:buFont typeface="+mj-lt"/>
              <a:buAutoNum type="arabicPeriod"/>
            </a:pPr>
            <a:r>
              <a:rPr lang="ar-SA" sz="2000" b="1" dirty="0">
                <a:latin typeface="Arial" panose="020B0604020202020204" pitchFamily="34" charset="0"/>
                <a:ea typeface="Calibri"/>
                <a:cs typeface="Arial" panose="020B0604020202020204" pitchFamily="34" charset="0"/>
              </a:rPr>
              <a:t>وجود مبنى لمصلحة الاحوال المدنية والسجل المدني به كادر مدرب </a:t>
            </a:r>
            <a:r>
              <a:rPr lang="ar-SA" sz="2000" b="1" dirty="0" smtClean="0">
                <a:latin typeface="Arial" panose="020B0604020202020204" pitchFamily="34" charset="0"/>
                <a:ea typeface="Calibri"/>
                <a:cs typeface="Arial" panose="020B0604020202020204" pitchFamily="34" charset="0"/>
              </a:rPr>
              <a:t>و متخصص و له </a:t>
            </a:r>
            <a:r>
              <a:rPr lang="ar-SA" sz="2000" b="1" dirty="0">
                <a:latin typeface="Arial" panose="020B0604020202020204" pitchFamily="34" charset="0"/>
                <a:ea typeface="Calibri"/>
                <a:cs typeface="Arial" panose="020B0604020202020204" pitchFamily="34" charset="0"/>
              </a:rPr>
              <a:t>فروع منتشرة في محافظات </a:t>
            </a:r>
            <a:r>
              <a:rPr lang="ar-SA" sz="2000" b="1" dirty="0" smtClean="0">
                <a:latin typeface="Arial" panose="020B0604020202020204" pitchFamily="34" charset="0"/>
                <a:ea typeface="Calibri"/>
                <a:cs typeface="Arial" panose="020B0604020202020204" pitchFamily="34" charset="0"/>
              </a:rPr>
              <a:t>الجمهورية. </a:t>
            </a:r>
          </a:p>
          <a:p>
            <a:pPr marL="342900" marR="0" lvl="0" indent="-342900" algn="r" rtl="1">
              <a:lnSpc>
                <a:spcPct val="150000"/>
              </a:lnSpc>
              <a:spcBef>
                <a:spcPts val="0"/>
              </a:spcBef>
              <a:spcAft>
                <a:spcPts val="0"/>
              </a:spcAft>
              <a:buFont typeface="+mj-lt"/>
              <a:buAutoNum type="arabicPeriod"/>
            </a:pPr>
            <a:r>
              <a:rPr lang="ar-SA" sz="2000" b="1" dirty="0" smtClean="0">
                <a:latin typeface="Arial" panose="020B0604020202020204" pitchFamily="34" charset="0"/>
                <a:ea typeface="Calibri"/>
                <a:cs typeface="Arial" panose="020B0604020202020204" pitchFamily="34" charset="0"/>
              </a:rPr>
              <a:t>و قد كان </a:t>
            </a:r>
            <a:r>
              <a:rPr lang="ar-SA" sz="2000" b="1" dirty="0">
                <a:latin typeface="Arial" panose="020B0604020202020204" pitchFamily="34" charset="0"/>
                <a:ea typeface="Calibri"/>
                <a:cs typeface="Arial" panose="020B0604020202020204" pitchFamily="34" charset="0"/>
              </a:rPr>
              <a:t>هناك </a:t>
            </a:r>
            <a:r>
              <a:rPr lang="ar-SA" sz="2000" b="1" dirty="0" smtClean="0">
                <a:latin typeface="Arial" panose="020B0604020202020204" pitchFamily="34" charset="0"/>
                <a:ea typeface="Calibri"/>
                <a:cs typeface="Arial" panose="020B0604020202020204" pitchFamily="34" charset="0"/>
              </a:rPr>
              <a:t>توجه لمصلحة الأحوال المدنية لتوفير مكاتب لها في  المديريات</a:t>
            </a:r>
            <a:r>
              <a:rPr lang="ar-SA" sz="2000" b="1" dirty="0">
                <a:latin typeface="Arial" panose="020B0604020202020204" pitchFamily="34" charset="0"/>
                <a:ea typeface="Calibri"/>
                <a:cs typeface="Arial" panose="020B0604020202020204" pitchFamily="34" charset="0"/>
              </a:rPr>
              <a:t>.</a:t>
            </a:r>
            <a:endParaRPr lang="en-US" sz="2000" dirty="0">
              <a:latin typeface="Arial" panose="020B0604020202020204" pitchFamily="34" charset="0"/>
              <a:ea typeface="Calibri"/>
              <a:cs typeface="Arial" panose="020B0604020202020204" pitchFamily="34" charset="0"/>
            </a:endParaRPr>
          </a:p>
          <a:p>
            <a:pPr marL="342900" marR="0" lvl="0" indent="-342900" algn="r" rtl="1">
              <a:lnSpc>
                <a:spcPct val="150000"/>
              </a:lnSpc>
              <a:spcBef>
                <a:spcPts val="0"/>
              </a:spcBef>
              <a:spcAft>
                <a:spcPts val="1000"/>
              </a:spcAft>
              <a:buFont typeface="+mj-lt"/>
              <a:buAutoNum type="arabicPeriod"/>
            </a:pPr>
            <a:r>
              <a:rPr lang="ar-SA" sz="2000" b="1" dirty="0">
                <a:latin typeface="Arial" panose="020B0604020202020204" pitchFamily="34" charset="0"/>
                <a:ea typeface="Calibri"/>
                <a:cs typeface="Arial" panose="020B0604020202020204" pitchFamily="34" charset="0"/>
              </a:rPr>
              <a:t>وجود مجمع خاص لتسجيل المواليد الوفيات والزواج والطلاق .</a:t>
            </a:r>
            <a:endParaRPr lang="en-US" sz="2000" dirty="0">
              <a:latin typeface="Arial" panose="020B0604020202020204" pitchFamily="34" charset="0"/>
              <a:ea typeface="Calibri"/>
              <a:cs typeface="Arial" panose="020B0604020202020204" pitchFamily="34" charset="0"/>
            </a:endParaRPr>
          </a:p>
          <a:p>
            <a:pPr algn="r" rtl="1">
              <a:lnSpc>
                <a:spcPct val="150000"/>
              </a:lnSpc>
              <a:spcAft>
                <a:spcPts val="1000"/>
              </a:spcAft>
            </a:pPr>
            <a:r>
              <a:rPr lang="ar-SA" sz="2000" b="1" dirty="0">
                <a:latin typeface="Calibri"/>
                <a:ea typeface="Calibri"/>
                <a:cs typeface="Calibri"/>
              </a:rPr>
              <a:t> </a:t>
            </a:r>
            <a:endParaRPr lang="en-US" sz="2000" dirty="0">
              <a:latin typeface="Calibri"/>
              <a:ea typeface="Calibri"/>
              <a:cs typeface="Arial"/>
            </a:endParaRPr>
          </a:p>
          <a:p>
            <a:pPr rtl="1"/>
            <a:r>
              <a:rPr lang="ar-SA" b="1" dirty="0"/>
              <a:t> </a:t>
            </a:r>
            <a:endParaRPr lang="en-US" dirty="0"/>
          </a:p>
        </p:txBody>
      </p:sp>
    </p:spTree>
    <p:extLst>
      <p:ext uri="{BB962C8B-B14F-4D97-AF65-F5344CB8AC3E}">
        <p14:creationId xmlns:p14="http://schemas.microsoft.com/office/powerpoint/2010/main" val="1182738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0985" y="1219017"/>
            <a:ext cx="5943600" cy="6011903"/>
          </a:xfrm>
          <a:prstGeom prst="rect">
            <a:avLst/>
          </a:prstGeom>
        </p:spPr>
        <p:txBody>
          <a:bodyPr wrap="square">
            <a:spAutoFit/>
          </a:bodyPr>
          <a:lstStyle/>
          <a:p>
            <a:pPr algn="r" rtl="1">
              <a:spcAft>
                <a:spcPts val="1000"/>
              </a:spcAft>
            </a:pPr>
            <a:r>
              <a:rPr lang="ar-SA" sz="2800" b="1" u="sng" dirty="0" smtClean="0">
                <a:latin typeface="Arial" panose="020B0604020202020204" pitchFamily="34" charset="0"/>
                <a:ea typeface="Calibri"/>
                <a:cs typeface="Arial" panose="020B0604020202020204" pitchFamily="34" charset="0"/>
              </a:rPr>
              <a:t> نقاط </a:t>
            </a:r>
            <a:r>
              <a:rPr lang="ar-SA" sz="2800" b="1" u="sng" dirty="0">
                <a:latin typeface="Arial" panose="020B0604020202020204" pitchFamily="34" charset="0"/>
                <a:ea typeface="Calibri"/>
                <a:cs typeface="Arial" panose="020B0604020202020204" pitchFamily="34" charset="0"/>
              </a:rPr>
              <a:t>الضعف: </a:t>
            </a:r>
            <a:endParaRPr lang="ar-SA" sz="2800" b="1" u="sng" dirty="0" smtClean="0">
              <a:latin typeface="Arial" panose="020B0604020202020204" pitchFamily="34" charset="0"/>
              <a:ea typeface="Calibri"/>
              <a:cs typeface="Arial" panose="020B0604020202020204" pitchFamily="34" charset="0"/>
            </a:endParaRPr>
          </a:p>
          <a:p>
            <a:pPr marL="342900" indent="-342900" algn="r" rtl="1">
              <a:buFont typeface="+mj-lt"/>
              <a:buAutoNum type="arabicPeriod"/>
            </a:pPr>
            <a:r>
              <a:rPr lang="ar-SA" sz="2000" b="1" dirty="0" smtClean="0">
                <a:latin typeface="Arial" panose="020B0604020202020204" pitchFamily="34" charset="0"/>
                <a:cs typeface="Arial" panose="020B0604020202020204" pitchFamily="34" charset="0"/>
              </a:rPr>
              <a:t>عدم </a:t>
            </a:r>
            <a:r>
              <a:rPr lang="ar-SA" sz="2000" b="1" dirty="0">
                <a:latin typeface="Arial" panose="020B0604020202020204" pitchFamily="34" charset="0"/>
                <a:cs typeface="Arial" panose="020B0604020202020204" pitchFamily="34" charset="0"/>
              </a:rPr>
              <a:t>التنسيق مع الجهات الأساسية والفرعية تأتي في المرتبة الأولى بين مختلف الصعوبات ، بنسبة (%30.2) ، ثم مشكلة قصور التوعية بنسبة %26.5، </a:t>
            </a:r>
          </a:p>
          <a:p>
            <a:pPr marL="342900" indent="-342900" algn="r" rtl="1">
              <a:buFont typeface="+mj-lt"/>
              <a:buAutoNum type="arabicPeriod"/>
            </a:pPr>
            <a:r>
              <a:rPr lang="ar-SA" sz="2000" b="1" dirty="0">
                <a:latin typeface="Arial" panose="020B0604020202020204" pitchFamily="34" charset="0"/>
                <a:cs typeface="Arial" panose="020B0604020202020204" pitchFamily="34" charset="0"/>
              </a:rPr>
              <a:t>تليها مشكلة عدم طلب الجهات وثائق السجل المدني ، ثم شحة </a:t>
            </a:r>
            <a:r>
              <a:rPr lang="ar-SA" sz="2000" b="1" dirty="0" smtClean="0">
                <a:latin typeface="Arial" panose="020B0604020202020204" pitchFamily="34" charset="0"/>
                <a:cs typeface="Arial" panose="020B0604020202020204" pitchFamily="34" charset="0"/>
              </a:rPr>
              <a:t>الإمكانات.</a:t>
            </a:r>
            <a:endParaRPr lang="en-US" sz="2000" b="1" dirty="0">
              <a:latin typeface="Arial" panose="020B0604020202020204" pitchFamily="34" charset="0"/>
              <a:ea typeface="Calibri"/>
              <a:cs typeface="Arial" panose="020B0604020202020204" pitchFamily="34" charset="0"/>
            </a:endParaRPr>
          </a:p>
          <a:p>
            <a:pPr marL="342900" marR="0" lvl="0" indent="-342900" algn="r" rtl="1">
              <a:spcBef>
                <a:spcPts val="0"/>
              </a:spcBef>
              <a:spcAft>
                <a:spcPts val="0"/>
              </a:spcAft>
              <a:buFont typeface="+mj-lt"/>
              <a:buAutoNum type="arabicPeriod"/>
            </a:pPr>
            <a:r>
              <a:rPr lang="ar-SA" sz="2000" b="1" dirty="0" smtClean="0">
                <a:latin typeface="Arial" panose="020B0604020202020204" pitchFamily="34" charset="0"/>
                <a:ea typeface="Calibri"/>
                <a:cs typeface="Arial" panose="020B0604020202020204" pitchFamily="34" charset="0"/>
              </a:rPr>
              <a:t>رغم إن القانون قد اوكل مهمة السجل المدني وتسجيل وقائع الإحصاءات الحيوية لمصلحة الأحوال المدنية إلا أنه مازال هناك تضارب في البيانات. حيث إن مكاتب وزارة الصحة تقوم بإصدار شهادات الميلاد والوفاة وهي لا تقوم بذلك من خلال مندوبين للمصلحة في المستشفيات والمكاتب بل يكون كعمل متصل للوزارة مما يسبب الازدواج.</a:t>
            </a:r>
            <a:endParaRPr lang="en-US" sz="2000" b="1" dirty="0" smtClean="0">
              <a:latin typeface="Arial" panose="020B0604020202020204" pitchFamily="34" charset="0"/>
              <a:ea typeface="Calibri"/>
              <a:cs typeface="Arial" panose="020B0604020202020204" pitchFamily="34" charset="0"/>
            </a:endParaRPr>
          </a:p>
          <a:p>
            <a:pPr marL="342900" marR="0" lvl="0" indent="-342900" algn="r" rtl="1">
              <a:spcBef>
                <a:spcPts val="0"/>
              </a:spcBef>
              <a:spcAft>
                <a:spcPts val="1000"/>
              </a:spcAft>
              <a:buFont typeface="+mj-lt"/>
              <a:buAutoNum type="arabicPeriod"/>
            </a:pPr>
            <a:r>
              <a:rPr lang="en-US" sz="2000" b="1" dirty="0" smtClean="0">
                <a:latin typeface="Arial" panose="020B0604020202020204" pitchFamily="34" charset="0"/>
                <a:ea typeface="Calibri"/>
                <a:cs typeface="Arial" panose="020B0604020202020204" pitchFamily="34" charset="0"/>
              </a:rPr>
              <a:t> </a:t>
            </a:r>
            <a:r>
              <a:rPr lang="ar-SA" sz="2000" b="1" dirty="0">
                <a:latin typeface="Arial" panose="020B0604020202020204" pitchFamily="34" charset="0"/>
                <a:ea typeface="Calibri"/>
                <a:cs typeface="Arial" panose="020B0604020202020204" pitchFamily="34" charset="0"/>
              </a:rPr>
              <a:t>لا يوجد وعي بأهمية هذه الإحصاءات لعدم وجود خطة إعلامية تنشر الوعي بين </a:t>
            </a:r>
            <a:r>
              <a:rPr lang="ar-SA" sz="2000" b="1" dirty="0" smtClean="0">
                <a:latin typeface="Arial" panose="020B0604020202020204" pitchFamily="34" charset="0"/>
                <a:ea typeface="Calibri"/>
                <a:cs typeface="Arial" panose="020B0604020202020204" pitchFamily="34" charset="0"/>
              </a:rPr>
              <a:t>المواطنين .</a:t>
            </a:r>
            <a:endParaRPr lang="en-US" sz="2000" b="1" dirty="0">
              <a:latin typeface="Arial" panose="020B0604020202020204" pitchFamily="34" charset="0"/>
              <a:ea typeface="Calibri"/>
              <a:cs typeface="Arial" panose="020B0604020202020204" pitchFamily="34" charset="0"/>
            </a:endParaRPr>
          </a:p>
          <a:p>
            <a:pPr marL="342900" indent="-342900" algn="r" rtl="1">
              <a:buFont typeface="+mj-lt"/>
              <a:buAutoNum type="arabicPeriod"/>
            </a:pPr>
            <a:r>
              <a:rPr lang="ar-SA" sz="2000" b="1" dirty="0" smtClean="0">
                <a:latin typeface="Arial" panose="020B0604020202020204" pitchFamily="34" charset="0"/>
                <a:ea typeface="Calibri"/>
                <a:cs typeface="Arial" panose="020B0604020202020204" pitchFamily="34" charset="0"/>
              </a:rPr>
              <a:t>  الظروف الاستثنائية التي تمر بها البلاد حالة دون إقامة التعداد لعام ٢٠١٤ .</a:t>
            </a:r>
          </a:p>
          <a:p>
            <a:pPr marL="342900" indent="-342900" algn="r" rtl="1">
              <a:buFont typeface="+mj-lt"/>
              <a:buAutoNum type="arabicPeriod"/>
            </a:pPr>
            <a:r>
              <a:rPr lang="ar-SA" sz="2000" b="1" smtClean="0">
                <a:latin typeface="Arial" panose="020B0604020202020204" pitchFamily="34" charset="0"/>
                <a:ea typeface="Calibri"/>
                <a:cs typeface="Arial" panose="020B0604020202020204" pitchFamily="34" charset="0"/>
              </a:rPr>
              <a:t>عدم وجود الموارد المادية لتحسين هذه النقاط وخاصة في الظروف التي تمر بها بلادنا في الوقت الحالي.</a:t>
            </a:r>
            <a:endParaRPr lang="en-US" sz="2000" b="1" dirty="0" smtClean="0">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522640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524000"/>
            <a:ext cx="5334000" cy="6935232"/>
          </a:xfrm>
          <a:prstGeom prst="rect">
            <a:avLst/>
          </a:prstGeom>
        </p:spPr>
        <p:txBody>
          <a:bodyPr wrap="square">
            <a:spAutoFit/>
          </a:bodyPr>
          <a:lstStyle/>
          <a:p>
            <a:pPr algn="r" rtl="1">
              <a:lnSpc>
                <a:spcPct val="200000"/>
              </a:lnSpc>
              <a:spcAft>
                <a:spcPts val="1000"/>
              </a:spcAft>
            </a:pPr>
            <a:r>
              <a:rPr lang="ar-SA" sz="2800" b="1" u="sng" dirty="0" smtClean="0">
                <a:latin typeface="Arial" panose="020B0604020202020204" pitchFamily="34" charset="0"/>
                <a:ea typeface="Calibri"/>
                <a:cs typeface="Arial" panose="020B0604020202020204" pitchFamily="34" charset="0"/>
              </a:rPr>
              <a:t> الفرص</a:t>
            </a:r>
            <a:r>
              <a:rPr lang="en-US" sz="2800" b="1" u="sng" dirty="0">
                <a:latin typeface="Arial" panose="020B0604020202020204" pitchFamily="34" charset="0"/>
                <a:ea typeface="Calibri"/>
                <a:cs typeface="Arial" panose="020B0604020202020204" pitchFamily="34" charset="0"/>
              </a:rPr>
              <a:t>:</a:t>
            </a:r>
            <a:endParaRPr lang="en-US" sz="2800" dirty="0">
              <a:latin typeface="Arial" panose="020B0604020202020204" pitchFamily="34" charset="0"/>
              <a:ea typeface="Calibri"/>
              <a:cs typeface="Arial" panose="020B0604020202020204" pitchFamily="34" charset="0"/>
            </a:endParaRPr>
          </a:p>
          <a:p>
            <a:pPr marL="342900" marR="0" lvl="0" indent="-342900" algn="r" rtl="1">
              <a:lnSpc>
                <a:spcPct val="200000"/>
              </a:lnSpc>
              <a:spcBef>
                <a:spcPts val="0"/>
              </a:spcBef>
              <a:spcAft>
                <a:spcPts val="0"/>
              </a:spcAft>
              <a:buFont typeface="+mj-lt"/>
              <a:buAutoNum type="arabicPeriod"/>
            </a:pPr>
            <a:r>
              <a:rPr lang="ar-SA" sz="2400" b="1" dirty="0">
                <a:latin typeface="Arial" panose="020B0604020202020204" pitchFamily="34" charset="0"/>
                <a:ea typeface="Calibri"/>
                <a:cs typeface="Arial" panose="020B0604020202020204" pitchFamily="34" charset="0"/>
              </a:rPr>
              <a:t> وجود موجة قوية لتقوية بيانات مؤشرات الإحصاءات الحيوية في هذه الفترة بحسب مبادئ الأمم المتحدة وهذه الخطوة تفيدنا في تقوية بيانات الإحصاءات الحيوية</a:t>
            </a:r>
            <a:endParaRPr lang="en-US" sz="2400" dirty="0">
              <a:latin typeface="Arial" panose="020B0604020202020204" pitchFamily="34" charset="0"/>
              <a:ea typeface="Calibri"/>
              <a:cs typeface="Arial" panose="020B0604020202020204" pitchFamily="34" charset="0"/>
            </a:endParaRPr>
          </a:p>
          <a:p>
            <a:pPr marL="342900" marR="0" lvl="0" indent="-342900" algn="r" rtl="1">
              <a:lnSpc>
                <a:spcPct val="200000"/>
              </a:lnSpc>
              <a:spcBef>
                <a:spcPts val="0"/>
              </a:spcBef>
              <a:spcAft>
                <a:spcPts val="1000"/>
              </a:spcAft>
              <a:buFont typeface="+mj-lt"/>
              <a:buAutoNum type="arabicPeriod"/>
            </a:pPr>
            <a:r>
              <a:rPr lang="en-US" sz="2400" b="1" dirty="0">
                <a:latin typeface="Arial" panose="020B0604020202020204" pitchFamily="34" charset="0"/>
                <a:ea typeface="Calibri"/>
                <a:cs typeface="Arial" panose="020B0604020202020204" pitchFamily="34" charset="0"/>
              </a:rPr>
              <a:t>  </a:t>
            </a:r>
            <a:r>
              <a:rPr lang="ar-SA" sz="2400" b="1" dirty="0">
                <a:latin typeface="Arial" panose="020B0604020202020204" pitchFamily="34" charset="0"/>
                <a:ea typeface="Calibri"/>
                <a:cs typeface="Arial" panose="020B0604020202020204" pitchFamily="34" charset="0"/>
              </a:rPr>
              <a:t>وجود دعم من الجهات ذات العلاقة كي تمكننا</a:t>
            </a:r>
            <a:r>
              <a:rPr lang="en-US" sz="2400" b="1" dirty="0">
                <a:latin typeface="Arial" panose="020B0604020202020204" pitchFamily="34" charset="0"/>
                <a:ea typeface="Calibri"/>
                <a:cs typeface="Arial" panose="020B0604020202020204" pitchFamily="34" charset="0"/>
              </a:rPr>
              <a:t>  </a:t>
            </a:r>
            <a:r>
              <a:rPr lang="ar-SA" sz="2400" b="1" dirty="0">
                <a:latin typeface="Arial" panose="020B0604020202020204" pitchFamily="34" charset="0"/>
                <a:ea typeface="Calibri"/>
                <a:cs typeface="Arial" panose="020B0604020202020204" pitchFamily="34" charset="0"/>
              </a:rPr>
              <a:t>من توفير البيانات وخاصة في الظروف الاستثنائية التي تمر بها البلاد</a:t>
            </a:r>
            <a:endParaRPr lang="en-US" sz="2400" dirty="0">
              <a:latin typeface="Arial" panose="020B0604020202020204" pitchFamily="34" charset="0"/>
              <a:ea typeface="Calibri"/>
              <a:cs typeface="Arial" panose="020B0604020202020204" pitchFamily="34" charset="0"/>
            </a:endParaRPr>
          </a:p>
          <a:p>
            <a:pPr algn="r">
              <a:lnSpc>
                <a:spcPct val="200000"/>
              </a:lnSpc>
            </a:pPr>
            <a:r>
              <a:rPr lang="ar-SA" b="1" dirty="0"/>
              <a:t> </a:t>
            </a:r>
            <a:endParaRPr lang="en-US" dirty="0"/>
          </a:p>
        </p:txBody>
      </p:sp>
    </p:spTree>
    <p:extLst>
      <p:ext uri="{BB962C8B-B14F-4D97-AF65-F5344CB8AC3E}">
        <p14:creationId xmlns:p14="http://schemas.microsoft.com/office/powerpoint/2010/main" val="2345279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1447800"/>
            <a:ext cx="5029200" cy="7181453"/>
          </a:xfrm>
          <a:prstGeom prst="rect">
            <a:avLst/>
          </a:prstGeom>
        </p:spPr>
        <p:txBody>
          <a:bodyPr wrap="square">
            <a:spAutoFit/>
          </a:bodyPr>
          <a:lstStyle/>
          <a:p>
            <a:pPr algn="r" rtl="1">
              <a:spcAft>
                <a:spcPts val="1000"/>
              </a:spcAft>
            </a:pPr>
            <a:r>
              <a:rPr lang="ar-SA" sz="2800" b="1" u="sng" dirty="0" smtClean="0">
                <a:latin typeface="Arial" panose="020B0604020202020204" pitchFamily="34" charset="0"/>
                <a:ea typeface="Calibri"/>
                <a:cs typeface="Arial" panose="020B0604020202020204" pitchFamily="34" charset="0"/>
              </a:rPr>
              <a:t> المخاطر</a:t>
            </a:r>
            <a:r>
              <a:rPr lang="en-US" sz="2800" b="1" u="sng" dirty="0">
                <a:latin typeface="Arial" panose="020B0604020202020204" pitchFamily="34" charset="0"/>
                <a:ea typeface="Calibri"/>
                <a:cs typeface="Arial" panose="020B0604020202020204" pitchFamily="34" charset="0"/>
              </a:rPr>
              <a:t>/ </a:t>
            </a:r>
            <a:r>
              <a:rPr lang="ar-SA" sz="2800" b="1" u="sng" dirty="0">
                <a:latin typeface="Arial" panose="020B0604020202020204" pitchFamily="34" charset="0"/>
                <a:ea typeface="Calibri"/>
                <a:cs typeface="Arial" panose="020B0604020202020204" pitchFamily="34" charset="0"/>
              </a:rPr>
              <a:t>التحديات</a:t>
            </a:r>
            <a:r>
              <a:rPr lang="en-US" sz="2800" b="1" u="sng" dirty="0">
                <a:latin typeface="Arial" panose="020B0604020202020204" pitchFamily="34" charset="0"/>
                <a:ea typeface="Calibri"/>
                <a:cs typeface="Arial" panose="020B0604020202020204" pitchFamily="34" charset="0"/>
              </a:rPr>
              <a:t>: </a:t>
            </a:r>
            <a:endParaRPr lang="en-US" sz="2800" u="sng" dirty="0">
              <a:latin typeface="Arial" panose="020B0604020202020204" pitchFamily="34" charset="0"/>
              <a:ea typeface="Calibri"/>
              <a:cs typeface="Arial" panose="020B0604020202020204" pitchFamily="34" charset="0"/>
            </a:endParaRPr>
          </a:p>
          <a:p>
            <a:pPr marL="342900" marR="0" lvl="0" indent="-342900" algn="r" rtl="1">
              <a:spcBef>
                <a:spcPts val="0"/>
              </a:spcBef>
              <a:spcAft>
                <a:spcPts val="0"/>
              </a:spcAft>
              <a:buFont typeface="+mj-lt"/>
              <a:buAutoNum type="arabicPeriod"/>
            </a:pPr>
            <a:r>
              <a:rPr lang="ar-SA" sz="2400" b="1" dirty="0">
                <a:latin typeface="Arial" panose="020B0604020202020204" pitchFamily="34" charset="0"/>
                <a:ea typeface="Calibri"/>
                <a:cs typeface="Arial" panose="020B0604020202020204" pitchFamily="34" charset="0"/>
              </a:rPr>
              <a:t> بسبب ما تمر به البلاد من ظروف غير مستقرة و الصراعات المحتدمة يؤدي ذلك إلى عرقلة العمل و توقفه</a:t>
            </a:r>
            <a:endParaRPr lang="en-US" sz="2400" dirty="0">
              <a:latin typeface="Arial" panose="020B0604020202020204" pitchFamily="34" charset="0"/>
              <a:ea typeface="Calibri"/>
              <a:cs typeface="Arial" panose="020B0604020202020204" pitchFamily="34" charset="0"/>
            </a:endParaRPr>
          </a:p>
          <a:p>
            <a:pPr marL="342900" marR="0" lvl="0" indent="-342900" algn="r" rtl="1">
              <a:spcBef>
                <a:spcPts val="0"/>
              </a:spcBef>
              <a:spcAft>
                <a:spcPts val="0"/>
              </a:spcAft>
              <a:buFont typeface="+mj-lt"/>
              <a:buAutoNum type="arabicPeriod"/>
            </a:pPr>
            <a:r>
              <a:rPr lang="ar-SA" sz="2400" b="1" dirty="0">
                <a:latin typeface="Arial" panose="020B0604020202020204" pitchFamily="34" charset="0"/>
                <a:ea typeface="Calibri"/>
                <a:cs typeface="Arial" panose="020B0604020202020204" pitchFamily="34" charset="0"/>
              </a:rPr>
              <a:t>عدم وجود رواتب واجور للموظفين والعاملين كي يقوموا بعملهم على اكمل وجه</a:t>
            </a:r>
            <a:endParaRPr lang="en-US" sz="2400" dirty="0">
              <a:latin typeface="Arial" panose="020B0604020202020204" pitchFamily="34" charset="0"/>
              <a:ea typeface="Calibri"/>
              <a:cs typeface="Arial" panose="020B0604020202020204" pitchFamily="34" charset="0"/>
            </a:endParaRPr>
          </a:p>
          <a:p>
            <a:pPr marL="342900" marR="0" lvl="0" indent="-342900" algn="r" rtl="1">
              <a:spcBef>
                <a:spcPts val="0"/>
              </a:spcBef>
              <a:spcAft>
                <a:spcPts val="0"/>
              </a:spcAft>
              <a:buFont typeface="+mj-lt"/>
              <a:buAutoNum type="arabicPeriod"/>
            </a:pPr>
            <a:r>
              <a:rPr lang="en-US" sz="2400" b="1" dirty="0">
                <a:latin typeface="Arial" panose="020B0604020202020204" pitchFamily="34" charset="0"/>
                <a:ea typeface="Calibri"/>
                <a:cs typeface="Arial" panose="020B0604020202020204" pitchFamily="34" charset="0"/>
              </a:rPr>
              <a:t> </a:t>
            </a:r>
            <a:r>
              <a:rPr lang="ar-SA" sz="2400" b="1" dirty="0">
                <a:latin typeface="Arial" panose="020B0604020202020204" pitchFamily="34" charset="0"/>
                <a:ea typeface="Calibri"/>
                <a:cs typeface="Arial" panose="020B0604020202020204" pitchFamily="34" charset="0"/>
              </a:rPr>
              <a:t>عدم استقرار السكان في اماكنهم يسبب تغير</a:t>
            </a:r>
            <a:r>
              <a:rPr lang="en-US" sz="2400" b="1" dirty="0">
                <a:latin typeface="Arial" panose="020B0604020202020204" pitchFamily="34" charset="0"/>
                <a:ea typeface="Calibri"/>
                <a:cs typeface="Arial" panose="020B0604020202020204" pitchFamily="34" charset="0"/>
              </a:rPr>
              <a:t>  </a:t>
            </a:r>
            <a:r>
              <a:rPr lang="ar-SA" sz="2400" b="1" dirty="0">
                <a:latin typeface="Arial" panose="020B0604020202020204" pitchFamily="34" charset="0"/>
                <a:ea typeface="Calibri"/>
                <a:cs typeface="Arial" panose="020B0604020202020204" pitchFamily="34" charset="0"/>
              </a:rPr>
              <a:t>في عدد السكان بالزيادة والنقصان بسبب نزولهم نظرا لظروف البلاد وهذا يؤثر على بيانات الإحصاءات السكانية بشكل دقيق وصحيح</a:t>
            </a:r>
            <a:endParaRPr lang="en-US" sz="2400" dirty="0">
              <a:latin typeface="Arial" panose="020B0604020202020204" pitchFamily="34" charset="0"/>
              <a:ea typeface="Calibri"/>
              <a:cs typeface="Arial" panose="020B0604020202020204" pitchFamily="34" charset="0"/>
            </a:endParaRPr>
          </a:p>
          <a:p>
            <a:pPr marL="342900" marR="0" lvl="0" indent="-342900" algn="r" rtl="1">
              <a:spcBef>
                <a:spcPts val="0"/>
              </a:spcBef>
              <a:spcAft>
                <a:spcPts val="0"/>
              </a:spcAft>
              <a:buFont typeface="+mj-lt"/>
              <a:buAutoNum type="arabicPeriod"/>
            </a:pPr>
            <a:r>
              <a:rPr lang="en-US" sz="2400" b="1" dirty="0">
                <a:latin typeface="Arial" panose="020B0604020202020204" pitchFamily="34" charset="0"/>
                <a:ea typeface="Calibri"/>
                <a:cs typeface="Arial" panose="020B0604020202020204" pitchFamily="34" charset="0"/>
              </a:rPr>
              <a:t> </a:t>
            </a:r>
            <a:r>
              <a:rPr lang="ar-SA" sz="2400" b="1" dirty="0">
                <a:latin typeface="Arial" panose="020B0604020202020204" pitchFamily="34" charset="0"/>
                <a:ea typeface="Calibri"/>
                <a:cs typeface="Arial" panose="020B0604020202020204" pitchFamily="34" charset="0"/>
              </a:rPr>
              <a:t>اهمية التدريب على منهجية جمع احصاءات الحيوية في حالة الطوارئ بدل الانتظار حتى تتوقف حالة الحروب</a:t>
            </a:r>
            <a:endParaRPr lang="en-US" sz="2400" dirty="0">
              <a:latin typeface="Arial" panose="020B0604020202020204" pitchFamily="34" charset="0"/>
              <a:ea typeface="Calibri"/>
              <a:cs typeface="Arial" panose="020B0604020202020204" pitchFamily="34" charset="0"/>
            </a:endParaRPr>
          </a:p>
          <a:p>
            <a:pPr marL="342900" marR="0" lvl="0" indent="-342900" algn="r" rtl="1">
              <a:spcBef>
                <a:spcPts val="0"/>
              </a:spcBef>
              <a:spcAft>
                <a:spcPts val="1000"/>
              </a:spcAft>
              <a:buFont typeface="+mj-lt"/>
              <a:buAutoNum type="arabicPeriod"/>
            </a:pPr>
            <a:r>
              <a:rPr lang="ar-SA" sz="2400" b="1" dirty="0">
                <a:latin typeface="Arial" panose="020B0604020202020204" pitchFamily="34" charset="0"/>
                <a:ea typeface="Calibri"/>
                <a:cs typeface="Arial" panose="020B0604020202020204" pitchFamily="34" charset="0"/>
              </a:rPr>
              <a:t>عدم وجود تعاون أو تنسيق بين الجهات ذات العلاقة أدى إلى تشتت البيان وعدم جمعها في سله واحده</a:t>
            </a:r>
            <a:endParaRPr lang="en-US" sz="2400" dirty="0">
              <a:latin typeface="Arial" panose="020B0604020202020204" pitchFamily="34" charset="0"/>
              <a:ea typeface="Calibri"/>
              <a:cs typeface="Arial" panose="020B0604020202020204" pitchFamily="34" charset="0"/>
            </a:endParaRPr>
          </a:p>
          <a:p>
            <a:pPr algn="r" rtl="1">
              <a:lnSpc>
                <a:spcPct val="200000"/>
              </a:lnSpc>
              <a:spcAft>
                <a:spcPts val="1000"/>
              </a:spcAft>
            </a:pPr>
            <a:r>
              <a:rPr lang="ar-SA" dirty="0">
                <a:latin typeface="Calibri"/>
                <a:ea typeface="Calibri"/>
                <a:cs typeface="Arial"/>
              </a:rPr>
              <a:t> </a:t>
            </a:r>
            <a:endParaRPr lang="en-US" sz="1200" dirty="0">
              <a:effectLst/>
              <a:latin typeface="Calibri"/>
              <a:ea typeface="Calibri"/>
              <a:cs typeface="Arial"/>
            </a:endParaRPr>
          </a:p>
        </p:txBody>
      </p:sp>
    </p:spTree>
    <p:extLst>
      <p:ext uri="{BB962C8B-B14F-4D97-AF65-F5344CB8AC3E}">
        <p14:creationId xmlns:p14="http://schemas.microsoft.com/office/powerpoint/2010/main" val="3001758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6249">
              <a:srgbClr val="43A2D6"/>
            </a:gs>
            <a:gs pos="17075">
              <a:srgbClr val="449ECF"/>
            </a:gs>
            <a:gs pos="30850">
              <a:srgbClr val="4094C2"/>
            </a:gs>
            <a:gs pos="0">
              <a:schemeClr val="bg2">
                <a:tint val="80000"/>
                <a:satMod val="400000"/>
              </a:schemeClr>
            </a:gs>
            <a:gs pos="25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1500" y="4064005"/>
            <a:ext cx="5829300" cy="1960033"/>
          </a:xfrm>
        </p:spPr>
        <p:txBody>
          <a:bodyPr anchor="ctr">
            <a:noAutofit/>
          </a:bodyPr>
          <a:lstStyle/>
          <a:p>
            <a:pPr algn="ctr"/>
            <a:r>
              <a:rPr lang="ar-SA" sz="5400" dirty="0" smtClean="0">
                <a:solidFill>
                  <a:schemeClr val="tx1"/>
                </a:solidFill>
              </a:rPr>
              <a:t>بعض الصعوبات و المعوقات التي تواجة بلادنا في إستيفاء بيانات الإحصاءات الحيوية و والتي نريد إجاد حلول لها</a:t>
            </a:r>
            <a:endParaRPr lang="en-US" sz="5400" dirty="0">
              <a:solidFill>
                <a:schemeClr val="tx1"/>
              </a:solidFill>
            </a:endParaRPr>
          </a:p>
        </p:txBody>
      </p:sp>
    </p:spTree>
    <p:extLst>
      <p:ext uri="{BB962C8B-B14F-4D97-AF65-F5344CB8AC3E}">
        <p14:creationId xmlns:p14="http://schemas.microsoft.com/office/powerpoint/2010/main" val="1186725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6324600" cy="6756400"/>
          </a:xfrm>
        </p:spPr>
        <p:txBody>
          <a:bodyPr>
            <a:noAutofit/>
          </a:bodyPr>
          <a:lstStyle/>
          <a:p>
            <a:pPr algn="just" rtl="1"/>
            <a:r>
              <a:rPr lang="ar-SA" sz="2300" b="1" dirty="0">
                <a:latin typeface="Arial" panose="020B0604020202020204" pitchFamily="34" charset="0"/>
                <a:cs typeface="Arial" panose="020B0604020202020204" pitchFamily="34" charset="0"/>
              </a:rPr>
              <a:t>إن السجل المدني هوأساس المواطنة و الركيزة الأساسية </a:t>
            </a:r>
            <a:r>
              <a:rPr lang="ar-SA" sz="2300" b="1" dirty="0" smtClean="0">
                <a:latin typeface="Arial" panose="020B0604020202020204" pitchFamily="34" charset="0"/>
                <a:cs typeface="Arial" panose="020B0604020202020204" pitchFamily="34" charset="0"/>
              </a:rPr>
              <a:t>للبناء و </a:t>
            </a:r>
            <a:r>
              <a:rPr lang="ar-SA" sz="2300" b="1" dirty="0">
                <a:latin typeface="Arial" panose="020B0604020202020204" pitchFamily="34" charset="0"/>
                <a:cs typeface="Arial" panose="020B0604020202020204" pitchFamily="34" charset="0"/>
              </a:rPr>
              <a:t>التحديث و التخطيط السليم و هذا ما خلصت إلية الشعوب المتقدمة وتوصيات الأمم المتحدة في هذا المجال </a:t>
            </a:r>
            <a:r>
              <a:rPr lang="ar-SA" sz="2300" b="1" dirty="0" smtClean="0">
                <a:latin typeface="Arial" panose="020B0604020202020204" pitchFamily="34" charset="0"/>
                <a:cs typeface="Arial" panose="020B0604020202020204" pitchFamily="34" charset="0"/>
              </a:rPr>
              <a:t>ومع هذا فإن هناك قصور منها </a:t>
            </a:r>
            <a:r>
              <a:rPr lang="ar-SA" sz="2300" b="1" dirty="0">
                <a:latin typeface="Arial" panose="020B0604020202020204" pitchFamily="34" charset="0"/>
                <a:cs typeface="Arial" panose="020B0604020202020204" pitchFamily="34" charset="0"/>
              </a:rPr>
              <a:t>على سبيل </a:t>
            </a:r>
            <a:r>
              <a:rPr lang="ar-SA" sz="2300" b="1" dirty="0" smtClean="0">
                <a:latin typeface="Arial" panose="020B0604020202020204" pitchFamily="34" charset="0"/>
                <a:cs typeface="Arial" panose="020B0604020202020204" pitchFamily="34" charset="0"/>
              </a:rPr>
              <a:t>المثال لا الحصر فلدينا هذه التساؤلات وكيف يتم التغلب عليها :- </a:t>
            </a:r>
          </a:p>
          <a:p>
            <a:pPr algn="just" rtl="1"/>
            <a:r>
              <a:rPr lang="ar-SA" sz="2300" b="1" dirty="0" smtClean="0">
                <a:latin typeface="Arial" panose="020B0604020202020204" pitchFamily="34" charset="0"/>
                <a:cs typeface="Arial" panose="020B0604020202020204" pitchFamily="34" charset="0"/>
              </a:rPr>
              <a:t> </a:t>
            </a:r>
            <a:r>
              <a:rPr lang="ar-SA" sz="2300" b="1" dirty="0">
                <a:latin typeface="Arial" panose="020B0604020202020204" pitchFamily="34" charset="0"/>
                <a:cs typeface="Arial" panose="020B0604020202020204" pitchFamily="34" charset="0"/>
              </a:rPr>
              <a:t>1. كيف يمكن أن نخطط لأجيالنا القادمة ونبني الإحتياجات السليمة لها ونحن نجهل إعدادها بدقة نتيجة لعدم شمولية نظام قيد وتسجيل المواليد.</a:t>
            </a:r>
            <a:endParaRPr lang="en-US" sz="2300" b="1" dirty="0">
              <a:latin typeface="Arial" panose="020B0604020202020204" pitchFamily="34" charset="0"/>
              <a:cs typeface="Arial" panose="020B0604020202020204" pitchFamily="34" charset="0"/>
            </a:endParaRPr>
          </a:p>
          <a:p>
            <a:pPr algn="just" rtl="1"/>
            <a:r>
              <a:rPr lang="ar-SA" sz="2300" b="1" dirty="0">
                <a:latin typeface="Arial" panose="020B0604020202020204" pitchFamily="34" charset="0"/>
                <a:cs typeface="Arial" panose="020B0604020202020204" pitchFamily="34" charset="0"/>
              </a:rPr>
              <a:t>2.كيف يمكن أن نخطط و إحصائياتنا الحيوية غير دقيقة نتيجة لإعتمادها على التعدادات والمسوحات دون السجل المدني. وخاصة أننا لم ننفذ التعداد العام لسكان و المساكن والمنشأت لعام 2014 م وذلك نظراً لما تمر به بلادنا من ظروف إستثنائية. </a:t>
            </a:r>
            <a:endParaRPr lang="en-US" sz="2300" b="1" dirty="0">
              <a:latin typeface="Arial" panose="020B0604020202020204" pitchFamily="34" charset="0"/>
              <a:cs typeface="Arial" panose="020B0604020202020204" pitchFamily="34" charset="0"/>
            </a:endParaRPr>
          </a:p>
          <a:p>
            <a:pPr algn="just" rtl="1"/>
            <a:r>
              <a:rPr lang="ar-SA" sz="2300" b="1" dirty="0">
                <a:latin typeface="Arial" panose="020B0604020202020204" pitchFamily="34" charset="0"/>
                <a:cs typeface="Arial" panose="020B0604020202020204" pitchFamily="34" charset="0"/>
              </a:rPr>
              <a:t>3. كيف يتم إنتشال الوضع الحالي مما هو عليه من ضآلة التسجيل لقيد اقعات الأحوال المدنية والسجل المدني وضعف البنية التنظيمية وقلة إمكانيات البنية التحتية</a:t>
            </a:r>
            <a:endParaRPr lang="en-US" sz="23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1090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371600"/>
            <a:ext cx="6172200" cy="7162800"/>
          </a:xfrm>
        </p:spPr>
        <p:txBody>
          <a:bodyPr>
            <a:normAutofit/>
          </a:bodyPr>
          <a:lstStyle/>
          <a:p>
            <a:pPr algn="justLow" rtl="1">
              <a:lnSpc>
                <a:spcPct val="150000"/>
              </a:lnSpc>
            </a:pPr>
            <a:r>
              <a:rPr lang="ar-SA" sz="2500" b="1" dirty="0"/>
              <a:t>. </a:t>
            </a:r>
            <a:r>
              <a:rPr lang="ar-SA" sz="2400" b="1" dirty="0">
                <a:latin typeface="Arial" panose="020B0604020202020204" pitchFamily="34" charset="0"/>
                <a:cs typeface="Arial" panose="020B0604020202020204" pitchFamily="34" charset="0"/>
              </a:rPr>
              <a:t>عدم التعاون أو التنسيق بين الجهات ذات العلاقة أدى </a:t>
            </a:r>
            <a:endParaRPr lang="en-US" sz="2400" b="1" dirty="0">
              <a:latin typeface="Arial" panose="020B0604020202020204" pitchFamily="34" charset="0"/>
              <a:cs typeface="Arial" panose="020B0604020202020204" pitchFamily="34" charset="0"/>
            </a:endParaRPr>
          </a:p>
          <a:p>
            <a:pPr algn="justLow" rtl="1">
              <a:lnSpc>
                <a:spcPct val="150000"/>
              </a:lnSpc>
            </a:pPr>
            <a:r>
              <a:rPr lang="ar-SA" sz="2400" b="1" dirty="0">
                <a:latin typeface="Arial" panose="020B0604020202020204" pitchFamily="34" charset="0"/>
                <a:cs typeface="Arial" panose="020B0604020202020204" pitchFamily="34" charset="0"/>
              </a:rPr>
              <a:t>ذلك إلى تشتت البيانات في سلة واحدة ليتم تبويبها و تجهيزها للنشر بطريقة إحصائية سليمة .</a:t>
            </a:r>
            <a:endParaRPr lang="en-US" sz="2400" b="1" dirty="0">
              <a:latin typeface="Arial" panose="020B0604020202020204" pitchFamily="34" charset="0"/>
              <a:cs typeface="Arial" panose="020B0604020202020204" pitchFamily="34" charset="0"/>
            </a:endParaRPr>
          </a:p>
          <a:p>
            <a:pPr algn="justLow" rtl="1">
              <a:lnSpc>
                <a:spcPct val="150000"/>
              </a:lnSpc>
            </a:pPr>
            <a:r>
              <a:rPr lang="ar-SA" sz="2400" b="1" dirty="0">
                <a:latin typeface="Arial" panose="020B0604020202020204" pitchFamily="34" charset="0"/>
                <a:cs typeface="Arial" panose="020B0604020202020204" pitchFamily="34" charset="0"/>
              </a:rPr>
              <a:t>5. أهمية تصميم مسوح بالعينة تمكننا من إستيفاء و توفير  تبيانات الإحصاءات الحيوية  و لذلك لعدم تنفيذ ننفذ التعداد العام لسكان و المساكن والمنشأت لعام 2014م والمسوحات ذات الصلة بالإحصاءات الحيوية. </a:t>
            </a:r>
            <a:endParaRPr lang="en-US" sz="2400" b="1" dirty="0">
              <a:latin typeface="Arial" panose="020B0604020202020204" pitchFamily="34" charset="0"/>
              <a:cs typeface="Arial" panose="020B0604020202020204" pitchFamily="34" charset="0"/>
            </a:endParaRPr>
          </a:p>
          <a:p>
            <a:pPr algn="justLow" rtl="1">
              <a:lnSpc>
                <a:spcPct val="150000"/>
              </a:lnSpc>
            </a:pPr>
            <a:r>
              <a:rPr lang="ar-SA" sz="2400" b="1" dirty="0">
                <a:latin typeface="Arial" panose="020B0604020202020204" pitchFamily="34" charset="0"/>
                <a:cs typeface="Arial" panose="020B0604020202020204" pitchFamily="34" charset="0"/>
              </a:rPr>
              <a:t>6. إقامة برامج تدريبية على منهجية جمع الإحصاءات الحيوية في حالة الطوارىء كي نتمكن من إستيفاء البيانات خلال هذه الفترة التي تمر بها بلادنا من طروف إستثنائية.</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1721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4"/>
          <p:cNvGrpSpPr>
            <a:grpSpLocks/>
          </p:cNvGrpSpPr>
          <p:nvPr/>
        </p:nvGrpSpPr>
        <p:grpSpPr bwMode="auto">
          <a:xfrm>
            <a:off x="381000" y="444500"/>
            <a:ext cx="6324600" cy="8255000"/>
            <a:chOff x="521" y="210"/>
            <a:chExt cx="4759" cy="3900"/>
          </a:xfrm>
        </p:grpSpPr>
        <p:sp>
          <p:nvSpPr>
            <p:cNvPr id="17411" name="Rectangle 2"/>
            <p:cNvSpPr>
              <a:spLocks noChangeArrowheads="1"/>
            </p:cNvSpPr>
            <p:nvPr/>
          </p:nvSpPr>
          <p:spPr bwMode="auto">
            <a:xfrm>
              <a:off x="521" y="210"/>
              <a:ext cx="4627" cy="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latinLnBrk="1" hangingPunct="0">
                <a:spcBef>
                  <a:spcPct val="20000"/>
                </a:spcBef>
                <a:buClr>
                  <a:schemeClr val="hlink"/>
                </a:buClr>
                <a:buSzPct val="120000"/>
                <a:buChar char="•"/>
                <a:defRPr kumimoji="1" sz="3200">
                  <a:solidFill>
                    <a:schemeClr val="tx1"/>
                  </a:solidFill>
                  <a:latin typeface="Arial" charset="0"/>
                  <a:cs typeface="Arial" charset="0"/>
                </a:defRPr>
              </a:lvl1pPr>
              <a:lvl2pPr marL="742950" indent="-285750" eaLnBrk="0" latinLnBrk="1" hangingPunct="0">
                <a:spcBef>
                  <a:spcPct val="20000"/>
                </a:spcBef>
                <a:buFont typeface="Tahoma" pitchFamily="34" charset="0"/>
                <a:buChar char="–"/>
                <a:defRPr kumimoji="1" sz="2800">
                  <a:solidFill>
                    <a:schemeClr val="tx1"/>
                  </a:solidFill>
                  <a:latin typeface="Arial" charset="0"/>
                  <a:cs typeface="Arial" charset="0"/>
                </a:defRPr>
              </a:lvl2pPr>
              <a:lvl3pPr marL="1143000" indent="-228600" eaLnBrk="0" latinLnBrk="1" hangingPunct="0">
                <a:spcBef>
                  <a:spcPct val="20000"/>
                </a:spcBef>
                <a:buClr>
                  <a:schemeClr val="hlink"/>
                </a:buClr>
                <a:buSzPct val="120000"/>
                <a:buChar char="•"/>
                <a:defRPr kumimoji="1" sz="2400">
                  <a:solidFill>
                    <a:schemeClr val="tx1"/>
                  </a:solidFill>
                  <a:latin typeface="Arial" charset="0"/>
                  <a:cs typeface="Arial" charset="0"/>
                </a:defRPr>
              </a:lvl3pPr>
              <a:lvl4pPr marL="1600200" indent="-228600" eaLnBrk="0" latinLnBrk="1" hangingPunct="0">
                <a:spcBef>
                  <a:spcPct val="20000"/>
                </a:spcBef>
                <a:buFont typeface="Tahoma" pitchFamily="34" charset="0"/>
                <a:buChar char="–"/>
                <a:defRPr kumimoji="1" sz="2000">
                  <a:solidFill>
                    <a:schemeClr val="tx1"/>
                  </a:solidFill>
                  <a:latin typeface="Arial" charset="0"/>
                  <a:cs typeface="Arial" charset="0"/>
                </a:defRPr>
              </a:lvl4pPr>
              <a:lvl5pPr marL="2057400" indent="-228600" eaLnBrk="0" latinLnBrk="1" hangingPunct="0">
                <a:spcBef>
                  <a:spcPct val="20000"/>
                </a:spcBef>
                <a:buClr>
                  <a:schemeClr val="hlink"/>
                </a:buClr>
                <a:buSzPct val="80000"/>
                <a:buFont typeface="Wingdings" pitchFamily="2" charset="2"/>
                <a:buChar char="v"/>
                <a:defRPr kumimoji="1" sz="2000">
                  <a:solidFill>
                    <a:schemeClr val="tx1"/>
                  </a:solidFill>
                  <a:latin typeface="Arial" charset="0"/>
                  <a:cs typeface="Arial" charset="0"/>
                </a:defRPr>
              </a:lvl5pPr>
              <a:lvl6pPr marL="25146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6pPr>
              <a:lvl7pPr marL="29718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7pPr>
              <a:lvl8pPr marL="34290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8pPr>
              <a:lvl9pPr marL="38862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9pPr>
            </a:lstStyle>
            <a:p>
              <a:pPr algn="r" rtl="1" eaLnBrk="1" fontAlgn="base" latinLnBrk="0" hangingPunct="1">
                <a:spcBef>
                  <a:spcPct val="0"/>
                </a:spcBef>
                <a:spcAft>
                  <a:spcPct val="0"/>
                </a:spcAft>
                <a:buClrTx/>
                <a:buSzTx/>
                <a:buFontTx/>
                <a:buNone/>
              </a:pPr>
              <a:endParaRPr lang="en-US" altLang="en-US" sz="1800" smtClean="0">
                <a:solidFill>
                  <a:srgbClr val="FFFFFF"/>
                </a:solidFill>
                <a:cs typeface="Calibri" pitchFamily="34" charset="0"/>
              </a:endParaRPr>
            </a:p>
          </p:txBody>
        </p:sp>
        <p:cxnSp>
          <p:nvCxnSpPr>
            <p:cNvPr id="17412" name="AutoShape 3"/>
            <p:cNvCxnSpPr>
              <a:cxnSpLocks noChangeShapeType="1"/>
              <a:stCxn id="17432" idx="2"/>
              <a:endCxn id="17427" idx="3"/>
            </p:cNvCxnSpPr>
            <p:nvPr/>
          </p:nvCxnSpPr>
          <p:spPr bwMode="auto">
            <a:xfrm rot="10800000">
              <a:off x="2281" y="2028"/>
              <a:ext cx="891" cy="1306"/>
            </a:xfrm>
            <a:prstGeom prst="bentConnector2">
              <a:avLst/>
            </a:prstGeom>
            <a:noFill/>
            <a:ln w="28575">
              <a:solidFill>
                <a:schemeClr val="bg2"/>
              </a:solidFill>
              <a:miter lim="800000"/>
              <a:headEnd/>
              <a:tailEnd/>
            </a:ln>
            <a:extLst>
              <a:ext uri="{909E8E84-426E-40DD-AFC4-6F175D3DCCD1}">
                <a14:hiddenFill xmlns:a14="http://schemas.microsoft.com/office/drawing/2010/main">
                  <a:noFill/>
                </a14:hiddenFill>
              </a:ext>
            </a:extLst>
          </p:spPr>
        </p:cxnSp>
        <p:cxnSp>
          <p:nvCxnSpPr>
            <p:cNvPr id="17413" name="AutoShape 4"/>
            <p:cNvCxnSpPr>
              <a:cxnSpLocks noChangeShapeType="1"/>
              <a:stCxn id="17431" idx="2"/>
              <a:endCxn id="17427" idx="3"/>
            </p:cNvCxnSpPr>
            <p:nvPr/>
          </p:nvCxnSpPr>
          <p:spPr bwMode="auto">
            <a:xfrm rot="10800000">
              <a:off x="2281" y="2028"/>
              <a:ext cx="247" cy="286"/>
            </a:xfrm>
            <a:prstGeom prst="bentConnector2">
              <a:avLst/>
            </a:prstGeom>
            <a:noFill/>
            <a:ln w="28575">
              <a:solidFill>
                <a:schemeClr val="bg2"/>
              </a:solidFill>
              <a:miter lim="800000"/>
              <a:headEnd/>
              <a:tailEnd/>
            </a:ln>
            <a:extLst>
              <a:ext uri="{909E8E84-426E-40DD-AFC4-6F175D3DCCD1}">
                <a14:hiddenFill xmlns:a14="http://schemas.microsoft.com/office/drawing/2010/main">
                  <a:noFill/>
                </a14:hiddenFill>
              </a:ext>
            </a:extLst>
          </p:spPr>
        </p:cxnSp>
        <p:cxnSp>
          <p:nvCxnSpPr>
            <p:cNvPr id="17414" name="AutoShape 5"/>
            <p:cNvCxnSpPr>
              <a:cxnSpLocks noChangeShapeType="1"/>
              <a:stCxn id="17430" idx="2"/>
              <a:endCxn id="17427" idx="3"/>
            </p:cNvCxnSpPr>
            <p:nvPr/>
          </p:nvCxnSpPr>
          <p:spPr bwMode="auto">
            <a:xfrm rot="10800000">
              <a:off x="2281" y="2028"/>
              <a:ext cx="1199" cy="1795"/>
            </a:xfrm>
            <a:prstGeom prst="bentConnector2">
              <a:avLst/>
            </a:prstGeom>
            <a:noFill/>
            <a:ln w="28575">
              <a:solidFill>
                <a:schemeClr val="bg2"/>
              </a:solidFill>
              <a:miter lim="800000"/>
              <a:headEnd/>
              <a:tailEnd/>
            </a:ln>
            <a:extLst>
              <a:ext uri="{909E8E84-426E-40DD-AFC4-6F175D3DCCD1}">
                <a14:hiddenFill xmlns:a14="http://schemas.microsoft.com/office/drawing/2010/main">
                  <a:noFill/>
                </a14:hiddenFill>
              </a:ext>
            </a:extLst>
          </p:spPr>
        </p:cxnSp>
        <p:cxnSp>
          <p:nvCxnSpPr>
            <p:cNvPr id="17415" name="AutoShape 6"/>
            <p:cNvCxnSpPr>
              <a:cxnSpLocks noChangeShapeType="1"/>
              <a:stCxn id="17429" idx="2"/>
              <a:endCxn id="17427" idx="3"/>
            </p:cNvCxnSpPr>
            <p:nvPr/>
          </p:nvCxnSpPr>
          <p:spPr bwMode="auto">
            <a:xfrm rot="10800000">
              <a:off x="2281" y="2028"/>
              <a:ext cx="570" cy="791"/>
            </a:xfrm>
            <a:prstGeom prst="bentConnector2">
              <a:avLst/>
            </a:prstGeom>
            <a:noFill/>
            <a:ln w="28575">
              <a:solidFill>
                <a:schemeClr val="bg2"/>
              </a:solidFill>
              <a:miter lim="800000"/>
              <a:headEnd/>
              <a:tailEnd/>
            </a:ln>
            <a:extLst>
              <a:ext uri="{909E8E84-426E-40DD-AFC4-6F175D3DCCD1}">
                <a14:hiddenFill xmlns:a14="http://schemas.microsoft.com/office/drawing/2010/main">
                  <a:noFill/>
                </a14:hiddenFill>
              </a:ext>
            </a:extLst>
          </p:spPr>
        </p:cxnSp>
        <p:cxnSp>
          <p:nvCxnSpPr>
            <p:cNvPr id="17416" name="AutoShape 7"/>
            <p:cNvCxnSpPr>
              <a:cxnSpLocks noChangeShapeType="1"/>
              <a:stCxn id="17428" idx="0"/>
              <a:endCxn id="17425" idx="3"/>
            </p:cNvCxnSpPr>
            <p:nvPr/>
          </p:nvCxnSpPr>
          <p:spPr bwMode="auto">
            <a:xfrm rot="16200000" flipV="1">
              <a:off x="4398" y="1215"/>
              <a:ext cx="233" cy="520"/>
            </a:xfrm>
            <a:prstGeom prst="bentConnector3">
              <a:avLst>
                <a:gd name="adj1" fmla="val 50000"/>
              </a:avLst>
            </a:prstGeom>
            <a:noFill/>
            <a:ln w="28575">
              <a:solidFill>
                <a:schemeClr val="bg2"/>
              </a:solidFill>
              <a:miter lim="800000"/>
              <a:headEnd/>
              <a:tailEnd/>
            </a:ln>
            <a:extLst>
              <a:ext uri="{909E8E84-426E-40DD-AFC4-6F175D3DCCD1}">
                <a14:hiddenFill xmlns:a14="http://schemas.microsoft.com/office/drawing/2010/main">
                  <a:noFill/>
                </a14:hiddenFill>
              </a:ext>
            </a:extLst>
          </p:spPr>
        </p:cxnSp>
        <p:cxnSp>
          <p:nvCxnSpPr>
            <p:cNvPr id="17417" name="AutoShape 8"/>
            <p:cNvCxnSpPr>
              <a:cxnSpLocks noChangeShapeType="1"/>
              <a:stCxn id="17427" idx="1"/>
              <a:endCxn id="17425" idx="3"/>
            </p:cNvCxnSpPr>
            <p:nvPr/>
          </p:nvCxnSpPr>
          <p:spPr bwMode="auto">
            <a:xfrm rot="5400000" flipH="1" flipV="1">
              <a:off x="3138" y="502"/>
              <a:ext cx="260" cy="1974"/>
            </a:xfrm>
            <a:prstGeom prst="bentConnector3">
              <a:avLst>
                <a:gd name="adj1" fmla="val 50000"/>
              </a:avLst>
            </a:prstGeom>
            <a:noFill/>
            <a:ln w="28575">
              <a:solidFill>
                <a:schemeClr val="bg2"/>
              </a:solidFill>
              <a:miter lim="800000"/>
              <a:headEnd/>
              <a:tailEnd/>
            </a:ln>
            <a:extLst>
              <a:ext uri="{909E8E84-426E-40DD-AFC4-6F175D3DCCD1}">
                <a14:hiddenFill xmlns:a14="http://schemas.microsoft.com/office/drawing/2010/main">
                  <a:noFill/>
                </a14:hiddenFill>
              </a:ext>
            </a:extLst>
          </p:spPr>
        </p:cxnSp>
        <p:cxnSp>
          <p:nvCxnSpPr>
            <p:cNvPr id="17418" name="AutoShape 9"/>
            <p:cNvCxnSpPr>
              <a:cxnSpLocks noChangeShapeType="1"/>
              <a:stCxn id="17426" idx="0"/>
              <a:endCxn id="17422" idx="3"/>
            </p:cNvCxnSpPr>
            <p:nvPr/>
          </p:nvCxnSpPr>
          <p:spPr bwMode="auto">
            <a:xfrm rot="5400000" flipH="1" flipV="1">
              <a:off x="2321" y="530"/>
              <a:ext cx="147" cy="595"/>
            </a:xfrm>
            <a:prstGeom prst="bentConnector3">
              <a:avLst>
                <a:gd name="adj1" fmla="val 50000"/>
              </a:avLst>
            </a:prstGeom>
            <a:noFill/>
            <a:ln w="28575">
              <a:solidFill>
                <a:schemeClr val="bg2"/>
              </a:solidFill>
              <a:miter lim="800000"/>
              <a:headEnd/>
              <a:tailEnd/>
            </a:ln>
            <a:extLst>
              <a:ext uri="{909E8E84-426E-40DD-AFC4-6F175D3DCCD1}">
                <a14:hiddenFill xmlns:a14="http://schemas.microsoft.com/office/drawing/2010/main">
                  <a:noFill/>
                </a14:hiddenFill>
              </a:ext>
            </a:extLst>
          </p:spPr>
        </p:cxnSp>
        <p:cxnSp>
          <p:nvCxnSpPr>
            <p:cNvPr id="17419" name="AutoShape 10"/>
            <p:cNvCxnSpPr>
              <a:cxnSpLocks noChangeShapeType="1"/>
              <a:stCxn id="17425" idx="0"/>
              <a:endCxn id="17422" idx="3"/>
            </p:cNvCxnSpPr>
            <p:nvPr/>
          </p:nvCxnSpPr>
          <p:spPr bwMode="auto">
            <a:xfrm rot="16200000" flipV="1">
              <a:off x="3444" y="8"/>
              <a:ext cx="144" cy="1637"/>
            </a:xfrm>
            <a:prstGeom prst="bentConnector3">
              <a:avLst>
                <a:gd name="adj1" fmla="val 50000"/>
              </a:avLst>
            </a:prstGeom>
            <a:noFill/>
            <a:ln w="28575">
              <a:solidFill>
                <a:schemeClr val="bg2"/>
              </a:solidFill>
              <a:miter lim="800000"/>
              <a:headEnd/>
              <a:tailEnd/>
            </a:ln>
            <a:extLst>
              <a:ext uri="{909E8E84-426E-40DD-AFC4-6F175D3DCCD1}">
                <a14:hiddenFill xmlns:a14="http://schemas.microsoft.com/office/drawing/2010/main">
                  <a:noFill/>
                </a14:hiddenFill>
              </a:ext>
            </a:extLst>
          </p:spPr>
        </p:cxnSp>
        <p:cxnSp>
          <p:nvCxnSpPr>
            <p:cNvPr id="17420" name="AutoShape 11"/>
            <p:cNvCxnSpPr>
              <a:cxnSpLocks noChangeShapeType="1"/>
              <a:stCxn id="17424" idx="0"/>
              <a:endCxn id="17422" idx="3"/>
            </p:cNvCxnSpPr>
            <p:nvPr/>
          </p:nvCxnSpPr>
          <p:spPr bwMode="auto">
            <a:xfrm rot="16200000" flipV="1">
              <a:off x="2859" y="587"/>
              <a:ext cx="147" cy="481"/>
            </a:xfrm>
            <a:prstGeom prst="bentConnector3">
              <a:avLst>
                <a:gd name="adj1" fmla="val 50000"/>
              </a:avLst>
            </a:prstGeom>
            <a:noFill/>
            <a:ln w="28575">
              <a:solidFill>
                <a:schemeClr val="bg2"/>
              </a:solidFill>
              <a:miter lim="800000"/>
              <a:headEnd/>
              <a:tailEnd/>
            </a:ln>
            <a:extLst>
              <a:ext uri="{909E8E84-426E-40DD-AFC4-6F175D3DCCD1}">
                <a14:hiddenFill xmlns:a14="http://schemas.microsoft.com/office/drawing/2010/main">
                  <a:noFill/>
                </a14:hiddenFill>
              </a:ext>
            </a:extLst>
          </p:spPr>
        </p:cxnSp>
        <p:cxnSp>
          <p:nvCxnSpPr>
            <p:cNvPr id="17421" name="AutoShape 12"/>
            <p:cNvCxnSpPr>
              <a:cxnSpLocks noChangeShapeType="1"/>
              <a:stCxn id="17423" idx="0"/>
              <a:endCxn id="17422" idx="3"/>
            </p:cNvCxnSpPr>
            <p:nvPr/>
          </p:nvCxnSpPr>
          <p:spPr bwMode="auto">
            <a:xfrm rot="5400000" flipH="1" flipV="1">
              <a:off x="1784" y="-9"/>
              <a:ext cx="144" cy="1671"/>
            </a:xfrm>
            <a:prstGeom prst="bentConnector3">
              <a:avLst>
                <a:gd name="adj1" fmla="val 50000"/>
              </a:avLst>
            </a:prstGeom>
            <a:noFill/>
            <a:ln w="28575">
              <a:solidFill>
                <a:schemeClr val="bg2"/>
              </a:solidFill>
              <a:miter lim="800000"/>
              <a:headEnd/>
              <a:tailEnd/>
            </a:ln>
            <a:extLst>
              <a:ext uri="{909E8E84-426E-40DD-AFC4-6F175D3DCCD1}">
                <a14:hiddenFill xmlns:a14="http://schemas.microsoft.com/office/drawing/2010/main">
                  <a:noFill/>
                </a14:hiddenFill>
              </a:ext>
            </a:extLst>
          </p:spPr>
        </p:cxnSp>
        <p:sp>
          <p:nvSpPr>
            <p:cNvPr id="17422" name="AutoShape 13"/>
            <p:cNvSpPr>
              <a:spLocks noChangeArrowheads="1"/>
            </p:cNvSpPr>
            <p:nvPr/>
          </p:nvSpPr>
          <p:spPr bwMode="auto">
            <a:xfrm>
              <a:off x="1728" y="210"/>
              <a:ext cx="2031" cy="544"/>
            </a:xfrm>
            <a:prstGeom prst="cube">
              <a:avLst>
                <a:gd name="adj" fmla="val 10662"/>
              </a:avLst>
            </a:prstGeom>
            <a:gradFill rotWithShape="0">
              <a:gsLst>
                <a:gs pos="0">
                  <a:srgbClr val="33CCCC"/>
                </a:gs>
                <a:gs pos="100000">
                  <a:srgbClr val="000099">
                    <a:alpha val="39998"/>
                  </a:srgbClr>
                </a:gs>
              </a:gsLst>
              <a:lin ang="5400000" scaled="1"/>
            </a:gradFill>
            <a:ln w="9525">
              <a:solidFill>
                <a:schemeClr val="accent1"/>
              </a:solidFill>
              <a:miter lim="800000"/>
              <a:headEnd/>
              <a:tailEnd/>
            </a:ln>
          </p:spPr>
          <p:txBody>
            <a:bodyPr wrap="none" lIns="0" tIns="0" rIns="0" bIns="0" anchor="ctr"/>
            <a:lstStyle>
              <a:lvl1pPr eaLnBrk="0" latinLnBrk="1" hangingPunct="0">
                <a:spcBef>
                  <a:spcPct val="20000"/>
                </a:spcBef>
                <a:buClr>
                  <a:schemeClr val="hlink"/>
                </a:buClr>
                <a:buSzPct val="120000"/>
                <a:buChar char="•"/>
                <a:defRPr kumimoji="1" sz="3200">
                  <a:solidFill>
                    <a:schemeClr val="tx1"/>
                  </a:solidFill>
                  <a:latin typeface="Arial" charset="0"/>
                  <a:cs typeface="Arial" charset="0"/>
                </a:defRPr>
              </a:lvl1pPr>
              <a:lvl2pPr marL="742950" indent="-285750" eaLnBrk="0" latinLnBrk="1" hangingPunct="0">
                <a:spcBef>
                  <a:spcPct val="20000"/>
                </a:spcBef>
                <a:buFont typeface="Tahoma" pitchFamily="34" charset="0"/>
                <a:buChar char="–"/>
                <a:defRPr kumimoji="1" sz="2800">
                  <a:solidFill>
                    <a:schemeClr val="tx1"/>
                  </a:solidFill>
                  <a:latin typeface="Arial" charset="0"/>
                  <a:cs typeface="Arial" charset="0"/>
                </a:defRPr>
              </a:lvl2pPr>
              <a:lvl3pPr marL="1143000" indent="-228600" eaLnBrk="0" latinLnBrk="1" hangingPunct="0">
                <a:spcBef>
                  <a:spcPct val="20000"/>
                </a:spcBef>
                <a:buClr>
                  <a:schemeClr val="hlink"/>
                </a:buClr>
                <a:buSzPct val="120000"/>
                <a:buChar char="•"/>
                <a:defRPr kumimoji="1" sz="2400">
                  <a:solidFill>
                    <a:schemeClr val="tx1"/>
                  </a:solidFill>
                  <a:latin typeface="Arial" charset="0"/>
                  <a:cs typeface="Arial" charset="0"/>
                </a:defRPr>
              </a:lvl3pPr>
              <a:lvl4pPr marL="1600200" indent="-228600" eaLnBrk="0" latinLnBrk="1" hangingPunct="0">
                <a:spcBef>
                  <a:spcPct val="20000"/>
                </a:spcBef>
                <a:buFont typeface="Tahoma" pitchFamily="34" charset="0"/>
                <a:buChar char="–"/>
                <a:defRPr kumimoji="1" sz="2000">
                  <a:solidFill>
                    <a:schemeClr val="tx1"/>
                  </a:solidFill>
                  <a:latin typeface="Arial" charset="0"/>
                  <a:cs typeface="Arial" charset="0"/>
                </a:defRPr>
              </a:lvl4pPr>
              <a:lvl5pPr marL="2057400" indent="-228600" eaLnBrk="0" latinLnBrk="1" hangingPunct="0">
                <a:spcBef>
                  <a:spcPct val="20000"/>
                </a:spcBef>
                <a:buClr>
                  <a:schemeClr val="hlink"/>
                </a:buClr>
                <a:buSzPct val="80000"/>
                <a:buFont typeface="Wingdings" pitchFamily="2" charset="2"/>
                <a:buChar char="v"/>
                <a:defRPr kumimoji="1" sz="2000">
                  <a:solidFill>
                    <a:schemeClr val="tx1"/>
                  </a:solidFill>
                  <a:latin typeface="Arial" charset="0"/>
                  <a:cs typeface="Arial" charset="0"/>
                </a:defRPr>
              </a:lvl5pPr>
              <a:lvl6pPr marL="25146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6pPr>
              <a:lvl7pPr marL="29718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7pPr>
              <a:lvl8pPr marL="34290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8pPr>
              <a:lvl9pPr marL="38862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9pPr>
            </a:lstStyle>
            <a:p>
              <a:pPr algn="ctr" rtl="1" eaLnBrk="1" fontAlgn="base" latinLnBrk="0" hangingPunct="1">
                <a:spcBef>
                  <a:spcPct val="0"/>
                </a:spcBef>
                <a:spcAft>
                  <a:spcPct val="0"/>
                </a:spcAft>
                <a:buClrTx/>
                <a:buSzTx/>
                <a:buFontTx/>
                <a:buNone/>
              </a:pPr>
              <a:r>
                <a:rPr kumimoji="0" lang="ar-SA" altLang="en-US" sz="2400" dirty="0" smtClean="0">
                  <a:solidFill>
                    <a:srgbClr val="FFFFFF"/>
                  </a:solidFill>
                  <a:cs typeface="Calibri" pitchFamily="34" charset="0"/>
                </a:rPr>
                <a:t>شكل توضيحي ملخص</a:t>
              </a:r>
              <a:endParaRPr kumimoji="0" lang="en-US" altLang="en-US" sz="2400" dirty="0" smtClean="0">
                <a:solidFill>
                  <a:srgbClr val="FFFFFF"/>
                </a:solidFill>
                <a:cs typeface="Calibri" pitchFamily="34" charset="0"/>
              </a:endParaRPr>
            </a:p>
            <a:p>
              <a:pPr algn="ctr" rtl="1" eaLnBrk="1" fontAlgn="base" latinLnBrk="0" hangingPunct="1">
                <a:spcBef>
                  <a:spcPct val="0"/>
                </a:spcBef>
                <a:spcAft>
                  <a:spcPct val="0"/>
                </a:spcAft>
                <a:buClrTx/>
                <a:buSzTx/>
                <a:buFontTx/>
                <a:buNone/>
              </a:pPr>
              <a:r>
                <a:rPr kumimoji="0" lang="ar-SA" altLang="en-US" sz="2400" dirty="0" smtClean="0">
                  <a:solidFill>
                    <a:srgbClr val="FFFFFF"/>
                  </a:solidFill>
                  <a:cs typeface="Calibri" pitchFamily="34" charset="0"/>
                </a:rPr>
                <a:t>لجوانب المعوقات</a:t>
              </a:r>
              <a:endParaRPr kumimoji="0" lang="en-US" altLang="en-US" sz="2400" dirty="0" smtClean="0">
                <a:solidFill>
                  <a:srgbClr val="FFFFFF"/>
                </a:solidFill>
                <a:cs typeface="Calibri" pitchFamily="34" charset="0"/>
              </a:endParaRPr>
            </a:p>
          </p:txBody>
        </p:sp>
        <p:sp>
          <p:nvSpPr>
            <p:cNvPr id="17423" name="AutoShape 14"/>
            <p:cNvSpPr>
              <a:spLocks noChangeArrowheads="1"/>
            </p:cNvSpPr>
            <p:nvPr/>
          </p:nvSpPr>
          <p:spPr bwMode="auto">
            <a:xfrm>
              <a:off x="521" y="898"/>
              <a:ext cx="911" cy="461"/>
            </a:xfrm>
            <a:prstGeom prst="cube">
              <a:avLst>
                <a:gd name="adj" fmla="val 10847"/>
              </a:avLst>
            </a:prstGeom>
            <a:gradFill rotWithShape="0">
              <a:gsLst>
                <a:gs pos="0">
                  <a:srgbClr val="00C600"/>
                </a:gs>
                <a:gs pos="100000">
                  <a:srgbClr val="000099">
                    <a:alpha val="39998"/>
                  </a:srgbClr>
                </a:gs>
              </a:gsLst>
              <a:lin ang="5400000" scaled="1"/>
            </a:gradFill>
            <a:ln w="9525">
              <a:solidFill>
                <a:schemeClr val="accent2"/>
              </a:solidFill>
              <a:miter lim="800000"/>
              <a:headEnd/>
              <a:tailEnd/>
            </a:ln>
          </p:spPr>
          <p:txBody>
            <a:bodyPr wrap="none" lIns="0" tIns="0" rIns="0" bIns="0" anchor="ctr"/>
            <a:lstStyle>
              <a:lvl1pPr eaLnBrk="0" latinLnBrk="1" hangingPunct="0">
                <a:spcBef>
                  <a:spcPct val="20000"/>
                </a:spcBef>
                <a:buClr>
                  <a:schemeClr val="hlink"/>
                </a:buClr>
                <a:buSzPct val="120000"/>
                <a:buChar char="•"/>
                <a:defRPr kumimoji="1" sz="3200">
                  <a:solidFill>
                    <a:schemeClr val="tx1"/>
                  </a:solidFill>
                  <a:latin typeface="Arial" charset="0"/>
                  <a:cs typeface="Arial" charset="0"/>
                </a:defRPr>
              </a:lvl1pPr>
              <a:lvl2pPr marL="742950" indent="-285750" eaLnBrk="0" latinLnBrk="1" hangingPunct="0">
                <a:spcBef>
                  <a:spcPct val="20000"/>
                </a:spcBef>
                <a:buFont typeface="Tahoma" pitchFamily="34" charset="0"/>
                <a:buChar char="–"/>
                <a:defRPr kumimoji="1" sz="2800">
                  <a:solidFill>
                    <a:schemeClr val="tx1"/>
                  </a:solidFill>
                  <a:latin typeface="Arial" charset="0"/>
                  <a:cs typeface="Arial" charset="0"/>
                </a:defRPr>
              </a:lvl2pPr>
              <a:lvl3pPr marL="1143000" indent="-228600" eaLnBrk="0" latinLnBrk="1" hangingPunct="0">
                <a:spcBef>
                  <a:spcPct val="20000"/>
                </a:spcBef>
                <a:buClr>
                  <a:schemeClr val="hlink"/>
                </a:buClr>
                <a:buSzPct val="120000"/>
                <a:buChar char="•"/>
                <a:defRPr kumimoji="1" sz="2400">
                  <a:solidFill>
                    <a:schemeClr val="tx1"/>
                  </a:solidFill>
                  <a:latin typeface="Arial" charset="0"/>
                  <a:cs typeface="Arial" charset="0"/>
                </a:defRPr>
              </a:lvl3pPr>
              <a:lvl4pPr marL="1600200" indent="-228600" eaLnBrk="0" latinLnBrk="1" hangingPunct="0">
                <a:spcBef>
                  <a:spcPct val="20000"/>
                </a:spcBef>
                <a:buFont typeface="Tahoma" pitchFamily="34" charset="0"/>
                <a:buChar char="–"/>
                <a:defRPr kumimoji="1" sz="2000">
                  <a:solidFill>
                    <a:schemeClr val="tx1"/>
                  </a:solidFill>
                  <a:latin typeface="Arial" charset="0"/>
                  <a:cs typeface="Arial" charset="0"/>
                </a:defRPr>
              </a:lvl4pPr>
              <a:lvl5pPr marL="2057400" indent="-228600" eaLnBrk="0" latinLnBrk="1" hangingPunct="0">
                <a:spcBef>
                  <a:spcPct val="20000"/>
                </a:spcBef>
                <a:buClr>
                  <a:schemeClr val="hlink"/>
                </a:buClr>
                <a:buSzPct val="80000"/>
                <a:buFont typeface="Wingdings" pitchFamily="2" charset="2"/>
                <a:buChar char="v"/>
                <a:defRPr kumimoji="1" sz="2000">
                  <a:solidFill>
                    <a:schemeClr val="tx1"/>
                  </a:solidFill>
                  <a:latin typeface="Arial" charset="0"/>
                  <a:cs typeface="Arial" charset="0"/>
                </a:defRPr>
              </a:lvl5pPr>
              <a:lvl6pPr marL="25146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6pPr>
              <a:lvl7pPr marL="29718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7pPr>
              <a:lvl8pPr marL="34290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8pPr>
              <a:lvl9pPr marL="38862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9pPr>
            </a:lstStyle>
            <a:p>
              <a:pPr algn="ctr" rtl="1" eaLnBrk="1" fontAlgn="base" latinLnBrk="0" hangingPunct="1">
                <a:spcBef>
                  <a:spcPct val="0"/>
                </a:spcBef>
                <a:spcAft>
                  <a:spcPct val="0"/>
                </a:spcAft>
                <a:buClrTx/>
                <a:buSzTx/>
                <a:buFontTx/>
                <a:buNone/>
              </a:pPr>
              <a:r>
                <a:rPr kumimoji="0" lang="ar-SA" altLang="en-US" sz="2000" b="1" dirty="0" smtClean="0">
                  <a:solidFill>
                    <a:srgbClr val="FFFFFF"/>
                  </a:solidFill>
                  <a:cs typeface="Calibri" pitchFamily="34" charset="0"/>
                </a:rPr>
                <a:t>عدم التنسيق</a:t>
              </a:r>
              <a:r>
                <a:rPr kumimoji="0" lang="en-US" altLang="en-US" sz="2000" b="1" dirty="0" smtClean="0">
                  <a:solidFill>
                    <a:srgbClr val="FFFFFF"/>
                  </a:solidFill>
                  <a:cs typeface="Calibri" pitchFamily="34" charset="0"/>
                </a:rPr>
                <a:t> </a:t>
              </a:r>
            </a:p>
            <a:p>
              <a:pPr algn="ctr" rtl="1" eaLnBrk="1" fontAlgn="base" latinLnBrk="0" hangingPunct="1">
                <a:spcBef>
                  <a:spcPct val="0"/>
                </a:spcBef>
                <a:spcAft>
                  <a:spcPct val="0"/>
                </a:spcAft>
                <a:buClrTx/>
                <a:buSzTx/>
                <a:buFontTx/>
                <a:buNone/>
              </a:pPr>
              <a:r>
                <a:rPr kumimoji="0" lang="ar-SA" altLang="en-US" sz="2000" b="1" dirty="0" smtClean="0">
                  <a:solidFill>
                    <a:srgbClr val="FFFFFF"/>
                  </a:solidFill>
                  <a:cs typeface="Calibri" pitchFamily="34" charset="0"/>
                </a:rPr>
                <a:t>مع المصادر</a:t>
              </a:r>
              <a:endParaRPr kumimoji="0" lang="en-US" altLang="en-US" sz="2000" b="1" dirty="0" smtClean="0">
                <a:solidFill>
                  <a:srgbClr val="FFFFFF"/>
                </a:solidFill>
                <a:cs typeface="Calibri" pitchFamily="34" charset="0"/>
              </a:endParaRPr>
            </a:p>
          </p:txBody>
        </p:sp>
        <p:sp>
          <p:nvSpPr>
            <p:cNvPr id="17424" name="AutoShape 15"/>
            <p:cNvSpPr>
              <a:spLocks noChangeArrowheads="1"/>
            </p:cNvSpPr>
            <p:nvPr/>
          </p:nvSpPr>
          <p:spPr bwMode="auto">
            <a:xfrm>
              <a:off x="2673" y="901"/>
              <a:ext cx="911" cy="461"/>
            </a:xfrm>
            <a:prstGeom prst="cube">
              <a:avLst>
                <a:gd name="adj" fmla="val 10847"/>
              </a:avLst>
            </a:prstGeom>
            <a:gradFill rotWithShape="0">
              <a:gsLst>
                <a:gs pos="0">
                  <a:srgbClr val="00C600"/>
                </a:gs>
                <a:gs pos="100000">
                  <a:srgbClr val="000099">
                    <a:alpha val="39998"/>
                  </a:srgbClr>
                </a:gs>
              </a:gsLst>
              <a:lin ang="5400000" scaled="1"/>
            </a:gradFill>
            <a:ln w="9525">
              <a:solidFill>
                <a:schemeClr val="accent2"/>
              </a:solidFill>
              <a:miter lim="800000"/>
              <a:headEnd/>
              <a:tailEnd/>
            </a:ln>
          </p:spPr>
          <p:txBody>
            <a:bodyPr wrap="none" lIns="0" tIns="0" rIns="0" bIns="0" anchor="ctr"/>
            <a:lstStyle>
              <a:lvl1pPr eaLnBrk="0" latinLnBrk="1" hangingPunct="0">
                <a:spcBef>
                  <a:spcPct val="20000"/>
                </a:spcBef>
                <a:buClr>
                  <a:schemeClr val="hlink"/>
                </a:buClr>
                <a:buSzPct val="120000"/>
                <a:buChar char="•"/>
                <a:defRPr kumimoji="1" sz="3200">
                  <a:solidFill>
                    <a:schemeClr val="tx1"/>
                  </a:solidFill>
                  <a:latin typeface="Arial" charset="0"/>
                  <a:cs typeface="Arial" charset="0"/>
                </a:defRPr>
              </a:lvl1pPr>
              <a:lvl2pPr marL="742950" indent="-285750" eaLnBrk="0" latinLnBrk="1" hangingPunct="0">
                <a:spcBef>
                  <a:spcPct val="20000"/>
                </a:spcBef>
                <a:buFont typeface="Tahoma" pitchFamily="34" charset="0"/>
                <a:buChar char="–"/>
                <a:defRPr kumimoji="1" sz="2800">
                  <a:solidFill>
                    <a:schemeClr val="tx1"/>
                  </a:solidFill>
                  <a:latin typeface="Arial" charset="0"/>
                  <a:cs typeface="Arial" charset="0"/>
                </a:defRPr>
              </a:lvl2pPr>
              <a:lvl3pPr marL="1143000" indent="-228600" eaLnBrk="0" latinLnBrk="1" hangingPunct="0">
                <a:spcBef>
                  <a:spcPct val="20000"/>
                </a:spcBef>
                <a:buClr>
                  <a:schemeClr val="hlink"/>
                </a:buClr>
                <a:buSzPct val="120000"/>
                <a:buChar char="•"/>
                <a:defRPr kumimoji="1" sz="2400">
                  <a:solidFill>
                    <a:schemeClr val="tx1"/>
                  </a:solidFill>
                  <a:latin typeface="Arial" charset="0"/>
                  <a:cs typeface="Arial" charset="0"/>
                </a:defRPr>
              </a:lvl3pPr>
              <a:lvl4pPr marL="1600200" indent="-228600" eaLnBrk="0" latinLnBrk="1" hangingPunct="0">
                <a:spcBef>
                  <a:spcPct val="20000"/>
                </a:spcBef>
                <a:buFont typeface="Tahoma" pitchFamily="34" charset="0"/>
                <a:buChar char="–"/>
                <a:defRPr kumimoji="1" sz="2000">
                  <a:solidFill>
                    <a:schemeClr val="tx1"/>
                  </a:solidFill>
                  <a:latin typeface="Arial" charset="0"/>
                  <a:cs typeface="Arial" charset="0"/>
                </a:defRPr>
              </a:lvl4pPr>
              <a:lvl5pPr marL="2057400" indent="-228600" eaLnBrk="0" latinLnBrk="1" hangingPunct="0">
                <a:spcBef>
                  <a:spcPct val="20000"/>
                </a:spcBef>
                <a:buClr>
                  <a:schemeClr val="hlink"/>
                </a:buClr>
                <a:buSzPct val="80000"/>
                <a:buFont typeface="Wingdings" pitchFamily="2" charset="2"/>
                <a:buChar char="v"/>
                <a:defRPr kumimoji="1" sz="2000">
                  <a:solidFill>
                    <a:schemeClr val="tx1"/>
                  </a:solidFill>
                  <a:latin typeface="Arial" charset="0"/>
                  <a:cs typeface="Arial" charset="0"/>
                </a:defRPr>
              </a:lvl5pPr>
              <a:lvl6pPr marL="25146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6pPr>
              <a:lvl7pPr marL="29718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7pPr>
              <a:lvl8pPr marL="34290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8pPr>
              <a:lvl9pPr marL="38862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9pPr>
            </a:lstStyle>
            <a:p>
              <a:pPr algn="ctr" rtl="1" eaLnBrk="1" fontAlgn="base" latinLnBrk="0" hangingPunct="1">
                <a:spcBef>
                  <a:spcPct val="0"/>
                </a:spcBef>
                <a:spcAft>
                  <a:spcPct val="0"/>
                </a:spcAft>
                <a:buClrTx/>
                <a:buSzTx/>
                <a:buFontTx/>
                <a:buNone/>
              </a:pPr>
              <a:r>
                <a:rPr kumimoji="0" lang="ar-SA" altLang="en-US" sz="2000" b="1" dirty="0" smtClean="0">
                  <a:solidFill>
                    <a:srgbClr val="FFFFFF"/>
                  </a:solidFill>
                  <a:cs typeface="Calibri" pitchFamily="34" charset="0"/>
                </a:rPr>
                <a:t>ضعف الإطار</a:t>
              </a:r>
              <a:r>
                <a:rPr kumimoji="0" lang="en-US" altLang="en-US" sz="2000" b="1" dirty="0" smtClean="0">
                  <a:solidFill>
                    <a:srgbClr val="FFFFFF"/>
                  </a:solidFill>
                  <a:cs typeface="Calibri" pitchFamily="34" charset="0"/>
                </a:rPr>
                <a:t> </a:t>
              </a:r>
            </a:p>
            <a:p>
              <a:pPr algn="ctr" rtl="1" eaLnBrk="1" fontAlgn="base" latinLnBrk="0" hangingPunct="1">
                <a:spcBef>
                  <a:spcPct val="0"/>
                </a:spcBef>
                <a:spcAft>
                  <a:spcPct val="0"/>
                </a:spcAft>
                <a:buClrTx/>
                <a:buSzTx/>
                <a:buFontTx/>
                <a:buNone/>
              </a:pPr>
              <a:r>
                <a:rPr kumimoji="0" lang="ar-SA" altLang="en-US" sz="2000" b="1" dirty="0" smtClean="0">
                  <a:solidFill>
                    <a:srgbClr val="FFFFFF"/>
                  </a:solidFill>
                  <a:cs typeface="Calibri" pitchFamily="34" charset="0"/>
                </a:rPr>
                <a:t>التشريعي</a:t>
              </a:r>
              <a:endParaRPr kumimoji="0" lang="en-US" altLang="en-US" sz="2000" b="1" dirty="0" smtClean="0">
                <a:solidFill>
                  <a:srgbClr val="FFFFFF"/>
                </a:solidFill>
                <a:cs typeface="Calibri" pitchFamily="34" charset="0"/>
              </a:endParaRPr>
            </a:p>
          </p:txBody>
        </p:sp>
        <p:sp>
          <p:nvSpPr>
            <p:cNvPr id="17425" name="AutoShape 16"/>
            <p:cNvSpPr>
              <a:spLocks noChangeArrowheads="1"/>
            </p:cNvSpPr>
            <p:nvPr/>
          </p:nvSpPr>
          <p:spPr bwMode="auto">
            <a:xfrm>
              <a:off x="3710" y="898"/>
              <a:ext cx="1169" cy="461"/>
            </a:xfrm>
            <a:prstGeom prst="cube">
              <a:avLst>
                <a:gd name="adj" fmla="val 10847"/>
              </a:avLst>
            </a:prstGeom>
            <a:gradFill rotWithShape="0">
              <a:gsLst>
                <a:gs pos="0">
                  <a:srgbClr val="00C600"/>
                </a:gs>
                <a:gs pos="100000">
                  <a:srgbClr val="000099">
                    <a:alpha val="39998"/>
                  </a:srgbClr>
                </a:gs>
              </a:gsLst>
              <a:lin ang="5400000" scaled="1"/>
            </a:gradFill>
            <a:ln w="9525">
              <a:solidFill>
                <a:schemeClr val="accent2"/>
              </a:solidFill>
              <a:miter lim="800000"/>
              <a:headEnd/>
              <a:tailEnd/>
            </a:ln>
          </p:spPr>
          <p:txBody>
            <a:bodyPr wrap="none" lIns="0" tIns="0" rIns="0" bIns="0" anchor="ctr"/>
            <a:lstStyle>
              <a:lvl1pPr eaLnBrk="0" latinLnBrk="1" hangingPunct="0">
                <a:spcBef>
                  <a:spcPct val="20000"/>
                </a:spcBef>
                <a:buClr>
                  <a:schemeClr val="hlink"/>
                </a:buClr>
                <a:buSzPct val="120000"/>
                <a:buChar char="•"/>
                <a:defRPr kumimoji="1" sz="3200">
                  <a:solidFill>
                    <a:schemeClr val="tx1"/>
                  </a:solidFill>
                  <a:latin typeface="Arial" charset="0"/>
                  <a:cs typeface="Arial" charset="0"/>
                </a:defRPr>
              </a:lvl1pPr>
              <a:lvl2pPr marL="742950" indent="-285750" eaLnBrk="0" latinLnBrk="1" hangingPunct="0">
                <a:spcBef>
                  <a:spcPct val="20000"/>
                </a:spcBef>
                <a:buFont typeface="Tahoma" pitchFamily="34" charset="0"/>
                <a:buChar char="–"/>
                <a:defRPr kumimoji="1" sz="2800">
                  <a:solidFill>
                    <a:schemeClr val="tx1"/>
                  </a:solidFill>
                  <a:latin typeface="Arial" charset="0"/>
                  <a:cs typeface="Arial" charset="0"/>
                </a:defRPr>
              </a:lvl2pPr>
              <a:lvl3pPr marL="1143000" indent="-228600" eaLnBrk="0" latinLnBrk="1" hangingPunct="0">
                <a:spcBef>
                  <a:spcPct val="20000"/>
                </a:spcBef>
                <a:buClr>
                  <a:schemeClr val="hlink"/>
                </a:buClr>
                <a:buSzPct val="120000"/>
                <a:buChar char="•"/>
                <a:defRPr kumimoji="1" sz="2400">
                  <a:solidFill>
                    <a:schemeClr val="tx1"/>
                  </a:solidFill>
                  <a:latin typeface="Arial" charset="0"/>
                  <a:cs typeface="Arial" charset="0"/>
                </a:defRPr>
              </a:lvl3pPr>
              <a:lvl4pPr marL="1600200" indent="-228600" eaLnBrk="0" latinLnBrk="1" hangingPunct="0">
                <a:spcBef>
                  <a:spcPct val="20000"/>
                </a:spcBef>
                <a:buFont typeface="Tahoma" pitchFamily="34" charset="0"/>
                <a:buChar char="–"/>
                <a:defRPr kumimoji="1" sz="2000">
                  <a:solidFill>
                    <a:schemeClr val="tx1"/>
                  </a:solidFill>
                  <a:latin typeface="Arial" charset="0"/>
                  <a:cs typeface="Arial" charset="0"/>
                </a:defRPr>
              </a:lvl4pPr>
              <a:lvl5pPr marL="2057400" indent="-228600" eaLnBrk="0" latinLnBrk="1" hangingPunct="0">
                <a:spcBef>
                  <a:spcPct val="20000"/>
                </a:spcBef>
                <a:buClr>
                  <a:schemeClr val="hlink"/>
                </a:buClr>
                <a:buSzPct val="80000"/>
                <a:buFont typeface="Wingdings" pitchFamily="2" charset="2"/>
                <a:buChar char="v"/>
                <a:defRPr kumimoji="1" sz="2000">
                  <a:solidFill>
                    <a:schemeClr val="tx1"/>
                  </a:solidFill>
                  <a:latin typeface="Arial" charset="0"/>
                  <a:cs typeface="Arial" charset="0"/>
                </a:defRPr>
              </a:lvl5pPr>
              <a:lvl6pPr marL="25146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6pPr>
              <a:lvl7pPr marL="29718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7pPr>
              <a:lvl8pPr marL="34290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8pPr>
              <a:lvl9pPr marL="38862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9pPr>
            </a:lstStyle>
            <a:p>
              <a:pPr algn="ctr" rtl="1" eaLnBrk="1" fontAlgn="base" latinLnBrk="0" hangingPunct="1">
                <a:spcBef>
                  <a:spcPct val="0"/>
                </a:spcBef>
                <a:spcAft>
                  <a:spcPct val="0"/>
                </a:spcAft>
                <a:buClrTx/>
                <a:buSzTx/>
                <a:buFontTx/>
                <a:buNone/>
              </a:pPr>
              <a:r>
                <a:rPr kumimoji="0" lang="ar-SA" altLang="en-US" sz="2400" dirty="0" smtClean="0">
                  <a:solidFill>
                    <a:srgbClr val="FFFFFF"/>
                  </a:solidFill>
                  <a:cs typeface="Calibri" pitchFamily="34" charset="0"/>
                </a:rPr>
                <a:t>البنية التحتية</a:t>
              </a:r>
              <a:endParaRPr kumimoji="0" lang="en-US" altLang="en-US" sz="2400" dirty="0" smtClean="0">
                <a:solidFill>
                  <a:srgbClr val="FFFFFF"/>
                </a:solidFill>
                <a:cs typeface="Calibri" pitchFamily="34" charset="0"/>
              </a:endParaRPr>
            </a:p>
          </p:txBody>
        </p:sp>
        <p:sp>
          <p:nvSpPr>
            <p:cNvPr id="17426" name="AutoShape 17"/>
            <p:cNvSpPr>
              <a:spLocks noChangeArrowheads="1"/>
            </p:cNvSpPr>
            <p:nvPr/>
          </p:nvSpPr>
          <p:spPr bwMode="auto">
            <a:xfrm>
              <a:off x="1597" y="901"/>
              <a:ext cx="911" cy="461"/>
            </a:xfrm>
            <a:prstGeom prst="cube">
              <a:avLst>
                <a:gd name="adj" fmla="val 10847"/>
              </a:avLst>
            </a:prstGeom>
            <a:gradFill rotWithShape="0">
              <a:gsLst>
                <a:gs pos="0">
                  <a:srgbClr val="00C600"/>
                </a:gs>
                <a:gs pos="100000">
                  <a:srgbClr val="000099">
                    <a:alpha val="39998"/>
                  </a:srgbClr>
                </a:gs>
              </a:gsLst>
              <a:lin ang="5400000" scaled="1"/>
            </a:gradFill>
            <a:ln w="9525">
              <a:solidFill>
                <a:schemeClr val="accent2"/>
              </a:solidFill>
              <a:miter lim="800000"/>
              <a:headEnd/>
              <a:tailEnd/>
            </a:ln>
          </p:spPr>
          <p:txBody>
            <a:bodyPr wrap="none" lIns="0" tIns="0" rIns="0" bIns="0" anchor="ctr"/>
            <a:lstStyle>
              <a:lvl1pPr eaLnBrk="0" latinLnBrk="1" hangingPunct="0">
                <a:spcBef>
                  <a:spcPct val="20000"/>
                </a:spcBef>
                <a:buClr>
                  <a:schemeClr val="hlink"/>
                </a:buClr>
                <a:buSzPct val="120000"/>
                <a:buChar char="•"/>
                <a:defRPr kumimoji="1" sz="3200">
                  <a:solidFill>
                    <a:schemeClr val="tx1"/>
                  </a:solidFill>
                  <a:latin typeface="Arial" charset="0"/>
                  <a:cs typeface="Arial" charset="0"/>
                </a:defRPr>
              </a:lvl1pPr>
              <a:lvl2pPr marL="742950" indent="-285750" eaLnBrk="0" latinLnBrk="1" hangingPunct="0">
                <a:spcBef>
                  <a:spcPct val="20000"/>
                </a:spcBef>
                <a:buFont typeface="Tahoma" pitchFamily="34" charset="0"/>
                <a:buChar char="–"/>
                <a:defRPr kumimoji="1" sz="2800">
                  <a:solidFill>
                    <a:schemeClr val="tx1"/>
                  </a:solidFill>
                  <a:latin typeface="Arial" charset="0"/>
                  <a:cs typeface="Arial" charset="0"/>
                </a:defRPr>
              </a:lvl2pPr>
              <a:lvl3pPr marL="1143000" indent="-228600" eaLnBrk="0" latinLnBrk="1" hangingPunct="0">
                <a:spcBef>
                  <a:spcPct val="20000"/>
                </a:spcBef>
                <a:buClr>
                  <a:schemeClr val="hlink"/>
                </a:buClr>
                <a:buSzPct val="120000"/>
                <a:buChar char="•"/>
                <a:defRPr kumimoji="1" sz="2400">
                  <a:solidFill>
                    <a:schemeClr val="tx1"/>
                  </a:solidFill>
                  <a:latin typeface="Arial" charset="0"/>
                  <a:cs typeface="Arial" charset="0"/>
                </a:defRPr>
              </a:lvl3pPr>
              <a:lvl4pPr marL="1600200" indent="-228600" eaLnBrk="0" latinLnBrk="1" hangingPunct="0">
                <a:spcBef>
                  <a:spcPct val="20000"/>
                </a:spcBef>
                <a:buFont typeface="Tahoma" pitchFamily="34" charset="0"/>
                <a:buChar char="–"/>
                <a:defRPr kumimoji="1" sz="2000">
                  <a:solidFill>
                    <a:schemeClr val="tx1"/>
                  </a:solidFill>
                  <a:latin typeface="Arial" charset="0"/>
                  <a:cs typeface="Arial" charset="0"/>
                </a:defRPr>
              </a:lvl4pPr>
              <a:lvl5pPr marL="2057400" indent="-228600" eaLnBrk="0" latinLnBrk="1" hangingPunct="0">
                <a:spcBef>
                  <a:spcPct val="20000"/>
                </a:spcBef>
                <a:buClr>
                  <a:schemeClr val="hlink"/>
                </a:buClr>
                <a:buSzPct val="80000"/>
                <a:buFont typeface="Wingdings" pitchFamily="2" charset="2"/>
                <a:buChar char="v"/>
                <a:defRPr kumimoji="1" sz="2000">
                  <a:solidFill>
                    <a:schemeClr val="tx1"/>
                  </a:solidFill>
                  <a:latin typeface="Arial" charset="0"/>
                  <a:cs typeface="Arial" charset="0"/>
                </a:defRPr>
              </a:lvl5pPr>
              <a:lvl6pPr marL="25146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6pPr>
              <a:lvl7pPr marL="29718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7pPr>
              <a:lvl8pPr marL="34290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8pPr>
              <a:lvl9pPr marL="38862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9pPr>
            </a:lstStyle>
            <a:p>
              <a:pPr algn="ctr" rtl="1" eaLnBrk="1" fontAlgn="base" latinLnBrk="0" hangingPunct="1">
                <a:spcBef>
                  <a:spcPct val="0"/>
                </a:spcBef>
                <a:spcAft>
                  <a:spcPct val="0"/>
                </a:spcAft>
                <a:buClrTx/>
                <a:buSzTx/>
                <a:buFontTx/>
                <a:buNone/>
              </a:pPr>
              <a:r>
                <a:rPr kumimoji="0" lang="ar-SA" altLang="en-US" sz="2400" dirty="0" smtClean="0">
                  <a:solidFill>
                    <a:srgbClr val="FFFFFF"/>
                  </a:solidFill>
                  <a:cs typeface="Calibri" pitchFamily="34" charset="0"/>
                </a:rPr>
                <a:t>ضعف </a:t>
              </a:r>
              <a:r>
                <a:rPr kumimoji="0" lang="ar-SA" altLang="en-US" sz="2400" dirty="0" smtClean="0">
                  <a:solidFill>
                    <a:srgbClr val="FFFFFF"/>
                  </a:solidFill>
                  <a:cs typeface="Calibri" pitchFamily="34" charset="0"/>
                </a:rPr>
                <a:t>الوعي</a:t>
              </a:r>
              <a:endParaRPr kumimoji="0" lang="en-US" altLang="en-US" sz="2400" dirty="0" smtClean="0">
                <a:solidFill>
                  <a:srgbClr val="FFFFFF"/>
                </a:solidFill>
                <a:cs typeface="Calibri" pitchFamily="34" charset="0"/>
              </a:endParaRPr>
            </a:p>
          </p:txBody>
        </p:sp>
        <p:sp>
          <p:nvSpPr>
            <p:cNvPr id="17427" name="AutoShape 18"/>
            <p:cNvSpPr>
              <a:spLocks noChangeArrowheads="1"/>
            </p:cNvSpPr>
            <p:nvPr/>
          </p:nvSpPr>
          <p:spPr bwMode="auto">
            <a:xfrm>
              <a:off x="1866" y="1570"/>
              <a:ext cx="908" cy="458"/>
            </a:xfrm>
            <a:prstGeom prst="cube">
              <a:avLst>
                <a:gd name="adj" fmla="val 10699"/>
              </a:avLst>
            </a:prstGeom>
            <a:gradFill rotWithShape="0">
              <a:gsLst>
                <a:gs pos="0">
                  <a:srgbClr val="FFCC00"/>
                </a:gs>
                <a:gs pos="100000">
                  <a:srgbClr val="000099">
                    <a:alpha val="39998"/>
                  </a:srgbClr>
                </a:gs>
              </a:gsLst>
              <a:lin ang="5400000" scaled="1"/>
            </a:gradFill>
            <a:ln w="9525">
              <a:solidFill>
                <a:schemeClr val="hlink"/>
              </a:solidFill>
              <a:miter lim="800000"/>
              <a:headEnd/>
              <a:tailEnd/>
            </a:ln>
          </p:spPr>
          <p:txBody>
            <a:bodyPr wrap="none" lIns="0" tIns="0" rIns="0" bIns="0" anchor="ctr"/>
            <a:lstStyle>
              <a:lvl1pPr eaLnBrk="0" latinLnBrk="1" hangingPunct="0">
                <a:spcBef>
                  <a:spcPct val="20000"/>
                </a:spcBef>
                <a:buClr>
                  <a:schemeClr val="hlink"/>
                </a:buClr>
                <a:buSzPct val="120000"/>
                <a:buChar char="•"/>
                <a:defRPr kumimoji="1" sz="3200">
                  <a:solidFill>
                    <a:schemeClr val="tx1"/>
                  </a:solidFill>
                  <a:latin typeface="Arial" charset="0"/>
                  <a:cs typeface="Arial" charset="0"/>
                </a:defRPr>
              </a:lvl1pPr>
              <a:lvl2pPr marL="742950" indent="-285750" eaLnBrk="0" latinLnBrk="1" hangingPunct="0">
                <a:spcBef>
                  <a:spcPct val="20000"/>
                </a:spcBef>
                <a:buFont typeface="Tahoma" pitchFamily="34" charset="0"/>
                <a:buChar char="–"/>
                <a:defRPr kumimoji="1" sz="2800">
                  <a:solidFill>
                    <a:schemeClr val="tx1"/>
                  </a:solidFill>
                  <a:latin typeface="Arial" charset="0"/>
                  <a:cs typeface="Arial" charset="0"/>
                </a:defRPr>
              </a:lvl2pPr>
              <a:lvl3pPr marL="1143000" indent="-228600" eaLnBrk="0" latinLnBrk="1" hangingPunct="0">
                <a:spcBef>
                  <a:spcPct val="20000"/>
                </a:spcBef>
                <a:buClr>
                  <a:schemeClr val="hlink"/>
                </a:buClr>
                <a:buSzPct val="120000"/>
                <a:buChar char="•"/>
                <a:defRPr kumimoji="1" sz="2400">
                  <a:solidFill>
                    <a:schemeClr val="tx1"/>
                  </a:solidFill>
                  <a:latin typeface="Arial" charset="0"/>
                  <a:cs typeface="Arial" charset="0"/>
                </a:defRPr>
              </a:lvl3pPr>
              <a:lvl4pPr marL="1600200" indent="-228600" eaLnBrk="0" latinLnBrk="1" hangingPunct="0">
                <a:spcBef>
                  <a:spcPct val="20000"/>
                </a:spcBef>
                <a:buFont typeface="Tahoma" pitchFamily="34" charset="0"/>
                <a:buChar char="–"/>
                <a:defRPr kumimoji="1" sz="2000">
                  <a:solidFill>
                    <a:schemeClr val="tx1"/>
                  </a:solidFill>
                  <a:latin typeface="Arial" charset="0"/>
                  <a:cs typeface="Arial" charset="0"/>
                </a:defRPr>
              </a:lvl4pPr>
              <a:lvl5pPr marL="2057400" indent="-228600" eaLnBrk="0" latinLnBrk="1" hangingPunct="0">
                <a:spcBef>
                  <a:spcPct val="20000"/>
                </a:spcBef>
                <a:buClr>
                  <a:schemeClr val="hlink"/>
                </a:buClr>
                <a:buSzPct val="80000"/>
                <a:buFont typeface="Wingdings" pitchFamily="2" charset="2"/>
                <a:buChar char="v"/>
                <a:defRPr kumimoji="1" sz="2000">
                  <a:solidFill>
                    <a:schemeClr val="tx1"/>
                  </a:solidFill>
                  <a:latin typeface="Arial" charset="0"/>
                  <a:cs typeface="Arial" charset="0"/>
                </a:defRPr>
              </a:lvl5pPr>
              <a:lvl6pPr marL="25146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6pPr>
              <a:lvl7pPr marL="29718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7pPr>
              <a:lvl8pPr marL="34290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8pPr>
              <a:lvl9pPr marL="38862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9pPr>
            </a:lstStyle>
            <a:p>
              <a:pPr algn="ctr" rtl="1" eaLnBrk="1" fontAlgn="base" latinLnBrk="0" hangingPunct="1">
                <a:spcBef>
                  <a:spcPct val="0"/>
                </a:spcBef>
                <a:spcAft>
                  <a:spcPct val="0"/>
                </a:spcAft>
                <a:buClrTx/>
                <a:buSzTx/>
                <a:buFontTx/>
                <a:buNone/>
              </a:pPr>
              <a:r>
                <a:rPr kumimoji="0" lang="ar-SA" altLang="en-US" sz="2400" dirty="0" smtClean="0">
                  <a:solidFill>
                    <a:srgbClr val="FFFFFF"/>
                  </a:solidFill>
                  <a:cs typeface="Calibri" pitchFamily="34" charset="0"/>
                </a:rPr>
                <a:t>للمصلحة</a:t>
              </a:r>
              <a:endParaRPr kumimoji="0" lang="en-US" altLang="en-US" sz="2400" dirty="0" smtClean="0">
                <a:solidFill>
                  <a:srgbClr val="FFFFFF"/>
                </a:solidFill>
                <a:cs typeface="Calibri" pitchFamily="34" charset="0"/>
              </a:endParaRPr>
            </a:p>
          </p:txBody>
        </p:sp>
        <p:sp>
          <p:nvSpPr>
            <p:cNvPr id="17428" name="AutoShape 19"/>
            <p:cNvSpPr>
              <a:spLocks noChangeArrowheads="1"/>
            </p:cNvSpPr>
            <p:nvPr/>
          </p:nvSpPr>
          <p:spPr bwMode="auto">
            <a:xfrm>
              <a:off x="4190" y="1592"/>
              <a:ext cx="1090" cy="459"/>
            </a:xfrm>
            <a:prstGeom prst="cube">
              <a:avLst>
                <a:gd name="adj" fmla="val 10894"/>
              </a:avLst>
            </a:prstGeom>
            <a:gradFill rotWithShape="0">
              <a:gsLst>
                <a:gs pos="0">
                  <a:srgbClr val="FFCC00"/>
                </a:gs>
                <a:gs pos="100000">
                  <a:srgbClr val="000099">
                    <a:alpha val="39998"/>
                  </a:srgbClr>
                </a:gs>
              </a:gsLst>
              <a:lin ang="5400000" scaled="1"/>
            </a:gradFill>
            <a:ln w="9525">
              <a:solidFill>
                <a:schemeClr val="hlink"/>
              </a:solidFill>
              <a:miter lim="800000"/>
              <a:headEnd/>
              <a:tailEnd/>
            </a:ln>
          </p:spPr>
          <p:txBody>
            <a:bodyPr wrap="none" lIns="0" tIns="0" rIns="0" bIns="0" anchor="ctr"/>
            <a:lstStyle>
              <a:lvl1pPr eaLnBrk="0" latinLnBrk="1" hangingPunct="0">
                <a:spcBef>
                  <a:spcPct val="20000"/>
                </a:spcBef>
                <a:buClr>
                  <a:schemeClr val="hlink"/>
                </a:buClr>
                <a:buSzPct val="120000"/>
                <a:buChar char="•"/>
                <a:defRPr kumimoji="1" sz="3200">
                  <a:solidFill>
                    <a:schemeClr val="tx1"/>
                  </a:solidFill>
                  <a:latin typeface="Arial" charset="0"/>
                  <a:cs typeface="Arial" charset="0"/>
                </a:defRPr>
              </a:lvl1pPr>
              <a:lvl2pPr marL="742950" indent="-285750" eaLnBrk="0" latinLnBrk="1" hangingPunct="0">
                <a:spcBef>
                  <a:spcPct val="20000"/>
                </a:spcBef>
                <a:buFont typeface="Tahoma" pitchFamily="34" charset="0"/>
                <a:buChar char="–"/>
                <a:defRPr kumimoji="1" sz="2800">
                  <a:solidFill>
                    <a:schemeClr val="tx1"/>
                  </a:solidFill>
                  <a:latin typeface="Arial" charset="0"/>
                  <a:cs typeface="Arial" charset="0"/>
                </a:defRPr>
              </a:lvl2pPr>
              <a:lvl3pPr marL="1143000" indent="-228600" eaLnBrk="0" latinLnBrk="1" hangingPunct="0">
                <a:spcBef>
                  <a:spcPct val="20000"/>
                </a:spcBef>
                <a:buClr>
                  <a:schemeClr val="hlink"/>
                </a:buClr>
                <a:buSzPct val="120000"/>
                <a:buChar char="•"/>
                <a:defRPr kumimoji="1" sz="2400">
                  <a:solidFill>
                    <a:schemeClr val="tx1"/>
                  </a:solidFill>
                  <a:latin typeface="Arial" charset="0"/>
                  <a:cs typeface="Arial" charset="0"/>
                </a:defRPr>
              </a:lvl3pPr>
              <a:lvl4pPr marL="1600200" indent="-228600" eaLnBrk="0" latinLnBrk="1" hangingPunct="0">
                <a:spcBef>
                  <a:spcPct val="20000"/>
                </a:spcBef>
                <a:buFont typeface="Tahoma" pitchFamily="34" charset="0"/>
                <a:buChar char="–"/>
                <a:defRPr kumimoji="1" sz="2000">
                  <a:solidFill>
                    <a:schemeClr val="tx1"/>
                  </a:solidFill>
                  <a:latin typeface="Arial" charset="0"/>
                  <a:cs typeface="Arial" charset="0"/>
                </a:defRPr>
              </a:lvl4pPr>
              <a:lvl5pPr marL="2057400" indent="-228600" eaLnBrk="0" latinLnBrk="1" hangingPunct="0">
                <a:spcBef>
                  <a:spcPct val="20000"/>
                </a:spcBef>
                <a:buClr>
                  <a:schemeClr val="hlink"/>
                </a:buClr>
                <a:buSzPct val="80000"/>
                <a:buFont typeface="Wingdings" pitchFamily="2" charset="2"/>
                <a:buChar char="v"/>
                <a:defRPr kumimoji="1" sz="2000">
                  <a:solidFill>
                    <a:schemeClr val="tx1"/>
                  </a:solidFill>
                  <a:latin typeface="Arial" charset="0"/>
                  <a:cs typeface="Arial" charset="0"/>
                </a:defRPr>
              </a:lvl5pPr>
              <a:lvl6pPr marL="25146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6pPr>
              <a:lvl7pPr marL="29718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7pPr>
              <a:lvl8pPr marL="34290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8pPr>
              <a:lvl9pPr marL="38862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9pPr>
            </a:lstStyle>
            <a:p>
              <a:pPr algn="ctr" rtl="1" eaLnBrk="1" fontAlgn="base" latinLnBrk="0" hangingPunct="1">
                <a:spcBef>
                  <a:spcPct val="0"/>
                </a:spcBef>
                <a:spcAft>
                  <a:spcPct val="0"/>
                </a:spcAft>
                <a:buClrTx/>
                <a:buSzTx/>
                <a:buFontTx/>
                <a:buNone/>
              </a:pPr>
              <a:r>
                <a:rPr kumimoji="0" lang="ar-SA" altLang="en-US" sz="2000" dirty="0" smtClean="0">
                  <a:solidFill>
                    <a:srgbClr val="FFFFFF"/>
                  </a:solidFill>
                  <a:latin typeface="Arial" panose="020B0604020202020204" pitchFamily="34" charset="0"/>
                  <a:cs typeface="Arial" panose="020B0604020202020204" pitchFamily="34" charset="0"/>
                </a:rPr>
                <a:t>للجهات </a:t>
              </a:r>
              <a:endParaRPr kumimoji="0" lang="ar-SA" altLang="en-US" sz="2000" dirty="0" smtClean="0">
                <a:solidFill>
                  <a:srgbClr val="FFFFFF"/>
                </a:solidFill>
                <a:latin typeface="Arial" panose="020B0604020202020204" pitchFamily="34" charset="0"/>
                <a:cs typeface="Arial" panose="020B0604020202020204" pitchFamily="34" charset="0"/>
              </a:endParaRPr>
            </a:p>
            <a:p>
              <a:pPr algn="ctr" rtl="1" eaLnBrk="1" fontAlgn="base" latinLnBrk="0" hangingPunct="1">
                <a:spcBef>
                  <a:spcPct val="0"/>
                </a:spcBef>
                <a:spcAft>
                  <a:spcPct val="0"/>
                </a:spcAft>
                <a:buClrTx/>
                <a:buSzTx/>
                <a:buFontTx/>
                <a:buNone/>
              </a:pPr>
              <a:r>
                <a:rPr kumimoji="0" lang="ar-SA" altLang="en-US" sz="2000" dirty="0" smtClean="0">
                  <a:solidFill>
                    <a:srgbClr val="FFFFFF"/>
                  </a:solidFill>
                  <a:latin typeface="Arial" panose="020B0604020202020204" pitchFamily="34" charset="0"/>
                  <a:cs typeface="Arial" panose="020B0604020202020204" pitchFamily="34" charset="0"/>
                </a:rPr>
                <a:t>المصدرية</a:t>
              </a:r>
              <a:endParaRPr kumimoji="0" lang="en-US" altLang="en-US" sz="2000" dirty="0" smtClean="0">
                <a:solidFill>
                  <a:srgbClr val="FFFFFF"/>
                </a:solidFill>
                <a:latin typeface="Arial" panose="020B0604020202020204" pitchFamily="34" charset="0"/>
                <a:cs typeface="Arial" panose="020B0604020202020204" pitchFamily="34" charset="0"/>
              </a:endParaRPr>
            </a:p>
          </p:txBody>
        </p:sp>
        <p:sp>
          <p:nvSpPr>
            <p:cNvPr id="17429" name="AutoShape 20"/>
            <p:cNvSpPr>
              <a:spLocks noChangeArrowheads="1"/>
            </p:cNvSpPr>
            <p:nvPr/>
          </p:nvSpPr>
          <p:spPr bwMode="auto">
            <a:xfrm>
              <a:off x="2851" y="2564"/>
              <a:ext cx="1199" cy="459"/>
            </a:xfrm>
            <a:prstGeom prst="cube">
              <a:avLst>
                <a:gd name="adj" fmla="val 10894"/>
              </a:avLst>
            </a:prstGeom>
            <a:gradFill rotWithShape="0">
              <a:gsLst>
                <a:gs pos="0">
                  <a:srgbClr val="FFCC00"/>
                </a:gs>
                <a:gs pos="100000">
                  <a:srgbClr val="000099">
                    <a:alpha val="39998"/>
                  </a:srgbClr>
                </a:gs>
              </a:gsLst>
              <a:lin ang="5400000" scaled="1"/>
            </a:gradFill>
            <a:ln w="9525">
              <a:solidFill>
                <a:schemeClr val="hlink"/>
              </a:solidFill>
              <a:miter lim="800000"/>
              <a:headEnd/>
              <a:tailEnd/>
            </a:ln>
          </p:spPr>
          <p:txBody>
            <a:bodyPr wrap="none" lIns="0" tIns="0" rIns="0" bIns="0" anchor="ctr"/>
            <a:lstStyle>
              <a:lvl1pPr eaLnBrk="0" latinLnBrk="1" hangingPunct="0">
                <a:spcBef>
                  <a:spcPct val="20000"/>
                </a:spcBef>
                <a:buClr>
                  <a:schemeClr val="hlink"/>
                </a:buClr>
                <a:buSzPct val="120000"/>
                <a:buChar char="•"/>
                <a:defRPr kumimoji="1" sz="3200">
                  <a:solidFill>
                    <a:schemeClr val="tx1"/>
                  </a:solidFill>
                  <a:latin typeface="Arial" charset="0"/>
                  <a:cs typeface="Arial" charset="0"/>
                </a:defRPr>
              </a:lvl1pPr>
              <a:lvl2pPr marL="742950" indent="-285750" eaLnBrk="0" latinLnBrk="1" hangingPunct="0">
                <a:spcBef>
                  <a:spcPct val="20000"/>
                </a:spcBef>
                <a:buFont typeface="Tahoma" pitchFamily="34" charset="0"/>
                <a:buChar char="–"/>
                <a:defRPr kumimoji="1" sz="2800">
                  <a:solidFill>
                    <a:schemeClr val="tx1"/>
                  </a:solidFill>
                  <a:latin typeface="Arial" charset="0"/>
                  <a:cs typeface="Arial" charset="0"/>
                </a:defRPr>
              </a:lvl2pPr>
              <a:lvl3pPr marL="1143000" indent="-228600" eaLnBrk="0" latinLnBrk="1" hangingPunct="0">
                <a:spcBef>
                  <a:spcPct val="20000"/>
                </a:spcBef>
                <a:buClr>
                  <a:schemeClr val="hlink"/>
                </a:buClr>
                <a:buSzPct val="120000"/>
                <a:buChar char="•"/>
                <a:defRPr kumimoji="1" sz="2400">
                  <a:solidFill>
                    <a:schemeClr val="tx1"/>
                  </a:solidFill>
                  <a:latin typeface="Arial" charset="0"/>
                  <a:cs typeface="Arial" charset="0"/>
                </a:defRPr>
              </a:lvl3pPr>
              <a:lvl4pPr marL="1600200" indent="-228600" eaLnBrk="0" latinLnBrk="1" hangingPunct="0">
                <a:spcBef>
                  <a:spcPct val="20000"/>
                </a:spcBef>
                <a:buFont typeface="Tahoma" pitchFamily="34" charset="0"/>
                <a:buChar char="–"/>
                <a:defRPr kumimoji="1" sz="2000">
                  <a:solidFill>
                    <a:schemeClr val="tx1"/>
                  </a:solidFill>
                  <a:latin typeface="Arial" charset="0"/>
                  <a:cs typeface="Arial" charset="0"/>
                </a:defRPr>
              </a:lvl4pPr>
              <a:lvl5pPr marL="2057400" indent="-228600" eaLnBrk="0" latinLnBrk="1" hangingPunct="0">
                <a:spcBef>
                  <a:spcPct val="20000"/>
                </a:spcBef>
                <a:buClr>
                  <a:schemeClr val="hlink"/>
                </a:buClr>
                <a:buSzPct val="80000"/>
                <a:buFont typeface="Wingdings" pitchFamily="2" charset="2"/>
                <a:buChar char="v"/>
                <a:defRPr kumimoji="1" sz="2000">
                  <a:solidFill>
                    <a:schemeClr val="tx1"/>
                  </a:solidFill>
                  <a:latin typeface="Arial" charset="0"/>
                  <a:cs typeface="Arial" charset="0"/>
                </a:defRPr>
              </a:lvl5pPr>
              <a:lvl6pPr marL="25146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6pPr>
              <a:lvl7pPr marL="29718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7pPr>
              <a:lvl8pPr marL="34290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8pPr>
              <a:lvl9pPr marL="38862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9pPr>
            </a:lstStyle>
            <a:p>
              <a:pPr algn="ctr" rtl="1" eaLnBrk="1" fontAlgn="base" latinLnBrk="0" hangingPunct="1">
                <a:spcBef>
                  <a:spcPct val="0"/>
                </a:spcBef>
                <a:spcAft>
                  <a:spcPct val="0"/>
                </a:spcAft>
                <a:buClrTx/>
                <a:buSzTx/>
                <a:buFontTx/>
                <a:buNone/>
              </a:pPr>
              <a:r>
                <a:rPr kumimoji="0" lang="ar-SA" altLang="en-US" sz="2000" b="1" dirty="0" smtClean="0">
                  <a:solidFill>
                    <a:srgbClr val="FFFFFF"/>
                  </a:solidFill>
                  <a:cs typeface="Calibri" pitchFamily="34" charset="0"/>
                </a:rPr>
                <a:t>عدم التغطية</a:t>
              </a:r>
              <a:endParaRPr kumimoji="0" lang="en-US" altLang="en-US" sz="2000" b="1" dirty="0" smtClean="0">
                <a:solidFill>
                  <a:srgbClr val="FFFFFF"/>
                </a:solidFill>
                <a:cs typeface="Calibri" pitchFamily="34" charset="0"/>
              </a:endParaRPr>
            </a:p>
            <a:p>
              <a:pPr algn="ctr" rtl="1" eaLnBrk="1" fontAlgn="base" latinLnBrk="0" hangingPunct="1">
                <a:spcBef>
                  <a:spcPct val="0"/>
                </a:spcBef>
                <a:spcAft>
                  <a:spcPct val="0"/>
                </a:spcAft>
                <a:buClrTx/>
                <a:buSzTx/>
                <a:buFontTx/>
                <a:buNone/>
              </a:pPr>
              <a:r>
                <a:rPr kumimoji="0" lang="ar-SA" altLang="en-US" sz="2000" b="1" dirty="0" smtClean="0">
                  <a:solidFill>
                    <a:srgbClr val="FFFFFF"/>
                  </a:solidFill>
                  <a:cs typeface="Calibri" pitchFamily="34" charset="0"/>
                </a:rPr>
                <a:t>الجغرافية</a:t>
              </a:r>
              <a:endParaRPr kumimoji="0" lang="en-US" altLang="en-US" sz="2000" b="1" dirty="0" smtClean="0">
                <a:solidFill>
                  <a:srgbClr val="FFFFFF"/>
                </a:solidFill>
                <a:cs typeface="Calibri" pitchFamily="34" charset="0"/>
              </a:endParaRPr>
            </a:p>
          </p:txBody>
        </p:sp>
        <p:sp>
          <p:nvSpPr>
            <p:cNvPr id="17430" name="AutoShape 21"/>
            <p:cNvSpPr>
              <a:spLocks noChangeArrowheads="1"/>
            </p:cNvSpPr>
            <p:nvPr/>
          </p:nvSpPr>
          <p:spPr bwMode="auto">
            <a:xfrm>
              <a:off x="3480" y="3617"/>
              <a:ext cx="1141" cy="372"/>
            </a:xfrm>
            <a:prstGeom prst="cube">
              <a:avLst>
                <a:gd name="adj" fmla="val 10755"/>
              </a:avLst>
            </a:prstGeom>
            <a:gradFill rotWithShape="0">
              <a:gsLst>
                <a:gs pos="0">
                  <a:srgbClr val="FFCC00"/>
                </a:gs>
                <a:gs pos="100000">
                  <a:srgbClr val="000099">
                    <a:alpha val="39998"/>
                  </a:srgbClr>
                </a:gs>
              </a:gsLst>
              <a:lin ang="5400000" scaled="1"/>
            </a:gradFill>
            <a:ln w="9525">
              <a:solidFill>
                <a:schemeClr val="hlink"/>
              </a:solidFill>
              <a:miter lim="800000"/>
              <a:headEnd/>
              <a:tailEnd/>
            </a:ln>
          </p:spPr>
          <p:txBody>
            <a:bodyPr wrap="none" lIns="0" tIns="0" rIns="0" bIns="0" anchor="ctr"/>
            <a:lstStyle>
              <a:lvl1pPr eaLnBrk="0" latinLnBrk="1" hangingPunct="0">
                <a:spcBef>
                  <a:spcPct val="20000"/>
                </a:spcBef>
                <a:buClr>
                  <a:schemeClr val="hlink"/>
                </a:buClr>
                <a:buSzPct val="120000"/>
                <a:buChar char="•"/>
                <a:defRPr kumimoji="1" sz="3200">
                  <a:solidFill>
                    <a:schemeClr val="tx1"/>
                  </a:solidFill>
                  <a:latin typeface="Arial" charset="0"/>
                  <a:cs typeface="Arial" charset="0"/>
                </a:defRPr>
              </a:lvl1pPr>
              <a:lvl2pPr marL="742950" indent="-285750" eaLnBrk="0" latinLnBrk="1" hangingPunct="0">
                <a:spcBef>
                  <a:spcPct val="20000"/>
                </a:spcBef>
                <a:buFont typeface="Tahoma" pitchFamily="34" charset="0"/>
                <a:buChar char="–"/>
                <a:defRPr kumimoji="1" sz="2800">
                  <a:solidFill>
                    <a:schemeClr val="tx1"/>
                  </a:solidFill>
                  <a:latin typeface="Arial" charset="0"/>
                  <a:cs typeface="Arial" charset="0"/>
                </a:defRPr>
              </a:lvl2pPr>
              <a:lvl3pPr marL="1143000" indent="-228600" eaLnBrk="0" latinLnBrk="1" hangingPunct="0">
                <a:spcBef>
                  <a:spcPct val="20000"/>
                </a:spcBef>
                <a:buClr>
                  <a:schemeClr val="hlink"/>
                </a:buClr>
                <a:buSzPct val="120000"/>
                <a:buChar char="•"/>
                <a:defRPr kumimoji="1" sz="2400">
                  <a:solidFill>
                    <a:schemeClr val="tx1"/>
                  </a:solidFill>
                  <a:latin typeface="Arial" charset="0"/>
                  <a:cs typeface="Arial" charset="0"/>
                </a:defRPr>
              </a:lvl3pPr>
              <a:lvl4pPr marL="1600200" indent="-228600" eaLnBrk="0" latinLnBrk="1" hangingPunct="0">
                <a:spcBef>
                  <a:spcPct val="20000"/>
                </a:spcBef>
                <a:buFont typeface="Tahoma" pitchFamily="34" charset="0"/>
                <a:buChar char="–"/>
                <a:defRPr kumimoji="1" sz="2000">
                  <a:solidFill>
                    <a:schemeClr val="tx1"/>
                  </a:solidFill>
                  <a:latin typeface="Arial" charset="0"/>
                  <a:cs typeface="Arial" charset="0"/>
                </a:defRPr>
              </a:lvl4pPr>
              <a:lvl5pPr marL="2057400" indent="-228600" eaLnBrk="0" latinLnBrk="1" hangingPunct="0">
                <a:spcBef>
                  <a:spcPct val="20000"/>
                </a:spcBef>
                <a:buClr>
                  <a:schemeClr val="hlink"/>
                </a:buClr>
                <a:buSzPct val="80000"/>
                <a:buFont typeface="Wingdings" pitchFamily="2" charset="2"/>
                <a:buChar char="v"/>
                <a:defRPr kumimoji="1" sz="2000">
                  <a:solidFill>
                    <a:schemeClr val="tx1"/>
                  </a:solidFill>
                  <a:latin typeface="Arial" charset="0"/>
                  <a:cs typeface="Arial" charset="0"/>
                </a:defRPr>
              </a:lvl5pPr>
              <a:lvl6pPr marL="25146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6pPr>
              <a:lvl7pPr marL="29718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7pPr>
              <a:lvl8pPr marL="34290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8pPr>
              <a:lvl9pPr marL="38862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9pPr>
            </a:lstStyle>
            <a:p>
              <a:pPr algn="ctr" rtl="1" eaLnBrk="1" fontAlgn="base" latinLnBrk="0" hangingPunct="1">
                <a:spcBef>
                  <a:spcPct val="0"/>
                </a:spcBef>
                <a:spcAft>
                  <a:spcPct val="0"/>
                </a:spcAft>
                <a:buClrTx/>
                <a:buSzTx/>
                <a:buFontTx/>
                <a:buNone/>
              </a:pPr>
              <a:r>
                <a:rPr kumimoji="0" lang="ar-SA" altLang="en-US" sz="2000" b="1" dirty="0" smtClean="0">
                  <a:solidFill>
                    <a:srgbClr val="FFFFFF"/>
                  </a:solidFill>
                  <a:cs typeface="Calibri" pitchFamily="34" charset="0"/>
                </a:rPr>
                <a:t>الحوافز المالية</a:t>
              </a:r>
              <a:endParaRPr kumimoji="0" lang="en-US" altLang="en-US" sz="2000" b="1" dirty="0" smtClean="0">
                <a:solidFill>
                  <a:srgbClr val="FFFFFF"/>
                </a:solidFill>
                <a:cs typeface="Calibri" pitchFamily="34" charset="0"/>
              </a:endParaRPr>
            </a:p>
          </p:txBody>
        </p:sp>
        <p:sp>
          <p:nvSpPr>
            <p:cNvPr id="17431" name="AutoShape 22"/>
            <p:cNvSpPr>
              <a:spLocks noChangeArrowheads="1"/>
            </p:cNvSpPr>
            <p:nvPr/>
          </p:nvSpPr>
          <p:spPr bwMode="auto">
            <a:xfrm>
              <a:off x="2528" y="2064"/>
              <a:ext cx="1231" cy="451"/>
            </a:xfrm>
            <a:prstGeom prst="cube">
              <a:avLst>
                <a:gd name="adj" fmla="val 10644"/>
              </a:avLst>
            </a:prstGeom>
            <a:gradFill rotWithShape="0">
              <a:gsLst>
                <a:gs pos="0">
                  <a:srgbClr val="FFCC00"/>
                </a:gs>
                <a:gs pos="100000">
                  <a:srgbClr val="000099">
                    <a:alpha val="39998"/>
                  </a:srgbClr>
                </a:gs>
              </a:gsLst>
              <a:lin ang="5400000" scaled="1"/>
            </a:gradFill>
            <a:ln w="9525">
              <a:solidFill>
                <a:schemeClr val="hlink"/>
              </a:solidFill>
              <a:miter lim="800000"/>
              <a:headEnd/>
              <a:tailEnd/>
            </a:ln>
          </p:spPr>
          <p:txBody>
            <a:bodyPr wrap="none" lIns="0" tIns="0" rIns="0" bIns="0" anchor="ctr"/>
            <a:lstStyle>
              <a:lvl1pPr eaLnBrk="0" latinLnBrk="1" hangingPunct="0">
                <a:spcBef>
                  <a:spcPct val="20000"/>
                </a:spcBef>
                <a:buClr>
                  <a:schemeClr val="hlink"/>
                </a:buClr>
                <a:buSzPct val="120000"/>
                <a:buChar char="•"/>
                <a:defRPr kumimoji="1" sz="3200">
                  <a:solidFill>
                    <a:schemeClr val="tx1"/>
                  </a:solidFill>
                  <a:latin typeface="Arial" charset="0"/>
                  <a:cs typeface="Arial" charset="0"/>
                </a:defRPr>
              </a:lvl1pPr>
              <a:lvl2pPr marL="742950" indent="-285750" eaLnBrk="0" latinLnBrk="1" hangingPunct="0">
                <a:spcBef>
                  <a:spcPct val="20000"/>
                </a:spcBef>
                <a:buFont typeface="Tahoma" pitchFamily="34" charset="0"/>
                <a:buChar char="–"/>
                <a:defRPr kumimoji="1" sz="2800">
                  <a:solidFill>
                    <a:schemeClr val="tx1"/>
                  </a:solidFill>
                  <a:latin typeface="Arial" charset="0"/>
                  <a:cs typeface="Arial" charset="0"/>
                </a:defRPr>
              </a:lvl2pPr>
              <a:lvl3pPr marL="1143000" indent="-228600" eaLnBrk="0" latinLnBrk="1" hangingPunct="0">
                <a:spcBef>
                  <a:spcPct val="20000"/>
                </a:spcBef>
                <a:buClr>
                  <a:schemeClr val="hlink"/>
                </a:buClr>
                <a:buSzPct val="120000"/>
                <a:buChar char="•"/>
                <a:defRPr kumimoji="1" sz="2400">
                  <a:solidFill>
                    <a:schemeClr val="tx1"/>
                  </a:solidFill>
                  <a:latin typeface="Arial" charset="0"/>
                  <a:cs typeface="Arial" charset="0"/>
                </a:defRPr>
              </a:lvl3pPr>
              <a:lvl4pPr marL="1600200" indent="-228600" eaLnBrk="0" latinLnBrk="1" hangingPunct="0">
                <a:spcBef>
                  <a:spcPct val="20000"/>
                </a:spcBef>
                <a:buFont typeface="Tahoma" pitchFamily="34" charset="0"/>
                <a:buChar char="–"/>
                <a:defRPr kumimoji="1" sz="2000">
                  <a:solidFill>
                    <a:schemeClr val="tx1"/>
                  </a:solidFill>
                  <a:latin typeface="Arial" charset="0"/>
                  <a:cs typeface="Arial" charset="0"/>
                </a:defRPr>
              </a:lvl4pPr>
              <a:lvl5pPr marL="2057400" indent="-228600" eaLnBrk="0" latinLnBrk="1" hangingPunct="0">
                <a:spcBef>
                  <a:spcPct val="20000"/>
                </a:spcBef>
                <a:buClr>
                  <a:schemeClr val="hlink"/>
                </a:buClr>
                <a:buSzPct val="80000"/>
                <a:buFont typeface="Wingdings" pitchFamily="2" charset="2"/>
                <a:buChar char="v"/>
                <a:defRPr kumimoji="1" sz="2000">
                  <a:solidFill>
                    <a:schemeClr val="tx1"/>
                  </a:solidFill>
                  <a:latin typeface="Arial" charset="0"/>
                  <a:cs typeface="Arial" charset="0"/>
                </a:defRPr>
              </a:lvl5pPr>
              <a:lvl6pPr marL="25146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6pPr>
              <a:lvl7pPr marL="29718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7pPr>
              <a:lvl8pPr marL="34290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8pPr>
              <a:lvl9pPr marL="38862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9pPr>
            </a:lstStyle>
            <a:p>
              <a:pPr algn="ctr" rtl="1" eaLnBrk="1" fontAlgn="base" latinLnBrk="0" hangingPunct="1">
                <a:spcBef>
                  <a:spcPct val="0"/>
                </a:spcBef>
                <a:spcAft>
                  <a:spcPct val="0"/>
                </a:spcAft>
                <a:buClrTx/>
                <a:buSzTx/>
                <a:buFontTx/>
                <a:buNone/>
              </a:pPr>
              <a:r>
                <a:rPr kumimoji="0" lang="ar-SA" altLang="en-US" sz="2000" b="1" dirty="0" smtClean="0">
                  <a:solidFill>
                    <a:srgbClr val="FFFFFF"/>
                  </a:solidFill>
                  <a:cs typeface="Calibri" pitchFamily="34" charset="0"/>
                </a:rPr>
                <a:t>التجهيزات </a:t>
              </a:r>
              <a:endParaRPr kumimoji="0" lang="ar-SA" altLang="en-US" sz="2000" b="1" dirty="0" smtClean="0">
                <a:solidFill>
                  <a:srgbClr val="FFFFFF"/>
                </a:solidFill>
                <a:cs typeface="Calibri" pitchFamily="34" charset="0"/>
              </a:endParaRPr>
            </a:p>
            <a:p>
              <a:pPr algn="ctr" rtl="1" eaLnBrk="1" fontAlgn="base" latinLnBrk="0" hangingPunct="1">
                <a:spcBef>
                  <a:spcPct val="0"/>
                </a:spcBef>
                <a:spcAft>
                  <a:spcPct val="0"/>
                </a:spcAft>
                <a:buClrTx/>
                <a:buSzTx/>
                <a:buFontTx/>
                <a:buNone/>
              </a:pPr>
              <a:r>
                <a:rPr kumimoji="0" lang="ar-SA" altLang="en-US" sz="2000" b="1" dirty="0" smtClean="0">
                  <a:solidFill>
                    <a:srgbClr val="FFFFFF"/>
                  </a:solidFill>
                  <a:cs typeface="Calibri" pitchFamily="34" charset="0"/>
                </a:rPr>
                <a:t>الفنية</a:t>
              </a:r>
              <a:endParaRPr kumimoji="0" lang="en-US" altLang="en-US" sz="2000" b="1" dirty="0" smtClean="0">
                <a:solidFill>
                  <a:srgbClr val="FFFFFF"/>
                </a:solidFill>
                <a:cs typeface="Calibri" pitchFamily="34" charset="0"/>
              </a:endParaRPr>
            </a:p>
            <a:p>
              <a:pPr algn="ctr" rtl="1" eaLnBrk="1" fontAlgn="base" latinLnBrk="0" hangingPunct="1">
                <a:spcBef>
                  <a:spcPct val="0"/>
                </a:spcBef>
                <a:spcAft>
                  <a:spcPct val="0"/>
                </a:spcAft>
                <a:buClrTx/>
                <a:buSzTx/>
                <a:buFontTx/>
                <a:buNone/>
              </a:pPr>
              <a:r>
                <a:rPr kumimoji="0" lang="ar-SA" altLang="en-US" sz="2000" b="1" dirty="0" smtClean="0">
                  <a:solidFill>
                    <a:srgbClr val="FFFFFF"/>
                  </a:solidFill>
                  <a:cs typeface="Calibri" pitchFamily="34" charset="0"/>
                </a:rPr>
                <a:t>والآلية</a:t>
              </a:r>
              <a:endParaRPr kumimoji="0" lang="en-US" altLang="en-US" sz="2000" b="1" dirty="0" smtClean="0">
                <a:solidFill>
                  <a:srgbClr val="FFFFFF"/>
                </a:solidFill>
                <a:cs typeface="Calibri" pitchFamily="34" charset="0"/>
              </a:endParaRPr>
            </a:p>
          </p:txBody>
        </p:sp>
        <p:sp>
          <p:nvSpPr>
            <p:cNvPr id="17432" name="AutoShape 23"/>
            <p:cNvSpPr>
              <a:spLocks noChangeArrowheads="1"/>
            </p:cNvSpPr>
            <p:nvPr/>
          </p:nvSpPr>
          <p:spPr bwMode="auto">
            <a:xfrm>
              <a:off x="3172" y="3092"/>
              <a:ext cx="1018" cy="437"/>
            </a:xfrm>
            <a:prstGeom prst="cube">
              <a:avLst>
                <a:gd name="adj" fmla="val 10755"/>
              </a:avLst>
            </a:prstGeom>
            <a:gradFill rotWithShape="0">
              <a:gsLst>
                <a:gs pos="0">
                  <a:srgbClr val="FFCC00"/>
                </a:gs>
                <a:gs pos="100000">
                  <a:srgbClr val="000099">
                    <a:alpha val="39998"/>
                  </a:srgbClr>
                </a:gs>
              </a:gsLst>
              <a:lin ang="5400000" scaled="1"/>
            </a:gradFill>
            <a:ln w="9525">
              <a:solidFill>
                <a:schemeClr val="hlink"/>
              </a:solidFill>
              <a:miter lim="800000"/>
              <a:headEnd/>
              <a:tailEnd/>
            </a:ln>
          </p:spPr>
          <p:txBody>
            <a:bodyPr wrap="none" lIns="0" tIns="0" rIns="0" bIns="0" anchor="ctr"/>
            <a:lstStyle>
              <a:lvl1pPr eaLnBrk="0" latinLnBrk="1" hangingPunct="0">
                <a:spcBef>
                  <a:spcPct val="20000"/>
                </a:spcBef>
                <a:buClr>
                  <a:schemeClr val="hlink"/>
                </a:buClr>
                <a:buSzPct val="120000"/>
                <a:buChar char="•"/>
                <a:defRPr kumimoji="1" sz="3200">
                  <a:solidFill>
                    <a:schemeClr val="tx1"/>
                  </a:solidFill>
                  <a:latin typeface="Arial" charset="0"/>
                  <a:cs typeface="Arial" charset="0"/>
                </a:defRPr>
              </a:lvl1pPr>
              <a:lvl2pPr marL="742950" indent="-285750" eaLnBrk="0" latinLnBrk="1" hangingPunct="0">
                <a:spcBef>
                  <a:spcPct val="20000"/>
                </a:spcBef>
                <a:buFont typeface="Tahoma" pitchFamily="34" charset="0"/>
                <a:buChar char="–"/>
                <a:defRPr kumimoji="1" sz="2800">
                  <a:solidFill>
                    <a:schemeClr val="tx1"/>
                  </a:solidFill>
                  <a:latin typeface="Arial" charset="0"/>
                  <a:cs typeface="Arial" charset="0"/>
                </a:defRPr>
              </a:lvl2pPr>
              <a:lvl3pPr marL="1143000" indent="-228600" eaLnBrk="0" latinLnBrk="1" hangingPunct="0">
                <a:spcBef>
                  <a:spcPct val="20000"/>
                </a:spcBef>
                <a:buClr>
                  <a:schemeClr val="hlink"/>
                </a:buClr>
                <a:buSzPct val="120000"/>
                <a:buChar char="•"/>
                <a:defRPr kumimoji="1" sz="2400">
                  <a:solidFill>
                    <a:schemeClr val="tx1"/>
                  </a:solidFill>
                  <a:latin typeface="Arial" charset="0"/>
                  <a:cs typeface="Arial" charset="0"/>
                </a:defRPr>
              </a:lvl3pPr>
              <a:lvl4pPr marL="1600200" indent="-228600" eaLnBrk="0" latinLnBrk="1" hangingPunct="0">
                <a:spcBef>
                  <a:spcPct val="20000"/>
                </a:spcBef>
                <a:buFont typeface="Tahoma" pitchFamily="34" charset="0"/>
                <a:buChar char="–"/>
                <a:defRPr kumimoji="1" sz="2000">
                  <a:solidFill>
                    <a:schemeClr val="tx1"/>
                  </a:solidFill>
                  <a:latin typeface="Arial" charset="0"/>
                  <a:cs typeface="Arial" charset="0"/>
                </a:defRPr>
              </a:lvl4pPr>
              <a:lvl5pPr marL="2057400" indent="-228600" eaLnBrk="0" latinLnBrk="1" hangingPunct="0">
                <a:spcBef>
                  <a:spcPct val="20000"/>
                </a:spcBef>
                <a:buClr>
                  <a:schemeClr val="hlink"/>
                </a:buClr>
                <a:buSzPct val="80000"/>
                <a:buFont typeface="Wingdings" pitchFamily="2" charset="2"/>
                <a:buChar char="v"/>
                <a:defRPr kumimoji="1" sz="2000">
                  <a:solidFill>
                    <a:schemeClr val="tx1"/>
                  </a:solidFill>
                  <a:latin typeface="Arial" charset="0"/>
                  <a:cs typeface="Arial" charset="0"/>
                </a:defRPr>
              </a:lvl5pPr>
              <a:lvl6pPr marL="25146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6pPr>
              <a:lvl7pPr marL="29718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7pPr>
              <a:lvl8pPr marL="34290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8pPr>
              <a:lvl9pPr marL="3886200" indent="-228600" algn="r" rtl="1" eaLnBrk="0" fontAlgn="base" latinLnBrk="1" hangingPunct="0">
                <a:spcBef>
                  <a:spcPct val="20000"/>
                </a:spcBef>
                <a:spcAft>
                  <a:spcPct val="0"/>
                </a:spcAft>
                <a:buClr>
                  <a:schemeClr val="hlink"/>
                </a:buClr>
                <a:buSzPct val="80000"/>
                <a:buFont typeface="Wingdings" pitchFamily="2" charset="2"/>
                <a:buChar char="v"/>
                <a:defRPr kumimoji="1" sz="2000">
                  <a:solidFill>
                    <a:schemeClr val="tx1"/>
                  </a:solidFill>
                  <a:latin typeface="Arial" charset="0"/>
                  <a:cs typeface="Arial" charset="0"/>
                </a:defRPr>
              </a:lvl9pPr>
            </a:lstStyle>
            <a:p>
              <a:pPr algn="ctr" rtl="1" eaLnBrk="1" fontAlgn="base" latinLnBrk="0" hangingPunct="1">
                <a:spcBef>
                  <a:spcPct val="0"/>
                </a:spcBef>
                <a:spcAft>
                  <a:spcPct val="0"/>
                </a:spcAft>
                <a:buClrTx/>
                <a:buSzTx/>
                <a:buFontTx/>
                <a:buNone/>
              </a:pPr>
              <a:r>
                <a:rPr kumimoji="0" lang="ar-SA" altLang="en-US" sz="2000" b="1" dirty="0" smtClean="0">
                  <a:solidFill>
                    <a:srgbClr val="FFFFFF"/>
                  </a:solidFill>
                  <a:cs typeface="Calibri" pitchFamily="34" charset="0"/>
                </a:rPr>
                <a:t>ضعف وقلة</a:t>
              </a:r>
              <a:r>
                <a:rPr kumimoji="0" lang="en-US" altLang="en-US" sz="2000" b="1" dirty="0" smtClean="0">
                  <a:solidFill>
                    <a:srgbClr val="FFFFFF"/>
                  </a:solidFill>
                  <a:cs typeface="Calibri" pitchFamily="34" charset="0"/>
                </a:rPr>
                <a:t> </a:t>
              </a:r>
            </a:p>
            <a:p>
              <a:pPr algn="ctr" rtl="1" eaLnBrk="1" fontAlgn="base" latinLnBrk="0" hangingPunct="1">
                <a:spcBef>
                  <a:spcPct val="0"/>
                </a:spcBef>
                <a:spcAft>
                  <a:spcPct val="0"/>
                </a:spcAft>
                <a:buClrTx/>
                <a:buSzTx/>
                <a:buFontTx/>
                <a:buNone/>
              </a:pPr>
              <a:r>
                <a:rPr kumimoji="0" lang="ar-SA" altLang="en-US" sz="2000" b="1" dirty="0" smtClean="0">
                  <a:solidFill>
                    <a:srgbClr val="FFFFFF"/>
                  </a:solidFill>
                  <a:cs typeface="Calibri" pitchFamily="34" charset="0"/>
                </a:rPr>
                <a:t>الكادر البشري</a:t>
              </a:r>
              <a:endParaRPr kumimoji="0" lang="en-US" altLang="en-US" sz="2000" b="1" dirty="0" smtClean="0">
                <a:solidFill>
                  <a:srgbClr val="FFFFFF"/>
                </a:solidFill>
                <a:cs typeface="Calibri" pitchFamily="34" charset="0"/>
              </a:endParaRPr>
            </a:p>
          </p:txBody>
        </p:sp>
      </p:grpSp>
    </p:spTree>
    <p:extLst>
      <p:ext uri="{BB962C8B-B14F-4D97-AF65-F5344CB8AC3E}">
        <p14:creationId xmlns:p14="http://schemas.microsoft.com/office/powerpoint/2010/main" val="3076501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TotalTime>
  <Words>662</Words>
  <Application>Microsoft Office PowerPoint</Application>
  <PresentationFormat>On-screen Show (4:3)</PresentationFormat>
  <Paragraphs>57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1_Flow</vt:lpstr>
      <vt:lpstr>اليــمـن Yemen</vt:lpstr>
      <vt:lpstr>PowerPoint Presentation</vt:lpstr>
      <vt:lpstr>PowerPoint Presentation</vt:lpstr>
      <vt:lpstr>PowerPoint Presentation</vt:lpstr>
      <vt:lpstr>PowerPoint Presentation</vt:lpstr>
      <vt:lpstr>بعض الصعوبات و المعوقات التي تواجة بلادنا في إستيفاء بيانات الإحصاءات الحيوية و والتي نريد إجاد حلول لها</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بعض الصعوبات و المعوقات التي تواجة بلادنا في إستيفاء بيانات الإحصاءات الحيوية</dc:title>
  <dc:creator>Dr Mohiedin Khalief</dc:creator>
  <cp:lastModifiedBy>Microsoft</cp:lastModifiedBy>
  <cp:revision>31</cp:revision>
  <dcterms:created xsi:type="dcterms:W3CDTF">2006-08-16T00:00:00Z</dcterms:created>
  <dcterms:modified xsi:type="dcterms:W3CDTF">2018-03-30T09:45:41Z</dcterms:modified>
</cp:coreProperties>
</file>