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3" r:id="rId4"/>
    <p:sldId id="262" r:id="rId5"/>
    <p:sldId id="264" r:id="rId6"/>
    <p:sldId id="260" r:id="rId7"/>
    <p:sldId id="261" r:id="rId8"/>
    <p:sldId id="266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14/07/1439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1- </a:t>
            </a:r>
            <a:r>
              <a:rPr lang="en-US" sz="3600" dirty="0" smtClean="0">
                <a:solidFill>
                  <a:srgbClr val="FF0000"/>
                </a:solidFill>
              </a:rPr>
              <a:t>Comparison  of core topics with national  </a:t>
            </a:r>
            <a:r>
              <a:rPr lang="en-US" sz="3600" dirty="0" smtClean="0">
                <a:solidFill>
                  <a:srgbClr val="FF0000"/>
                </a:solidFill>
              </a:rPr>
              <a:t>practices</a:t>
            </a:r>
            <a:r>
              <a:rPr lang="ar-SA" dirty="0" smtClean="0">
                <a:solidFill>
                  <a:srgbClr val="FF0000"/>
                </a:solidFill>
              </a:rPr>
              <a:t/>
            </a:r>
            <a:br>
              <a:rPr lang="ar-SA" dirty="0" smtClean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000240"/>
            <a:ext cx="8258204" cy="4572032"/>
          </a:xfrm>
        </p:spPr>
        <p:txBody>
          <a:bodyPr>
            <a:normAutofit/>
          </a:bodyPr>
          <a:lstStyle/>
          <a:p>
            <a:r>
              <a:rPr lang="ar-LY" sz="2400" b="1" dirty="0" smtClean="0"/>
              <a:t>كل </a:t>
            </a:r>
            <a:r>
              <a:rPr lang="ar-LY" sz="2400" b="1" dirty="0" smtClean="0"/>
              <a:t>الوقائع يتم تدوينها كما ذكر في الدليل ماعدا :</a:t>
            </a:r>
          </a:p>
          <a:p>
            <a:endParaRPr lang="en-US" sz="2400" b="1" dirty="0" smtClean="0"/>
          </a:p>
          <a:p>
            <a:r>
              <a:rPr lang="ar-LY" sz="2400" b="1" dirty="0" smtClean="0"/>
              <a:t>الوفيات الجنينية للأم إثناء </a:t>
            </a:r>
            <a:r>
              <a:rPr lang="ar-LY" sz="2400" b="1" dirty="0" smtClean="0"/>
              <a:t>فترة حياتها </a:t>
            </a:r>
            <a:r>
              <a:rPr lang="ar-LY" sz="2400" b="1" dirty="0" smtClean="0"/>
              <a:t>كاملة </a:t>
            </a: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ar-LY" sz="2400" b="1" dirty="0" smtClean="0">
                <a:solidFill>
                  <a:srgbClr val="FF0000"/>
                </a:solidFill>
              </a:rPr>
              <a:t>( الحضر – والريف )</a:t>
            </a:r>
            <a:endParaRPr lang="ar-LY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2</a:t>
            </a:r>
            <a:r>
              <a:rPr lang="en-US" sz="3600" dirty="0" smtClean="0">
                <a:solidFill>
                  <a:srgbClr val="FFFF00"/>
                </a:solidFill>
              </a:rPr>
              <a:t>)    SWOT  </a:t>
            </a:r>
            <a:r>
              <a:rPr lang="en-US" sz="3600" dirty="0" smtClean="0">
                <a:solidFill>
                  <a:srgbClr val="FFFF00"/>
                </a:solidFill>
              </a:rPr>
              <a:t>analysis</a:t>
            </a:r>
            <a:r>
              <a:rPr lang="ar-SA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    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ar-S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strengths</a:t>
            </a:r>
            <a:r>
              <a:rPr lang="ar-SA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ar-LY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.1</a:t>
            </a: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الثبات والاستقرار النسبي حيث </a:t>
            </a:r>
            <a:r>
              <a:rPr lang="ar-LY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ان</a:t>
            </a: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المصلحة تعمل في هذا المجال من أكثر من 50 سنه.</a:t>
            </a:r>
          </a:p>
          <a:p>
            <a:pPr>
              <a:buFontTx/>
              <a:buChar char="-"/>
            </a:pP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ووجود قوانين وتشريعات تنظم العمل وانسياب البيانات وتفرض على الجهات المعنية </a:t>
            </a: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تقديم  </a:t>
            </a: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البيانات.</a:t>
            </a:r>
          </a:p>
          <a:p>
            <a:pPr>
              <a:buFontTx/>
              <a:buChar char="-"/>
            </a:pP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توفر </a:t>
            </a:r>
            <a:r>
              <a:rPr lang="ar-LY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عناصر بالمصلحة ذات كفاءة وخبرة عمليه وعلميه </a:t>
            </a:r>
            <a:r>
              <a:rPr lang="ar-LY" b="1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ar-LY" b="1" dirty="0" smtClean="0">
                <a:solidFill>
                  <a:schemeClr val="tx1"/>
                </a:solidFill>
              </a:rPr>
              <a:t>منظومة مركزية ذات كفاءة عاليه .</a:t>
            </a:r>
          </a:p>
          <a:p>
            <a:pPr>
              <a:buFontTx/>
              <a:buChar char="-"/>
            </a:pPr>
            <a:r>
              <a:rPr lang="ar-LY" b="1" dirty="0" smtClean="0">
                <a:solidFill>
                  <a:schemeClr val="tx1"/>
                </a:solidFill>
              </a:rPr>
              <a:t>تفاهم كبير بين الشركاء (الصحة – السجل المدني- مصلحة </a:t>
            </a:r>
            <a:r>
              <a:rPr lang="ar-LY" b="1" dirty="0" err="1" smtClean="0">
                <a:solidFill>
                  <a:schemeClr val="tx1"/>
                </a:solidFill>
              </a:rPr>
              <a:t>الاحصاء</a:t>
            </a:r>
            <a:r>
              <a:rPr lang="ar-LY" b="1" dirty="0" smtClean="0">
                <a:solidFill>
                  <a:schemeClr val="tx1"/>
                </a:solidFill>
              </a:rPr>
              <a:t>)</a:t>
            </a:r>
            <a:endParaRPr lang="ar-LY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LY" dirty="0" smtClean="0">
                <a:solidFill>
                  <a:srgbClr val="92D050"/>
                </a:solidFill>
              </a:rPr>
              <a:t>..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Opportunitios</a:t>
            </a:r>
            <a:r>
              <a:rPr lang="ar-LY" dirty="0" smtClean="0">
                <a:solidFill>
                  <a:srgbClr val="92D050"/>
                </a:solidFill>
              </a:rPr>
              <a:t>.2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ar-LY" b="1" dirty="0" smtClean="0">
              <a:solidFill>
                <a:srgbClr val="00B050"/>
              </a:solidFill>
            </a:endParaRPr>
          </a:p>
          <a:p>
            <a:r>
              <a:rPr lang="ar-LY" b="1" dirty="0" smtClean="0">
                <a:solidFill>
                  <a:srgbClr val="00B050"/>
                </a:solidFill>
              </a:rPr>
              <a:t>تشجيع </a:t>
            </a:r>
            <a:r>
              <a:rPr lang="ar-LY" b="1" dirty="0" smtClean="0">
                <a:solidFill>
                  <a:srgbClr val="00B050"/>
                </a:solidFill>
              </a:rPr>
              <a:t>الموظفين </a:t>
            </a:r>
            <a:r>
              <a:rPr lang="ar-LY" b="1" dirty="0" smtClean="0">
                <a:solidFill>
                  <a:srgbClr val="00B050"/>
                </a:solidFill>
              </a:rPr>
              <a:t> بمنحهم </a:t>
            </a:r>
            <a:r>
              <a:rPr lang="ar-LY" b="1" dirty="0" smtClean="0">
                <a:solidFill>
                  <a:srgbClr val="00B050"/>
                </a:solidFill>
              </a:rPr>
              <a:t>فرص تدريب والمشاركة في </a:t>
            </a:r>
            <a:r>
              <a:rPr lang="ar-LY" b="1" dirty="0" smtClean="0">
                <a:solidFill>
                  <a:srgbClr val="00B050"/>
                </a:solidFill>
              </a:rPr>
              <a:t>ور</a:t>
            </a:r>
            <a:r>
              <a:rPr lang="ar-LY" b="1" dirty="0" smtClean="0">
                <a:solidFill>
                  <a:srgbClr val="00B050"/>
                </a:solidFill>
              </a:rPr>
              <a:t>ش العمل والمؤتمرات ذات العلاقة </a:t>
            </a:r>
            <a:r>
              <a:rPr lang="ar-LY" b="1" dirty="0" smtClean="0">
                <a:solidFill>
                  <a:srgbClr val="00B050"/>
                </a:solidFill>
              </a:rPr>
              <a:t>....الخ</a:t>
            </a:r>
          </a:p>
          <a:p>
            <a:r>
              <a:rPr lang="ar-LY" b="1" dirty="0" smtClean="0">
                <a:solidFill>
                  <a:srgbClr val="00B050"/>
                </a:solidFill>
              </a:rPr>
              <a:t>مساعدة بعض المنظمات </a:t>
            </a:r>
            <a:r>
              <a:rPr lang="ar-LY" b="1" dirty="0" smtClean="0">
                <a:solidFill>
                  <a:srgbClr val="00B050"/>
                </a:solidFill>
              </a:rPr>
              <a:t>الدولية </a:t>
            </a:r>
            <a:r>
              <a:rPr lang="ar-LY" dirty="0" smtClean="0"/>
              <a:t>.</a:t>
            </a:r>
          </a:p>
          <a:p>
            <a:r>
              <a:rPr lang="ar-LY" b="1" dirty="0" smtClean="0">
                <a:solidFill>
                  <a:srgbClr val="00B050"/>
                </a:solidFill>
              </a:rPr>
              <a:t>وقوف الجهات العليا في الدولة مع المصلحة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rtl="0">
              <a:lnSpc>
                <a:spcPct val="200000"/>
              </a:lnSpc>
            </a:pPr>
            <a:r>
              <a:rPr lang="ar-LY" b="1" dirty="0" smtClean="0">
                <a:solidFill>
                  <a:srgbClr val="FF9900"/>
                </a:solidFill>
              </a:rPr>
              <a:t>3</a:t>
            </a:r>
            <a:r>
              <a:rPr lang="en-US" b="1" dirty="0" smtClean="0">
                <a:solidFill>
                  <a:srgbClr val="FF9900"/>
                </a:solidFill>
              </a:rPr>
              <a:t>) </a:t>
            </a:r>
            <a:r>
              <a:rPr lang="en-US" b="1" dirty="0" err="1" smtClean="0">
                <a:solidFill>
                  <a:srgbClr val="FF9900"/>
                </a:solidFill>
              </a:rPr>
              <a:t>weakmesses</a:t>
            </a:r>
            <a:r>
              <a:rPr lang="en-US" dirty="0" smtClean="0">
                <a:solidFill>
                  <a:srgbClr val="FF9900"/>
                </a:solidFill>
              </a:rPr>
              <a:t/>
            </a:r>
            <a:br>
              <a:rPr lang="en-US" dirty="0" smtClean="0">
                <a:solidFill>
                  <a:srgbClr val="FF9900"/>
                </a:solidFill>
              </a:rPr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طبيعة العمل وخاصة العمل الميداني  في بعض المناطق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صعب في هذه الفترة .</a:t>
            </a:r>
            <a:endParaRPr lang="ar-LY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عدم توفر التغطية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المالية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في هذه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الفترة. </a:t>
            </a:r>
            <a:endParaRPr lang="ar-LY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المساحة الجغرافية للبلد كبيرة تحول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حالياً دون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وصول البيانات .</a:t>
            </a:r>
          </a:p>
          <a:p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لا يوجد ربط آلي بين  </a:t>
            </a:r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(الشركاء). </a:t>
            </a:r>
            <a:endParaRPr lang="ar-LY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عدم توفر العناصر المدربة  في بعض المكاتب .</a:t>
            </a:r>
          </a:p>
          <a:p>
            <a:r>
              <a:rPr lang="ar-LY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ترك الوظيفة من قبل بعض العناصر ذات الخبرة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Threaths</a:t>
            </a:r>
            <a:r>
              <a:rPr lang="ar-LY" b="1" dirty="0" smtClean="0">
                <a:solidFill>
                  <a:srgbClr val="00B0F0"/>
                </a:solidFill>
              </a:rPr>
              <a:t> .4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LY" b="1" dirty="0" smtClean="0">
                <a:solidFill>
                  <a:srgbClr val="00B0F0"/>
                </a:solidFill>
              </a:rPr>
              <a:t>ارتفاع مرتبات موظفين في جهات </a:t>
            </a:r>
            <a:r>
              <a:rPr lang="ar-LY" b="1" dirty="0" smtClean="0">
                <a:solidFill>
                  <a:srgbClr val="00B0F0"/>
                </a:solidFill>
              </a:rPr>
              <a:t>أخري.</a:t>
            </a:r>
            <a:endParaRPr lang="ar-LY" b="1" dirty="0" smtClean="0">
              <a:solidFill>
                <a:srgbClr val="00B0F0"/>
              </a:solidFill>
            </a:endParaRPr>
          </a:p>
          <a:p>
            <a:r>
              <a:rPr lang="ar-LY" b="1" dirty="0" smtClean="0">
                <a:solidFill>
                  <a:srgbClr val="00B0F0"/>
                </a:solidFill>
              </a:rPr>
              <a:t>عدم تمكن المصلحة من </a:t>
            </a:r>
            <a:r>
              <a:rPr lang="ar-LY" b="1" dirty="0" smtClean="0">
                <a:solidFill>
                  <a:srgbClr val="00B0F0"/>
                </a:solidFill>
              </a:rPr>
              <a:t>إجراء </a:t>
            </a:r>
            <a:r>
              <a:rPr lang="ar-LY" b="1" dirty="0" err="1" smtClean="0">
                <a:solidFill>
                  <a:srgbClr val="00B0F0"/>
                </a:solidFill>
              </a:rPr>
              <a:t>المسوحات</a:t>
            </a:r>
            <a:r>
              <a:rPr lang="ar-LY" b="1" dirty="0" smtClean="0">
                <a:solidFill>
                  <a:srgbClr val="00B0F0"/>
                </a:solidFill>
              </a:rPr>
              <a:t> والتعداد السكاني يجعل </a:t>
            </a:r>
            <a:r>
              <a:rPr lang="ar-LY" b="1" dirty="0" smtClean="0">
                <a:solidFill>
                  <a:srgbClr val="00B0F0"/>
                </a:solidFill>
              </a:rPr>
              <a:t>أهم  </a:t>
            </a:r>
            <a:r>
              <a:rPr lang="ar-LY" b="1" dirty="0" smtClean="0">
                <a:solidFill>
                  <a:srgbClr val="00B0F0"/>
                </a:solidFill>
              </a:rPr>
              <a:t>المهام للمصلحة لم تستطيع القيام </a:t>
            </a:r>
            <a:r>
              <a:rPr lang="ar-LY" b="1" dirty="0" err="1" smtClean="0">
                <a:solidFill>
                  <a:srgbClr val="00B0F0"/>
                </a:solidFill>
              </a:rPr>
              <a:t>به</a:t>
            </a:r>
            <a:r>
              <a:rPr lang="ar-LY" b="1" dirty="0" smtClean="0">
                <a:solidFill>
                  <a:srgbClr val="00B0F0"/>
                </a:solidFill>
              </a:rPr>
              <a:t>.</a:t>
            </a:r>
          </a:p>
          <a:p>
            <a:r>
              <a:rPr lang="ar-LY" b="1" dirty="0" smtClean="0">
                <a:solidFill>
                  <a:srgbClr val="00B0F0"/>
                </a:solidFill>
              </a:rPr>
              <a:t>الصراعات والانقسام الذي تمر </a:t>
            </a:r>
            <a:r>
              <a:rPr lang="ar-LY" b="1" dirty="0" err="1" smtClean="0">
                <a:solidFill>
                  <a:srgbClr val="00B0F0"/>
                </a:solidFill>
              </a:rPr>
              <a:t>به</a:t>
            </a:r>
            <a:r>
              <a:rPr lang="ar-LY" b="1" dirty="0" smtClean="0">
                <a:solidFill>
                  <a:srgbClr val="00B0F0"/>
                </a:solidFill>
              </a:rPr>
              <a:t> البلد  .</a:t>
            </a:r>
          </a:p>
          <a:p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8592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3)-  Report on births and deaths </a:t>
            </a:r>
            <a:r>
              <a:rPr lang="ar-SA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  completeness  including  </a:t>
            </a:r>
            <a:r>
              <a:rPr lang="en-US" sz="3600" dirty="0" err="1" smtClean="0">
                <a:solidFill>
                  <a:srgbClr val="FF0000"/>
                </a:solidFill>
              </a:rPr>
              <a:t>obstacies</a:t>
            </a:r>
            <a:r>
              <a:rPr lang="en-US" sz="3600" dirty="0" smtClean="0">
                <a:solidFill>
                  <a:srgbClr val="FF0000"/>
                </a:solidFill>
              </a:rPr>
              <a:t>  for achieving 100%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ar-LY" dirty="0" smtClean="0"/>
              <a:t>نسبة تسجيل الوفيات </a:t>
            </a:r>
            <a:r>
              <a:rPr lang="ar-LY" dirty="0" smtClean="0"/>
              <a:t>والولادات </a:t>
            </a:r>
            <a:r>
              <a:rPr lang="ar-LY" dirty="0" smtClean="0"/>
              <a:t>لاتصل إلى </a:t>
            </a:r>
            <a:r>
              <a:rPr lang="ar-LY" dirty="0" smtClean="0"/>
              <a:t>الاكتمال  نظراً لعدم تمكن </a:t>
            </a:r>
            <a:r>
              <a:rPr lang="ar-LY" dirty="0" smtClean="0"/>
              <a:t>وتأخر بعض </a:t>
            </a:r>
            <a:r>
              <a:rPr lang="ar-LY" dirty="0" smtClean="0"/>
              <a:t>مكاتب السجل المدني من توصيل النماذج  لمصلحة الإحصاء </a:t>
            </a:r>
            <a:r>
              <a:rPr lang="ar-LY" dirty="0" smtClean="0"/>
              <a:t>والتعداد (أمنيه – ماليه ).</a:t>
            </a:r>
            <a:endParaRPr lang="ar-LY" dirty="0" smtClean="0"/>
          </a:p>
          <a:p>
            <a:r>
              <a:rPr lang="ar-LY" dirty="0" smtClean="0"/>
              <a:t>عدم توفر التغطية المالية حال دون تمكن موظفي المصلحة من جلب نماذج التبليغ من مكاتب </a:t>
            </a:r>
            <a:r>
              <a:rPr lang="ar-LY" dirty="0" smtClean="0"/>
              <a:t>الأحوال المدنية.</a:t>
            </a:r>
            <a:endParaRPr lang="ar-LY" dirty="0" smtClean="0"/>
          </a:p>
          <a:p>
            <a:r>
              <a:rPr lang="ar-LY" dirty="0" smtClean="0"/>
              <a:t>الصعوبة حالياً في استعمال التصنيف الدولي  للأمراض </a:t>
            </a:r>
            <a:r>
              <a:rPr lang="en-US" dirty="0" smtClean="0"/>
              <a:t>ICD</a:t>
            </a:r>
            <a:r>
              <a:rPr lang="ar-LY" dirty="0" smtClean="0"/>
              <a:t> لعدم استكمال البرنامج التدريبي للأطباء المعنيين .</a:t>
            </a:r>
            <a:endParaRPr lang="ar-LY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4)-</a:t>
            </a:r>
            <a:r>
              <a:rPr lang="en-US" dirty="0" smtClean="0">
                <a:solidFill>
                  <a:srgbClr val="FF0000"/>
                </a:solidFill>
              </a:rPr>
              <a:t>Measures  taken to improve quality and interoperability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LY" dirty="0" smtClean="0"/>
              <a:t>- ربط الآلي بين كافة فروع المكاتب .</a:t>
            </a:r>
          </a:p>
          <a:p>
            <a:r>
              <a:rPr lang="ar-LY" dirty="0" smtClean="0"/>
              <a:t>- تدريب العاملين على البرامج الإحصائية المتوفرة حالياً لاستخراج الإحصائيات بأكثر دقه .</a:t>
            </a:r>
          </a:p>
          <a:p>
            <a:r>
              <a:rPr lang="ar-LY" dirty="0" smtClean="0"/>
              <a:t>ربط آلي مع الشركاء في إنتاج المعلومات (الصحة – السجل المدني – مصلحة الإحصاء)</a:t>
            </a:r>
          </a:p>
          <a:p>
            <a:endParaRPr lang="ar-LY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52400" y="3530600"/>
            <a:ext cx="1905000" cy="172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تجميع نماذج التبليغ من مكاتب السجل المدني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09800" y="2717800"/>
            <a:ext cx="1981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فرز النماذج وعدها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362200" y="3937000"/>
            <a:ext cx="1524000" cy="10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تفريغ البيانات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5359400"/>
            <a:ext cx="1600200" cy="1117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ترميز البيانات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648200" y="5257800"/>
            <a:ext cx="1423998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ادخال البيانات بالمنظومة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0" y="2819400"/>
            <a:ext cx="1524000" cy="132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استخراج النتائج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629400" y="2921000"/>
            <a:ext cx="1295400" cy="132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المراجعة والتدقيق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10400" y="5054600"/>
            <a:ext cx="1676400" cy="1117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اصدار نشرة سنوية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905000" y="3530600"/>
            <a:ext cx="4572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6"/>
            <a:endCxn id="9" idx="2"/>
          </p:cNvCxnSpPr>
          <p:nvPr/>
        </p:nvCxnSpPr>
        <p:spPr>
          <a:xfrm flipV="1">
            <a:off x="3810000" y="5867400"/>
            <a:ext cx="838200" cy="50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0"/>
            <a:endCxn id="11" idx="4"/>
          </p:cNvCxnSpPr>
          <p:nvPr/>
        </p:nvCxnSpPr>
        <p:spPr>
          <a:xfrm rot="16200000" flipV="1">
            <a:off x="4788300" y="4685900"/>
            <a:ext cx="1117600" cy="26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6"/>
          </p:cNvCxnSpPr>
          <p:nvPr/>
        </p:nvCxnSpPr>
        <p:spPr>
          <a:xfrm flipV="1">
            <a:off x="6096000" y="3429000"/>
            <a:ext cx="533400" cy="50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4"/>
          </p:cNvCxnSpPr>
          <p:nvPr/>
        </p:nvCxnSpPr>
        <p:spPr>
          <a:xfrm>
            <a:off x="7277100" y="4241800"/>
            <a:ext cx="1905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8" idx="0"/>
          </p:cNvCxnSpPr>
          <p:nvPr/>
        </p:nvCxnSpPr>
        <p:spPr>
          <a:xfrm>
            <a:off x="2971800" y="4953000"/>
            <a:ext cx="38100" cy="406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048000" y="36322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81000" y="1643050"/>
            <a:ext cx="8458200" cy="8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Y" sz="2000" b="1" dirty="0" smtClean="0"/>
              <a:t>شكل توضيحي لانسياب البيانات </a:t>
            </a:r>
            <a:r>
              <a:rPr lang="ar-LY" sz="2000" b="1" dirty="0" err="1" smtClean="0"/>
              <a:t>الى</a:t>
            </a:r>
            <a:r>
              <a:rPr lang="ar-LY" sz="2000" b="1" dirty="0" smtClean="0"/>
              <a:t> مصلحة الإحصاء والتعداد</a:t>
            </a:r>
            <a:endParaRPr lang="en-US" sz="2000" b="1" dirty="0"/>
          </a:p>
        </p:txBody>
      </p:sp>
      <p:sp>
        <p:nvSpPr>
          <p:cNvPr id="19" name="عنوان 18"/>
          <p:cNvSpPr>
            <a:spLocks noGrp="1"/>
          </p:cNvSpPr>
          <p:nvPr>
            <p:ph type="title"/>
          </p:nvPr>
        </p:nvSpPr>
        <p:spPr>
          <a:xfrm>
            <a:off x="722313" y="4929198"/>
            <a:ext cx="7772400" cy="839777"/>
          </a:xfrm>
        </p:spPr>
        <p:txBody>
          <a:bodyPr>
            <a:normAutofit/>
          </a:bodyPr>
          <a:lstStyle/>
          <a:p>
            <a:r>
              <a:rPr lang="ar-LY" dirty="0" smtClean="0"/>
              <a:t>ا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Y" dirty="0" smtClean="0"/>
              <a:t>شكراً لحسن استماعكم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LY" dirty="0" smtClean="0"/>
          </a:p>
          <a:p>
            <a:endParaRPr lang="ar-LY" dirty="0" smtClean="0"/>
          </a:p>
          <a:p>
            <a:r>
              <a:rPr lang="ar-LY" dirty="0" smtClean="0"/>
              <a:t>         </a:t>
            </a:r>
            <a:r>
              <a:rPr lang="ar-LY" sz="4800" b="1" dirty="0" smtClean="0">
                <a:solidFill>
                  <a:srgbClr val="00B050"/>
                </a:solidFill>
                <a:cs typeface="Diwani Bent" pitchFamily="2" charset="-78"/>
              </a:rPr>
              <a:t>والسلام عليكم ورحمة الله وبركاته ،،،،</a:t>
            </a:r>
            <a:endParaRPr lang="en-US" sz="4800" b="1" dirty="0">
              <a:solidFill>
                <a:srgbClr val="00B050"/>
              </a:solidFill>
              <a:cs typeface="Diwani Bent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380</Words>
  <PresentationFormat>عرض على الشاشة (3:4)‏</PresentationFormat>
  <Paragraphs>52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1- Comparison  of core topics with national  practices </vt:lpstr>
      <vt:lpstr>2)    SWOT  analysis      </vt:lpstr>
      <vt:lpstr>.. Opportunitios.2</vt:lpstr>
      <vt:lpstr>3) weakmesses </vt:lpstr>
      <vt:lpstr>Threaths .4</vt:lpstr>
      <vt:lpstr>3)-  Report on births and deaths     completeness  including  obstacies  for achieving 100%</vt:lpstr>
      <vt:lpstr>4)-Measures  taken to improve quality and interoperability</vt:lpstr>
      <vt:lpstr>ا</vt:lpstr>
      <vt:lpstr>شكراً لحسن استماعكم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PC</dc:creator>
  <cp:lastModifiedBy>PC</cp:lastModifiedBy>
  <cp:revision>33</cp:revision>
  <dcterms:created xsi:type="dcterms:W3CDTF">2016-10-04T11:52:13Z</dcterms:created>
  <dcterms:modified xsi:type="dcterms:W3CDTF">2018-03-30T09:41:49Z</dcterms:modified>
</cp:coreProperties>
</file>