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89009A-A4E1-4381-9FB2-E19CB099722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946071-BF1B-48B6-8E5F-E942C22024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REPUBLIC OF IRAQ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541"/>
            <a:ext cx="2339752" cy="114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7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5256" t="26367" r="24780" b="11133"/>
          <a:stretch>
            <a:fillRect/>
          </a:stretch>
        </p:blipFill>
        <p:spPr bwMode="auto">
          <a:xfrm>
            <a:off x="107503" y="922365"/>
            <a:ext cx="8928991" cy="541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7504" y="188640"/>
            <a:ext cx="892899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Comparison of Core Topics with National Practices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4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92899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Comparison of Core Topics with National Practices</a:t>
            </a:r>
            <a:endParaRPr lang="en-US" sz="2800" dirty="0"/>
          </a:p>
        </p:txBody>
      </p:sp>
      <p:pic>
        <p:nvPicPr>
          <p:cNvPr id="3" name="Picture 2" descr="C:\Users\Ali\Desktop\شهادة ولادة ميتة Copy\_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8892480" cy="5589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27114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52736"/>
            <a:ext cx="5832648" cy="3744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Arial" pitchFamily="34" charset="0"/>
                <a:cs typeface="Arial" pitchFamily="34" charset="0"/>
              </a:rPr>
              <a:t>THANK YOU</a:t>
            </a:r>
            <a:endParaRPr lang="en-US" sz="1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9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864096"/>
          </a:xfrm>
        </p:spPr>
        <p:txBody>
          <a:bodyPr/>
          <a:lstStyle/>
          <a:p>
            <a:pPr algn="ctr"/>
            <a:r>
              <a:rPr lang="en-US" dirty="0" smtClean="0"/>
              <a:t>SWOT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329962"/>
              </p:ext>
            </p:extLst>
          </p:nvPr>
        </p:nvGraphicFramePr>
        <p:xfrm>
          <a:off x="11832" y="980728"/>
          <a:ext cx="8928992" cy="5669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8992"/>
              </a:tblGrid>
              <a:tr h="548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</a:rPr>
                        <a:t>Strengths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3771848">
                <a:tc>
                  <a:txBody>
                    <a:bodyPr/>
                    <a:lstStyle/>
                    <a:p>
                      <a:pPr marL="342900" lvl="0" indent="-342900" algn="justLow" rtl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A law regulating the registration of births, deaths and an instruction for providing citizens with documents.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Presence of the births and deaths registration offices to prepare good covering all districts and sub districts in all governorates.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Having trained staff about filling the data according to the international classification of diseases (ICD-10).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Central support from the General Secretariat of the Council of Ministers for the purpose of automating birth and death certificate through an electronic network linking relevant ministries.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Great coordination between the Ministry of health and the Central statistical organization about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statistics.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Presence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of higher committee </a:t>
                      </a:r>
                      <a:r>
                        <a:rPr lang="en-US" sz="24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abut the SDG’s.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7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864096"/>
          </a:xfrm>
        </p:spPr>
        <p:txBody>
          <a:bodyPr/>
          <a:lstStyle/>
          <a:p>
            <a:pPr algn="ctr"/>
            <a:r>
              <a:rPr lang="en-US" dirty="0" smtClean="0"/>
              <a:t>SWOT ANALYSIS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77290"/>
              </p:ext>
            </p:extLst>
          </p:nvPr>
        </p:nvGraphicFramePr>
        <p:xfrm>
          <a:off x="251520" y="1340768"/>
          <a:ext cx="8712968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318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</a:rPr>
                        <a:t>Weakness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8042">
                <a:tc>
                  <a:txBody>
                    <a:bodyPr/>
                    <a:lstStyle/>
                    <a:p>
                      <a:pPr marL="342900" lvl="0" indent="-342900" algn="justLow" rtl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Lack of specific financial allocations in the budget of the Ministry of health and the relevant ministries to support civil registration issue.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The difficulty of updating laws commensurate with the development of technology.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Poor infrastructure and lack of modern equipment needed to develop the work</a:t>
                      </a: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Lack of incentives for workers in the civil registry and statistics.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Difference of some data by different sources.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The unstable security situation in some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areas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27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864096"/>
          </a:xfrm>
        </p:spPr>
        <p:txBody>
          <a:bodyPr/>
          <a:lstStyle/>
          <a:p>
            <a:pPr algn="ctr"/>
            <a:r>
              <a:rPr lang="en-US" dirty="0" smtClean="0"/>
              <a:t>SWOT ANALYSIS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221660"/>
              </p:ext>
            </p:extLst>
          </p:nvPr>
        </p:nvGraphicFramePr>
        <p:xfrm>
          <a:off x="467544" y="1268760"/>
          <a:ext cx="8136904" cy="345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6904"/>
              </a:tblGrid>
              <a:tr h="373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</a:rPr>
                        <a:t>Opportunities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</a:tr>
              <a:tr h="3082721">
                <a:tc>
                  <a:txBody>
                    <a:bodyPr/>
                    <a:lstStyle/>
                    <a:p>
                      <a:pPr marL="342900" lvl="0" indent="-342900" algn="justLow" rtl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Support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from international organizations.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Community support and some media awareness on the topic of civil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registration.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Willingness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various stakeholders to cooperate.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1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864096"/>
          </a:xfrm>
        </p:spPr>
        <p:txBody>
          <a:bodyPr/>
          <a:lstStyle/>
          <a:p>
            <a:pPr algn="ctr"/>
            <a:r>
              <a:rPr lang="en-US" dirty="0" smtClean="0"/>
              <a:t>SWOT ANALYSIS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610112"/>
              </p:ext>
            </p:extLst>
          </p:nvPr>
        </p:nvGraphicFramePr>
        <p:xfrm>
          <a:off x="179512" y="1124744"/>
          <a:ext cx="8712968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2968"/>
              </a:tblGrid>
              <a:tr h="281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2400" dirty="0">
                          <a:solidFill>
                            <a:schemeClr val="tx1"/>
                          </a:solidFill>
                          <a:effectLst/>
                        </a:rPr>
                        <a:t>Threaths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607340">
                <a:tc>
                  <a:txBody>
                    <a:bodyPr/>
                    <a:lstStyle/>
                    <a:p>
                      <a:pPr marL="342900" lvl="0" indent="-342900" algn="justLow" rtl="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The instability of employees in health services and statistics ongoing movements for them</a:t>
                      </a:r>
                      <a:r>
                        <a:rPr lang="ar-IQ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Lack of Internet linking health services centers with registration centers and Ministry Center.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Inaccurate some information from the health departments of some workers inefficient.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Insufficient training for personnel in the statistical sections.</a:t>
                      </a:r>
                    </a:p>
                    <a:p>
                      <a:pPr marL="342900" lvl="0" indent="-342900" algn="justLow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Lack of awareness about the importance of accuracy of statistical information.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48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Flow Chart of the Vital Statistics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1556792"/>
            <a:ext cx="8352928" cy="4176465"/>
            <a:chOff x="0" y="0"/>
            <a:chExt cx="5212914" cy="1853520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5212914" cy="1853520"/>
              <a:chOff x="0" y="0"/>
              <a:chExt cx="5212914" cy="1853520"/>
            </a:xfrm>
          </p:grpSpPr>
          <p:sp>
            <p:nvSpPr>
              <p:cNvPr id="13" name="Text Box 2"/>
              <p:cNvSpPr txBox="1"/>
              <p:nvPr/>
            </p:nvSpPr>
            <p:spPr>
              <a:xfrm>
                <a:off x="3043451" y="0"/>
                <a:ext cx="2128520" cy="43624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>
                    <a:effectLst/>
                    <a:ea typeface="Calibri"/>
                    <a:cs typeface="Arial"/>
                  </a:rPr>
                  <a:t>PLANING &amp; RESOURCSE DEVELOPMENT DIRECTORATE</a:t>
                </a:r>
              </a:p>
            </p:txBody>
          </p:sp>
          <p:sp>
            <p:nvSpPr>
              <p:cNvPr id="14" name="Text Box 3"/>
              <p:cNvSpPr txBox="1"/>
              <p:nvPr/>
            </p:nvSpPr>
            <p:spPr>
              <a:xfrm>
                <a:off x="3084394" y="818865"/>
                <a:ext cx="2128520" cy="43624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>
                    <a:effectLst/>
                    <a:ea typeface="Calibri"/>
                    <a:cs typeface="Arial"/>
                  </a:rPr>
                  <a:t>HEALTH &amp; VITAL STATICSTICS DEPARTMENT</a:t>
                </a:r>
              </a:p>
            </p:txBody>
          </p:sp>
          <p:sp>
            <p:nvSpPr>
              <p:cNvPr id="15" name="Text Box 4"/>
              <p:cNvSpPr txBox="1"/>
              <p:nvPr/>
            </p:nvSpPr>
            <p:spPr>
              <a:xfrm>
                <a:off x="3596185" y="1678674"/>
                <a:ext cx="1262380" cy="174846"/>
              </a:xfrm>
              <a:prstGeom prst="rect">
                <a:avLst/>
              </a:prstGeom>
              <a:solidFill>
                <a:srgbClr val="00B050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>
                    <a:effectLst/>
                    <a:ea typeface="Calibri"/>
                    <a:cs typeface="Arial"/>
                  </a:rPr>
                  <a:t>EDITING</a:t>
                </a:r>
              </a:p>
            </p:txBody>
          </p:sp>
          <p:sp>
            <p:nvSpPr>
              <p:cNvPr id="16" name="Text Box 5"/>
              <p:cNvSpPr txBox="1"/>
              <p:nvPr/>
            </p:nvSpPr>
            <p:spPr>
              <a:xfrm>
                <a:off x="0" y="64585"/>
                <a:ext cx="2128994" cy="307075"/>
              </a:xfrm>
              <a:prstGeom prst="rect">
                <a:avLst/>
              </a:prstGeom>
              <a:solidFill>
                <a:schemeClr val="accent2"/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ea typeface="Calibri"/>
                    <a:cs typeface="Arial"/>
                  </a:rPr>
                  <a:t>HEALTH DIRECTORATES IN GOVERNORATES</a:t>
                </a:r>
              </a:p>
            </p:txBody>
          </p:sp>
          <p:sp>
            <p:nvSpPr>
              <p:cNvPr id="17" name="Text Box 6"/>
              <p:cNvSpPr txBox="1"/>
              <p:nvPr/>
            </p:nvSpPr>
            <p:spPr>
              <a:xfrm>
                <a:off x="0" y="900949"/>
                <a:ext cx="2128994" cy="32407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635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effectLst/>
                    <a:ea typeface="Calibri"/>
                    <a:cs typeface="Arial"/>
                  </a:rPr>
                  <a:t>CENTRAL STASTICAL ORGANIZATION</a:t>
                </a: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163170" y="238835"/>
              <a:ext cx="2043063" cy="1374322"/>
              <a:chOff x="0" y="0"/>
              <a:chExt cx="2043063" cy="1374322"/>
            </a:xfrm>
          </p:grpSpPr>
          <p:sp>
            <p:nvSpPr>
              <p:cNvPr id="7" name="Right Arrow 6"/>
              <p:cNvSpPr/>
              <p:nvPr/>
            </p:nvSpPr>
            <p:spPr>
              <a:xfrm rot="5400000">
                <a:off x="1845860" y="317311"/>
                <a:ext cx="283210" cy="8382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ight Arrow 7"/>
              <p:cNvSpPr/>
              <p:nvPr/>
            </p:nvSpPr>
            <p:spPr>
              <a:xfrm rot="5400000">
                <a:off x="1852684" y="1183943"/>
                <a:ext cx="283210" cy="97548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" name="Right Arrow 8"/>
              <p:cNvSpPr/>
              <p:nvPr/>
            </p:nvSpPr>
            <p:spPr>
              <a:xfrm rot="10800000">
                <a:off x="81887" y="655093"/>
                <a:ext cx="702310" cy="11557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27296" y="0"/>
                <a:ext cx="634621" cy="8871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Right Arrow 10"/>
              <p:cNvSpPr/>
              <p:nvPr/>
            </p:nvSpPr>
            <p:spPr>
              <a:xfrm>
                <a:off x="116006" y="832514"/>
                <a:ext cx="709295" cy="1295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Right Arrow 11"/>
              <p:cNvSpPr/>
              <p:nvPr/>
            </p:nvSpPr>
            <p:spPr>
              <a:xfrm rot="12151249">
                <a:off x="0" y="300251"/>
                <a:ext cx="891968" cy="190773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885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640960" cy="5188032"/>
          </a:xfrm>
        </p:spPr>
        <p:txBody>
          <a:bodyPr>
            <a:noAutofit/>
          </a:bodyPr>
          <a:lstStyle/>
          <a:p>
            <a:pPr algn="justLow"/>
            <a:r>
              <a:rPr lang="en-US" sz="2000" dirty="0">
                <a:latin typeface="Arial" pitchFamily="34" charset="0"/>
                <a:cs typeface="Arial" pitchFamily="34" charset="0"/>
              </a:rPr>
              <a:t>Having a higher committee in the prime minister office that contain the MOH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CSO,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Specialists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that is responsible to computerize the birth and death certificates and getting a network between the concerned parts , this will help us to get a more complete data .</a:t>
            </a:r>
          </a:p>
          <a:p>
            <a:pPr algn="justLow"/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use of media to increase the awareness of the community about CVRS.</a:t>
            </a:r>
          </a:p>
          <a:p>
            <a:pPr algn="justLow"/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coordination between the MOH,CSO to get a more accurate statistical numbers.</a:t>
            </a:r>
          </a:p>
          <a:p>
            <a:pPr algn="justLow"/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quality control about the statistical data by more training of the staff in all governorates.</a:t>
            </a:r>
          </a:p>
          <a:p>
            <a:pPr algn="justLow"/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training of doctors and coders in the field of ICD10,ANACONDA in cooperation with the WHO and other agencies.</a:t>
            </a:r>
          </a:p>
          <a:p>
            <a:pPr algn="justLow"/>
            <a:r>
              <a:rPr lang="en-US" sz="2000" dirty="0" smtClean="0">
                <a:latin typeface="Arial" pitchFamily="34" charset="0"/>
                <a:cs typeface="Arial" pitchFamily="34" charset="0"/>
              </a:rPr>
              <a:t>-Putting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 plan in order to convince the higher authorities to do a new census to have a new and complete data about the population as the latest complete census was done in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1977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1143000"/>
          </a:xfrm>
        </p:spPr>
        <p:txBody>
          <a:bodyPr>
            <a:noAutofit/>
          </a:bodyPr>
          <a:lstStyle/>
          <a:p>
            <a:pPr algn="justLow"/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Report on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Births 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Deaths Completeness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Including Obstacles For Acheiving100</a:t>
            </a:r>
            <a:r>
              <a:rPr lang="en-US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4161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36712"/>
            <a:ext cx="8928992" cy="5481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504" y="188640"/>
            <a:ext cx="892899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Comparison of Core Topics with National Practices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5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711860"/>
            <a:ext cx="9036496" cy="602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07504" y="188640"/>
            <a:ext cx="8928992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Comparison of Core Topics with National Practices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7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504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REPUBLIC OF IRAQ</vt:lpstr>
      <vt:lpstr>SWOT ANALYSIS</vt:lpstr>
      <vt:lpstr>SWOT ANALYSIS</vt:lpstr>
      <vt:lpstr>SWOT ANALYSIS</vt:lpstr>
      <vt:lpstr>SWOT ANALYSIS</vt:lpstr>
      <vt:lpstr>Flow Chart of the Vital Statistics</vt:lpstr>
      <vt:lpstr>Report on Births and Deaths Completeness, Including Obstacles For Acheiving100%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 OF IRAQ</dc:title>
  <dc:creator>it1</dc:creator>
  <cp:lastModifiedBy>it1</cp:lastModifiedBy>
  <cp:revision>7</cp:revision>
  <dcterms:created xsi:type="dcterms:W3CDTF">2018-03-30T08:39:31Z</dcterms:created>
  <dcterms:modified xsi:type="dcterms:W3CDTF">2018-03-30T09:28:24Z</dcterms:modified>
</cp:coreProperties>
</file>