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56" r:id="rId3"/>
    <p:sldId id="257" r:id="rId4"/>
    <p:sldId id="259" r:id="rId5"/>
    <p:sldId id="264" r:id="rId6"/>
    <p:sldId id="260" r:id="rId7"/>
    <p:sldId id="262" r:id="rId8"/>
    <p:sldId id="268" r:id="rId9"/>
    <p:sldId id="269" r:id="rId10"/>
    <p:sldId id="270" r:id="rId11"/>
    <p:sldId id="272" r:id="rId12"/>
    <p:sldId id="271" r:id="rId13"/>
    <p:sldId id="273" r:id="rId14"/>
    <p:sldId id="27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987DD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17FE9-C9B0-4FA8-BC4D-43AED841C3D1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E7F66-8AEF-46B2-9A88-671BF3C16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5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D75E4-831F-4A58-BB46-62537AA895E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8491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7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1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0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0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8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9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8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2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98C8-59FE-4432-821E-A43C234AB21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D312B-79C5-486F-8AE0-61F97C7F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121" y="3890231"/>
            <a:ext cx="10515600" cy="1469560"/>
          </a:xfrm>
        </p:spPr>
        <p:txBody>
          <a:bodyPr>
            <a:noAutofit/>
          </a:bodyPr>
          <a:lstStyle/>
          <a:p>
            <a:pPr algn="ctr"/>
            <a:r>
              <a:rPr lang="en-US" sz="1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 name of  Allah</a:t>
            </a:r>
            <a:endParaRPr lang="en-US" sz="1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293" y="126609"/>
            <a:ext cx="11322635" cy="6602291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1-Electronic Based system                       2-Internal Master trainers on Birth &amp;</a:t>
            </a:r>
            <a:r>
              <a:rPr lang="en-US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Death(ICD1O coding)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3-Estiblishmen of vital Statistics department in MOPH</a:t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4-having comprehensive strategic plan at national Level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891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286"/>
            <a:ext cx="12084148" cy="6414868"/>
          </a:xfrm>
          <a:solidFill>
            <a:srgbClr val="E987DD"/>
          </a:solidFill>
        </p:spPr>
        <p:txBody>
          <a:bodyPr>
            <a:norm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lack of capacity at health facility level</a:t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2-Inadequet supportive supervision and monitoring of the work in states</a:t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3-less allocation of budget from governmental sources</a:t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4-lack of commitment &amp; high level of staff turn over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lack of political commitment &amp; support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8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23889"/>
            <a:ext cx="10515600" cy="4843829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1-Support of International partners(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WHO,Uncef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unfpa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2-Having Strategic plan 2016-2020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1" y="1709738"/>
            <a:ext cx="11648049" cy="2852737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1-insecurity situation</a:t>
            </a:r>
            <a:b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lack of community involvement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6729" y="298784"/>
            <a:ext cx="6393223" cy="44442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Imprint MT Shadow" panose="04020605060303030202" pitchFamily="82" charset="0"/>
              </a:rPr>
              <a:t>Flow of CRVS data in AFG. (Birth &amp; Deaths)</a:t>
            </a:r>
          </a:p>
        </p:txBody>
      </p:sp>
      <p:sp>
        <p:nvSpPr>
          <p:cNvPr id="5" name="Cross 4"/>
          <p:cNvSpPr/>
          <p:nvPr/>
        </p:nvSpPr>
        <p:spPr>
          <a:xfrm>
            <a:off x="2057400" y="2317898"/>
            <a:ext cx="609600" cy="6096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" name="Cross 5"/>
          <p:cNvSpPr/>
          <p:nvPr/>
        </p:nvSpPr>
        <p:spPr>
          <a:xfrm>
            <a:off x="1981200" y="1655135"/>
            <a:ext cx="762000" cy="6096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HFs</a:t>
            </a:r>
          </a:p>
        </p:txBody>
      </p:sp>
      <p:sp>
        <p:nvSpPr>
          <p:cNvPr id="8" name="Oval 7"/>
          <p:cNvSpPr/>
          <p:nvPr/>
        </p:nvSpPr>
        <p:spPr>
          <a:xfrm>
            <a:off x="1504950" y="3048000"/>
            <a:ext cx="184785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Community (HHs)</a:t>
            </a:r>
          </a:p>
        </p:txBody>
      </p:sp>
      <p:sp>
        <p:nvSpPr>
          <p:cNvPr id="9" name="Snip Same Side Corner Rectangle 8"/>
          <p:cNvSpPr/>
          <p:nvPr/>
        </p:nvSpPr>
        <p:spPr>
          <a:xfrm>
            <a:off x="4495800" y="2057400"/>
            <a:ext cx="1828800" cy="87009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CRVS office (District)</a:t>
            </a:r>
          </a:p>
        </p:txBody>
      </p:sp>
      <p:sp>
        <p:nvSpPr>
          <p:cNvPr id="10" name="Snip Same Side Corner Rectangle 9"/>
          <p:cNvSpPr/>
          <p:nvPr/>
        </p:nvSpPr>
        <p:spPr>
          <a:xfrm>
            <a:off x="7962900" y="2057400"/>
            <a:ext cx="1790700" cy="87009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CRVS office (Province)</a:t>
            </a:r>
          </a:p>
        </p:txBody>
      </p:sp>
      <p:sp>
        <p:nvSpPr>
          <p:cNvPr id="11" name="Snip Same Side Corner Rectangle 10"/>
          <p:cNvSpPr/>
          <p:nvPr/>
        </p:nvSpPr>
        <p:spPr>
          <a:xfrm>
            <a:off x="7962900" y="4419600"/>
            <a:ext cx="1790700" cy="87009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CRVS  Authority (National)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544975" y="4445297"/>
            <a:ext cx="1828800" cy="870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MOPH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508205" y="5819555"/>
            <a:ext cx="1828800" cy="870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CSO</a:t>
            </a:r>
          </a:p>
        </p:txBody>
      </p:sp>
      <p:cxnSp>
        <p:nvCxnSpPr>
          <p:cNvPr id="15" name="Straight Arrow Connector 14"/>
          <p:cNvCxnSpPr>
            <a:stCxn id="6" idx="3"/>
          </p:cNvCxnSpPr>
          <p:nvPr/>
        </p:nvCxnSpPr>
        <p:spPr>
          <a:xfrm>
            <a:off x="2743200" y="1959936"/>
            <a:ext cx="1719692" cy="357963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</p:cNvCxnSpPr>
          <p:nvPr/>
        </p:nvCxnSpPr>
        <p:spPr>
          <a:xfrm>
            <a:off x="2667000" y="2622698"/>
            <a:ext cx="1795892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219450" y="2819400"/>
            <a:ext cx="1243442" cy="4572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400800" y="2622698"/>
            <a:ext cx="1562100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993027" y="3048001"/>
            <a:ext cx="0" cy="1273249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6400800" y="4572000"/>
            <a:ext cx="1562100" cy="2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6337006" y="5289698"/>
            <a:ext cx="1511594" cy="653902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400800" y="4648201"/>
            <a:ext cx="1562100" cy="1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486400" y="5421720"/>
            <a:ext cx="0" cy="282649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5" idx="3"/>
            <a:endCxn id="54" idx="2"/>
          </p:cNvCxnSpPr>
          <p:nvPr/>
        </p:nvCxnSpPr>
        <p:spPr>
          <a:xfrm>
            <a:off x="2667001" y="2622699"/>
            <a:ext cx="2149183" cy="1142115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743200" y="2138916"/>
            <a:ext cx="2033298" cy="1442484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Snip Same Side Corner Rectangle 53"/>
          <p:cNvSpPr/>
          <p:nvPr/>
        </p:nvSpPr>
        <p:spPr>
          <a:xfrm>
            <a:off x="4816184" y="3515391"/>
            <a:ext cx="1286383" cy="498844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</a:t>
            </a:r>
          </a:p>
        </p:txBody>
      </p:sp>
      <p:sp>
        <p:nvSpPr>
          <p:cNvPr id="63" name="Bent-Up Arrow 62"/>
          <p:cNvSpPr/>
          <p:nvPr/>
        </p:nvSpPr>
        <p:spPr>
          <a:xfrm rot="7509704">
            <a:off x="4161252" y="4087063"/>
            <a:ext cx="807189" cy="293406"/>
          </a:xfrm>
          <a:prstGeom prst="bentUpArrow">
            <a:avLst>
              <a:gd name="adj1" fmla="val 7248"/>
              <a:gd name="adj2" fmla="val 25000"/>
              <a:gd name="adj3" fmla="val 25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" name="Documents"/>
          <p:cNvSpPr>
            <a:spLocks noEditPoints="1" noChangeArrowheads="1"/>
          </p:cNvSpPr>
          <p:nvPr/>
        </p:nvSpPr>
        <p:spPr bwMode="auto">
          <a:xfrm>
            <a:off x="6802159" y="1818168"/>
            <a:ext cx="376237" cy="80453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Documents"/>
          <p:cNvSpPr>
            <a:spLocks noEditPoints="1" noChangeArrowheads="1"/>
          </p:cNvSpPr>
          <p:nvPr/>
        </p:nvSpPr>
        <p:spPr bwMode="auto">
          <a:xfrm>
            <a:off x="3681184" y="2192691"/>
            <a:ext cx="376237" cy="756073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C:\Users\moph\AppData\Local\Microsoft\Windows\INetCache\IE\UY6A2K1L\137596699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553" y="3467100"/>
            <a:ext cx="408999" cy="56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moph\AppData\Local\Microsoft\Windows\INetCache\IE\UY6A2K1L\137596699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1" y="2381693"/>
            <a:ext cx="408999" cy="56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moph\AppData\Local\Microsoft\Windows\INetCache\IE\UY6A2K1L\137596699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602" y="4854649"/>
            <a:ext cx="408999" cy="56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moph\AppData\Local\Microsoft\Windows\INetCache\IE\UY6A2K1L\137596699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22628"/>
            <a:ext cx="408999" cy="56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moph\AppData\Local\Microsoft\Windows\INetCache\IE\UY6A2K1L\137596699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206" y="6145620"/>
            <a:ext cx="408999" cy="56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Straight Arrow Connector 36"/>
          <p:cNvCxnSpPr/>
          <p:nvPr/>
        </p:nvCxnSpPr>
        <p:spPr>
          <a:xfrm flipV="1">
            <a:off x="6343650" y="5315396"/>
            <a:ext cx="1621466" cy="70440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>
            <a:off x="3841171" y="4854649"/>
            <a:ext cx="597410" cy="1469951"/>
          </a:xfrm>
          <a:prstGeom prst="leftBrace">
            <a:avLst>
              <a:gd name="adj1" fmla="val 8333"/>
              <a:gd name="adj2" fmla="val 4927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3" descr="C:\Users\moph\AppData\Local\Microsoft\Windows\INetCache\IE\UY6A2K1L\137596699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54596"/>
            <a:ext cx="204500" cy="28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4057421" y="1190495"/>
            <a:ext cx="2267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Collecting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Querying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Editing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Imputation of missing data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991698" y="3276600"/>
            <a:ext cx="3016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Collecting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Querying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Editing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Imputation of missing data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Computerization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/>
              <a:t>Produce statistics &amp; provincial report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31739" y="863713"/>
            <a:ext cx="3025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b="1" dirty="0"/>
              <a:t>Collecting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/>
              <a:t>Querying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/>
              <a:t>Editing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/>
              <a:t>Imputation of missing data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/>
              <a:t>Computerization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/>
              <a:t>Produce statistics &amp; provincial report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410548" y="5836841"/>
            <a:ext cx="2609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00" dirty="0"/>
              <a:t>Querying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/>
              <a:t>Produce statistics &amp; provincial report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98446" y="4572001"/>
            <a:ext cx="13501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00" dirty="0"/>
              <a:t>Querying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/>
              <a:t>Produce statistics &amp; provincial report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72530" y="5432238"/>
            <a:ext cx="2037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</a:rPr>
              <a:t>Dissemination</a:t>
            </a:r>
          </a:p>
        </p:txBody>
      </p:sp>
    </p:spTree>
    <p:extLst>
      <p:ext uri="{BB962C8B-B14F-4D97-AF65-F5344CB8AC3E}">
        <p14:creationId xmlns:p14="http://schemas.microsoft.com/office/powerpoint/2010/main" val="52754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2" y="562708"/>
            <a:ext cx="11873131" cy="51628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5000" b="1" dirty="0" smtClean="0">
                <a:ln w="6600">
                  <a:solidFill>
                    <a:schemeClr val="accent2"/>
                  </a:solidFill>
                  <a:prstDash val="solid"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Thanks for your attention</a:t>
            </a:r>
            <a:endParaRPr lang="en-US" sz="15000" b="1" dirty="0">
              <a:ln w="6600">
                <a:solidFill>
                  <a:schemeClr val="accent2"/>
                </a:solidFill>
                <a:prstDash val="solid"/>
              </a:ln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6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997" y="787791"/>
            <a:ext cx="10515600" cy="54793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questions 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live birth characteristic    in the every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1—date of occurrence   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2—Date of registration    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place of occurrence  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4—locality of occurrence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yes</a:t>
            </a: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5—urban / rural occurrence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yes</a:t>
            </a: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place of registration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7—type of birth (</a:t>
            </a:r>
            <a:r>
              <a:rPr lang="en-US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I,e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single, twin, triplet, quadruplet or higher – multiple delivery ) 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yes</a:t>
            </a: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8—Attendant at  birth                                                      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385964"/>
              </p:ext>
            </p:extLst>
          </p:nvPr>
        </p:nvGraphicFramePr>
        <p:xfrm>
          <a:off x="152401" y="-1"/>
          <a:ext cx="11861408" cy="671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7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68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0172">
                <a:tc rowSpan="2"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/>
                        <a:t>copy </a:t>
                      </a:r>
                      <a:r>
                        <a:rPr lang="en-US" sz="1600" b="1" smtClean="0"/>
                        <a:t>of the </a:t>
                      </a:r>
                      <a:r>
                        <a:rPr lang="en-US" sz="1600" b="1" dirty="0" smtClean="0"/>
                        <a:t>after  register</a:t>
                      </a:r>
                      <a:r>
                        <a:rPr lang="en-US" sz="1600" b="1" baseline="0" dirty="0" smtClean="0"/>
                        <a:t> in distract book and province sending to capital </a:t>
                      </a:r>
                      <a:r>
                        <a:rPr lang="fa-IR" sz="1600" b="1" dirty="0" smtClean="0"/>
                        <a:t> </a:t>
                      </a:r>
                      <a:r>
                        <a:rPr lang="fa-IR" sz="1200" b="1" dirty="0" smtClean="0"/>
                        <a:t>.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/>
                        <a:t>                  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civil registration office 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89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899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Presidency statistic </a:t>
                      </a:r>
                      <a:r>
                        <a:rPr lang="en-US" sz="1200" b="1" baseline="0" dirty="0" smtClean="0"/>
                        <a:t>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/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             </a:t>
                      </a:r>
                      <a:r>
                        <a:rPr lang="ar-SA" sz="1200" b="1" dirty="0"/>
                        <a:t>( </a:t>
                      </a:r>
                      <a:r>
                        <a:rPr lang="en-US" sz="1200" b="1" baseline="0" dirty="0" smtClean="0"/>
                        <a:t> province 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en-US" sz="1800" b="1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 ( </a:t>
                      </a:r>
                      <a:r>
                        <a:rPr lang="en-US" sz="1200" b="1" dirty="0" smtClean="0"/>
                        <a:t>management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6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/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(</a:t>
                      </a:r>
                      <a:r>
                        <a:rPr lang="en-US" sz="1200" b="1" baseline="0" dirty="0" smtClean="0"/>
                        <a:t> sub district/town 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en-US" sz="1800" b="1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   </a:t>
                      </a:r>
                      <a:r>
                        <a:rPr lang="ar-SA" sz="1200" b="1" dirty="0"/>
                        <a:t>( </a:t>
                      </a:r>
                      <a:r>
                        <a:rPr lang="en-US" sz="1200" b="1" dirty="0" smtClean="0"/>
                        <a:t>sheathe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200" b="1" dirty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6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/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( </a:t>
                      </a:r>
                      <a:r>
                        <a:rPr lang="en-US" sz="1200" b="1" dirty="0" smtClean="0"/>
                        <a:t>district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200" b="1" dirty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en-US" sz="1800" b="1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     (</a:t>
                      </a:r>
                      <a:r>
                        <a:rPr lang="en-US" sz="1200" b="1" baseline="0" dirty="0" smtClean="0"/>
                        <a:t> page 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/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           </a:t>
                      </a:r>
                      <a:r>
                        <a:rPr lang="ar-SA" sz="1200" b="1" dirty="0"/>
                        <a:t>( </a:t>
                      </a:r>
                      <a:r>
                        <a:rPr lang="en-US" sz="1200" b="1" dirty="0" smtClean="0"/>
                        <a:t>lane/transit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200" b="1" dirty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     </a:t>
                      </a:r>
                      <a:r>
                        <a:rPr lang="ar-SA" sz="1200" b="1" dirty="0"/>
                        <a:t>( </a:t>
                      </a:r>
                      <a:r>
                        <a:rPr lang="en-US" sz="1200" b="1" dirty="0" smtClean="0"/>
                        <a:t>issue</a:t>
                      </a:r>
                      <a:r>
                        <a:rPr lang="en-US" sz="1200" b="1" baseline="0" dirty="0" smtClean="0"/>
                        <a:t> number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200" b="1" dirty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( </a:t>
                      </a:r>
                      <a:r>
                        <a:rPr lang="en-US" sz="1200" b="1" baseline="0" dirty="0" smtClean="0"/>
                        <a:t>house  number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         date       /        /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Specification</a:t>
                      </a:r>
                      <a:r>
                        <a:rPr lang="en-US" sz="1200" b="1" baseline="0" dirty="0" smtClean="0"/>
                        <a:t> 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( </a:t>
                      </a:r>
                      <a:r>
                        <a:rPr lang="en-US" sz="1200" b="1" dirty="0" smtClean="0"/>
                        <a:t>Grand / F N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(</a:t>
                      </a:r>
                      <a:r>
                        <a:rPr lang="en-US" sz="1200" b="1" dirty="0" smtClean="0"/>
                        <a:t>Father</a:t>
                      </a:r>
                      <a:r>
                        <a:rPr lang="en-US" sz="1200" b="1" baseline="0" dirty="0" smtClean="0"/>
                        <a:t> name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200" b="1" dirty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(</a:t>
                      </a:r>
                      <a:r>
                        <a:rPr lang="en-US" sz="1200" b="1" baseline="0" dirty="0" smtClean="0"/>
                        <a:t> Name of child 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           </a:t>
                      </a:r>
                      <a:r>
                        <a:rPr lang="en-US" sz="1200" b="1" dirty="0" smtClean="0"/>
                        <a:t>female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: </a:t>
                      </a:r>
                      <a:r>
                        <a:rPr lang="en-US" sz="1200" b="1" dirty="0" smtClean="0"/>
                        <a:t>gender</a:t>
                      </a:r>
                      <a:r>
                        <a:rPr lang="ar-SA" sz="1200" b="1" dirty="0" smtClean="0"/>
                        <a:t>  </a:t>
                      </a:r>
                      <a:r>
                        <a:rPr lang="en-US" sz="1200" b="1" dirty="0" smtClean="0"/>
                        <a:t>male</a:t>
                      </a:r>
                      <a:r>
                        <a:rPr lang="en-US" sz="1200" b="1" baseline="0" dirty="0" smtClean="0"/>
                        <a:t>         </a:t>
                      </a:r>
                      <a:r>
                        <a:rPr lang="ar-SA" sz="1200" b="1" dirty="0" smtClean="0"/>
                        <a:t>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5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/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more</a:t>
                      </a:r>
                      <a:r>
                        <a:rPr lang="en-US" sz="1200" b="1" baseline="0" dirty="0" smtClean="0"/>
                        <a:t> then tow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       </a:t>
                      </a:r>
                      <a:r>
                        <a:rPr lang="en-US" sz="1200" b="1" dirty="0" smtClean="0"/>
                        <a:t>townie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ar-SA" sz="1200" b="1" dirty="0" smtClean="0"/>
                        <a:t>      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:</a:t>
                      </a:r>
                      <a:r>
                        <a:rPr lang="en-US" sz="1200" b="1" baseline="0" dirty="0" smtClean="0"/>
                        <a:t> ones   :kind of birth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 </a:t>
                      </a:r>
                      <a:r>
                        <a:rPr lang="en-US" sz="1200" b="1" baseline="0" dirty="0" smtClean="0"/>
                        <a:t>station                      house</a:t>
                      </a:r>
                      <a:r>
                        <a:rPr lang="en-US" sz="1200" b="1" dirty="0" smtClean="0"/>
                        <a:t>   </a:t>
                      </a:r>
                      <a:r>
                        <a:rPr lang="fa-IR" sz="1200" b="1" baseline="0" dirty="0" smtClean="0"/>
                        <a:t> </a:t>
                      </a:r>
                      <a:r>
                        <a:rPr lang="ar-SA" sz="1200" b="1" dirty="0" smtClean="0"/>
                        <a:t>   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 smtClean="0"/>
                        <a:t>           Hospital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2785" algn="ctr"/>
                          <a:tab pos="1385570" algn="r"/>
                        </a:tabLst>
                      </a:pPr>
                      <a:r>
                        <a:rPr lang="ar-SA" sz="1200" b="1" dirty="0" smtClean="0"/>
                        <a:t>: </a:t>
                      </a:r>
                      <a:r>
                        <a:rPr lang="en-US" sz="1200" b="1" dirty="0" smtClean="0"/>
                        <a:t>place of birth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year</a:t>
                      </a:r>
                      <a:r>
                        <a:rPr lang="ar-SA" sz="1200" b="1" dirty="0" smtClean="0"/>
                        <a:t>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Month</a:t>
                      </a:r>
                      <a:r>
                        <a:rPr lang="en-US" sz="1200" b="1" baseline="0" dirty="0" smtClean="0"/>
                        <a:t>                             </a:t>
                      </a:r>
                      <a:r>
                        <a:rPr lang="ar-SA" sz="1200" b="1" dirty="0" smtClean="0"/>
                        <a:t>d</a:t>
                      </a:r>
                      <a:r>
                        <a:rPr lang="en-US" sz="1200" b="1" dirty="0" smtClean="0"/>
                        <a:t>ay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              Date of birth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</a:t>
                      </a:r>
                      <a:r>
                        <a:rPr lang="en-US" sz="1200" b="1" dirty="0" smtClean="0"/>
                        <a:t>                                  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 page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         ID number </a:t>
                      </a:r>
                      <a:r>
                        <a:rPr lang="ar-SA" sz="1200" b="1" dirty="0" smtClean="0"/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(</a:t>
                      </a:r>
                      <a:r>
                        <a:rPr lang="en-US" sz="1200" b="1" dirty="0" smtClean="0"/>
                        <a:t>S/of occupancy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 (</a:t>
                      </a:r>
                      <a:r>
                        <a:rPr lang="en-US" sz="1200" b="1" dirty="0" smtClean="0"/>
                        <a:t>F/occupation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Mother language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ar-SA" sz="1200" b="1" dirty="0" smtClean="0"/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02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/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(</a:t>
                      </a:r>
                      <a:r>
                        <a:rPr lang="en-US" sz="1200" b="1" dirty="0" smtClean="0"/>
                        <a:t>N/</a:t>
                      </a:r>
                      <a:r>
                        <a:rPr lang="en-US" sz="1200" b="1" baseline="0" dirty="0" smtClean="0"/>
                        <a:t>registration </a:t>
                      </a:r>
                      <a:r>
                        <a:rPr lang="ar-SA" sz="1200" b="1" dirty="0" smtClean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(</a:t>
                      </a:r>
                      <a:r>
                        <a:rPr lang="en-US" sz="1200" b="1" dirty="0" smtClean="0"/>
                        <a:t>M/age </a:t>
                      </a:r>
                      <a:r>
                        <a:rPr lang="ar-SA" sz="1200" b="1" dirty="0" smtClean="0"/>
                        <a:t>) </a:t>
                      </a:r>
                      <a:r>
                        <a:rPr lang="en-US" sz="1200" b="1" baseline="0" dirty="0" smtClean="0"/>
                        <a:t>       </a:t>
                      </a:r>
                      <a:r>
                        <a:rPr lang="ar-SA" sz="1200" b="1" dirty="0" smtClean="0"/>
                        <a:t>(</a:t>
                      </a:r>
                      <a:r>
                        <a:rPr lang="en-US" sz="1200" b="1" dirty="0" smtClean="0"/>
                        <a:t>several</a:t>
                      </a:r>
                      <a:r>
                        <a:rPr lang="en-US" sz="1200" b="1" baseline="0" dirty="0" smtClean="0"/>
                        <a:t> child </a:t>
                      </a:r>
                      <a:r>
                        <a:rPr lang="ar-SA" sz="1200" b="1" dirty="0" smtClean="0"/>
                        <a:t>)</a:t>
                      </a:r>
                      <a:r>
                        <a:rPr lang="en-US" sz="1200" b="1" dirty="0" smtClean="0"/>
                        <a:t>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: </a:t>
                      </a:r>
                      <a:r>
                        <a:rPr lang="ar-SA" sz="1200" b="1" dirty="0"/>
                        <a:t>(            </a:t>
                      </a:r>
                      <a:r>
                        <a:rPr lang="en-US" sz="1200" b="1" dirty="0" smtClean="0"/>
                        <a:t>M/</a:t>
                      </a:r>
                      <a:r>
                        <a:rPr lang="en-US" sz="1200" b="1" baseline="0" dirty="0" smtClean="0"/>
                        <a:t> name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200" b="1" dirty="0"/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9B0CC44A-5DB3-4F14-96D9-9CEF8D3B015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600200" y="381000"/>
            <a:ext cx="6324600" cy="808038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B050"/>
                </a:solidFill>
              </a:rPr>
              <a:t>  </a:t>
            </a:r>
            <a:r>
              <a:rPr lang="en-US" b="1" dirty="0">
                <a:solidFill>
                  <a:srgbClr val="00B050"/>
                </a:solidFill>
                <a:latin typeface="Cambria" pitchFamily="18" charset="0"/>
              </a:rPr>
              <a:t>Coverage of items: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828800" y="1447800"/>
            <a:ext cx="8382000" cy="4724400"/>
          </a:xfrm>
        </p:spPr>
        <p:txBody>
          <a:bodyPr>
            <a:normAutofit/>
          </a:bodyPr>
          <a:lstStyle/>
          <a:p>
            <a:pPr marL="609600" indent="-609600" algn="just">
              <a:buNone/>
              <a:defRPr/>
            </a:pPr>
            <a:r>
              <a:rPr lang="en-US" sz="3200" b="1" i="1" dirty="0">
                <a:latin typeface="Cambria" pitchFamily="18" charset="0"/>
              </a:rPr>
              <a:t>Births</a:t>
            </a:r>
            <a:r>
              <a:rPr lang="fa-IR" sz="3200" b="1" i="1" dirty="0">
                <a:latin typeface="Cambria" pitchFamily="18" charset="0"/>
              </a:rPr>
              <a:t>: </a:t>
            </a:r>
            <a:endParaRPr lang="en-US" sz="3200" b="1" i="1" dirty="0">
              <a:latin typeface="Cambria" pitchFamily="18" charset="0"/>
            </a:endParaRPr>
          </a:p>
          <a:p>
            <a:pPr marL="990600" lvl="1" indent="-533400" algn="just">
              <a:buFontTx/>
              <a:buAutoNum type="alphaLcParenBoth"/>
              <a:defRPr/>
            </a:pPr>
            <a:r>
              <a:rPr lang="en-US" sz="3200" b="1" i="1" dirty="0">
                <a:latin typeface="Cambria" pitchFamily="18" charset="0"/>
              </a:rPr>
              <a:t>Characteristics of the events</a:t>
            </a:r>
            <a:r>
              <a:rPr lang="en-US" sz="3200" dirty="0">
                <a:latin typeface="Cambria" pitchFamily="18" charset="0"/>
              </a:rPr>
              <a:t>: Date           of Registration, Date of Birth, Sex, Place of Birth</a:t>
            </a:r>
            <a:r>
              <a:rPr lang="fa-IR" sz="3200" dirty="0">
                <a:latin typeface="Cambria" pitchFamily="18" charset="0"/>
              </a:rPr>
              <a:t>.</a:t>
            </a:r>
            <a:r>
              <a:rPr lang="en-US" sz="3200" dirty="0">
                <a:latin typeface="Cambria" pitchFamily="18" charset="0"/>
              </a:rPr>
              <a:t> Order of Live Birth, Type of Attention at Delivery</a:t>
            </a:r>
          </a:p>
          <a:p>
            <a:pPr marL="990600" lvl="1" indent="-533400" algn="just">
              <a:buFontTx/>
              <a:buAutoNum type="alphaLcParenBoth"/>
              <a:defRPr/>
            </a:pPr>
            <a:endParaRPr lang="en-US" sz="3200" dirty="0">
              <a:latin typeface="Cambria" pitchFamily="18" charset="0"/>
            </a:endParaRPr>
          </a:p>
          <a:p>
            <a:pPr marL="990600" lvl="1" indent="-533400" algn="just">
              <a:buFontTx/>
              <a:buAutoNum type="alphaLcParenBoth"/>
              <a:defRPr/>
            </a:pPr>
            <a:r>
              <a:rPr lang="en-US" sz="3200" b="1" i="1" dirty="0">
                <a:latin typeface="Cambria" pitchFamily="18" charset="0"/>
              </a:rPr>
              <a:t> Characteristics of mother and father:</a:t>
            </a:r>
            <a:r>
              <a:rPr lang="en-US" sz="3200" b="1" dirty="0">
                <a:latin typeface="Cambria" pitchFamily="18" charset="0"/>
              </a:rPr>
              <a:t> </a:t>
            </a:r>
            <a:r>
              <a:rPr lang="en-US" sz="3200" dirty="0">
                <a:latin typeface="Cambria" pitchFamily="18" charset="0"/>
              </a:rPr>
              <a:t>Literacy, Occupation, Nationality, Religion, Age of mother at confinement.</a:t>
            </a:r>
            <a:r>
              <a:rPr lang="fa-IR" sz="3200" dirty="0">
                <a:latin typeface="Cambria" pitchFamily="18" charset="0"/>
              </a:rPr>
              <a:t> </a:t>
            </a:r>
            <a:endParaRPr lang="en-US" sz="3200" dirty="0">
              <a:latin typeface="Cambria" pitchFamily="18" charset="0"/>
            </a:endParaRPr>
          </a:p>
          <a:p>
            <a:pPr marL="609600" indent="-609600" algn="just">
              <a:buFont typeface="Wingdings"/>
              <a:buChar char=""/>
              <a:defRPr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651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9961E-A0C3-45C4-8552-FE5ABC10BD2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440041"/>
              </p:ext>
            </p:extLst>
          </p:nvPr>
        </p:nvGraphicFramePr>
        <p:xfrm>
          <a:off x="98489" y="228604"/>
          <a:ext cx="11985658" cy="685613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6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2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7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76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98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4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79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982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079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8931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2050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8931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675250">
                  <a:extLst>
                    <a:ext uri="{9D8B030D-6E8A-4147-A177-3AD203B41FA5}">
                      <a16:colId xmlns:a16="http://schemas.microsoft.com/office/drawing/2014/main" val="3527698274"/>
                    </a:ext>
                  </a:extLst>
                </a:gridCol>
                <a:gridCol w="81592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68043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6260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54671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6260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685796"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centra</a:t>
                      </a:r>
                      <a:r>
                        <a:rPr lang="en-US" sz="1800" u="none" strike="noStrike" dirty="0"/>
                        <a:t>l statistic Organization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800" u="none" strike="noStrike" dirty="0"/>
                        <a:t>social - demography 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800" u="none" strike="noStrike" dirty="0"/>
                        <a:t>vital statistic events   registration division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/>
                        <a:t>name of </a:t>
                      </a:r>
                      <a:r>
                        <a:rPr lang="en-US" sz="1600" u="none" strike="noStrike" dirty="0" err="1"/>
                        <a:t>provinc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l" fontAlgn="ctr"/>
                      <a:r>
                        <a:rPr lang="en-US" sz="1600" u="none" strike="noStrike" dirty="0" err="1"/>
                        <a:t>nam</a:t>
                      </a:r>
                      <a:r>
                        <a:rPr lang="en-US" sz="1600" u="none" strike="noStrike" dirty="0"/>
                        <a:t> of </a:t>
                      </a:r>
                      <a:r>
                        <a:rPr lang="en-US" sz="1600" u="none" strike="noStrike" dirty="0" err="1"/>
                        <a:t>distric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l" fontAlgn="ctr"/>
                      <a:r>
                        <a:rPr lang="en-US" sz="1600" u="none" strike="noStrike" dirty="0"/>
                        <a:t>area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l" fontAlgn="ctr"/>
                      <a:r>
                        <a:rPr lang="en-US" sz="1600" u="none" strike="noStrike" dirty="0"/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55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mother`s residence </a:t>
                      </a:r>
                      <a:r>
                        <a:rPr lang="en-US" sz="1400" u="none" strike="noStrike" dirty="0" err="1"/>
                        <a:t>whilest</a:t>
                      </a:r>
                      <a:r>
                        <a:rPr lang="en-US" sz="1400" u="none" strike="noStrike" dirty="0"/>
                        <a:t> baby  birth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mother`s age </a:t>
                      </a:r>
                      <a:r>
                        <a:rPr lang="en-US" sz="1600" u="none" strike="noStrike" dirty="0" err="1"/>
                        <a:t>whilest</a:t>
                      </a:r>
                      <a:r>
                        <a:rPr lang="en-US" sz="1600" u="none" strike="noStrike" dirty="0"/>
                        <a:t> of baby birth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</a:rPr>
                        <a:t>kind of births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</a:rPr>
                        <a:t>births in sex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months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No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other </a:t>
                      </a:r>
                      <a:r>
                        <a:rPr lang="en-US" sz="1100" u="none" strike="noStrike" dirty="0" err="1"/>
                        <a:t>provinc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other administrative unit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this administrative unite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this </a:t>
                      </a:r>
                      <a:r>
                        <a:rPr lang="en-US" sz="1100" u="none" strike="noStrike" dirty="0" err="1"/>
                        <a:t>distric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unknown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45-49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40-44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35-39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30-34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25-29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20-24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15-19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less than 15 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</a:rPr>
                        <a:t>plus of tow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</a:rPr>
                        <a:t>twin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one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</a:rPr>
                        <a:t>female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</a:rPr>
                        <a:t>male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5312" marR="5312" marT="5312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Jan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feb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mar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/>
                        <a:t>april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may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Jun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July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Aug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Sep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Octo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/>
                        <a:t>Nove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/>
                        <a:t>Dece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/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/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12" marR="5312" marT="531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56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3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E987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3600" b="1" dirty="0" smtClean="0">
                <a:solidFill>
                  <a:srgbClr val="E987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</a:t>
            </a:r>
            <a:r>
              <a:rPr lang="en-US" sz="3600" b="1" dirty="0">
                <a:solidFill>
                  <a:srgbClr val="E987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death characteristic    in the every country</a:t>
            </a:r>
            <a:r>
              <a:rPr lang="en-US" dirty="0">
                <a:solidFill>
                  <a:srgbClr val="E987DD"/>
                </a:solidFill>
              </a:rPr>
              <a:t/>
            </a:r>
            <a:br>
              <a:rPr lang="en-US" dirty="0">
                <a:solidFill>
                  <a:srgbClr val="E987DD"/>
                </a:solidFill>
              </a:rPr>
            </a:br>
            <a:endParaRPr lang="en-US" dirty="0">
              <a:solidFill>
                <a:srgbClr val="E987D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9484"/>
            <a:ext cx="10515600" cy="50374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 </a:t>
            </a: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1—date of occurrence   </a:t>
            </a:r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2—Date of registration </a:t>
            </a:r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place of occurrence   </a:t>
            </a:r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4—locality of occurrence </a:t>
            </a:r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yes</a:t>
            </a:r>
            <a:endParaRPr lang="en-US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5—urban / rural </a:t>
            </a:r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occurrence               </a:t>
            </a:r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place of </a:t>
            </a:r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registration                         </a:t>
            </a:r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7—cause of </a:t>
            </a:r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death                                 yes</a:t>
            </a:r>
            <a:endParaRPr lang="en-US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8—Certifier                                           yes</a:t>
            </a:r>
            <a:endParaRPr lang="en-US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9—type of Certification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3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0729" y="131299"/>
            <a:ext cx="6502400" cy="381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B050"/>
                </a:solidFill>
              </a:rPr>
              <a:t>General civil registration office </a:t>
            </a:r>
            <a:r>
              <a:rPr lang="fa-IR" sz="1600" b="1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/>
            </a:r>
            <a:br>
              <a:rPr lang="fa-IR" sz="1600" b="1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</a:br>
            <a:endParaRPr lang="en-US" sz="1600" b="1" dirty="0">
              <a:solidFill>
                <a:srgbClr val="00B05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00197"/>
              </p:ext>
            </p:extLst>
          </p:nvPr>
        </p:nvGraphicFramePr>
        <p:xfrm>
          <a:off x="94175" y="630702"/>
          <a:ext cx="11901268" cy="1226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50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0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265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    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province</a:t>
                      </a:r>
                      <a:r>
                        <a:rPr lang="en-US" sz="1400" b="1" baseline="0" dirty="0" smtClean="0">
                          <a:solidFill>
                            <a:srgbClr val="00B0F0"/>
                          </a:solidFill>
                        </a:rPr>
                        <a:t>    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Presidency of statistic </a:t>
                      </a:r>
                      <a:r>
                        <a:rPr lang="ar-SA" sz="14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265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</a:t>
                      </a:r>
                      <a:r>
                        <a:rPr lang="ar-SA" sz="1400" b="1" dirty="0" smtClean="0">
                          <a:solidFill>
                            <a:srgbClr val="00B0F0"/>
                          </a:solidFill>
                        </a:rPr>
                        <a:t>     </a:t>
                      </a: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sub</a:t>
                      </a:r>
                      <a:r>
                        <a:rPr lang="en-US" sz="1400" b="1" baseline="0" dirty="0" smtClean="0">
                          <a:solidFill>
                            <a:srgbClr val="00B0F0"/>
                          </a:solidFill>
                        </a:rPr>
                        <a:t> district 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/ town  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       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management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265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    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district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       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authoritative 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277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    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transit</a:t>
                      </a:r>
                      <a:r>
                        <a:rPr lang="en-US" sz="1400" b="1" baseline="0" dirty="0" smtClean="0">
                          <a:solidFill>
                            <a:srgbClr val="00B0F0"/>
                          </a:solidFill>
                        </a:rPr>
                        <a:t> 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65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date </a:t>
                      </a:r>
                      <a:r>
                        <a:rPr lang="ar-SA" sz="1400" b="1" dirty="0" smtClean="0">
                          <a:solidFill>
                            <a:srgbClr val="00B0F0"/>
                          </a:solidFill>
                        </a:rPr>
                        <a:t>    </a:t>
                      </a: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/       /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page</a:t>
                      </a:r>
                      <a:r>
                        <a:rPr lang="ar-SA" sz="14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rgbClr val="00B0F0"/>
                          </a:solidFill>
                        </a:rPr>
                        <a:t>(      )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issue/n   </a:t>
                      </a:r>
                      <a:endParaRPr lang="en-US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958895"/>
              </p:ext>
            </p:extLst>
          </p:nvPr>
        </p:nvGraphicFramePr>
        <p:xfrm>
          <a:off x="140677" y="1898267"/>
          <a:ext cx="11901268" cy="5257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57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3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2529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1-  Death specification report</a:t>
                      </a:r>
                    </a:p>
                    <a:p>
                      <a:pPr algn="l" rtl="1"/>
                      <a:r>
                        <a:rPr lang="en-US" sz="1200" b="1" u="sng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Death specification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0"/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ا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Name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               )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F/name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(                )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G/F/name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(                   )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0"/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province 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(            )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village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            )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transit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          )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0"/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number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(                   )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page  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   </a:t>
                      </a:r>
                      <a:r>
                        <a:rPr lang="ps-AF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) عـــــــــــــــــــ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0"/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gander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            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male   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female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age                        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day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month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year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Marital status     1- single  2- marry  3- widow    4- divorce   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Nationality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     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degree of education   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Occupation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    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how match the member of  family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u="sng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Death specification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Date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of death                          date predicate report 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Date registration               /         /               reason    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Kind of skins                            kind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of accident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Stead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of death incidence   1- hospital     2- house    3- station  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u="sng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Providing attribute nonentity ones of cardinal relationship</a:t>
                      </a:r>
                      <a:r>
                        <a:rPr lang="en-US" sz="1200" b="1" u="sng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Name (             )  F/name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(              )  G/F/name  (                   )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 number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صـــــــــــــ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page  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عــــــــــــــــــ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Province             sub district               allege  </a:t>
                      </a:r>
                    </a:p>
                    <a:p>
                      <a:pPr algn="l" rtl="1"/>
                      <a:r>
                        <a:rPr lang="en-US" sz="1200" b="1" u="sng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Attribute reporters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Name (              )   F/name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(             )  G/F/name (       0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 number page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صــــــــــــــ </a:t>
                      </a:r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                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عـــــــــــــــــــــ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Province             sub district               allege  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Pertinence reporter</a:t>
                      </a:r>
                      <a:r>
                        <a:rPr lang="en-US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whit death person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u="sng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Attribute registration</a:t>
                      </a:r>
                      <a:r>
                        <a:rPr lang="en-US" sz="1200" b="1" u="sng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person   </a:t>
                      </a:r>
                      <a:endParaRPr lang="en-US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Name (        ) degree (          ) duty (                ) signature  </a:t>
                      </a:r>
                    </a:p>
                    <a:p>
                      <a:pPr algn="l" rtl="1"/>
                      <a:r>
                        <a:rPr lang="en-US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Send date report to preferable coordinate </a:t>
                      </a:r>
                      <a:endParaRPr lang="fa-IR" sz="12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04">
                <a:tc>
                  <a:txBody>
                    <a:bodyPr/>
                    <a:lstStyle/>
                    <a:p>
                      <a:pPr algn="r"/>
                      <a:endParaRPr lang="en-US" sz="105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 marL="121920" marR="121920" marT="34290" marB="3429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92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9961E-A0C3-45C4-8552-FE5ABC10BD2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660402"/>
              </p:ext>
            </p:extLst>
          </p:nvPr>
        </p:nvGraphicFramePr>
        <p:xfrm>
          <a:off x="126601" y="112534"/>
          <a:ext cx="11943481" cy="6759323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63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55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243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0231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263410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</a:tblGrid>
              <a:tr h="141583">
                <a:tc gridSpan="46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/>
                        <a:t>deaths monthly table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81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death according to age and sex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death according to     residetype of disease and incident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death according to  residence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</a:rPr>
                        <a:t>death according to marital status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death according to gender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96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/>
                        <a:t>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unknown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60+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55-59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50-54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45-49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40-44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35-39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30-34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25-29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20-24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19-10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5-9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0-4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less than of one year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sex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unknown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Titanus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unforenssen events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traffic accidents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neurological diseases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stomach,intestine and liver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000" u="none" strike="noStrike"/>
                        <a:t>قلبی</a:t>
                      </a:r>
                      <a:endParaRPr lang="ar-SA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diarrha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heart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conser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sari diseases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TB(tuberculos)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unknown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other provinc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other administrative unit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this administrative unit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this area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FF0000"/>
                          </a:solidFill>
                        </a:rPr>
                        <a:t>unknown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FF0000"/>
                          </a:solidFill>
                        </a:rPr>
                        <a:t>divorce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FF0000"/>
                          </a:solidFill>
                        </a:rPr>
                        <a:t>widow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FF0000"/>
                          </a:solidFill>
                        </a:rPr>
                        <a:t>maried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</a:rPr>
                        <a:t>single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male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male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month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Jan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febr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March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April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June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July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Agust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September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October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male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November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male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December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12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75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male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vert="vert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/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/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Total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046" marR="3046" marT="304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7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562708"/>
            <a:ext cx="5008098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43711" y="562708"/>
            <a:ext cx="5472332" cy="1323439"/>
          </a:xfrm>
          <a:prstGeom prst="rect">
            <a:avLst/>
          </a:prstGeom>
          <a:solidFill>
            <a:srgbClr val="E987DD"/>
          </a:solidFill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Weaknesses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" y="4155849"/>
            <a:ext cx="5261317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3711" y="4155849"/>
            <a:ext cx="5261317" cy="144655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threats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8295" y="2112248"/>
            <a:ext cx="91580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SWOT</a:t>
            </a:r>
            <a:endParaRPr lang="en-US" sz="11500" b="1" dirty="0">
              <a:solidFill>
                <a:srgbClr val="FF0000"/>
              </a:solidFill>
              <a:latin typeface="Wide Latin" panose="020A0A070505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1010</Words>
  <Application>Microsoft Office PowerPoint</Application>
  <PresentationFormat>Widescreen</PresentationFormat>
  <Paragraphs>1426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Imprint MT Shadow</vt:lpstr>
      <vt:lpstr>Times New Roman</vt:lpstr>
      <vt:lpstr>Wide Latin</vt:lpstr>
      <vt:lpstr>Wingdings</vt:lpstr>
      <vt:lpstr>Office Theme</vt:lpstr>
      <vt:lpstr>By the  name of  Allah</vt:lpstr>
      <vt:lpstr>PowerPoint Presentation</vt:lpstr>
      <vt:lpstr>PowerPoint Presentation</vt:lpstr>
      <vt:lpstr>  Coverage of items:</vt:lpstr>
      <vt:lpstr>PowerPoint Presentation</vt:lpstr>
      <vt:lpstr>some questions about death characteristic    in the every country </vt:lpstr>
      <vt:lpstr>PowerPoint Presentation</vt:lpstr>
      <vt:lpstr>PowerPoint Presentation</vt:lpstr>
      <vt:lpstr>PowerPoint Presentation</vt:lpstr>
      <vt:lpstr>1-Electronic Based system                       2-Internal Master trainers on Birth &amp;Death(ICD1O coding) 3-Estiblishmen of vital Statistics department in MOPH 4-having comprehensive strategic plan at national Level </vt:lpstr>
      <vt:lpstr>1- lack of capacity at health facility level 2-Inadequet supportive supervision and monitoring of the work in states 3-less allocation of budget from governmental sources 4-lack of commitment &amp; high level of staff turn over nate 5- lack of political commitment &amp; support</vt:lpstr>
      <vt:lpstr>1-Support of International partners(WHO,Uncef, unfpa) 2-Having Strategic plan 2016-2020</vt:lpstr>
      <vt:lpstr>1-insecurity situation  2- lack of community involvement</vt:lpstr>
      <vt:lpstr>Flow of CRVS data in AFG. (Birth &amp; Deaths)</vt:lpstr>
      <vt:lpstr>Thanks for your attention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perception of the question that is given as a homework for everyone involved in the program</dc:title>
  <dc:creator>MRT Pack 25 DVDs</dc:creator>
  <cp:lastModifiedBy>MRT Pack 25 DVDs</cp:lastModifiedBy>
  <cp:revision>51</cp:revision>
  <dcterms:created xsi:type="dcterms:W3CDTF">2018-03-27T19:50:14Z</dcterms:created>
  <dcterms:modified xsi:type="dcterms:W3CDTF">2018-03-30T08:09:26Z</dcterms:modified>
</cp:coreProperties>
</file>