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handoutMasterIdLst>
    <p:handoutMasterId r:id="rId53"/>
  </p:handoutMasterIdLst>
  <p:sldIdLst>
    <p:sldId id="374" r:id="rId2"/>
    <p:sldId id="388" r:id="rId3"/>
    <p:sldId id="389" r:id="rId4"/>
    <p:sldId id="360" r:id="rId5"/>
    <p:sldId id="369" r:id="rId6"/>
    <p:sldId id="362" r:id="rId7"/>
    <p:sldId id="364" r:id="rId8"/>
    <p:sldId id="377" r:id="rId9"/>
    <p:sldId id="370" r:id="rId10"/>
    <p:sldId id="367" r:id="rId11"/>
    <p:sldId id="366" r:id="rId12"/>
    <p:sldId id="376" r:id="rId13"/>
    <p:sldId id="372" r:id="rId14"/>
    <p:sldId id="371" r:id="rId15"/>
    <p:sldId id="378" r:id="rId16"/>
    <p:sldId id="379" r:id="rId17"/>
    <p:sldId id="380" r:id="rId18"/>
    <p:sldId id="381" r:id="rId19"/>
    <p:sldId id="382" r:id="rId20"/>
    <p:sldId id="383" r:id="rId21"/>
    <p:sldId id="384" r:id="rId22"/>
    <p:sldId id="385" r:id="rId23"/>
    <p:sldId id="386" r:id="rId24"/>
    <p:sldId id="387" r:id="rId25"/>
    <p:sldId id="390" r:id="rId26"/>
    <p:sldId id="391" r:id="rId27"/>
    <p:sldId id="392" r:id="rId28"/>
    <p:sldId id="393" r:id="rId29"/>
    <p:sldId id="394" r:id="rId30"/>
    <p:sldId id="395" r:id="rId31"/>
    <p:sldId id="397" r:id="rId32"/>
    <p:sldId id="399" r:id="rId33"/>
    <p:sldId id="400" r:id="rId34"/>
    <p:sldId id="401" r:id="rId35"/>
    <p:sldId id="402" r:id="rId36"/>
    <p:sldId id="403" r:id="rId37"/>
    <p:sldId id="405" r:id="rId38"/>
    <p:sldId id="407" r:id="rId39"/>
    <p:sldId id="408" r:id="rId40"/>
    <p:sldId id="409" r:id="rId41"/>
    <p:sldId id="410" r:id="rId42"/>
    <p:sldId id="411" r:id="rId43"/>
    <p:sldId id="412" r:id="rId44"/>
    <p:sldId id="413" r:id="rId45"/>
    <p:sldId id="414" r:id="rId46"/>
    <p:sldId id="415" r:id="rId47"/>
    <p:sldId id="416" r:id="rId48"/>
    <p:sldId id="417" r:id="rId49"/>
    <p:sldId id="419" r:id="rId50"/>
    <p:sldId id="420" r:id="rId51"/>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9" autoAdjust="0"/>
    <p:restoredTop sz="88211" autoAdjust="0"/>
  </p:normalViewPr>
  <p:slideViewPr>
    <p:cSldViewPr>
      <p:cViewPr varScale="1">
        <p:scale>
          <a:sx n="60" d="100"/>
          <a:sy n="60" d="100"/>
        </p:scale>
        <p:origin x="1052" y="40"/>
      </p:cViewPr>
      <p:guideLst>
        <p:guide orient="horz" pos="2160"/>
        <p:guide pos="2880"/>
      </p:guideLst>
    </p:cSldViewPr>
  </p:slideViewPr>
  <p:notesTextViewPr>
    <p:cViewPr>
      <p:scale>
        <a:sx n="1" d="1"/>
        <a:sy n="1" d="1"/>
      </p:scale>
      <p:origin x="0" y="0"/>
    </p:cViewPr>
  </p:notesTextViewPr>
  <p:sorterViewPr>
    <p:cViewPr>
      <p:scale>
        <a:sx n="100" d="100"/>
        <a:sy n="100" d="100"/>
      </p:scale>
      <p:origin x="0" y="4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br\Documents\BEFSTAT%20p&#229;%20C\D&#248;delighet\Dodelighetstabell%20201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b-NO" sz="2400" b="1"/>
              <a:t>Remaining life expectancy at age x. Norway 2012</a:t>
            </a:r>
          </a:p>
        </c:rich>
      </c:tx>
      <c:layout>
        <c:manualLayout>
          <c:xMode val="edge"/>
          <c:yMode val="edge"/>
          <c:x val="0.1730417760279965"/>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483814523184598E-2"/>
          <c:y val="8.8379629629629641E-2"/>
          <c:w val="0.88396062992125979"/>
          <c:h val="0.80244787109944593"/>
        </c:manualLayout>
      </c:layout>
      <c:lineChart>
        <c:grouping val="standard"/>
        <c:varyColors val="0"/>
        <c:ser>
          <c:idx val="0"/>
          <c:order val="0"/>
          <c:tx>
            <c:strRef>
              <c:f>'g2012'!$N$4</c:f>
              <c:strCache>
                <c:ptCount val="1"/>
                <c:pt idx="0">
                  <c:v>Males</c:v>
                </c:pt>
              </c:strCache>
            </c:strRef>
          </c:tx>
          <c:spPr>
            <a:ln w="28575" cap="rnd">
              <a:solidFill>
                <a:schemeClr val="accent1"/>
              </a:solidFill>
              <a:round/>
            </a:ln>
            <a:effectLst/>
          </c:spPr>
          <c:marker>
            <c:symbol val="none"/>
          </c:marker>
          <c:cat>
            <c:numRef>
              <c:f>'g2012'!$M$5:$M$111</c:f>
              <c:numCache>
                <c:formatCode>General</c:formatCode>
                <c:ptCount val="107"/>
                <c:pt idx="0" formatCode="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numCache>
            </c:numRef>
          </c:cat>
          <c:val>
            <c:numRef>
              <c:f>'g2012'!$N$5:$N$111</c:f>
              <c:numCache>
                <c:formatCode>0.0</c:formatCode>
                <c:ptCount val="107"/>
                <c:pt idx="0">
                  <c:v>79.419454806191084</c:v>
                </c:pt>
                <c:pt idx="1">
                  <c:v>78.640857944447092</c:v>
                </c:pt>
                <c:pt idx="2">
                  <c:v>77.660500270891745</c:v>
                </c:pt>
                <c:pt idx="3">
                  <c:v>76.667601638379281</c:v>
                </c:pt>
                <c:pt idx="4">
                  <c:v>75.67923605262915</c:v>
                </c:pt>
                <c:pt idx="5">
                  <c:v>74.67923605262915</c:v>
                </c:pt>
                <c:pt idx="6">
                  <c:v>73.69565218725289</c:v>
                </c:pt>
                <c:pt idx="7">
                  <c:v>72.69565218725289</c:v>
                </c:pt>
                <c:pt idx="8">
                  <c:v>71.700324969386642</c:v>
                </c:pt>
                <c:pt idx="9">
                  <c:v>70.707245741319426</c:v>
                </c:pt>
                <c:pt idx="10">
                  <c:v>69.709556957816744</c:v>
                </c:pt>
                <c:pt idx="11">
                  <c:v>68.718667974023134</c:v>
                </c:pt>
                <c:pt idx="12">
                  <c:v>67.725179201027032</c:v>
                </c:pt>
                <c:pt idx="13">
                  <c:v>66.731430428485496</c:v>
                </c:pt>
                <c:pt idx="14">
                  <c:v>65.735548210191652</c:v>
                </c:pt>
                <c:pt idx="15">
                  <c:v>64.749612683506442</c:v>
                </c:pt>
                <c:pt idx="16">
                  <c:v>63.76116819601561</c:v>
                </c:pt>
                <c:pt idx="17">
                  <c:v>62.778088350561994</c:v>
                </c:pt>
                <c:pt idx="18">
                  <c:v>61.791086647065946</c:v>
                </c:pt>
                <c:pt idx="19">
                  <c:v>60.824047211518284</c:v>
                </c:pt>
                <c:pt idx="20">
                  <c:v>59.841848479470727</c:v>
                </c:pt>
                <c:pt idx="21">
                  <c:v>58.881476618700681</c:v>
                </c:pt>
                <c:pt idx="22">
                  <c:v>57.921997618241399</c:v>
                </c:pt>
                <c:pt idx="23">
                  <c:v>56.963688422258386</c:v>
                </c:pt>
                <c:pt idx="24">
                  <c:v>55.991850895087346</c:v>
                </c:pt>
                <c:pt idx="25">
                  <c:v>55.023487022834395</c:v>
                </c:pt>
                <c:pt idx="26">
                  <c:v>54.067985562645539</c:v>
                </c:pt>
                <c:pt idx="27">
                  <c:v>53.101865099123472</c:v>
                </c:pt>
                <c:pt idx="28">
                  <c:v>52.132123741993361</c:v>
                </c:pt>
                <c:pt idx="29">
                  <c:v>51.166204350487078</c:v>
                </c:pt>
                <c:pt idx="30">
                  <c:v>50.199071983041478</c:v>
                </c:pt>
                <c:pt idx="31">
                  <c:v>49.250548078951866</c:v>
                </c:pt>
                <c:pt idx="32">
                  <c:v>48.28220194215762</c:v>
                </c:pt>
                <c:pt idx="33">
                  <c:v>47.325566229221103</c:v>
                </c:pt>
                <c:pt idx="34">
                  <c:v>46.359961636947467</c:v>
                </c:pt>
                <c:pt idx="35">
                  <c:v>45.399525192328504</c:v>
                </c:pt>
                <c:pt idx="36">
                  <c:v>44.4341159918391</c:v>
                </c:pt>
                <c:pt idx="37">
                  <c:v>43.477159483829737</c:v>
                </c:pt>
                <c:pt idx="38">
                  <c:v>42.51068534239878</c:v>
                </c:pt>
                <c:pt idx="39">
                  <c:v>41.559598129076413</c:v>
                </c:pt>
                <c:pt idx="40">
                  <c:v>40.610601475401857</c:v>
                </c:pt>
                <c:pt idx="41">
                  <c:v>39.651274984377089</c:v>
                </c:pt>
                <c:pt idx="42">
                  <c:v>38.707428889343255</c:v>
                </c:pt>
                <c:pt idx="43">
                  <c:v>37.744999590638713</c:v>
                </c:pt>
                <c:pt idx="44">
                  <c:v>36.793762410854214</c:v>
                </c:pt>
                <c:pt idx="45">
                  <c:v>35.841118565949479</c:v>
                </c:pt>
                <c:pt idx="46">
                  <c:v>34.901772778181254</c:v>
                </c:pt>
                <c:pt idx="47">
                  <c:v>33.967551399793216</c:v>
                </c:pt>
                <c:pt idx="48">
                  <c:v>33.036190721254485</c:v>
                </c:pt>
                <c:pt idx="49">
                  <c:v>32.098801743534864</c:v>
                </c:pt>
                <c:pt idx="50">
                  <c:v>31.158942188668707</c:v>
                </c:pt>
                <c:pt idx="51">
                  <c:v>30.245535298196113</c:v>
                </c:pt>
                <c:pt idx="52">
                  <c:v>29.335361263691677</c:v>
                </c:pt>
                <c:pt idx="53">
                  <c:v>28.443601169805572</c:v>
                </c:pt>
                <c:pt idx="54">
                  <c:v>27.553382478021572</c:v>
                </c:pt>
                <c:pt idx="55">
                  <c:v>26.657684948706919</c:v>
                </c:pt>
                <c:pt idx="56">
                  <c:v>25.77427541457115</c:v>
                </c:pt>
                <c:pt idx="57">
                  <c:v>24.88881661725452</c:v>
                </c:pt>
                <c:pt idx="58">
                  <c:v>24.013387864259577</c:v>
                </c:pt>
                <c:pt idx="59">
                  <c:v>23.146239192388361</c:v>
                </c:pt>
                <c:pt idx="60">
                  <c:v>22.304136709674864</c:v>
                </c:pt>
                <c:pt idx="61">
                  <c:v>21.472519197550891</c:v>
                </c:pt>
                <c:pt idx="62">
                  <c:v>20.669684593482135</c:v>
                </c:pt>
                <c:pt idx="63">
                  <c:v>19.844517280591965</c:v>
                </c:pt>
                <c:pt idx="64">
                  <c:v>19.033819509860184</c:v>
                </c:pt>
                <c:pt idx="65">
                  <c:v>18.234792287044954</c:v>
                </c:pt>
                <c:pt idx="66">
                  <c:v>17.431254145042221</c:v>
                </c:pt>
                <c:pt idx="67">
                  <c:v>16.67192354538528</c:v>
                </c:pt>
                <c:pt idx="68">
                  <c:v>15.925346549913279</c:v>
                </c:pt>
                <c:pt idx="69">
                  <c:v>15.1751712162547</c:v>
                </c:pt>
                <c:pt idx="70">
                  <c:v>14.414147312967199</c:v>
                </c:pt>
                <c:pt idx="71">
                  <c:v>13.675810044803457</c:v>
                </c:pt>
                <c:pt idx="72">
                  <c:v>12.963128522844956</c:v>
                </c:pt>
                <c:pt idx="73">
                  <c:v>12.28331690039059</c:v>
                </c:pt>
                <c:pt idx="74">
                  <c:v>11.591259024876384</c:v>
                </c:pt>
                <c:pt idx="75">
                  <c:v>10.88878202433961</c:v>
                </c:pt>
                <c:pt idx="76">
                  <c:v>10.237697534005193</c:v>
                </c:pt>
                <c:pt idx="77">
                  <c:v>9.5728585324075528</c:v>
                </c:pt>
                <c:pt idx="78">
                  <c:v>8.9611885022085076</c:v>
                </c:pt>
                <c:pt idx="79">
                  <c:v>8.3813382205960956</c:v>
                </c:pt>
                <c:pt idx="80">
                  <c:v>7.8379930237589779</c:v>
                </c:pt>
                <c:pt idx="81">
                  <c:v>7.2914154843129051</c:v>
                </c:pt>
                <c:pt idx="82">
                  <c:v>6.7896120990158337</c:v>
                </c:pt>
                <c:pt idx="83">
                  <c:v>6.3330390846788793</c:v>
                </c:pt>
                <c:pt idx="84">
                  <c:v>5.9008736743247798</c:v>
                </c:pt>
                <c:pt idx="85">
                  <c:v>5.4772873301742804</c:v>
                </c:pt>
                <c:pt idx="86">
                  <c:v>5.0632083406439063</c:v>
                </c:pt>
                <c:pt idx="87">
                  <c:v>4.6657912172316891</c:v>
                </c:pt>
                <c:pt idx="88">
                  <c:v>4.3025689112434327</c:v>
                </c:pt>
                <c:pt idx="89">
                  <c:v>3.9492220326846028</c:v>
                </c:pt>
                <c:pt idx="90">
                  <c:v>3.6520149578641821</c:v>
                </c:pt>
                <c:pt idx="91">
                  <c:v>3.4136996339510515</c:v>
                </c:pt>
                <c:pt idx="92">
                  <c:v>3.1433692813497993</c:v>
                </c:pt>
                <c:pt idx="93">
                  <c:v>2.9749971678319667</c:v>
                </c:pt>
                <c:pt idx="94">
                  <c:v>2.7943146712953331</c:v>
                </c:pt>
                <c:pt idx="95">
                  <c:v>2.6017089712744803</c:v>
                </c:pt>
                <c:pt idx="96">
                  <c:v>2.5065637817684805</c:v>
                </c:pt>
                <c:pt idx="97">
                  <c:v>2.4211651631233044</c:v>
                </c:pt>
                <c:pt idx="98">
                  <c:v>2.3240661947114392</c:v>
                </c:pt>
                <c:pt idx="99">
                  <c:v>2.4508133380996693</c:v>
                </c:pt>
                <c:pt idx="100">
                  <c:v>2.2958706319091551</c:v>
                </c:pt>
                <c:pt idx="101">
                  <c:v>2.0164252268635092</c:v>
                </c:pt>
                <c:pt idx="102">
                  <c:v>1.7622406055612494</c:v>
                </c:pt>
                <c:pt idx="103">
                  <c:v>1.2013054409301307</c:v>
                </c:pt>
                <c:pt idx="104">
                  <c:v>1.138322878233458</c:v>
                </c:pt>
                <c:pt idx="105">
                  <c:v>1.2351414805916845</c:v>
                </c:pt>
                <c:pt idx="106">
                  <c:v>0.5</c:v>
                </c:pt>
              </c:numCache>
            </c:numRef>
          </c:val>
          <c:smooth val="0"/>
          <c:extLst>
            <c:ext xmlns:c16="http://schemas.microsoft.com/office/drawing/2014/chart" uri="{C3380CC4-5D6E-409C-BE32-E72D297353CC}">
              <c16:uniqueId val="{00000000-10FA-4F3B-B819-612200ED65C7}"/>
            </c:ext>
          </c:extLst>
        </c:ser>
        <c:ser>
          <c:idx val="1"/>
          <c:order val="1"/>
          <c:tx>
            <c:strRef>
              <c:f>'g2012'!$O$4</c:f>
              <c:strCache>
                <c:ptCount val="1"/>
                <c:pt idx="0">
                  <c:v>Females</c:v>
                </c:pt>
              </c:strCache>
            </c:strRef>
          </c:tx>
          <c:spPr>
            <a:ln w="28575" cap="rnd">
              <a:solidFill>
                <a:schemeClr val="accent2"/>
              </a:solidFill>
              <a:round/>
            </a:ln>
            <a:effectLst/>
          </c:spPr>
          <c:marker>
            <c:symbol val="none"/>
          </c:marker>
          <c:cat>
            <c:numRef>
              <c:f>'g2012'!$M$5:$M$111</c:f>
              <c:numCache>
                <c:formatCode>General</c:formatCode>
                <c:ptCount val="107"/>
                <c:pt idx="0" formatCode="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numCache>
            </c:numRef>
          </c:cat>
          <c:val>
            <c:numRef>
              <c:f>'g2012'!$O$5:$O$111</c:f>
              <c:numCache>
                <c:formatCode>General</c:formatCode>
                <c:ptCount val="107"/>
                <c:pt idx="0">
                  <c:v>83.411757619729158</c:v>
                </c:pt>
                <c:pt idx="1">
                  <c:v>82.589801069349946</c:v>
                </c:pt>
                <c:pt idx="2">
                  <c:v>81.614313007643958</c:v>
                </c:pt>
                <c:pt idx="3">
                  <c:v>80.624789678290213</c:v>
                </c:pt>
                <c:pt idx="4">
                  <c:v>79.62997725976382</c:v>
                </c:pt>
                <c:pt idx="5">
                  <c:v>78.637811329233415</c:v>
                </c:pt>
                <c:pt idx="6">
                  <c:v>77.643003296628251</c:v>
                </c:pt>
                <c:pt idx="7">
                  <c:v>76.64558520832955</c:v>
                </c:pt>
                <c:pt idx="8">
                  <c:v>75.650734355285138</c:v>
                </c:pt>
                <c:pt idx="9">
                  <c:v>74.658363290573391</c:v>
                </c:pt>
                <c:pt idx="10">
                  <c:v>73.668501139264464</c:v>
                </c:pt>
                <c:pt idx="11">
                  <c:v>72.678504865072441</c:v>
                </c:pt>
                <c:pt idx="12">
                  <c:v>71.688104825804444</c:v>
                </c:pt>
                <c:pt idx="13">
                  <c:v>70.692750507587363</c:v>
                </c:pt>
                <c:pt idx="14">
                  <c:v>69.706526397345755</c:v>
                </c:pt>
                <c:pt idx="15">
                  <c:v>68.713263410236976</c:v>
                </c:pt>
                <c:pt idx="16">
                  <c:v>67.721933118335386</c:v>
                </c:pt>
                <c:pt idx="17">
                  <c:v>66.736813104734864</c:v>
                </c:pt>
                <c:pt idx="18">
                  <c:v>65.747354576850498</c:v>
                </c:pt>
                <c:pt idx="19">
                  <c:v>64.755659332962537</c:v>
                </c:pt>
                <c:pt idx="20">
                  <c:v>63.763781522821432</c:v>
                </c:pt>
                <c:pt idx="21">
                  <c:v>62.781464907166828</c:v>
                </c:pt>
                <c:pt idx="22">
                  <c:v>61.794679831129294</c:v>
                </c:pt>
                <c:pt idx="23">
                  <c:v>60.807606620383481</c:v>
                </c:pt>
                <c:pt idx="24">
                  <c:v>59.81309924148858</c:v>
                </c:pt>
                <c:pt idx="25">
                  <c:v>58.8240273277898</c:v>
                </c:pt>
                <c:pt idx="26">
                  <c:v>57.836752008196399</c:v>
                </c:pt>
                <c:pt idx="27">
                  <c:v>56.858334900256246</c:v>
                </c:pt>
                <c:pt idx="28">
                  <c:v>55.867155292112521</c:v>
                </c:pt>
                <c:pt idx="29">
                  <c:v>54.88099318895501</c:v>
                </c:pt>
                <c:pt idx="30">
                  <c:v>53.894480329323052</c:v>
                </c:pt>
                <c:pt idx="31">
                  <c:v>52.910915721368546</c:v>
                </c:pt>
                <c:pt idx="32">
                  <c:v>51.928757044872285</c:v>
                </c:pt>
                <c:pt idx="33">
                  <c:v>50.941490875087624</c:v>
                </c:pt>
                <c:pt idx="34">
                  <c:v>49.95092580437975</c:v>
                </c:pt>
                <c:pt idx="35">
                  <c:v>48.968119737965502</c:v>
                </c:pt>
                <c:pt idx="36">
                  <c:v>47.984882672129004</c:v>
                </c:pt>
                <c:pt idx="37">
                  <c:v>47.008035088142968</c:v>
                </c:pt>
                <c:pt idx="38">
                  <c:v>46.037984938466167</c:v>
                </c:pt>
                <c:pt idx="39">
                  <c:v>45.061490773050195</c:v>
                </c:pt>
                <c:pt idx="40">
                  <c:v>44.080293486234879</c:v>
                </c:pt>
                <c:pt idx="41">
                  <c:v>43.100642307609391</c:v>
                </c:pt>
                <c:pt idx="42">
                  <c:v>42.13698822526294</c:v>
                </c:pt>
                <c:pt idx="43">
                  <c:v>41.173395628658156</c:v>
                </c:pt>
                <c:pt idx="44">
                  <c:v>40.21202576305096</c:v>
                </c:pt>
                <c:pt idx="45">
                  <c:v>39.242704109473586</c:v>
                </c:pt>
                <c:pt idx="46">
                  <c:v>38.27758436740541</c:v>
                </c:pt>
                <c:pt idx="47">
                  <c:v>37.332509682272907</c:v>
                </c:pt>
                <c:pt idx="48">
                  <c:v>36.384661146167204</c:v>
                </c:pt>
                <c:pt idx="49">
                  <c:v>35.434510888737925</c:v>
                </c:pt>
                <c:pt idx="50">
                  <c:v>34.490921667252934</c:v>
                </c:pt>
                <c:pt idx="51">
                  <c:v>33.554446187016048</c:v>
                </c:pt>
                <c:pt idx="52">
                  <c:v>32.612782756135189</c:v>
                </c:pt>
                <c:pt idx="53">
                  <c:v>31.671795821932928</c:v>
                </c:pt>
                <c:pt idx="54">
                  <c:v>30.744018566800399</c:v>
                </c:pt>
                <c:pt idx="55">
                  <c:v>29.832277607768159</c:v>
                </c:pt>
                <c:pt idx="56">
                  <c:v>28.91802859728827</c:v>
                </c:pt>
                <c:pt idx="57">
                  <c:v>28.028352246437098</c:v>
                </c:pt>
                <c:pt idx="58">
                  <c:v>27.114006672107532</c:v>
                </c:pt>
                <c:pt idx="59">
                  <c:v>26.19974731120929</c:v>
                </c:pt>
                <c:pt idx="60">
                  <c:v>25.306645068180352</c:v>
                </c:pt>
                <c:pt idx="61">
                  <c:v>24.43778392733131</c:v>
                </c:pt>
                <c:pt idx="62">
                  <c:v>23.546485970924611</c:v>
                </c:pt>
                <c:pt idx="63">
                  <c:v>22.680626309216247</c:v>
                </c:pt>
                <c:pt idx="64">
                  <c:v>21.812401004150413</c:v>
                </c:pt>
                <c:pt idx="65">
                  <c:v>20.962902216365762</c:v>
                </c:pt>
                <c:pt idx="66">
                  <c:v>20.123135208287337</c:v>
                </c:pt>
                <c:pt idx="67">
                  <c:v>19.282656443504326</c:v>
                </c:pt>
                <c:pt idx="68">
                  <c:v>18.455962746532915</c:v>
                </c:pt>
                <c:pt idx="69">
                  <c:v>17.657965918124074</c:v>
                </c:pt>
                <c:pt idx="70">
                  <c:v>16.851270483933664</c:v>
                </c:pt>
                <c:pt idx="71">
                  <c:v>16.0476695813507</c:v>
                </c:pt>
                <c:pt idx="72">
                  <c:v>15.274861004250331</c:v>
                </c:pt>
                <c:pt idx="73">
                  <c:v>14.51721796870242</c:v>
                </c:pt>
                <c:pt idx="74">
                  <c:v>13.749271080378248</c:v>
                </c:pt>
                <c:pt idx="75">
                  <c:v>13.007809039708095</c:v>
                </c:pt>
                <c:pt idx="76">
                  <c:v>12.281441456926485</c:v>
                </c:pt>
                <c:pt idx="77">
                  <c:v>11.550076573857831</c:v>
                </c:pt>
                <c:pt idx="78">
                  <c:v>10.842797840224074</c:v>
                </c:pt>
                <c:pt idx="79">
                  <c:v>10.177761531974323</c:v>
                </c:pt>
                <c:pt idx="80">
                  <c:v>9.5085448617317336</c:v>
                </c:pt>
                <c:pt idx="81">
                  <c:v>8.8550998955468234</c:v>
                </c:pt>
                <c:pt idx="82">
                  <c:v>8.2483598654190473</c:v>
                </c:pt>
                <c:pt idx="83">
                  <c:v>7.65930304376122</c:v>
                </c:pt>
                <c:pt idx="84">
                  <c:v>7.1366310468191783</c:v>
                </c:pt>
                <c:pt idx="85">
                  <c:v>6.5820036411373239</c:v>
                </c:pt>
                <c:pt idx="86">
                  <c:v>6.0579101641216386</c:v>
                </c:pt>
                <c:pt idx="87">
                  <c:v>5.5918100327951539</c:v>
                </c:pt>
                <c:pt idx="88">
                  <c:v>5.1272168364528499</c:v>
                </c:pt>
                <c:pt idx="89">
                  <c:v>4.7178754297585259</c:v>
                </c:pt>
                <c:pt idx="90">
                  <c:v>4.2915847976428969</c:v>
                </c:pt>
                <c:pt idx="91">
                  <c:v>3.9847583245891465</c:v>
                </c:pt>
                <c:pt idx="92">
                  <c:v>3.6177507392164192</c:v>
                </c:pt>
                <c:pt idx="93">
                  <c:v>3.3584927422872766</c:v>
                </c:pt>
                <c:pt idx="94">
                  <c:v>3.0471539937664334</c:v>
                </c:pt>
                <c:pt idx="95">
                  <c:v>2.7963977977617644</c:v>
                </c:pt>
                <c:pt idx="96">
                  <c:v>2.5687001105412763</c:v>
                </c:pt>
                <c:pt idx="97">
                  <c:v>2.3882723444810341</c:v>
                </c:pt>
                <c:pt idx="98">
                  <c:v>2.2359070187951682</c:v>
                </c:pt>
                <c:pt idx="99">
                  <c:v>2.0826105121384533</c:v>
                </c:pt>
                <c:pt idx="100">
                  <c:v>1.9270890877075522</c:v>
                </c:pt>
                <c:pt idx="101">
                  <c:v>1.7765060713512268</c:v>
                </c:pt>
                <c:pt idx="102">
                  <c:v>1.6310753552399864</c:v>
                </c:pt>
                <c:pt idx="103">
                  <c:v>1.6027155160631874</c:v>
                </c:pt>
                <c:pt idx="104">
                  <c:v>1.6699385855906026</c:v>
                </c:pt>
                <c:pt idx="105">
                  <c:v>1.2040702133096364</c:v>
                </c:pt>
                <c:pt idx="106">
                  <c:v>0.5</c:v>
                </c:pt>
              </c:numCache>
            </c:numRef>
          </c:val>
          <c:smooth val="0"/>
          <c:extLst>
            <c:ext xmlns:c16="http://schemas.microsoft.com/office/drawing/2014/chart" uri="{C3380CC4-5D6E-409C-BE32-E72D297353CC}">
              <c16:uniqueId val="{00000001-10FA-4F3B-B819-612200ED65C7}"/>
            </c:ext>
          </c:extLst>
        </c:ser>
        <c:dLbls>
          <c:showLegendKey val="0"/>
          <c:showVal val="0"/>
          <c:showCatName val="0"/>
          <c:showSerName val="0"/>
          <c:showPercent val="0"/>
          <c:showBubbleSize val="0"/>
        </c:dLbls>
        <c:smooth val="0"/>
        <c:axId val="513721024"/>
        <c:axId val="513721352"/>
      </c:lineChart>
      <c:catAx>
        <c:axId val="5137210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3721352"/>
        <c:crosses val="autoZero"/>
        <c:auto val="1"/>
        <c:lblAlgn val="ctr"/>
        <c:lblOffset val="100"/>
        <c:noMultiLvlLbl val="0"/>
      </c:catAx>
      <c:valAx>
        <c:axId val="513721352"/>
        <c:scaling>
          <c:orientation val="minMax"/>
          <c:max val="9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3721024"/>
        <c:crosses val="autoZero"/>
        <c:crossBetween val="between"/>
      </c:valAx>
      <c:spPr>
        <a:noFill/>
        <a:ln>
          <a:noFill/>
        </a:ln>
        <a:effectLst/>
      </c:spPr>
    </c:plotArea>
    <c:legend>
      <c:legendPos val="b"/>
      <c:layout>
        <c:manualLayout>
          <c:xMode val="edge"/>
          <c:yMode val="edge"/>
          <c:x val="0.48013867016622924"/>
          <c:y val="0.15798556430446195"/>
          <c:w val="0.22861154855643046"/>
          <c:h val="0.175347769028871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8B5DA232-A329-4F6E-B7AB-4C998A90CF70}" type="datetimeFigureOut">
              <a:rPr lang="nb-NO" smtClean="0"/>
              <a:t>19.03.2018</a:t>
            </a:fld>
            <a:endParaRPr lang="nb-NO"/>
          </a:p>
        </p:txBody>
      </p:sp>
      <p:sp>
        <p:nvSpPr>
          <p:cNvPr id="4" name="Plassholder for bunn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0EC526DF-D984-4BDD-AAC0-30A8C48907F0}" type="slidenum">
              <a:rPr lang="nb-NO" smtClean="0"/>
              <a:t>‹#›</a:t>
            </a:fld>
            <a:endParaRPr lang="nb-NO"/>
          </a:p>
        </p:txBody>
      </p:sp>
    </p:spTree>
    <p:extLst>
      <p:ext uri="{BB962C8B-B14F-4D97-AF65-F5344CB8AC3E}">
        <p14:creationId xmlns:p14="http://schemas.microsoft.com/office/powerpoint/2010/main" val="274009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F8B4C65F-D75D-4AE7-9D48-FC9D418EFEB8}" type="datetimeFigureOut">
              <a:rPr lang="nb-NO" smtClean="0"/>
              <a:t>19.03.2018</a:t>
            </a:fld>
            <a:endParaRPr lang="nb-NO"/>
          </a:p>
        </p:txBody>
      </p:sp>
      <p:sp>
        <p:nvSpPr>
          <p:cNvPr id="4" name="Plassholder for lysbil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226813D-F3D6-4B5D-9F09-FF89F8D32547}" type="slidenum">
              <a:rPr lang="nb-NO" smtClean="0"/>
              <a:t>‹#›</a:t>
            </a:fld>
            <a:endParaRPr lang="nb-NO"/>
          </a:p>
        </p:txBody>
      </p:sp>
    </p:spTree>
    <p:extLst>
      <p:ext uri="{BB962C8B-B14F-4D97-AF65-F5344CB8AC3E}">
        <p14:creationId xmlns:p14="http://schemas.microsoft.com/office/powerpoint/2010/main" val="360237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60EA9-2F23-49E3-AFBC-A77BEDF35590}" type="slidenum">
              <a:rPr lang="en-US" smtClean="0"/>
              <a:pPr/>
              <a:t>24</a:t>
            </a:fld>
            <a:endParaRPr lang="en-US"/>
          </a:p>
        </p:txBody>
      </p:sp>
    </p:spTree>
    <p:extLst>
      <p:ext uri="{BB962C8B-B14F-4D97-AF65-F5344CB8AC3E}">
        <p14:creationId xmlns:p14="http://schemas.microsoft.com/office/powerpoint/2010/main" val="160906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27</a:t>
            </a:fld>
            <a:endParaRPr lang="nb-NO"/>
          </a:p>
        </p:txBody>
      </p:sp>
    </p:spTree>
    <p:extLst>
      <p:ext uri="{BB962C8B-B14F-4D97-AF65-F5344CB8AC3E}">
        <p14:creationId xmlns:p14="http://schemas.microsoft.com/office/powerpoint/2010/main" val="12525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SDGs</a:t>
            </a:r>
            <a:r>
              <a:rPr lang="en-US" baseline="0" dirty="0"/>
              <a:t> are great – but how about the European Health 2020 targets???</a:t>
            </a:r>
            <a:endParaRPr lang="en-US" dirty="0"/>
          </a:p>
        </p:txBody>
      </p:sp>
      <p:sp>
        <p:nvSpPr>
          <p:cNvPr id="4" name="Slide Number Placeholder 3"/>
          <p:cNvSpPr>
            <a:spLocks noGrp="1"/>
          </p:cNvSpPr>
          <p:nvPr>
            <p:ph type="sldNum" sz="quarter" idx="10"/>
          </p:nvPr>
        </p:nvSpPr>
        <p:spPr/>
        <p:txBody>
          <a:bodyPr/>
          <a:lstStyle/>
          <a:p>
            <a:fld id="{8226813D-F3D6-4B5D-9F09-FF89F8D32547}" type="slidenum">
              <a:rPr lang="nb-NO" smtClean="0"/>
              <a:t>29</a:t>
            </a:fld>
            <a:endParaRPr lang="nb-NO"/>
          </a:p>
        </p:txBody>
      </p:sp>
    </p:spTree>
    <p:extLst>
      <p:ext uri="{BB962C8B-B14F-4D97-AF65-F5344CB8AC3E}">
        <p14:creationId xmlns:p14="http://schemas.microsoft.com/office/powerpoint/2010/main" val="309550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6276EF9D-6B46-450F-B0A0-C9C462369CA9}"/>
              </a:ext>
            </a:extLst>
          </p:cNvPr>
          <p:cNvSpPr>
            <a:spLocks noGrp="1" noRot="1" noChangeAspect="1" noChangeArrowheads="1" noTextEdit="1"/>
          </p:cNvSpPr>
          <p:nvPr>
            <p:ph type="sldImg"/>
          </p:nvPr>
        </p:nvSpPr>
        <p:spPr>
          <a:xfrm>
            <a:off x="935038" y="754063"/>
            <a:ext cx="5014912" cy="3760787"/>
          </a:xfrm>
          <a:ln/>
        </p:spPr>
      </p:sp>
      <p:sp>
        <p:nvSpPr>
          <p:cNvPr id="271363" name="Rectangle 3">
            <a:extLst>
              <a:ext uri="{FF2B5EF4-FFF2-40B4-BE49-F238E27FC236}">
                <a16:creationId xmlns:a16="http://schemas.microsoft.com/office/drawing/2014/main" id="{8A306F4A-DC06-4CAD-AAF5-BD2C6836D321}"/>
              </a:ext>
            </a:extLst>
          </p:cNvPr>
          <p:cNvSpPr>
            <a:spLocks noGrp="1" noChangeArrowheads="1"/>
          </p:cNvSpPr>
          <p:nvPr>
            <p:ph type="body" idx="1"/>
          </p:nvPr>
        </p:nvSpPr>
        <p:spPr>
          <a:xfrm>
            <a:off x="685800" y="4767263"/>
            <a:ext cx="5511800" cy="4511675"/>
          </a:xfrm>
          <a:noFill/>
          <a:ln/>
        </p:spPr>
        <p:txBody>
          <a:bodyPr/>
          <a:lstStyle/>
          <a:p>
            <a:endParaRPr lang="ja-JP" altLang="en-US" dirty="0">
              <a:ea typeface="MS PGothic" panose="020B0600070205080204" pitchFamily="34" charset="-128"/>
            </a:endParaRPr>
          </a:p>
        </p:txBody>
      </p:sp>
    </p:spTree>
    <p:extLst>
      <p:ext uri="{BB962C8B-B14F-4D97-AF65-F5344CB8AC3E}">
        <p14:creationId xmlns:p14="http://schemas.microsoft.com/office/powerpoint/2010/main" val="2988058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5577" y="1268761"/>
            <a:ext cx="6264695" cy="1584176"/>
          </a:xfrm>
        </p:spPr>
        <p:txBody>
          <a:bodyPr anchor="t">
            <a:normAutofit/>
          </a:bodyPr>
          <a:lstStyle>
            <a:lvl1pPr>
              <a:lnSpc>
                <a:spcPts val="4200"/>
              </a:lnSpc>
              <a:defRPr sz="4000" b="1">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47664" y="3140968"/>
            <a:ext cx="5400600" cy="1512168"/>
          </a:xfrm>
        </p:spPr>
        <p:txBody>
          <a:bodyPr>
            <a:normAutofit/>
          </a:bodyPr>
          <a:lstStyle>
            <a:lvl1pPr marL="0" indent="0" algn="l">
              <a:lnSpc>
                <a:spcPts val="3000"/>
              </a:lnSpc>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8055024" y="6453337"/>
            <a:ext cx="981472" cy="288032"/>
          </a:xfrm>
          <a:prstGeom prst="rect">
            <a:avLst/>
          </a:prstGeom>
        </p:spPr>
        <p:txBody>
          <a:bodyPr/>
          <a:lstStyle>
            <a:lvl1pPr>
              <a:defRPr sz="1200"/>
            </a:lvl1pPr>
          </a:lstStyle>
          <a:p>
            <a:fld id="{DA04746F-8988-4585-AAB9-0B2CCF576F65}" type="datetimeFigureOut">
              <a:rPr lang="nb-NO" smtClean="0"/>
              <a:t>19.03.2018</a:t>
            </a:fld>
            <a:endParaRPr lang="nb-NO"/>
          </a:p>
        </p:txBody>
      </p:sp>
      <p:sp>
        <p:nvSpPr>
          <p:cNvPr id="35" name="Plassholder for tekst 34"/>
          <p:cNvSpPr>
            <a:spLocks noGrp="1"/>
          </p:cNvSpPr>
          <p:nvPr>
            <p:ph type="body" sz="quarter" idx="12" hasCustomPrompt="1"/>
          </p:nvPr>
        </p:nvSpPr>
        <p:spPr>
          <a:xfrm>
            <a:off x="1547664" y="6309320"/>
            <a:ext cx="5977086" cy="432047"/>
          </a:xfrm>
        </p:spPr>
        <p:txBody>
          <a:bodyPr anchor="b">
            <a:noAutofit/>
          </a:bodyPr>
          <a:lstStyle>
            <a:lvl1pPr marL="0" indent="0">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legge til info (trådløst nett f.eks.)</a:t>
            </a:r>
          </a:p>
        </p:txBody>
      </p:sp>
      <p:pic>
        <p:nvPicPr>
          <p:cNvPr id="14" name="Bil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056246"/>
            <a:ext cx="3816424" cy="749018"/>
          </a:xfrm>
          <a:prstGeom prst="rect">
            <a:avLst/>
          </a:prstGeom>
        </p:spPr>
      </p:pic>
    </p:spTree>
    <p:extLst>
      <p:ext uri="{BB962C8B-B14F-4D97-AF65-F5344CB8AC3E}">
        <p14:creationId xmlns:p14="http://schemas.microsoft.com/office/powerpoint/2010/main" val="88612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DA04746F-8988-4585-AAB9-0B2CCF576F65}" type="datetimeFigureOut">
              <a:rPr lang="nb-NO" smtClean="0"/>
              <a:t>19.03.2018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C96639-E3D9-4776-87B6-880B5760478D}" type="slidenum">
              <a:rPr lang="nb-NO" smtClean="0"/>
              <a:t>‹#›</a:t>
            </a:fld>
            <a:endParaRPr lang="nb-NO"/>
          </a:p>
        </p:txBody>
      </p:sp>
      <p:sp>
        <p:nvSpPr>
          <p:cNvPr id="7" name="Plassholder for innhold 6"/>
          <p:cNvSpPr>
            <a:spLocks noGrp="1"/>
          </p:cNvSpPr>
          <p:nvPr>
            <p:ph sz="quarter" idx="13"/>
          </p:nvPr>
        </p:nvSpPr>
        <p:spPr>
          <a:xfrm>
            <a:off x="1258888" y="1412875"/>
            <a:ext cx="7416800" cy="4608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6386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fel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DA04746F-8988-4585-AAB9-0B2CCF576F65}" type="datetimeFigureOut">
              <a:rPr lang="nb-NO" smtClean="0"/>
              <a:t>19.03.2018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C96639-E3D9-4776-87B6-880B5760478D}" type="slidenum">
              <a:rPr lang="nb-NO" smtClean="0"/>
              <a:t>‹#›</a:t>
            </a:fld>
            <a:endParaRPr lang="nb-NO"/>
          </a:p>
        </p:txBody>
      </p:sp>
      <p:sp>
        <p:nvSpPr>
          <p:cNvPr id="7" name="Plassholder for innhold 6"/>
          <p:cNvSpPr>
            <a:spLocks noGrp="1"/>
          </p:cNvSpPr>
          <p:nvPr>
            <p:ph sz="quarter" idx="13"/>
          </p:nvPr>
        </p:nvSpPr>
        <p:spPr>
          <a:xfrm>
            <a:off x="1258888"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p:cNvSpPr>
            <a:spLocks noGrp="1"/>
          </p:cNvSpPr>
          <p:nvPr>
            <p:ph sz="quarter" idx="14"/>
          </p:nvPr>
        </p:nvSpPr>
        <p:spPr>
          <a:xfrm>
            <a:off x="5148064" y="1412875"/>
            <a:ext cx="3529136" cy="4608513"/>
          </a:xfrm>
        </p:spPr>
        <p:txBody>
          <a:bodyPr/>
          <a:lstStyle>
            <a:lvl1pPr>
              <a:defRPr sz="2200"/>
            </a:lvl1pPr>
            <a:lvl2pPr>
              <a:defRPr sz="2000"/>
            </a:lvl2pPr>
            <a:lvl3pPr>
              <a:defRPr sz="2000"/>
            </a:lvl3pPr>
            <a:lvl4pPr>
              <a:defRPr sz="2000"/>
            </a:lvl4pPr>
            <a:lvl5pP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8287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DA04746F-8988-4585-AAB9-0B2CCF576F65}" type="datetimeFigureOut">
              <a:rPr lang="nb-NO" smtClean="0"/>
              <a:t>19.03.2018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C96639-E3D9-4776-87B6-880B5760478D}" type="slidenum">
              <a:rPr lang="nb-NO" smtClean="0"/>
              <a:t>‹#›</a:t>
            </a:fld>
            <a:endParaRPr lang="nb-NO"/>
          </a:p>
        </p:txBody>
      </p:sp>
    </p:spTree>
    <p:extLst>
      <p:ext uri="{BB962C8B-B14F-4D97-AF65-F5344CB8AC3E}">
        <p14:creationId xmlns:p14="http://schemas.microsoft.com/office/powerpoint/2010/main" val="260367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A04746F-8988-4585-AAB9-0B2CCF576F65}" type="datetimeFigureOut">
              <a:rPr lang="nb-NO" smtClean="0"/>
              <a:t>19.03.2018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8C96639-E3D9-4776-87B6-880B5760478D}" type="slidenum">
              <a:rPr lang="nb-NO" smtClean="0"/>
              <a:t>‹#›</a:t>
            </a:fld>
            <a:endParaRPr lang="nb-NO"/>
          </a:p>
        </p:txBody>
      </p:sp>
    </p:spTree>
    <p:extLst>
      <p:ext uri="{BB962C8B-B14F-4D97-AF65-F5344CB8AC3E}">
        <p14:creationId xmlns:p14="http://schemas.microsoft.com/office/powerpoint/2010/main" val="258914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DA04746F-8988-4585-AAB9-0B2CCF576F65}" type="datetimeFigureOut">
              <a:rPr lang="nb-NO" smtClean="0"/>
              <a:t>19.03.2018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8C96639-E3D9-4776-87B6-880B5760478D}" type="slidenum">
              <a:rPr lang="nb-NO" smtClean="0"/>
              <a:t>‹#›</a:t>
            </a:fld>
            <a:endParaRPr lang="nb-NO"/>
          </a:p>
        </p:txBody>
      </p:sp>
    </p:spTree>
    <p:extLst>
      <p:ext uri="{BB962C8B-B14F-4D97-AF65-F5344CB8AC3E}">
        <p14:creationId xmlns:p14="http://schemas.microsoft.com/office/powerpoint/2010/main" val="237753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A04746F-8988-4585-AAB9-0B2CCF576F65}" type="datetimeFigureOut">
              <a:rPr lang="nb-NO" smtClean="0"/>
              <a:t>19.03.2018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8C96639-E3D9-4776-87B6-880B5760478D}" type="slidenum">
              <a:rPr lang="nb-NO" smtClean="0"/>
              <a:t>‹#›</a:t>
            </a:fld>
            <a:endParaRPr lang="nb-NO"/>
          </a:p>
        </p:txBody>
      </p:sp>
    </p:spTree>
    <p:extLst>
      <p:ext uri="{BB962C8B-B14F-4D97-AF65-F5344CB8AC3E}">
        <p14:creationId xmlns:p14="http://schemas.microsoft.com/office/powerpoint/2010/main" val="415089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59632" y="188640"/>
            <a:ext cx="7427168" cy="1143000"/>
          </a:xfrm>
          <a:prstGeom prst="rect">
            <a:avLst/>
          </a:prstGeom>
        </p:spPr>
        <p:txBody>
          <a:bodyPr vert="horz" lIns="0" tIns="0" rIns="0" bIns="0" rtlCol="0" anchor="t">
            <a:normAutofit/>
          </a:bodyPr>
          <a:lstStyle/>
          <a:p>
            <a:r>
              <a:rPr lang="nb-NO" dirty="0"/>
              <a:t>Klikk for å redigere tittelstil</a:t>
            </a:r>
          </a:p>
        </p:txBody>
      </p:sp>
      <p:sp>
        <p:nvSpPr>
          <p:cNvPr id="3" name="Plassholder for tekst 2"/>
          <p:cNvSpPr>
            <a:spLocks noGrp="1"/>
          </p:cNvSpPr>
          <p:nvPr>
            <p:ph type="body" idx="1"/>
          </p:nvPr>
        </p:nvSpPr>
        <p:spPr>
          <a:xfrm>
            <a:off x="1259632" y="1412776"/>
            <a:ext cx="7427168" cy="424847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cxnSp>
        <p:nvCxnSpPr>
          <p:cNvPr id="8" name="Rett linje 7"/>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sp>
        <p:nvSpPr>
          <p:cNvPr id="17" name="Plassholder for dato 3"/>
          <p:cNvSpPr>
            <a:spLocks noGrp="1"/>
          </p:cNvSpPr>
          <p:nvPr>
            <p:ph type="dt" sz="half" idx="2"/>
          </p:nvPr>
        </p:nvSpPr>
        <p:spPr>
          <a:xfrm>
            <a:off x="7046912" y="6453337"/>
            <a:ext cx="981472" cy="288032"/>
          </a:xfrm>
          <a:prstGeom prst="rect">
            <a:avLst/>
          </a:prstGeom>
        </p:spPr>
        <p:txBody>
          <a:bodyPr/>
          <a:lstStyle>
            <a:lvl1pPr>
              <a:defRPr sz="1200">
                <a:solidFill>
                  <a:schemeClr val="bg1">
                    <a:lumMod val="50000"/>
                  </a:schemeClr>
                </a:solidFill>
              </a:defRPr>
            </a:lvl1pPr>
          </a:lstStyle>
          <a:p>
            <a:fld id="{DA04746F-8988-4585-AAB9-0B2CCF576F65}" type="datetimeFigureOut">
              <a:rPr lang="nb-NO" smtClean="0"/>
              <a:t>19.03.2018</a:t>
            </a:fld>
            <a:endParaRPr lang="nb-NO"/>
          </a:p>
        </p:txBody>
      </p:sp>
      <p:sp>
        <p:nvSpPr>
          <p:cNvPr id="18" name="Plassholder for bunntekst 4"/>
          <p:cNvSpPr>
            <a:spLocks noGrp="1"/>
          </p:cNvSpPr>
          <p:nvPr>
            <p:ph type="ftr" sz="quarter" idx="3"/>
          </p:nvPr>
        </p:nvSpPr>
        <p:spPr>
          <a:xfrm>
            <a:off x="4427984" y="6453337"/>
            <a:ext cx="2520280" cy="288032"/>
          </a:xfrm>
          <a:prstGeom prst="rect">
            <a:avLst/>
          </a:prstGeom>
        </p:spPr>
        <p:txBody>
          <a:bodyPr/>
          <a:lstStyle>
            <a:lvl1pPr algn="r">
              <a:defRPr sz="1200">
                <a:solidFill>
                  <a:schemeClr val="bg1">
                    <a:lumMod val="50000"/>
                  </a:schemeClr>
                </a:solidFill>
              </a:defRPr>
            </a:lvl1pPr>
          </a:lstStyle>
          <a:p>
            <a:endParaRPr lang="nb-NO"/>
          </a:p>
        </p:txBody>
      </p:sp>
      <p:sp>
        <p:nvSpPr>
          <p:cNvPr id="19" name="Plassholder for lysbildenummer 5"/>
          <p:cNvSpPr>
            <a:spLocks noGrp="1"/>
          </p:cNvSpPr>
          <p:nvPr>
            <p:ph type="sldNum" sz="quarter" idx="4"/>
          </p:nvPr>
        </p:nvSpPr>
        <p:spPr>
          <a:xfrm>
            <a:off x="8172400" y="6453337"/>
            <a:ext cx="514400" cy="288032"/>
          </a:xfrm>
          <a:prstGeom prst="rect">
            <a:avLst/>
          </a:prstGeom>
        </p:spPr>
        <p:txBody>
          <a:bodyPr/>
          <a:lstStyle>
            <a:lvl1pPr>
              <a:defRPr sz="1200">
                <a:solidFill>
                  <a:schemeClr val="bg1">
                    <a:lumMod val="50000"/>
                  </a:schemeClr>
                </a:solidFill>
              </a:defRPr>
            </a:lvl1pPr>
          </a:lstStyle>
          <a:p>
            <a:fld id="{18C96639-E3D9-4776-87B6-880B5760478D}" type="slidenum">
              <a:rPr lang="nb-NO" smtClean="0"/>
              <a:t>‹#›</a:t>
            </a:fld>
            <a:endParaRPr lang="nb-NO"/>
          </a:p>
        </p:txBody>
      </p:sp>
      <p:cxnSp>
        <p:nvCxnSpPr>
          <p:cNvPr id="10" name="Rett linje 9"/>
          <p:cNvCxnSpPr/>
          <p:nvPr/>
        </p:nvCxnSpPr>
        <p:spPr>
          <a:xfrm>
            <a:off x="1283696" y="6135176"/>
            <a:ext cx="7380000" cy="0"/>
          </a:xfrm>
          <a:prstGeom prst="line">
            <a:avLst/>
          </a:prstGeom>
          <a:ln w="38100">
            <a:gradFill>
              <a:gsLst>
                <a:gs pos="0">
                  <a:schemeClr val="accent1"/>
                </a:gs>
                <a:gs pos="54000">
                  <a:srgbClr val="82B061"/>
                </a:gs>
                <a:gs pos="100000">
                  <a:srgbClr val="D3FFAF"/>
                </a:gs>
              </a:gsLst>
              <a:lin ang="4800000" scaled="0"/>
            </a:gradFill>
          </a:ln>
        </p:spPr>
        <p:style>
          <a:lnRef idx="1">
            <a:schemeClr val="accent1"/>
          </a:lnRef>
          <a:fillRef idx="0">
            <a:schemeClr val="accent1"/>
          </a:fillRef>
          <a:effectRef idx="0">
            <a:schemeClr val="accent1"/>
          </a:effectRef>
          <a:fontRef idx="minor">
            <a:schemeClr val="tx1"/>
          </a:fontRef>
        </p:style>
      </p:cxnSp>
      <p:pic>
        <p:nvPicPr>
          <p:cNvPr id="12" name="Plassholder for innhold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636" y="6204768"/>
            <a:ext cx="2376264" cy="464592"/>
          </a:xfrm>
          <a:prstGeom prst="rect">
            <a:avLst/>
          </a:prstGeom>
        </p:spPr>
      </p:pic>
    </p:spTree>
    <p:extLst>
      <p:ext uri="{BB962C8B-B14F-4D97-AF65-F5344CB8AC3E}">
        <p14:creationId xmlns:p14="http://schemas.microsoft.com/office/powerpoint/2010/main" val="4210869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l" defTabSz="914400" rtl="0" eaLnBrk="1" latinLnBrk="0" hangingPunct="1">
        <a:spcBef>
          <a:spcPct val="0"/>
        </a:spcBef>
        <a:buNone/>
        <a:defRPr sz="4000" b="1"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27584" y="1700808"/>
            <a:ext cx="7772400" cy="1470025"/>
          </a:xfrm>
        </p:spPr>
        <p:txBody>
          <a:bodyPr>
            <a:normAutofit/>
          </a:bodyPr>
          <a:lstStyle/>
          <a:p>
            <a:r>
              <a:rPr lang="en-GB" sz="4800" b="1" dirty="0">
                <a:solidFill>
                  <a:schemeClr val="accent1"/>
                </a:solidFill>
              </a:rPr>
              <a:t>Vital Statistics on </a:t>
            </a:r>
            <a:br>
              <a:rPr lang="en-GB" sz="4800" b="1" dirty="0">
                <a:solidFill>
                  <a:schemeClr val="accent1"/>
                </a:solidFill>
              </a:rPr>
            </a:br>
            <a:r>
              <a:rPr lang="en-GB" sz="4800" b="1" dirty="0">
                <a:solidFill>
                  <a:schemeClr val="accent1"/>
                </a:solidFill>
              </a:rPr>
              <a:t>Births and Deaths</a:t>
            </a:r>
            <a:endParaRPr lang="nb-NO" sz="4800" b="1" dirty="0">
              <a:solidFill>
                <a:schemeClr val="accent1"/>
              </a:solidFill>
            </a:endParaRPr>
          </a:p>
        </p:txBody>
      </p:sp>
      <p:sp>
        <p:nvSpPr>
          <p:cNvPr id="5" name="Rectangle 3"/>
          <p:cNvSpPr>
            <a:spLocks noGrp="1" noChangeArrowheads="1"/>
          </p:cNvSpPr>
          <p:nvPr>
            <p:ph type="subTitle" idx="1"/>
          </p:nvPr>
        </p:nvSpPr>
        <p:spPr>
          <a:xfrm>
            <a:off x="4860032" y="5081984"/>
            <a:ext cx="3739952" cy="948787"/>
          </a:xfrm>
        </p:spPr>
        <p:txBody>
          <a:bodyPr>
            <a:noAutofit/>
          </a:bodyPr>
          <a:lstStyle/>
          <a:p>
            <a:pPr algn="r"/>
            <a:r>
              <a:rPr lang="nb-NO" altLang="nb-NO" sz="2400" dirty="0">
                <a:solidFill>
                  <a:schemeClr val="tx2"/>
                </a:solidFill>
              </a:rPr>
              <a:t>Vibeke Oestreich Nielsen</a:t>
            </a:r>
          </a:p>
          <a:p>
            <a:pPr algn="r"/>
            <a:r>
              <a:rPr lang="nb-NO" altLang="nb-NO" sz="2400" dirty="0">
                <a:solidFill>
                  <a:schemeClr val="tx2"/>
                </a:solidFill>
              </a:rPr>
              <a:t>von@ssb.no</a:t>
            </a:r>
          </a:p>
        </p:txBody>
      </p:sp>
    </p:spTree>
    <p:extLst>
      <p:ext uri="{BB962C8B-B14F-4D97-AF65-F5344CB8AC3E}">
        <p14:creationId xmlns:p14="http://schemas.microsoft.com/office/powerpoint/2010/main" val="332460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0"/>
            <a:ext cx="8229600" cy="548680"/>
          </a:xfrm>
        </p:spPr>
        <p:txBody>
          <a:bodyPr>
            <a:normAutofit/>
          </a:bodyPr>
          <a:lstStyle/>
          <a:p>
            <a:r>
              <a:rPr lang="en-GB" sz="2400" b="1" dirty="0">
                <a:solidFill>
                  <a:schemeClr val="tx2">
                    <a:lumMod val="60000"/>
                    <a:lumOff val="40000"/>
                  </a:schemeClr>
                </a:solidFill>
              </a:rPr>
              <a:t>Recommended tables on live births (</a:t>
            </a:r>
            <a:r>
              <a:rPr lang="en-US" sz="2400" b="1" dirty="0">
                <a:solidFill>
                  <a:schemeClr val="tx2">
                    <a:lumMod val="60000"/>
                    <a:lumOff val="40000"/>
                  </a:schemeClr>
                </a:solidFill>
              </a:rPr>
              <a:t>UN P&amp;R)</a:t>
            </a:r>
            <a:endParaRPr lang="nb-NO" sz="2400" b="1" dirty="0">
              <a:solidFill>
                <a:schemeClr val="tx2">
                  <a:lumMod val="60000"/>
                  <a:lumOff val="40000"/>
                </a:schemeClr>
              </a:solidFill>
            </a:endParaRPr>
          </a:p>
        </p:txBody>
      </p:sp>
      <p:sp>
        <p:nvSpPr>
          <p:cNvPr id="2" name="Plassholder for innhold 1"/>
          <p:cNvSpPr>
            <a:spLocks noGrp="1"/>
          </p:cNvSpPr>
          <p:nvPr>
            <p:ph sz="quarter" idx="13"/>
          </p:nvPr>
        </p:nvSpPr>
        <p:spPr>
          <a:xfrm>
            <a:off x="683568" y="548680"/>
            <a:ext cx="7992888" cy="5472608"/>
          </a:xfrm>
        </p:spPr>
        <p:txBody>
          <a:bodyPr>
            <a:noAutofit/>
          </a:bodyPr>
          <a:lstStyle/>
          <a:p>
            <a:pPr marL="0" indent="0">
              <a:buNone/>
            </a:pPr>
            <a:r>
              <a:rPr lang="en-US" sz="1800" dirty="0"/>
              <a:t>LB-l    Live births by place of occurrence and sex of child</a:t>
            </a:r>
            <a:endParaRPr lang="nb-NO" sz="1800" dirty="0"/>
          </a:p>
          <a:p>
            <a:pPr marL="0" indent="0">
              <a:buNone/>
            </a:pPr>
            <a:r>
              <a:rPr lang="en-US" sz="1800" dirty="0"/>
              <a:t>LB-2   Live births by place of occurrence and place of usual residence of mother</a:t>
            </a:r>
            <a:endParaRPr lang="nb-NO" sz="1800" dirty="0"/>
          </a:p>
          <a:p>
            <a:pPr marL="0" indent="0">
              <a:buNone/>
            </a:pPr>
            <a:r>
              <a:rPr lang="en-US" sz="1800" dirty="0"/>
              <a:t>LB-3   Live births by place of registration, month of occurrence and month of registration</a:t>
            </a:r>
            <a:endParaRPr lang="nb-NO" sz="1800" dirty="0"/>
          </a:p>
          <a:p>
            <a:pPr marL="0" indent="0">
              <a:buNone/>
            </a:pPr>
            <a:r>
              <a:rPr lang="en-US" sz="1800" dirty="0"/>
              <a:t>LB-4   Live births by month, place of occurrence and place of usual residence of mother</a:t>
            </a:r>
            <a:endParaRPr lang="nb-NO" sz="1800" dirty="0"/>
          </a:p>
          <a:p>
            <a:pPr marL="0" indent="0">
              <a:buNone/>
            </a:pPr>
            <a:r>
              <a:rPr lang="en-US" sz="1800" i="1" dirty="0"/>
              <a:t>LB-5   Live births by age, place of usual residence and marital status of mother</a:t>
            </a:r>
            <a:endParaRPr lang="nb-NO" sz="1800" dirty="0"/>
          </a:p>
          <a:p>
            <a:pPr marL="0" indent="0">
              <a:buNone/>
            </a:pPr>
            <a:r>
              <a:rPr lang="en-US" sz="1800" dirty="0"/>
              <a:t>LB-6   Live births by age of father</a:t>
            </a:r>
            <a:endParaRPr lang="nb-NO" sz="1800" dirty="0"/>
          </a:p>
          <a:p>
            <a:pPr marL="0" indent="0">
              <a:buNone/>
            </a:pPr>
            <a:r>
              <a:rPr lang="en-US" sz="1800" dirty="0"/>
              <a:t>LB-7   Live births by place of usual residence, age and educational attainment of mother</a:t>
            </a:r>
            <a:endParaRPr lang="nb-NO" sz="1800" dirty="0"/>
          </a:p>
          <a:p>
            <a:pPr marL="0" indent="0">
              <a:buNone/>
            </a:pPr>
            <a:r>
              <a:rPr lang="en-US" sz="1800" i="1" dirty="0"/>
              <a:t>LB-8   Live births by educational attainment and age of mother, and live-birth order</a:t>
            </a:r>
            <a:endParaRPr lang="nb-NO" sz="1800" dirty="0"/>
          </a:p>
          <a:p>
            <a:pPr marL="0" indent="0">
              <a:buNone/>
            </a:pPr>
            <a:r>
              <a:rPr lang="en-US" sz="1800" dirty="0"/>
              <a:t>LB-9   Live births by place of usual residence and age of mother, sex of child and live-birth order</a:t>
            </a:r>
            <a:endParaRPr lang="nb-NO" sz="1800" dirty="0"/>
          </a:p>
          <a:p>
            <a:pPr marL="0" indent="0">
              <a:buNone/>
            </a:pPr>
            <a:r>
              <a:rPr lang="en-US" sz="1800" i="1" dirty="0"/>
              <a:t>LB-10 Live births by live-birth order and interval between last and previous live births to mother</a:t>
            </a:r>
            <a:endParaRPr lang="nb-NO" sz="1800" dirty="0"/>
          </a:p>
        </p:txBody>
      </p:sp>
    </p:spTree>
    <p:extLst>
      <p:ext uri="{BB962C8B-B14F-4D97-AF65-F5344CB8AC3E}">
        <p14:creationId xmlns:p14="http://schemas.microsoft.com/office/powerpoint/2010/main" val="159121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7544" y="0"/>
            <a:ext cx="8229600" cy="548680"/>
          </a:xfrm>
        </p:spPr>
        <p:txBody>
          <a:bodyPr>
            <a:normAutofit/>
          </a:bodyPr>
          <a:lstStyle/>
          <a:p>
            <a:r>
              <a:rPr lang="en-GB" sz="2400" b="1" dirty="0">
                <a:solidFill>
                  <a:schemeClr val="tx2">
                    <a:lumMod val="60000"/>
                    <a:lumOff val="40000"/>
                  </a:schemeClr>
                </a:solidFill>
              </a:rPr>
              <a:t>Recommended tables on live births (</a:t>
            </a:r>
            <a:r>
              <a:rPr lang="en-US" sz="2400" b="1" dirty="0">
                <a:solidFill>
                  <a:schemeClr val="tx2">
                    <a:lumMod val="60000"/>
                    <a:lumOff val="40000"/>
                  </a:schemeClr>
                </a:solidFill>
              </a:rPr>
              <a:t>UN P&amp;R)</a:t>
            </a:r>
            <a:endParaRPr lang="nb-NO" sz="2400" b="1" dirty="0">
              <a:solidFill>
                <a:schemeClr val="tx2">
                  <a:lumMod val="60000"/>
                  <a:lumOff val="40000"/>
                </a:schemeClr>
              </a:solidFill>
            </a:endParaRPr>
          </a:p>
        </p:txBody>
      </p:sp>
      <p:sp>
        <p:nvSpPr>
          <p:cNvPr id="2" name="Plassholder for innhold 1"/>
          <p:cNvSpPr>
            <a:spLocks noGrp="1"/>
          </p:cNvSpPr>
          <p:nvPr>
            <p:ph sz="quarter" idx="13"/>
          </p:nvPr>
        </p:nvSpPr>
        <p:spPr>
          <a:xfrm>
            <a:off x="662880" y="692696"/>
            <a:ext cx="8229600" cy="5832648"/>
          </a:xfrm>
        </p:spPr>
        <p:txBody>
          <a:bodyPr>
            <a:noAutofit/>
          </a:bodyPr>
          <a:lstStyle/>
          <a:p>
            <a:pPr marL="0" indent="0">
              <a:buNone/>
            </a:pPr>
            <a:r>
              <a:rPr lang="en-US" sz="1800" dirty="0"/>
              <a:t>LB-11 Live births by place of birth, place of usual residence and age of mother</a:t>
            </a:r>
            <a:endParaRPr lang="nb-NO" sz="1800" dirty="0"/>
          </a:p>
          <a:p>
            <a:pPr marL="0" indent="0">
              <a:buNone/>
            </a:pPr>
            <a:r>
              <a:rPr lang="en-US" sz="1800" i="1" dirty="0"/>
              <a:t>LB-12 Live births by place of usual residence and age of mother and legitimacy status</a:t>
            </a:r>
            <a:endParaRPr lang="nb-NO" sz="1800" dirty="0"/>
          </a:p>
          <a:p>
            <a:pPr marL="0" indent="0">
              <a:buNone/>
            </a:pPr>
            <a:r>
              <a:rPr lang="en-US" sz="1800" dirty="0"/>
              <a:t>LB-13 Live births by place of occurrence, site of delivery and attendant at birth</a:t>
            </a:r>
            <a:endParaRPr lang="nb-NO" sz="1800" dirty="0"/>
          </a:p>
          <a:p>
            <a:pPr marL="0" indent="0">
              <a:buNone/>
            </a:pPr>
            <a:r>
              <a:rPr lang="en-US" sz="1800" i="1" dirty="0"/>
              <a:t>LB-14 Live births by site of delivery, attendant at birth and birth weight</a:t>
            </a:r>
            <a:endParaRPr lang="nb-NO" sz="1800" dirty="0"/>
          </a:p>
          <a:p>
            <a:pPr marL="0" indent="0">
              <a:buNone/>
            </a:pPr>
            <a:r>
              <a:rPr lang="en-US" sz="1800" i="1" dirty="0"/>
              <a:t>LB-15 Live births by birth weight and place of usual residence and educational attainment of mother</a:t>
            </a:r>
            <a:endParaRPr lang="nb-NO" sz="1800" dirty="0"/>
          </a:p>
          <a:p>
            <a:pPr marL="0" indent="0">
              <a:buNone/>
            </a:pPr>
            <a:r>
              <a:rPr lang="en-US" sz="1800" i="1" dirty="0"/>
              <a:t>LB-16 Live births by gestational age, place of usual residence of mother and birth weight</a:t>
            </a:r>
            <a:endParaRPr lang="nb-NO" sz="1800" dirty="0"/>
          </a:p>
          <a:p>
            <a:pPr marL="0" indent="0">
              <a:buNone/>
            </a:pPr>
            <a:r>
              <a:rPr lang="en-US" sz="1800" i="1" dirty="0"/>
              <a:t>LB-17 Live births by birth weight, place of usual residence of mother and month in which prenatal care began</a:t>
            </a:r>
            <a:endParaRPr lang="nb-NO" sz="1800" dirty="0"/>
          </a:p>
          <a:p>
            <a:pPr marL="0" indent="0">
              <a:buNone/>
            </a:pPr>
            <a:r>
              <a:rPr lang="en-US" sz="1800" i="1" dirty="0"/>
              <a:t>LB-18 Live births by age and place of usual residence of mother and month in which prenatal care began</a:t>
            </a:r>
            <a:endParaRPr lang="nb-NO" sz="1800" dirty="0"/>
          </a:p>
          <a:p>
            <a:pPr marL="0" indent="0">
              <a:buNone/>
            </a:pPr>
            <a:r>
              <a:rPr lang="en-US" sz="1800" i="1" dirty="0"/>
              <a:t>LB-19 Live births by live-birth order, place of usual residence of mother and month in which prenatal care began</a:t>
            </a:r>
            <a:endParaRPr lang="nb-NO" sz="1800" dirty="0"/>
          </a:p>
          <a:p>
            <a:pPr marL="0" indent="0">
              <a:buNone/>
            </a:pPr>
            <a:r>
              <a:rPr lang="en-US" sz="1800" dirty="0"/>
              <a:t>LB-20 Live births by place of usual residence of mother and duration of residence at the current usual residence</a:t>
            </a:r>
            <a:endParaRPr lang="nb-NO" sz="2000" dirty="0"/>
          </a:p>
        </p:txBody>
      </p:sp>
    </p:spTree>
    <p:extLst>
      <p:ext uri="{BB962C8B-B14F-4D97-AF65-F5344CB8AC3E}">
        <p14:creationId xmlns:p14="http://schemas.microsoft.com/office/powerpoint/2010/main" val="283378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B6EDB6-27BC-412C-A23F-5E2B783D3B62}"/>
              </a:ext>
            </a:extLst>
          </p:cNvPr>
          <p:cNvSpPr>
            <a:spLocks noGrp="1"/>
          </p:cNvSpPr>
          <p:nvPr>
            <p:ph type="title"/>
          </p:nvPr>
        </p:nvSpPr>
        <p:spPr>
          <a:xfrm>
            <a:off x="457200" y="274637"/>
            <a:ext cx="8229600" cy="346051"/>
          </a:xfrm>
        </p:spPr>
        <p:txBody>
          <a:bodyPr>
            <a:normAutofit fontScale="90000"/>
          </a:bodyPr>
          <a:lstStyle/>
          <a:p>
            <a:r>
              <a:rPr lang="en-GB" sz="2800" b="1" dirty="0"/>
              <a:t>Annex II: Tabulation plan: Live births</a:t>
            </a:r>
            <a:endParaRPr lang="nb-NO" sz="2800" dirty="0"/>
          </a:p>
        </p:txBody>
      </p:sp>
      <p:graphicFrame>
        <p:nvGraphicFramePr>
          <p:cNvPr id="4" name="Tabell 3">
            <a:extLst>
              <a:ext uri="{FF2B5EF4-FFF2-40B4-BE49-F238E27FC236}">
                <a16:creationId xmlns:a16="http://schemas.microsoft.com/office/drawing/2014/main" id="{4CB11F3B-860A-4726-A9B2-74640DDC54B8}"/>
              </a:ext>
            </a:extLst>
          </p:cNvPr>
          <p:cNvGraphicFramePr>
            <a:graphicFrameLocks noGrp="1"/>
          </p:cNvGraphicFramePr>
          <p:nvPr>
            <p:extLst>
              <p:ext uri="{D42A27DB-BD31-4B8C-83A1-F6EECF244321}">
                <p14:modId xmlns:p14="http://schemas.microsoft.com/office/powerpoint/2010/main" val="563300120"/>
              </p:ext>
            </p:extLst>
          </p:nvPr>
        </p:nvGraphicFramePr>
        <p:xfrm>
          <a:off x="146369" y="855854"/>
          <a:ext cx="8964487" cy="5967514"/>
        </p:xfrm>
        <a:graphic>
          <a:graphicData uri="http://schemas.openxmlformats.org/drawingml/2006/table">
            <a:tbl>
              <a:tblPr firstRow="1" firstCol="1" bandRow="1">
                <a:tableStyleId>{5C22544A-7EE6-4342-B048-85BDC9FD1C3A}</a:tableStyleId>
              </a:tblPr>
              <a:tblGrid>
                <a:gridCol w="720080">
                  <a:extLst>
                    <a:ext uri="{9D8B030D-6E8A-4147-A177-3AD203B41FA5}">
                      <a16:colId xmlns:a16="http://schemas.microsoft.com/office/drawing/2014/main" val="4208175617"/>
                    </a:ext>
                  </a:extLst>
                </a:gridCol>
                <a:gridCol w="720080">
                  <a:extLst>
                    <a:ext uri="{9D8B030D-6E8A-4147-A177-3AD203B41FA5}">
                      <a16:colId xmlns:a16="http://schemas.microsoft.com/office/drawing/2014/main" val="1412730073"/>
                    </a:ext>
                  </a:extLst>
                </a:gridCol>
                <a:gridCol w="4248472">
                  <a:extLst>
                    <a:ext uri="{9D8B030D-6E8A-4147-A177-3AD203B41FA5}">
                      <a16:colId xmlns:a16="http://schemas.microsoft.com/office/drawing/2014/main" val="3363840572"/>
                    </a:ext>
                  </a:extLst>
                </a:gridCol>
                <a:gridCol w="869180">
                  <a:extLst>
                    <a:ext uri="{9D8B030D-6E8A-4147-A177-3AD203B41FA5}">
                      <a16:colId xmlns:a16="http://schemas.microsoft.com/office/drawing/2014/main" val="3492435325"/>
                    </a:ext>
                  </a:extLst>
                </a:gridCol>
                <a:gridCol w="1646156">
                  <a:extLst>
                    <a:ext uri="{9D8B030D-6E8A-4147-A177-3AD203B41FA5}">
                      <a16:colId xmlns:a16="http://schemas.microsoft.com/office/drawing/2014/main" val="2697627002"/>
                    </a:ext>
                  </a:extLst>
                </a:gridCol>
                <a:gridCol w="760519">
                  <a:extLst>
                    <a:ext uri="{9D8B030D-6E8A-4147-A177-3AD203B41FA5}">
                      <a16:colId xmlns:a16="http://schemas.microsoft.com/office/drawing/2014/main" val="1178109062"/>
                    </a:ext>
                  </a:extLst>
                </a:gridCol>
              </a:tblGrid>
              <a:tr h="1656184">
                <a:tc>
                  <a:txBody>
                    <a:bodyPr/>
                    <a:lstStyle/>
                    <a:p>
                      <a:pPr>
                        <a:lnSpc>
                          <a:spcPct val="115000"/>
                        </a:lnSpc>
                        <a:spcAft>
                          <a:spcPts val="0"/>
                        </a:spcAft>
                      </a:pPr>
                      <a:r>
                        <a:rPr lang="en-GB" sz="1800" dirty="0">
                          <a:effectLst/>
                        </a:rPr>
                        <a:t>Tab-le no.</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a:effectLst/>
                        </a:rPr>
                        <a:t>P&amp;R</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Table content</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a:effectLst/>
                        </a:rPr>
                        <a:t>Pos­­sible: Yes/ No</a:t>
                      </a:r>
                      <a:endParaRPr lang="nb-NO"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Possible if CR data are com­­bined with other data sources</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Year</a:t>
                      </a:r>
                      <a:endParaRPr lang="nb-NO" sz="1800" dirty="0">
                        <a:effectLst/>
                      </a:endParaRPr>
                    </a:p>
                    <a:p>
                      <a:pPr>
                        <a:lnSpc>
                          <a:spcPct val="115000"/>
                        </a:lnSpc>
                        <a:spcAft>
                          <a:spcPts val="0"/>
                        </a:spcAft>
                      </a:pPr>
                      <a:r>
                        <a:rPr lang="en-GB" sz="1800" dirty="0">
                          <a:effectLst/>
                        </a:rPr>
                        <a:t> </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044961210"/>
                  </a:ext>
                </a:extLst>
              </a:tr>
              <a:tr h="393159">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b="1" dirty="0">
                          <a:effectLst/>
                        </a:rPr>
                        <a:t>First priority tables</a:t>
                      </a:r>
                      <a:endParaRPr lang="nb-NO" sz="1800" b="1"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884055022"/>
                  </a:ext>
                </a:extLst>
              </a:tr>
              <a:tr h="822255">
                <a:tc>
                  <a:txBody>
                    <a:bodyPr/>
                    <a:lstStyle/>
                    <a:p>
                      <a:pPr algn="ctr">
                        <a:lnSpc>
                          <a:spcPct val="115000"/>
                        </a:lnSpc>
                        <a:spcAft>
                          <a:spcPts val="0"/>
                        </a:spcAft>
                      </a:pPr>
                      <a:r>
                        <a:rPr lang="en-GB" sz="2000">
                          <a:effectLst/>
                        </a:rPr>
                        <a:t>4.1</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IB-1</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Total number of live births by sex, incl. sex ratio at birth and site of </a:t>
                      </a:r>
                      <a:r>
                        <a:rPr lang="en-GB" sz="1800" dirty="0" err="1">
                          <a:effectLst/>
                        </a:rPr>
                        <a:t>delivery</a:t>
                      </a:r>
                      <a:r>
                        <a:rPr lang="en-GB" sz="1800" baseline="30000" dirty="0" err="1">
                          <a:effectLst/>
                        </a:rPr>
                        <a:t>a</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86023867"/>
                  </a:ext>
                </a:extLst>
              </a:tr>
              <a:tr h="762171">
                <a:tc>
                  <a:txBody>
                    <a:bodyPr/>
                    <a:lstStyle/>
                    <a:p>
                      <a:pPr algn="ctr">
                        <a:lnSpc>
                          <a:spcPct val="115000"/>
                        </a:lnSpc>
                        <a:spcAft>
                          <a:spcPts val="0"/>
                        </a:spcAft>
                      </a:pPr>
                      <a:r>
                        <a:rPr lang="en-GB" sz="2000">
                          <a:effectLst/>
                        </a:rPr>
                        <a:t>4.2</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ST-3</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Live births by place of residence</a:t>
                      </a:r>
                      <a:r>
                        <a:rPr lang="en-GB" sz="1800" baseline="30000" dirty="0">
                          <a:effectLst/>
                        </a:rPr>
                        <a:t>1</a:t>
                      </a:r>
                      <a:r>
                        <a:rPr lang="en-GB" sz="1800" dirty="0">
                          <a:effectLst/>
                        </a:rPr>
                        <a:t> and urban–rural residence of the </a:t>
                      </a:r>
                      <a:r>
                        <a:rPr lang="en-GB" sz="1800" dirty="0" err="1">
                          <a:effectLst/>
                        </a:rPr>
                        <a:t>mother</a:t>
                      </a:r>
                      <a:r>
                        <a:rPr lang="en-GB" sz="1800" baseline="30000" dirty="0" err="1">
                          <a:effectLst/>
                        </a:rPr>
                        <a:t>a</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09029150"/>
                  </a:ext>
                </a:extLst>
              </a:tr>
              <a:tr h="762171">
                <a:tc>
                  <a:txBody>
                    <a:bodyPr/>
                    <a:lstStyle/>
                    <a:p>
                      <a:pPr algn="ctr">
                        <a:lnSpc>
                          <a:spcPct val="115000"/>
                        </a:lnSpc>
                        <a:spcAft>
                          <a:spcPts val="0"/>
                        </a:spcAft>
                      </a:pPr>
                      <a:r>
                        <a:rPr lang="en-GB" sz="2000">
                          <a:effectLst/>
                        </a:rPr>
                        <a:t>4.3</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LB-9</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Live births by age of mother (15-19, 20-24 … 45-49)</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101227103"/>
                  </a:ext>
                </a:extLst>
              </a:tr>
              <a:tr h="762171">
                <a:tc>
                  <a:txBody>
                    <a:bodyPr/>
                    <a:lstStyle/>
                    <a:p>
                      <a:pPr algn="ctr">
                        <a:lnSpc>
                          <a:spcPct val="115000"/>
                        </a:lnSpc>
                        <a:spcAft>
                          <a:spcPts val="0"/>
                        </a:spcAft>
                      </a:pPr>
                      <a:r>
                        <a:rPr lang="en-GB" sz="2000">
                          <a:effectLst/>
                        </a:rPr>
                        <a:t>4.4</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LB-1</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Live births by place of occurrence and sex of </a:t>
                      </a:r>
                      <a:r>
                        <a:rPr lang="en-GB" sz="1800" dirty="0" err="1">
                          <a:effectLst/>
                        </a:rPr>
                        <a:t>child</a:t>
                      </a:r>
                      <a:r>
                        <a:rPr lang="en-GB" sz="1800" baseline="30000" dirty="0" err="1">
                          <a:effectLst/>
                        </a:rPr>
                        <a:t>a</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4252316613"/>
                  </a:ext>
                </a:extLst>
              </a:tr>
              <a:tr h="809403">
                <a:tc>
                  <a:txBody>
                    <a:bodyPr/>
                    <a:lstStyle/>
                    <a:p>
                      <a:pPr algn="ctr">
                        <a:lnSpc>
                          <a:spcPct val="115000"/>
                        </a:lnSpc>
                        <a:spcAft>
                          <a:spcPts val="0"/>
                        </a:spcAft>
                      </a:pPr>
                      <a:r>
                        <a:rPr lang="en-GB" sz="2000">
                          <a:effectLst/>
                        </a:rPr>
                        <a:t>4.5</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LB-2</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1800" dirty="0">
                          <a:effectLst/>
                        </a:rPr>
                        <a:t>Live births by place of occurrence and place of usual residence of mother</a:t>
                      </a:r>
                      <a:endParaRPr lang="nb-NO"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64500523"/>
                  </a:ext>
                </a:extLst>
              </a:tr>
            </a:tbl>
          </a:graphicData>
        </a:graphic>
      </p:graphicFrame>
    </p:spTree>
    <p:extLst>
      <p:ext uri="{BB962C8B-B14F-4D97-AF65-F5344CB8AC3E}">
        <p14:creationId xmlns:p14="http://schemas.microsoft.com/office/powerpoint/2010/main" val="249695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b="1" dirty="0">
                <a:solidFill>
                  <a:schemeClr val="tx2">
                    <a:lumMod val="60000"/>
                    <a:lumOff val="40000"/>
                  </a:schemeClr>
                </a:solidFill>
              </a:rPr>
              <a:t>Registered live births by place of occurrence</a:t>
            </a:r>
            <a:endParaRPr lang="nb-NO" sz="3200" b="1" dirty="0">
              <a:solidFill>
                <a:schemeClr val="tx2">
                  <a:lumMod val="60000"/>
                  <a:lumOff val="40000"/>
                </a:schemeClr>
              </a:solidFill>
            </a:endParaRPr>
          </a:p>
        </p:txBody>
      </p:sp>
      <p:graphicFrame>
        <p:nvGraphicFramePr>
          <p:cNvPr id="4" name="Tabell 3"/>
          <p:cNvGraphicFramePr>
            <a:graphicFrameLocks noGrp="1"/>
          </p:cNvGraphicFramePr>
          <p:nvPr>
            <p:extLst>
              <p:ext uri="{D42A27DB-BD31-4B8C-83A1-F6EECF244321}">
                <p14:modId xmlns:p14="http://schemas.microsoft.com/office/powerpoint/2010/main" val="293264895"/>
              </p:ext>
            </p:extLst>
          </p:nvPr>
        </p:nvGraphicFramePr>
        <p:xfrm>
          <a:off x="395535" y="1700808"/>
          <a:ext cx="8352929" cy="4104455"/>
        </p:xfrm>
        <a:graphic>
          <a:graphicData uri="http://schemas.openxmlformats.org/drawingml/2006/table">
            <a:tbl>
              <a:tblPr firstRow="1" firstCol="1" bandRow="1" bandCol="1">
                <a:tableStyleId>{5C22544A-7EE6-4342-B048-85BDC9FD1C3A}</a:tableStyleId>
              </a:tblPr>
              <a:tblGrid>
                <a:gridCol w="2029932">
                  <a:extLst>
                    <a:ext uri="{9D8B030D-6E8A-4147-A177-3AD203B41FA5}">
                      <a16:colId xmlns:a16="http://schemas.microsoft.com/office/drawing/2014/main" val="20000"/>
                    </a:ext>
                  </a:extLst>
                </a:gridCol>
                <a:gridCol w="1449952">
                  <a:extLst>
                    <a:ext uri="{9D8B030D-6E8A-4147-A177-3AD203B41FA5}">
                      <a16:colId xmlns:a16="http://schemas.microsoft.com/office/drawing/2014/main" val="20001"/>
                    </a:ext>
                  </a:extLst>
                </a:gridCol>
                <a:gridCol w="1789481">
                  <a:extLst>
                    <a:ext uri="{9D8B030D-6E8A-4147-A177-3AD203B41FA5}">
                      <a16:colId xmlns:a16="http://schemas.microsoft.com/office/drawing/2014/main" val="20002"/>
                    </a:ext>
                  </a:extLst>
                </a:gridCol>
                <a:gridCol w="1541782">
                  <a:extLst>
                    <a:ext uri="{9D8B030D-6E8A-4147-A177-3AD203B41FA5}">
                      <a16:colId xmlns:a16="http://schemas.microsoft.com/office/drawing/2014/main" val="20003"/>
                    </a:ext>
                  </a:extLst>
                </a:gridCol>
                <a:gridCol w="1541782">
                  <a:extLst>
                    <a:ext uri="{9D8B030D-6E8A-4147-A177-3AD203B41FA5}">
                      <a16:colId xmlns:a16="http://schemas.microsoft.com/office/drawing/2014/main" val="20004"/>
                    </a:ext>
                  </a:extLst>
                </a:gridCol>
              </a:tblGrid>
              <a:tr h="1351943">
                <a:tc>
                  <a:txBody>
                    <a:bodyPr/>
                    <a:lstStyle/>
                    <a:p>
                      <a:endParaRPr lang="nb-NO" sz="2000">
                        <a:effectLst/>
                        <a:latin typeface="Calibri"/>
                      </a:endParaRPr>
                    </a:p>
                  </a:txBody>
                  <a:tcPr marL="68580" marR="68580" marT="0" marB="0"/>
                </a:tc>
                <a:tc>
                  <a:txBody>
                    <a:bodyPr/>
                    <a:lstStyle/>
                    <a:p>
                      <a:pPr>
                        <a:lnSpc>
                          <a:spcPct val="115000"/>
                        </a:lnSpc>
                        <a:spcAft>
                          <a:spcPts val="1000"/>
                        </a:spcAft>
                      </a:pPr>
                      <a:r>
                        <a:rPr lang="en-GB" sz="2000">
                          <a:effectLst/>
                        </a:rPr>
                        <a:t>Total</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Health facility</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At home</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Other</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0"/>
                  </a:ext>
                </a:extLst>
              </a:tr>
              <a:tr h="688128">
                <a:tc>
                  <a:txBody>
                    <a:bodyPr/>
                    <a:lstStyle/>
                    <a:p>
                      <a:pPr algn="ctr">
                        <a:lnSpc>
                          <a:spcPct val="115000"/>
                        </a:lnSpc>
                        <a:spcAft>
                          <a:spcPts val="1000"/>
                        </a:spcAft>
                      </a:pPr>
                      <a:r>
                        <a:rPr lang="en-GB" sz="2000">
                          <a:effectLst/>
                        </a:rPr>
                        <a:t>:</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1"/>
                  </a:ext>
                </a:extLst>
              </a:tr>
              <a:tr h="688128">
                <a:tc>
                  <a:txBody>
                    <a:bodyPr/>
                    <a:lstStyle/>
                    <a:p>
                      <a:pPr algn="ctr">
                        <a:lnSpc>
                          <a:spcPct val="115000"/>
                        </a:lnSpc>
                        <a:spcAft>
                          <a:spcPts val="1000"/>
                        </a:spcAft>
                      </a:pPr>
                      <a:r>
                        <a:rPr lang="en-GB" sz="2000">
                          <a:effectLst/>
                        </a:rPr>
                        <a:t>2012</a:t>
                      </a:r>
                      <a:endParaRPr lang="nb-NO" sz="2000">
                        <a:effectLst/>
                        <a:latin typeface="Calibri"/>
                        <a:ea typeface="MS Mincho"/>
                        <a:cs typeface="Times New Roman"/>
                      </a:endParaRPr>
                    </a:p>
                  </a:txBody>
                  <a:tcPr marL="68580" marR="68580" marT="0" marB="0"/>
                </a:tc>
                <a:tc>
                  <a:txBody>
                    <a:bodyPr/>
                    <a:lstStyle/>
                    <a:p>
                      <a:endParaRPr lang="nb-NO" sz="2000">
                        <a:effectLst/>
                        <a:latin typeface="Calibri"/>
                      </a:endParaRPr>
                    </a:p>
                  </a:txBody>
                  <a:tcPr marL="68580" marR="68580" marT="0" marB="0"/>
                </a:tc>
                <a:tc>
                  <a:txBody>
                    <a:bodyPr/>
                    <a:lstStyle/>
                    <a:p>
                      <a:endParaRPr lang="nb-NO" sz="2000">
                        <a:effectLst/>
                        <a:latin typeface="Calibri"/>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endParaRPr lang="nb-NO" sz="2000">
                        <a:effectLst/>
                        <a:latin typeface="Calibri"/>
                      </a:endParaRPr>
                    </a:p>
                  </a:txBody>
                  <a:tcPr marL="68580" marR="68580" marT="0" marB="0"/>
                </a:tc>
                <a:extLst>
                  <a:ext uri="{0D108BD9-81ED-4DB2-BD59-A6C34878D82A}">
                    <a16:rowId xmlns:a16="http://schemas.microsoft.com/office/drawing/2014/main" val="10002"/>
                  </a:ext>
                </a:extLst>
              </a:tr>
              <a:tr h="688128">
                <a:tc>
                  <a:txBody>
                    <a:bodyPr/>
                    <a:lstStyle/>
                    <a:p>
                      <a:pPr algn="ctr">
                        <a:lnSpc>
                          <a:spcPct val="115000"/>
                        </a:lnSpc>
                        <a:spcAft>
                          <a:spcPts val="1000"/>
                        </a:spcAft>
                      </a:pPr>
                      <a:r>
                        <a:rPr lang="en-GB" sz="2000">
                          <a:effectLst/>
                        </a:rPr>
                        <a:t>2013</a:t>
                      </a:r>
                      <a:endParaRPr lang="nb-NO" sz="2000">
                        <a:effectLst/>
                        <a:latin typeface="Calibri"/>
                        <a:ea typeface="MS Mincho"/>
                        <a:cs typeface="Times New Roman"/>
                      </a:endParaRPr>
                    </a:p>
                  </a:txBody>
                  <a:tcPr marL="68580" marR="68580" marT="0" marB="0"/>
                </a:tc>
                <a:tc>
                  <a:txBody>
                    <a:bodyPr/>
                    <a:lstStyle/>
                    <a:p>
                      <a:endParaRPr lang="nb-NO" sz="2000">
                        <a:effectLst/>
                        <a:latin typeface="Calibri"/>
                      </a:endParaRPr>
                    </a:p>
                  </a:txBody>
                  <a:tcPr marL="68580" marR="68580" marT="0" marB="0"/>
                </a:tc>
                <a:tc>
                  <a:txBody>
                    <a:bodyPr/>
                    <a:lstStyle/>
                    <a:p>
                      <a:endParaRPr lang="nb-NO" sz="2000">
                        <a:effectLst/>
                        <a:latin typeface="Calibri"/>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endParaRPr lang="nb-NO" sz="2000">
                        <a:effectLst/>
                        <a:latin typeface="Calibri"/>
                      </a:endParaRPr>
                    </a:p>
                  </a:txBody>
                  <a:tcPr marL="68580" marR="68580" marT="0" marB="0"/>
                </a:tc>
                <a:extLst>
                  <a:ext uri="{0D108BD9-81ED-4DB2-BD59-A6C34878D82A}">
                    <a16:rowId xmlns:a16="http://schemas.microsoft.com/office/drawing/2014/main" val="10003"/>
                  </a:ext>
                </a:extLst>
              </a:tr>
              <a:tr h="688128">
                <a:tc>
                  <a:txBody>
                    <a:bodyPr/>
                    <a:lstStyle/>
                    <a:p>
                      <a:pPr algn="ctr">
                        <a:lnSpc>
                          <a:spcPct val="115000"/>
                        </a:lnSpc>
                        <a:spcAft>
                          <a:spcPts val="1000"/>
                        </a:spcAft>
                      </a:pPr>
                      <a:r>
                        <a:rPr lang="en-GB" sz="2000">
                          <a:effectLst/>
                        </a:rPr>
                        <a:t>2014</a:t>
                      </a:r>
                      <a:endParaRPr lang="nb-NO" sz="2000">
                        <a:effectLst/>
                        <a:latin typeface="Calibri"/>
                        <a:ea typeface="MS Mincho"/>
                        <a:cs typeface="Times New Roman"/>
                      </a:endParaRPr>
                    </a:p>
                  </a:txBody>
                  <a:tcPr marL="68580" marR="68580" marT="0" marB="0"/>
                </a:tc>
                <a:tc>
                  <a:txBody>
                    <a:bodyPr/>
                    <a:lstStyle/>
                    <a:p>
                      <a:endParaRPr lang="nb-NO" sz="2000">
                        <a:effectLst/>
                        <a:latin typeface="Calibri"/>
                      </a:endParaRPr>
                    </a:p>
                  </a:txBody>
                  <a:tcPr marL="68580" marR="68580" marT="0" marB="0"/>
                </a:tc>
                <a:tc>
                  <a:txBody>
                    <a:bodyPr/>
                    <a:lstStyle/>
                    <a:p>
                      <a:endParaRPr lang="nb-NO" sz="2000">
                        <a:effectLst/>
                        <a:latin typeface="Calibri"/>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endParaRPr lang="nb-NO" sz="2000" dirty="0">
                        <a:effectLst/>
                        <a:latin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2376488"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192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90066"/>
          </a:xfrm>
        </p:spPr>
        <p:txBody>
          <a:bodyPr>
            <a:noAutofit/>
          </a:bodyPr>
          <a:lstStyle/>
          <a:p>
            <a:r>
              <a:rPr lang="en-US" sz="2800" b="1" dirty="0">
                <a:solidFill>
                  <a:schemeClr val="accent1">
                    <a:lumMod val="75000"/>
                  </a:schemeClr>
                </a:solidFill>
              </a:rPr>
              <a:t>Births Registered Currently or Late: Botswana 2012</a:t>
            </a:r>
            <a:endParaRPr lang="nb-NO" sz="2800" dirty="0">
              <a:solidFill>
                <a:schemeClr val="accent1">
                  <a:lumMod val="75000"/>
                </a:schemeClr>
              </a:solidFill>
            </a:endParaRPr>
          </a:p>
        </p:txBody>
      </p:sp>
      <p:graphicFrame>
        <p:nvGraphicFramePr>
          <p:cNvPr id="4" name="Plassholder for innhold 3"/>
          <p:cNvGraphicFramePr>
            <a:graphicFrameLocks noGrp="1"/>
          </p:cNvGraphicFramePr>
          <p:nvPr>
            <p:ph sz="quarter" idx="13"/>
            <p:extLst>
              <p:ext uri="{D42A27DB-BD31-4B8C-83A1-F6EECF244321}">
                <p14:modId xmlns:p14="http://schemas.microsoft.com/office/powerpoint/2010/main" val="1766808540"/>
              </p:ext>
            </p:extLst>
          </p:nvPr>
        </p:nvGraphicFramePr>
        <p:xfrm>
          <a:off x="179512" y="2204864"/>
          <a:ext cx="8656998" cy="2804160"/>
        </p:xfrm>
        <a:graphic>
          <a:graphicData uri="http://schemas.openxmlformats.org/drawingml/2006/table">
            <a:tbl>
              <a:tblPr firstRow="1" firstCol="1" bandRow="1">
                <a:tableStyleId>{5C22544A-7EE6-4342-B048-85BDC9FD1C3A}</a:tableStyleId>
              </a:tblPr>
              <a:tblGrid>
                <a:gridCol w="1236714">
                  <a:extLst>
                    <a:ext uri="{9D8B030D-6E8A-4147-A177-3AD203B41FA5}">
                      <a16:colId xmlns:a16="http://schemas.microsoft.com/office/drawing/2014/main" val="20000"/>
                    </a:ext>
                  </a:extLst>
                </a:gridCol>
                <a:gridCol w="1236714">
                  <a:extLst>
                    <a:ext uri="{9D8B030D-6E8A-4147-A177-3AD203B41FA5}">
                      <a16:colId xmlns:a16="http://schemas.microsoft.com/office/drawing/2014/main" val="20001"/>
                    </a:ext>
                  </a:extLst>
                </a:gridCol>
                <a:gridCol w="1236714">
                  <a:extLst>
                    <a:ext uri="{9D8B030D-6E8A-4147-A177-3AD203B41FA5}">
                      <a16:colId xmlns:a16="http://schemas.microsoft.com/office/drawing/2014/main" val="20002"/>
                    </a:ext>
                  </a:extLst>
                </a:gridCol>
                <a:gridCol w="1236714">
                  <a:extLst>
                    <a:ext uri="{9D8B030D-6E8A-4147-A177-3AD203B41FA5}">
                      <a16:colId xmlns:a16="http://schemas.microsoft.com/office/drawing/2014/main" val="20003"/>
                    </a:ext>
                  </a:extLst>
                </a:gridCol>
                <a:gridCol w="1236714">
                  <a:extLst>
                    <a:ext uri="{9D8B030D-6E8A-4147-A177-3AD203B41FA5}">
                      <a16:colId xmlns:a16="http://schemas.microsoft.com/office/drawing/2014/main" val="20004"/>
                    </a:ext>
                  </a:extLst>
                </a:gridCol>
                <a:gridCol w="1236714">
                  <a:extLst>
                    <a:ext uri="{9D8B030D-6E8A-4147-A177-3AD203B41FA5}">
                      <a16:colId xmlns:a16="http://schemas.microsoft.com/office/drawing/2014/main" val="20005"/>
                    </a:ext>
                  </a:extLst>
                </a:gridCol>
                <a:gridCol w="1236714">
                  <a:extLst>
                    <a:ext uri="{9D8B030D-6E8A-4147-A177-3AD203B41FA5}">
                      <a16:colId xmlns:a16="http://schemas.microsoft.com/office/drawing/2014/main" val="20006"/>
                    </a:ext>
                  </a:extLst>
                </a:gridCol>
              </a:tblGrid>
              <a:tr h="328384">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gridSpan="4">
                  <a:txBody>
                    <a:bodyPr/>
                    <a:lstStyle/>
                    <a:p>
                      <a:pPr algn="ctr">
                        <a:lnSpc>
                          <a:spcPct val="115000"/>
                        </a:lnSpc>
                        <a:spcAft>
                          <a:spcPts val="0"/>
                        </a:spcAft>
                      </a:pPr>
                      <a:r>
                        <a:rPr lang="en-US" sz="2000" dirty="0">
                          <a:effectLst/>
                        </a:rPr>
                        <a:t>Type of Birth</a:t>
                      </a:r>
                      <a:endParaRPr lang="nb-NO" sz="2000" dirty="0">
                        <a:effectLst/>
                        <a:latin typeface="Calibri"/>
                        <a:ea typeface="Malgun Gothic"/>
                        <a:cs typeface="Arial"/>
                      </a:endParaRPr>
                    </a:p>
                  </a:txBody>
                  <a:tcPr marL="68580" marR="68580" marT="0" marB="0" anchor="ct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extLst>
                  <a:ext uri="{0D108BD9-81ED-4DB2-BD59-A6C34878D82A}">
                    <a16:rowId xmlns:a16="http://schemas.microsoft.com/office/drawing/2014/main" val="10000"/>
                  </a:ext>
                </a:extLst>
              </a:tr>
              <a:tr h="328384">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dirty="0">
                          <a:effectLst/>
                        </a:rPr>
                        <a:t> </a:t>
                      </a:r>
                      <a:endParaRPr lang="nb-NO" sz="2000" dirty="0">
                        <a:effectLst/>
                        <a:latin typeface="Calibri"/>
                        <a:ea typeface="Malgun Gothic"/>
                        <a:cs typeface="Arial"/>
                      </a:endParaRPr>
                    </a:p>
                  </a:txBody>
                  <a:tcPr marL="68580" marR="68580" marT="0" marB="0"/>
                </a:tc>
                <a:tc gridSpan="2">
                  <a:txBody>
                    <a:bodyPr/>
                    <a:lstStyle/>
                    <a:p>
                      <a:pPr algn="ctr">
                        <a:lnSpc>
                          <a:spcPct val="115000"/>
                        </a:lnSpc>
                        <a:spcAft>
                          <a:spcPts val="0"/>
                        </a:spcAft>
                      </a:pPr>
                      <a:r>
                        <a:rPr lang="en-US" sz="2000">
                          <a:effectLst/>
                        </a:rPr>
                        <a:t>Live Births</a:t>
                      </a:r>
                      <a:endParaRPr lang="nb-NO" sz="2000">
                        <a:effectLst/>
                        <a:latin typeface="Calibri"/>
                        <a:ea typeface="Malgun Gothic"/>
                        <a:cs typeface="Arial"/>
                      </a:endParaRPr>
                    </a:p>
                  </a:txBody>
                  <a:tcPr marL="68580" marR="68580" marT="0" marB="0" anchor="ctr"/>
                </a:tc>
                <a:tc hMerge="1">
                  <a:txBody>
                    <a:bodyPr/>
                    <a:lstStyle/>
                    <a:p>
                      <a:endParaRPr lang="nb-NO"/>
                    </a:p>
                  </a:txBody>
                  <a:tcPr/>
                </a:tc>
                <a:tc gridSpan="2">
                  <a:txBody>
                    <a:bodyPr/>
                    <a:lstStyle/>
                    <a:p>
                      <a:pPr algn="ctr">
                        <a:lnSpc>
                          <a:spcPct val="115000"/>
                        </a:lnSpc>
                        <a:spcAft>
                          <a:spcPts val="0"/>
                        </a:spcAft>
                      </a:pPr>
                      <a:r>
                        <a:rPr lang="en-US" sz="2000">
                          <a:effectLst/>
                        </a:rPr>
                        <a:t>Still Births</a:t>
                      </a:r>
                      <a:endParaRPr lang="nb-NO" sz="2000">
                        <a:effectLst/>
                        <a:latin typeface="Calibri"/>
                        <a:ea typeface="Malgun Gothic"/>
                        <a:cs typeface="Arial"/>
                      </a:endParaRPr>
                    </a:p>
                  </a:txBody>
                  <a:tcPr marL="68580" marR="68580" marT="0" marB="0" anchor="ctr"/>
                </a:tc>
                <a:tc hMerge="1">
                  <a:txBody>
                    <a:bodyPr/>
                    <a:lstStyle/>
                    <a:p>
                      <a:endParaRPr lang="nb-NO"/>
                    </a:p>
                  </a:txBody>
                  <a:tcPr/>
                </a:tc>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extLst>
                  <a:ext uri="{0D108BD9-81ED-4DB2-BD59-A6C34878D82A}">
                    <a16:rowId xmlns:a16="http://schemas.microsoft.com/office/drawing/2014/main" val="10001"/>
                  </a:ext>
                </a:extLst>
              </a:tr>
              <a:tr h="328384">
                <a:tc>
                  <a:txBody>
                    <a:bodyPr/>
                    <a:lstStyle/>
                    <a:p>
                      <a:pPr>
                        <a:lnSpc>
                          <a:spcPct val="115000"/>
                        </a:lnSpc>
                        <a:spcAft>
                          <a:spcPts val="0"/>
                        </a:spcAft>
                      </a:pPr>
                      <a:r>
                        <a:rPr lang="en-US" sz="2000">
                          <a:effectLst/>
                        </a:rPr>
                        <a:t>Status</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Number</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dirty="0">
                          <a:effectLst/>
                        </a:rPr>
                        <a:t>Percent</a:t>
                      </a:r>
                      <a:endParaRPr lang="nb-NO" sz="2000" dirty="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dirty="0">
                          <a:effectLst/>
                        </a:rPr>
                        <a:t>Number</a:t>
                      </a:r>
                      <a:endParaRPr lang="nb-NO" sz="2000" dirty="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dirty="0">
                          <a:effectLst/>
                        </a:rPr>
                        <a:t>Percent</a:t>
                      </a:r>
                      <a:endParaRPr lang="nb-NO" sz="2000" dirty="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Total</a:t>
                      </a:r>
                      <a:endParaRPr lang="nb-NO" sz="2000">
                        <a:effectLst/>
                        <a:latin typeface="Calibri"/>
                        <a:ea typeface="Malgun Gothic"/>
                        <a:cs typeface="Arial"/>
                      </a:endParaRPr>
                    </a:p>
                  </a:txBody>
                  <a:tcPr marL="68580" marR="68580" marT="0" marB="0" anchor="ctr"/>
                </a:tc>
                <a:extLst>
                  <a:ext uri="{0D108BD9-81ED-4DB2-BD59-A6C34878D82A}">
                    <a16:rowId xmlns:a16="http://schemas.microsoft.com/office/drawing/2014/main" val="10002"/>
                  </a:ext>
                </a:extLst>
              </a:tr>
              <a:tr h="328384">
                <a:tc>
                  <a:txBody>
                    <a:bodyPr/>
                    <a:lstStyle/>
                    <a:p>
                      <a:pPr>
                        <a:lnSpc>
                          <a:spcPct val="115000"/>
                        </a:lnSpc>
                        <a:spcAft>
                          <a:spcPts val="0"/>
                        </a:spcAft>
                      </a:pPr>
                      <a:r>
                        <a:rPr lang="en-US" sz="2000">
                          <a:effectLst/>
                        </a:rPr>
                        <a:t>Current</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a:effectLst/>
                        </a:rPr>
                        <a:t>Number</a:t>
                      </a:r>
                      <a:endParaRPr lang="nb-NO" sz="200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40,856</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98.7</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528</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1.3</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41,384</a:t>
                      </a:r>
                      <a:endParaRPr lang="nb-NO" sz="2000">
                        <a:effectLst/>
                        <a:latin typeface="Calibri"/>
                        <a:ea typeface="Malgun Gothic"/>
                        <a:cs typeface="Arial"/>
                      </a:endParaRPr>
                    </a:p>
                  </a:txBody>
                  <a:tcPr marL="68580" marR="68580" marT="0" marB="0" anchor="ctr"/>
                </a:tc>
                <a:extLst>
                  <a:ext uri="{0D108BD9-81ED-4DB2-BD59-A6C34878D82A}">
                    <a16:rowId xmlns:a16="http://schemas.microsoft.com/office/drawing/2014/main" val="10003"/>
                  </a:ext>
                </a:extLst>
              </a:tr>
              <a:tr h="328384">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dirty="0">
                          <a:effectLst/>
                        </a:rPr>
                        <a:t>Percent</a:t>
                      </a:r>
                      <a:endParaRPr lang="nb-NO" sz="2000" dirty="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63.4</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97.1</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63.7</a:t>
                      </a:r>
                      <a:endParaRPr lang="nb-NO" sz="2000">
                        <a:effectLst/>
                        <a:latin typeface="Calibri"/>
                        <a:ea typeface="Malgun Gothic"/>
                        <a:cs typeface="Arial"/>
                      </a:endParaRPr>
                    </a:p>
                  </a:txBody>
                  <a:tcPr marL="68580" marR="68580" marT="0" marB="0" anchor="ctr"/>
                </a:tc>
                <a:extLst>
                  <a:ext uri="{0D108BD9-81ED-4DB2-BD59-A6C34878D82A}">
                    <a16:rowId xmlns:a16="http://schemas.microsoft.com/office/drawing/2014/main" val="10004"/>
                  </a:ext>
                </a:extLst>
              </a:tr>
              <a:tr h="328384">
                <a:tc>
                  <a:txBody>
                    <a:bodyPr/>
                    <a:lstStyle/>
                    <a:p>
                      <a:pPr>
                        <a:lnSpc>
                          <a:spcPct val="115000"/>
                        </a:lnSpc>
                        <a:spcAft>
                          <a:spcPts val="0"/>
                        </a:spcAft>
                      </a:pPr>
                      <a:r>
                        <a:rPr lang="en-US" sz="2000">
                          <a:effectLst/>
                        </a:rPr>
                        <a:t>Late</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a:effectLst/>
                        </a:rPr>
                        <a:t>Number</a:t>
                      </a:r>
                      <a:endParaRPr lang="nb-NO" sz="200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23,599</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99.9</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16</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0.1</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23,615</a:t>
                      </a:r>
                      <a:endParaRPr lang="nb-NO" sz="2000">
                        <a:effectLst/>
                        <a:latin typeface="Calibri"/>
                        <a:ea typeface="Malgun Gothic"/>
                        <a:cs typeface="Arial"/>
                      </a:endParaRPr>
                    </a:p>
                  </a:txBody>
                  <a:tcPr marL="68580" marR="68580" marT="0" marB="0" anchor="ctr"/>
                </a:tc>
                <a:extLst>
                  <a:ext uri="{0D108BD9-81ED-4DB2-BD59-A6C34878D82A}">
                    <a16:rowId xmlns:a16="http://schemas.microsoft.com/office/drawing/2014/main" val="10005"/>
                  </a:ext>
                </a:extLst>
              </a:tr>
              <a:tr h="328384">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dirty="0">
                          <a:effectLst/>
                        </a:rPr>
                        <a:t>Percent</a:t>
                      </a:r>
                      <a:endParaRPr lang="nb-NO" sz="2000" dirty="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36.6</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2.9</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36.3</a:t>
                      </a:r>
                      <a:endParaRPr lang="nb-NO" sz="2000">
                        <a:effectLst/>
                        <a:latin typeface="Calibri"/>
                        <a:ea typeface="Malgun Gothic"/>
                        <a:cs typeface="Arial"/>
                      </a:endParaRPr>
                    </a:p>
                  </a:txBody>
                  <a:tcPr marL="68580" marR="68580" marT="0" marB="0" anchor="ctr"/>
                </a:tc>
                <a:extLst>
                  <a:ext uri="{0D108BD9-81ED-4DB2-BD59-A6C34878D82A}">
                    <a16:rowId xmlns:a16="http://schemas.microsoft.com/office/drawing/2014/main" val="10006"/>
                  </a:ext>
                </a:extLst>
              </a:tr>
              <a:tr h="328384">
                <a:tc>
                  <a:txBody>
                    <a:bodyPr/>
                    <a:lstStyle/>
                    <a:p>
                      <a:pPr>
                        <a:lnSpc>
                          <a:spcPct val="115000"/>
                        </a:lnSpc>
                        <a:spcAft>
                          <a:spcPts val="0"/>
                        </a:spcAft>
                      </a:pPr>
                      <a:r>
                        <a:rPr lang="en-US" sz="2000">
                          <a:effectLst/>
                        </a:rPr>
                        <a:t> </a:t>
                      </a:r>
                      <a:endParaRPr lang="nb-NO" sz="2000">
                        <a:effectLst/>
                        <a:latin typeface="Calibri"/>
                        <a:ea typeface="Malgun Gothic"/>
                        <a:cs typeface="Arial"/>
                      </a:endParaRPr>
                    </a:p>
                  </a:txBody>
                  <a:tcPr marL="68580" marR="68580" marT="0" marB="0"/>
                </a:tc>
                <a:tc>
                  <a:txBody>
                    <a:bodyPr/>
                    <a:lstStyle/>
                    <a:p>
                      <a:pPr>
                        <a:lnSpc>
                          <a:spcPct val="115000"/>
                        </a:lnSpc>
                        <a:spcAft>
                          <a:spcPts val="0"/>
                        </a:spcAft>
                      </a:pPr>
                      <a:r>
                        <a:rPr lang="en-US" sz="2000">
                          <a:effectLst/>
                        </a:rPr>
                        <a:t>Total</a:t>
                      </a:r>
                      <a:endParaRPr lang="nb-NO" sz="2000">
                        <a:effectLst/>
                        <a:latin typeface="Calibri"/>
                        <a:ea typeface="Malgun Gothic"/>
                        <a:cs typeface="Arial"/>
                      </a:endParaRPr>
                    </a:p>
                  </a:txBody>
                  <a:tcPr marL="68580" marR="68580" marT="0" marB="0"/>
                </a:tc>
                <a:tc>
                  <a:txBody>
                    <a:bodyPr/>
                    <a:lstStyle/>
                    <a:p>
                      <a:pPr algn="r">
                        <a:lnSpc>
                          <a:spcPct val="115000"/>
                        </a:lnSpc>
                        <a:spcAft>
                          <a:spcPts val="0"/>
                        </a:spcAft>
                      </a:pPr>
                      <a:r>
                        <a:rPr lang="en-US" sz="2000">
                          <a:effectLst/>
                        </a:rPr>
                        <a:t>64,455</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99.2</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544</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a:effectLst/>
                        </a:rPr>
                        <a:t>0.8</a:t>
                      </a:r>
                      <a:endParaRPr lang="nb-NO" sz="2000">
                        <a:effectLst/>
                        <a:latin typeface="Calibri"/>
                        <a:ea typeface="Malgun Gothic"/>
                        <a:cs typeface="Arial"/>
                      </a:endParaRPr>
                    </a:p>
                  </a:txBody>
                  <a:tcPr marL="68580" marR="68580" marT="0" marB="0" anchor="ctr"/>
                </a:tc>
                <a:tc>
                  <a:txBody>
                    <a:bodyPr/>
                    <a:lstStyle/>
                    <a:p>
                      <a:pPr algn="r">
                        <a:lnSpc>
                          <a:spcPct val="115000"/>
                        </a:lnSpc>
                        <a:spcAft>
                          <a:spcPts val="0"/>
                        </a:spcAft>
                      </a:pPr>
                      <a:r>
                        <a:rPr lang="en-US" sz="2000" dirty="0">
                          <a:effectLst/>
                        </a:rPr>
                        <a:t>64,999</a:t>
                      </a:r>
                      <a:endParaRPr lang="nb-NO" sz="2000" dirty="0">
                        <a:effectLst/>
                        <a:latin typeface="Calibri"/>
                        <a:ea typeface="Malgun Gothic"/>
                        <a:cs typeface="Arial"/>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8532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675522-04F6-4925-8354-D99B5649D692}"/>
              </a:ext>
            </a:extLst>
          </p:cNvPr>
          <p:cNvSpPr>
            <a:spLocks noGrp="1"/>
          </p:cNvSpPr>
          <p:nvPr>
            <p:ph type="title"/>
          </p:nvPr>
        </p:nvSpPr>
        <p:spPr/>
        <p:txBody>
          <a:bodyPr/>
          <a:lstStyle/>
          <a:p>
            <a:r>
              <a:rPr lang="nb-NO" dirty="0" err="1"/>
              <a:t>Additional</a:t>
            </a:r>
            <a:r>
              <a:rPr lang="nb-NO" dirty="0"/>
              <a:t> </a:t>
            </a:r>
            <a:r>
              <a:rPr lang="nb-NO" dirty="0" err="1"/>
              <a:t>issues</a:t>
            </a:r>
            <a:endParaRPr lang="nb-NO" dirty="0"/>
          </a:p>
        </p:txBody>
      </p:sp>
      <p:sp>
        <p:nvSpPr>
          <p:cNvPr id="3" name="Plassholder for innhold 2">
            <a:extLst>
              <a:ext uri="{FF2B5EF4-FFF2-40B4-BE49-F238E27FC236}">
                <a16:creationId xmlns:a16="http://schemas.microsoft.com/office/drawing/2014/main" id="{03070257-9544-4215-B666-D5BD9DA04A94}"/>
              </a:ext>
            </a:extLst>
          </p:cNvPr>
          <p:cNvSpPr>
            <a:spLocks noGrp="1"/>
          </p:cNvSpPr>
          <p:nvPr>
            <p:ph sz="quarter" idx="13"/>
          </p:nvPr>
        </p:nvSpPr>
        <p:spPr/>
        <p:txBody>
          <a:bodyPr/>
          <a:lstStyle/>
          <a:p>
            <a:r>
              <a:rPr lang="nb-NO" dirty="0" err="1"/>
              <a:t>Delayed</a:t>
            </a:r>
            <a:r>
              <a:rPr lang="nb-NO" dirty="0"/>
              <a:t> and late </a:t>
            </a:r>
            <a:r>
              <a:rPr lang="nb-NO" dirty="0" err="1"/>
              <a:t>regsitration</a:t>
            </a:r>
            <a:r>
              <a:rPr lang="nb-NO" dirty="0"/>
              <a:t> </a:t>
            </a:r>
            <a:r>
              <a:rPr lang="nb-NO" dirty="0" err="1"/>
              <a:t>of</a:t>
            </a:r>
            <a:r>
              <a:rPr lang="nb-NO" dirty="0"/>
              <a:t> </a:t>
            </a:r>
            <a:r>
              <a:rPr lang="nb-NO" dirty="0" err="1"/>
              <a:t>births</a:t>
            </a:r>
            <a:endParaRPr lang="nb-NO" dirty="0"/>
          </a:p>
          <a:p>
            <a:r>
              <a:rPr lang="nb-NO" dirty="0"/>
              <a:t>Agreement </a:t>
            </a:r>
            <a:r>
              <a:rPr lang="nb-NO" dirty="0" err="1"/>
              <a:t>on</a:t>
            </a:r>
            <a:r>
              <a:rPr lang="nb-NO" dirty="0"/>
              <a:t> transfer </a:t>
            </a:r>
            <a:r>
              <a:rPr lang="nb-NO" dirty="0" err="1"/>
              <a:t>of</a:t>
            </a:r>
            <a:r>
              <a:rPr lang="nb-NO" dirty="0"/>
              <a:t> microdata from CR </a:t>
            </a:r>
            <a:r>
              <a:rPr lang="nb-NO" dirty="0" err="1"/>
              <a:t>agency</a:t>
            </a:r>
            <a:r>
              <a:rPr lang="nb-NO" dirty="0"/>
              <a:t> to NSO</a:t>
            </a:r>
          </a:p>
          <a:p>
            <a:r>
              <a:rPr lang="nb-NO" dirty="0" err="1"/>
              <a:t>Cut-off</a:t>
            </a:r>
            <a:r>
              <a:rPr lang="nb-NO" dirty="0"/>
              <a:t> date</a:t>
            </a:r>
          </a:p>
        </p:txBody>
      </p:sp>
    </p:spTree>
    <p:extLst>
      <p:ext uri="{BB962C8B-B14F-4D97-AF65-F5344CB8AC3E}">
        <p14:creationId xmlns:p14="http://schemas.microsoft.com/office/powerpoint/2010/main" val="33440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371600" y="1232952"/>
            <a:ext cx="6571728" cy="2304256"/>
          </a:xfrm>
        </p:spPr>
        <p:txBody>
          <a:bodyPr>
            <a:normAutofit/>
          </a:bodyPr>
          <a:lstStyle/>
          <a:p>
            <a:r>
              <a:rPr lang="en-GB" b="1" dirty="0">
                <a:solidFill>
                  <a:schemeClr val="accent1"/>
                </a:solidFill>
                <a:effectLst/>
              </a:rPr>
              <a:t>Calculating and interpreting key indicators on births</a:t>
            </a:r>
            <a:endParaRPr lang="nb-NO" b="1" dirty="0">
              <a:solidFill>
                <a:schemeClr val="accent1"/>
              </a:solidFill>
            </a:endParaRPr>
          </a:p>
        </p:txBody>
      </p:sp>
      <p:sp>
        <p:nvSpPr>
          <p:cNvPr id="4" name="Undertittel 3">
            <a:extLst>
              <a:ext uri="{FF2B5EF4-FFF2-40B4-BE49-F238E27FC236}">
                <a16:creationId xmlns:a16="http://schemas.microsoft.com/office/drawing/2014/main" id="{8252770F-9107-402F-8C8C-C67DB9E642B8}"/>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99147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Plassholder for lysbildenummer 5"/>
          <p:cNvSpPr>
            <a:spLocks noGrp="1"/>
          </p:cNvSpPr>
          <p:nvPr>
            <p:ph type="sldNum" sz="quarter" idx="12"/>
          </p:nvPr>
        </p:nvSpPr>
        <p:spPr/>
        <p:txBody>
          <a:bodyPr/>
          <a:lstStyle/>
          <a:p>
            <a:fld id="{E50E72FC-F9D0-4795-84D4-2CDE9C7F4576}" type="slidenum">
              <a:rPr lang="nb-NO" altLang="nb-NO"/>
              <a:pPr/>
              <a:t>17</a:t>
            </a:fld>
            <a:endParaRPr lang="nb-NO" altLang="nb-NO"/>
          </a:p>
        </p:txBody>
      </p:sp>
      <p:sp>
        <p:nvSpPr>
          <p:cNvPr id="71682" name="Rectangle 2"/>
          <p:cNvSpPr>
            <a:spLocks noGrp="1" noChangeArrowheads="1"/>
          </p:cNvSpPr>
          <p:nvPr>
            <p:ph type="title"/>
          </p:nvPr>
        </p:nvSpPr>
        <p:spPr>
          <a:xfrm>
            <a:off x="714008" y="836712"/>
            <a:ext cx="8229600" cy="922114"/>
          </a:xfrm>
        </p:spPr>
        <p:txBody>
          <a:bodyPr>
            <a:normAutofit/>
          </a:bodyPr>
          <a:lstStyle/>
          <a:p>
            <a:r>
              <a:rPr lang="nb-NO" sz="3200" b="1" dirty="0">
                <a:solidFill>
                  <a:schemeClr val="accent1">
                    <a:lumMod val="50000"/>
                  </a:schemeClr>
                </a:solidFill>
              </a:rPr>
              <a:t>Key </a:t>
            </a:r>
            <a:r>
              <a:rPr lang="nb-NO" sz="3200" b="1" dirty="0" err="1">
                <a:solidFill>
                  <a:schemeClr val="accent1">
                    <a:lumMod val="50000"/>
                  </a:schemeClr>
                </a:solidFill>
              </a:rPr>
              <a:t>indicators</a:t>
            </a:r>
            <a:r>
              <a:rPr lang="nb-NO" sz="3200" b="1" dirty="0">
                <a:solidFill>
                  <a:schemeClr val="accent1">
                    <a:lumMod val="50000"/>
                  </a:schemeClr>
                </a:solidFill>
              </a:rPr>
              <a:t> </a:t>
            </a:r>
            <a:r>
              <a:rPr lang="nb-NO" sz="3200" b="1" dirty="0" err="1">
                <a:solidFill>
                  <a:schemeClr val="accent1">
                    <a:lumMod val="50000"/>
                  </a:schemeClr>
                </a:solidFill>
              </a:rPr>
              <a:t>on</a:t>
            </a:r>
            <a:r>
              <a:rPr lang="nb-NO" sz="3200" b="1" dirty="0">
                <a:solidFill>
                  <a:schemeClr val="accent1">
                    <a:lumMod val="50000"/>
                  </a:schemeClr>
                </a:solidFill>
              </a:rPr>
              <a:t> live </a:t>
            </a:r>
            <a:r>
              <a:rPr lang="nb-NO" sz="3200" b="1" dirty="0" err="1">
                <a:solidFill>
                  <a:schemeClr val="accent1">
                    <a:lumMod val="50000"/>
                  </a:schemeClr>
                </a:solidFill>
              </a:rPr>
              <a:t>births</a:t>
            </a:r>
            <a:endParaRPr lang="nb-NO" altLang="nb-NO" sz="3200" b="1" dirty="0">
              <a:solidFill>
                <a:schemeClr val="accent1">
                  <a:lumMod val="50000"/>
                </a:schemeClr>
              </a:solidFill>
            </a:endParaRPr>
          </a:p>
        </p:txBody>
      </p:sp>
      <p:sp>
        <p:nvSpPr>
          <p:cNvPr id="71683" name="Rectangle 3"/>
          <p:cNvSpPr>
            <a:spLocks noGrp="1" noChangeArrowheads="1"/>
          </p:cNvSpPr>
          <p:nvPr>
            <p:ph type="body" idx="1"/>
          </p:nvPr>
        </p:nvSpPr>
        <p:spPr>
          <a:xfrm>
            <a:off x="1247408" y="2093169"/>
            <a:ext cx="7162800" cy="4648200"/>
          </a:xfrm>
        </p:spPr>
        <p:txBody>
          <a:bodyPr>
            <a:normAutofit/>
          </a:bodyPr>
          <a:lstStyle/>
          <a:p>
            <a:r>
              <a:rPr lang="nb-NO" altLang="nb-NO" sz="2400" dirty="0" err="1"/>
              <a:t>Crude</a:t>
            </a:r>
            <a:r>
              <a:rPr lang="nb-NO" altLang="nb-NO" sz="2400" dirty="0"/>
              <a:t> </a:t>
            </a:r>
            <a:r>
              <a:rPr lang="nb-NO" altLang="nb-NO" sz="2400" dirty="0" err="1"/>
              <a:t>Birth</a:t>
            </a:r>
            <a:r>
              <a:rPr lang="nb-NO" altLang="nb-NO" sz="2400" dirty="0"/>
              <a:t> Rate (CBR)</a:t>
            </a:r>
          </a:p>
          <a:p>
            <a:r>
              <a:rPr lang="nb-NO" altLang="nb-NO" sz="2400" dirty="0"/>
              <a:t>General </a:t>
            </a:r>
            <a:r>
              <a:rPr lang="nb-NO" altLang="nb-NO" sz="2400" dirty="0" err="1"/>
              <a:t>Fertility</a:t>
            </a:r>
            <a:r>
              <a:rPr lang="nb-NO" altLang="nb-NO" sz="2400" dirty="0"/>
              <a:t> Rate</a:t>
            </a:r>
          </a:p>
          <a:p>
            <a:r>
              <a:rPr lang="nb-NO" altLang="nb-NO" sz="2400" dirty="0"/>
              <a:t>Sex ratio at </a:t>
            </a:r>
            <a:r>
              <a:rPr lang="nb-NO" altLang="nb-NO" sz="2400" dirty="0" err="1"/>
              <a:t>birth</a:t>
            </a:r>
            <a:endParaRPr lang="nb-NO" altLang="nb-NO" sz="2400" dirty="0"/>
          </a:p>
          <a:p>
            <a:r>
              <a:rPr lang="nb-NO" altLang="nb-NO" sz="2400" dirty="0"/>
              <a:t>Age-</a:t>
            </a:r>
            <a:r>
              <a:rPr lang="nb-NO" altLang="nb-NO" sz="2400" dirty="0" err="1"/>
              <a:t>specific</a:t>
            </a:r>
            <a:r>
              <a:rPr lang="nb-NO" altLang="nb-NO" sz="2400" dirty="0"/>
              <a:t> </a:t>
            </a:r>
            <a:r>
              <a:rPr lang="nb-NO" altLang="nb-NO" sz="2400" dirty="0" err="1"/>
              <a:t>fertility</a:t>
            </a:r>
            <a:r>
              <a:rPr lang="nb-NO" altLang="nb-NO" sz="2400" dirty="0"/>
              <a:t> rates (ASFR)</a:t>
            </a:r>
          </a:p>
          <a:p>
            <a:r>
              <a:rPr lang="nb-NO" altLang="nb-NO" sz="2400" dirty="0"/>
              <a:t>Total </a:t>
            </a:r>
            <a:r>
              <a:rPr lang="nb-NO" altLang="nb-NO" sz="2400" dirty="0" err="1"/>
              <a:t>Fertility</a:t>
            </a:r>
            <a:r>
              <a:rPr lang="nb-NO" altLang="nb-NO" sz="2400" dirty="0"/>
              <a:t> Rate (TFR)</a:t>
            </a:r>
          </a:p>
          <a:p>
            <a:endParaRPr lang="nb-NO" altLang="nb-NO" sz="2400" dirty="0"/>
          </a:p>
        </p:txBody>
      </p:sp>
    </p:spTree>
    <p:extLst>
      <p:ext uri="{BB962C8B-B14F-4D97-AF65-F5344CB8AC3E}">
        <p14:creationId xmlns:p14="http://schemas.microsoft.com/office/powerpoint/2010/main" val="535165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fontScale="25000" lnSpcReduction="20000"/>
          </a:bodyPr>
          <a:lstStyle/>
          <a:p>
            <a:pPr>
              <a:buNone/>
            </a:pPr>
            <a:endParaRPr lang="en-US" sz="2400" dirty="0">
              <a:solidFill>
                <a:srgbClr val="0070C0"/>
              </a:solidFill>
            </a:endParaRPr>
          </a:p>
          <a:p>
            <a:pPr>
              <a:buNone/>
            </a:pPr>
            <a:endParaRPr lang="nb-NO" sz="12800" dirty="0"/>
          </a:p>
          <a:p>
            <a:pPr>
              <a:buNone/>
            </a:pPr>
            <a:endParaRPr lang="nb-NO" sz="12800" dirty="0"/>
          </a:p>
          <a:p>
            <a:pPr>
              <a:buNone/>
            </a:pPr>
            <a:endParaRPr lang="nb-NO" sz="12800" dirty="0"/>
          </a:p>
          <a:p>
            <a:pPr>
              <a:buNone/>
            </a:pPr>
            <a:r>
              <a:rPr lang="nb-NO" sz="12800" dirty="0"/>
              <a:t>		</a:t>
            </a:r>
            <a:r>
              <a:rPr lang="nb-NO" sz="12800" dirty="0" err="1"/>
              <a:t>Crude</a:t>
            </a:r>
            <a:r>
              <a:rPr lang="nb-NO" sz="12800" dirty="0"/>
              <a:t> </a:t>
            </a:r>
            <a:r>
              <a:rPr lang="nb-NO" sz="12800" dirty="0" err="1"/>
              <a:t>Birth</a:t>
            </a:r>
            <a:r>
              <a:rPr lang="nb-NO" sz="12800" dirty="0"/>
              <a:t> Rate:</a:t>
            </a:r>
            <a:endParaRPr lang="en-US" sz="12800" dirty="0">
              <a:solidFill>
                <a:srgbClr val="0070C0"/>
              </a:solidFill>
            </a:endParaRPr>
          </a:p>
          <a:p>
            <a:pPr>
              <a:buNone/>
            </a:pPr>
            <a:r>
              <a:rPr lang="en-US" sz="12800" dirty="0">
                <a:solidFill>
                  <a:srgbClr val="0070C0"/>
                </a:solidFill>
              </a:rPr>
              <a:t>		CBR = </a:t>
            </a:r>
            <a:r>
              <a:rPr lang="en-US" sz="12800" u="sng" dirty="0">
                <a:solidFill>
                  <a:srgbClr val="0070C0"/>
                </a:solidFill>
              </a:rPr>
              <a:t>Total resident live births X 1,000</a:t>
            </a:r>
          </a:p>
          <a:p>
            <a:pPr>
              <a:buNone/>
              <a:tabLst>
                <a:tab pos="287338" algn="l"/>
              </a:tabLst>
            </a:pPr>
            <a:r>
              <a:rPr lang="en-US" sz="12800" dirty="0">
                <a:solidFill>
                  <a:srgbClr val="0070C0"/>
                </a:solidFill>
              </a:rPr>
              <a:t>			         	Total Population</a:t>
            </a:r>
            <a:endParaRPr lang="en-US" sz="12800" dirty="0"/>
          </a:p>
          <a:p>
            <a:pPr marL="0" indent="0">
              <a:buNone/>
            </a:pPr>
            <a:endParaRPr lang="nb-NO" sz="12800" dirty="0"/>
          </a:p>
          <a:p>
            <a:pPr>
              <a:buNone/>
            </a:pPr>
            <a:r>
              <a:rPr lang="nb-NO" sz="12800" dirty="0"/>
              <a:t>		Sex Ratio at </a:t>
            </a:r>
            <a:r>
              <a:rPr lang="nb-NO" sz="12800" dirty="0" err="1"/>
              <a:t>Birth</a:t>
            </a:r>
            <a:r>
              <a:rPr lang="nb-NO" sz="12800" dirty="0"/>
              <a:t>:</a:t>
            </a:r>
          </a:p>
          <a:p>
            <a:pPr>
              <a:buNone/>
            </a:pPr>
            <a:r>
              <a:rPr lang="nb-NO" sz="12800" dirty="0"/>
              <a:t>		</a:t>
            </a:r>
            <a:r>
              <a:rPr lang="nb-NO" sz="12800" dirty="0">
                <a:solidFill>
                  <a:srgbClr val="0070C0"/>
                </a:solidFill>
              </a:rPr>
              <a:t>SRB= </a:t>
            </a:r>
            <a:r>
              <a:rPr lang="nb-NO" sz="12800" u="sng" dirty="0" err="1">
                <a:solidFill>
                  <a:srgbClr val="0070C0"/>
                </a:solidFill>
              </a:rPr>
              <a:t>Number</a:t>
            </a:r>
            <a:r>
              <a:rPr lang="nb-NO" sz="12800" u="sng" dirty="0">
                <a:solidFill>
                  <a:srgbClr val="0070C0"/>
                </a:solidFill>
              </a:rPr>
              <a:t> </a:t>
            </a:r>
            <a:r>
              <a:rPr lang="nb-NO" sz="12800" u="sng" dirty="0" err="1">
                <a:solidFill>
                  <a:srgbClr val="0070C0"/>
                </a:solidFill>
              </a:rPr>
              <a:t>of</a:t>
            </a:r>
            <a:r>
              <a:rPr lang="nb-NO" sz="12800" u="sng" dirty="0">
                <a:solidFill>
                  <a:srgbClr val="0070C0"/>
                </a:solidFill>
              </a:rPr>
              <a:t> </a:t>
            </a:r>
            <a:r>
              <a:rPr lang="en-US" sz="12800" u="sng" dirty="0">
                <a:solidFill>
                  <a:srgbClr val="0070C0"/>
                </a:solidFill>
              </a:rPr>
              <a:t>male live births  X 100</a:t>
            </a:r>
          </a:p>
          <a:p>
            <a:pPr>
              <a:buNone/>
              <a:tabLst>
                <a:tab pos="287338" algn="l"/>
              </a:tabLst>
            </a:pPr>
            <a:r>
              <a:rPr lang="en-US" sz="12800" dirty="0">
                <a:solidFill>
                  <a:srgbClr val="0070C0"/>
                </a:solidFill>
              </a:rPr>
              <a:t>			 		Number of female live births</a:t>
            </a:r>
            <a:endParaRPr lang="en-US" sz="12800" dirty="0"/>
          </a:p>
          <a:p>
            <a:pPr marL="0" indent="0">
              <a:buNone/>
            </a:pPr>
            <a:endParaRPr lang="nb-NO" sz="2400" dirty="0"/>
          </a:p>
        </p:txBody>
      </p:sp>
    </p:spTree>
    <p:extLst>
      <p:ext uri="{BB962C8B-B14F-4D97-AF65-F5344CB8AC3E}">
        <p14:creationId xmlns:p14="http://schemas.microsoft.com/office/powerpoint/2010/main" val="331472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AEFCBF-ABAE-485E-BFEF-9EB4E781BADC}"/>
              </a:ext>
            </a:extLst>
          </p:cNvPr>
          <p:cNvSpPr>
            <a:spLocks noGrp="1"/>
          </p:cNvSpPr>
          <p:nvPr>
            <p:ph type="title"/>
          </p:nvPr>
        </p:nvSpPr>
        <p:spPr/>
        <p:txBody>
          <a:bodyPr/>
          <a:lstStyle/>
          <a:p>
            <a:r>
              <a:rPr lang="nb-NO" dirty="0"/>
              <a:t>Sex ratio at </a:t>
            </a:r>
            <a:r>
              <a:rPr lang="nb-NO" dirty="0" err="1"/>
              <a:t>birth</a:t>
            </a:r>
            <a:endParaRPr lang="nb-NO" dirty="0"/>
          </a:p>
        </p:txBody>
      </p:sp>
      <p:graphicFrame>
        <p:nvGraphicFramePr>
          <p:cNvPr id="4" name="Plassholder for innhold 3">
            <a:extLst>
              <a:ext uri="{FF2B5EF4-FFF2-40B4-BE49-F238E27FC236}">
                <a16:creationId xmlns:a16="http://schemas.microsoft.com/office/drawing/2014/main" id="{36645CDD-9C94-4982-A646-42ED3C4488A4}"/>
              </a:ext>
            </a:extLst>
          </p:cNvPr>
          <p:cNvGraphicFramePr>
            <a:graphicFrameLocks noGrp="1"/>
          </p:cNvGraphicFramePr>
          <p:nvPr>
            <p:ph idx="1"/>
            <p:extLst>
              <p:ext uri="{D42A27DB-BD31-4B8C-83A1-F6EECF244321}">
                <p14:modId xmlns:p14="http://schemas.microsoft.com/office/powerpoint/2010/main" val="1457359411"/>
              </p:ext>
            </p:extLst>
          </p:nvPr>
        </p:nvGraphicFramePr>
        <p:xfrm>
          <a:off x="539552" y="1196752"/>
          <a:ext cx="8229600" cy="4802724"/>
        </p:xfrm>
        <a:graphic>
          <a:graphicData uri="http://schemas.openxmlformats.org/drawingml/2006/table">
            <a:tbl>
              <a:tblPr firstRow="1" bandRow="1">
                <a:tableStyleId>{5C22544A-7EE6-4342-B048-85BDC9FD1C3A}</a:tableStyleId>
              </a:tblPr>
              <a:tblGrid>
                <a:gridCol w="1090464">
                  <a:extLst>
                    <a:ext uri="{9D8B030D-6E8A-4147-A177-3AD203B41FA5}">
                      <a16:colId xmlns:a16="http://schemas.microsoft.com/office/drawing/2014/main" val="2561852428"/>
                    </a:ext>
                  </a:extLst>
                </a:gridCol>
                <a:gridCol w="1800200">
                  <a:extLst>
                    <a:ext uri="{9D8B030D-6E8A-4147-A177-3AD203B41FA5}">
                      <a16:colId xmlns:a16="http://schemas.microsoft.com/office/drawing/2014/main" val="1144384388"/>
                    </a:ext>
                  </a:extLst>
                </a:gridCol>
                <a:gridCol w="2016224">
                  <a:extLst>
                    <a:ext uri="{9D8B030D-6E8A-4147-A177-3AD203B41FA5}">
                      <a16:colId xmlns:a16="http://schemas.microsoft.com/office/drawing/2014/main" val="2442606802"/>
                    </a:ext>
                  </a:extLst>
                </a:gridCol>
                <a:gridCol w="3322712">
                  <a:extLst>
                    <a:ext uri="{9D8B030D-6E8A-4147-A177-3AD203B41FA5}">
                      <a16:colId xmlns:a16="http://schemas.microsoft.com/office/drawing/2014/main" val="4121751632"/>
                    </a:ext>
                  </a:extLst>
                </a:gridCol>
              </a:tblGrid>
              <a:tr h="533636">
                <a:tc>
                  <a:txBody>
                    <a:bodyPr/>
                    <a:lstStyle/>
                    <a:p>
                      <a:r>
                        <a:rPr lang="nb-NO" sz="2000" dirty="0" err="1"/>
                        <a:t>Year</a:t>
                      </a:r>
                      <a:endParaRPr lang="nb-NO" sz="2000" dirty="0"/>
                    </a:p>
                  </a:txBody>
                  <a:tcPr/>
                </a:tc>
                <a:tc>
                  <a:txBody>
                    <a:bodyPr/>
                    <a:lstStyle/>
                    <a:p>
                      <a:r>
                        <a:rPr lang="nb-NO" sz="2000" dirty="0"/>
                        <a:t>Male </a:t>
                      </a:r>
                      <a:r>
                        <a:rPr lang="nb-NO" sz="2000" dirty="0" err="1"/>
                        <a:t>births</a:t>
                      </a:r>
                      <a:endParaRPr lang="nb-NO" sz="2000" dirty="0"/>
                    </a:p>
                  </a:txBody>
                  <a:tcPr/>
                </a:tc>
                <a:tc>
                  <a:txBody>
                    <a:bodyPr/>
                    <a:lstStyle/>
                    <a:p>
                      <a:r>
                        <a:rPr lang="nb-NO" sz="2000" dirty="0" err="1"/>
                        <a:t>Female</a:t>
                      </a:r>
                      <a:r>
                        <a:rPr lang="nb-NO" sz="2000" dirty="0"/>
                        <a:t> </a:t>
                      </a:r>
                      <a:r>
                        <a:rPr lang="nb-NO" sz="2000" dirty="0" err="1"/>
                        <a:t>births</a:t>
                      </a:r>
                      <a:endParaRPr lang="nb-NO" sz="2000" dirty="0"/>
                    </a:p>
                  </a:txBody>
                  <a:tcPr/>
                </a:tc>
                <a:tc>
                  <a:txBody>
                    <a:bodyPr/>
                    <a:lstStyle/>
                    <a:p>
                      <a:r>
                        <a:rPr lang="nb-NO" sz="2000" dirty="0"/>
                        <a:t>SRB</a:t>
                      </a:r>
                    </a:p>
                  </a:txBody>
                  <a:tcPr/>
                </a:tc>
                <a:extLst>
                  <a:ext uri="{0D108BD9-81ED-4DB2-BD59-A6C34878D82A}">
                    <a16:rowId xmlns:a16="http://schemas.microsoft.com/office/drawing/2014/main" val="1450197387"/>
                  </a:ext>
                </a:extLst>
              </a:tr>
              <a:tr h="533636">
                <a:tc>
                  <a:txBody>
                    <a:bodyPr/>
                    <a:lstStyle/>
                    <a:p>
                      <a:r>
                        <a:rPr lang="nb-NO" sz="2000" dirty="0"/>
                        <a:t>2010</a:t>
                      </a:r>
                    </a:p>
                  </a:txBody>
                  <a:tcPr/>
                </a:tc>
                <a:tc>
                  <a:txBody>
                    <a:bodyPr/>
                    <a:lstStyle/>
                    <a:p>
                      <a:endParaRPr lang="nb-NO" sz="2000" dirty="0"/>
                    </a:p>
                  </a:txBody>
                  <a:tcPr/>
                </a:tc>
                <a:tc>
                  <a:txBody>
                    <a:bodyPr/>
                    <a:lstStyle/>
                    <a:p>
                      <a:endParaRPr lang="nb-NO" sz="2000" dirty="0"/>
                    </a:p>
                  </a:txBody>
                  <a:tcPr/>
                </a:tc>
                <a:tc>
                  <a:txBody>
                    <a:bodyPr/>
                    <a:lstStyle/>
                    <a:p>
                      <a:endParaRPr lang="nb-NO" sz="2000" dirty="0"/>
                    </a:p>
                  </a:txBody>
                  <a:tcPr/>
                </a:tc>
                <a:extLst>
                  <a:ext uri="{0D108BD9-81ED-4DB2-BD59-A6C34878D82A}">
                    <a16:rowId xmlns:a16="http://schemas.microsoft.com/office/drawing/2014/main" val="202380523"/>
                  </a:ext>
                </a:extLst>
              </a:tr>
              <a:tr h="533636">
                <a:tc>
                  <a:txBody>
                    <a:bodyPr/>
                    <a:lstStyle/>
                    <a:p>
                      <a:r>
                        <a:rPr lang="nb-NO" sz="2000" dirty="0"/>
                        <a:t>2011</a:t>
                      </a:r>
                    </a:p>
                  </a:txBody>
                  <a:tcPr/>
                </a:tc>
                <a:tc>
                  <a:txBody>
                    <a:bodyPr/>
                    <a:lstStyle/>
                    <a:p>
                      <a:endParaRPr lang="nb-NO" sz="2000"/>
                    </a:p>
                  </a:txBody>
                  <a:tcPr/>
                </a:tc>
                <a:tc>
                  <a:txBody>
                    <a:bodyPr/>
                    <a:lstStyle/>
                    <a:p>
                      <a:endParaRPr lang="nb-NO" sz="2000"/>
                    </a:p>
                  </a:txBody>
                  <a:tcPr/>
                </a:tc>
                <a:tc>
                  <a:txBody>
                    <a:bodyPr/>
                    <a:lstStyle/>
                    <a:p>
                      <a:endParaRPr lang="nb-NO" sz="2000"/>
                    </a:p>
                  </a:txBody>
                  <a:tcPr/>
                </a:tc>
                <a:extLst>
                  <a:ext uri="{0D108BD9-81ED-4DB2-BD59-A6C34878D82A}">
                    <a16:rowId xmlns:a16="http://schemas.microsoft.com/office/drawing/2014/main" val="3122611645"/>
                  </a:ext>
                </a:extLst>
              </a:tr>
              <a:tr h="533636">
                <a:tc>
                  <a:txBody>
                    <a:bodyPr/>
                    <a:lstStyle/>
                    <a:p>
                      <a:r>
                        <a:rPr lang="nb-NO" sz="2000" dirty="0"/>
                        <a:t>2012</a:t>
                      </a:r>
                    </a:p>
                  </a:txBody>
                  <a:tcPr/>
                </a:tc>
                <a:tc>
                  <a:txBody>
                    <a:bodyPr/>
                    <a:lstStyle/>
                    <a:p>
                      <a:endParaRPr lang="nb-NO" sz="2000"/>
                    </a:p>
                  </a:txBody>
                  <a:tcPr/>
                </a:tc>
                <a:tc>
                  <a:txBody>
                    <a:bodyPr/>
                    <a:lstStyle/>
                    <a:p>
                      <a:endParaRPr lang="nb-NO" sz="2000"/>
                    </a:p>
                  </a:txBody>
                  <a:tcPr/>
                </a:tc>
                <a:tc>
                  <a:txBody>
                    <a:bodyPr/>
                    <a:lstStyle/>
                    <a:p>
                      <a:endParaRPr lang="nb-NO" sz="2000"/>
                    </a:p>
                  </a:txBody>
                  <a:tcPr/>
                </a:tc>
                <a:extLst>
                  <a:ext uri="{0D108BD9-81ED-4DB2-BD59-A6C34878D82A}">
                    <a16:rowId xmlns:a16="http://schemas.microsoft.com/office/drawing/2014/main" val="843473842"/>
                  </a:ext>
                </a:extLst>
              </a:tr>
              <a:tr h="533636">
                <a:tc>
                  <a:txBody>
                    <a:bodyPr/>
                    <a:lstStyle/>
                    <a:p>
                      <a:r>
                        <a:rPr lang="nb-NO" sz="2000" dirty="0"/>
                        <a:t>2013</a:t>
                      </a:r>
                    </a:p>
                  </a:txBody>
                  <a:tcPr/>
                </a:tc>
                <a:tc>
                  <a:txBody>
                    <a:bodyPr/>
                    <a:lstStyle/>
                    <a:p>
                      <a:endParaRPr lang="nb-NO" sz="2000" dirty="0"/>
                    </a:p>
                  </a:txBody>
                  <a:tcPr/>
                </a:tc>
                <a:tc>
                  <a:txBody>
                    <a:bodyPr/>
                    <a:lstStyle/>
                    <a:p>
                      <a:endParaRPr lang="nb-NO" sz="2000"/>
                    </a:p>
                  </a:txBody>
                  <a:tcPr/>
                </a:tc>
                <a:tc>
                  <a:txBody>
                    <a:bodyPr/>
                    <a:lstStyle/>
                    <a:p>
                      <a:endParaRPr lang="nb-NO" sz="2000"/>
                    </a:p>
                  </a:txBody>
                  <a:tcPr/>
                </a:tc>
                <a:extLst>
                  <a:ext uri="{0D108BD9-81ED-4DB2-BD59-A6C34878D82A}">
                    <a16:rowId xmlns:a16="http://schemas.microsoft.com/office/drawing/2014/main" val="1707678442"/>
                  </a:ext>
                </a:extLst>
              </a:tr>
              <a:tr h="533636">
                <a:tc>
                  <a:txBody>
                    <a:bodyPr/>
                    <a:lstStyle/>
                    <a:p>
                      <a:r>
                        <a:rPr lang="nb-NO" sz="2000" dirty="0"/>
                        <a:t>2014</a:t>
                      </a:r>
                    </a:p>
                  </a:txBody>
                  <a:tcPr/>
                </a:tc>
                <a:tc>
                  <a:txBody>
                    <a:bodyPr/>
                    <a:lstStyle/>
                    <a:p>
                      <a:endParaRPr lang="nb-NO" sz="2000"/>
                    </a:p>
                  </a:txBody>
                  <a:tcPr/>
                </a:tc>
                <a:tc>
                  <a:txBody>
                    <a:bodyPr/>
                    <a:lstStyle/>
                    <a:p>
                      <a:endParaRPr lang="nb-NO" sz="2000"/>
                    </a:p>
                  </a:txBody>
                  <a:tcPr/>
                </a:tc>
                <a:tc>
                  <a:txBody>
                    <a:bodyPr/>
                    <a:lstStyle/>
                    <a:p>
                      <a:endParaRPr lang="nb-NO" sz="2000"/>
                    </a:p>
                  </a:txBody>
                  <a:tcPr/>
                </a:tc>
                <a:extLst>
                  <a:ext uri="{0D108BD9-81ED-4DB2-BD59-A6C34878D82A}">
                    <a16:rowId xmlns:a16="http://schemas.microsoft.com/office/drawing/2014/main" val="277177848"/>
                  </a:ext>
                </a:extLst>
              </a:tr>
              <a:tr h="533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t>2015</a:t>
                      </a:r>
                    </a:p>
                  </a:txBody>
                  <a:tcPr/>
                </a:tc>
                <a:tc>
                  <a:txBody>
                    <a:bodyPr/>
                    <a:lstStyle/>
                    <a:p>
                      <a:endParaRPr lang="nb-NO" sz="2000"/>
                    </a:p>
                  </a:txBody>
                  <a:tcPr/>
                </a:tc>
                <a:tc>
                  <a:txBody>
                    <a:bodyPr/>
                    <a:lstStyle/>
                    <a:p>
                      <a:endParaRPr lang="nb-NO" sz="2000" dirty="0"/>
                    </a:p>
                  </a:txBody>
                  <a:tcPr/>
                </a:tc>
                <a:tc>
                  <a:txBody>
                    <a:bodyPr/>
                    <a:lstStyle/>
                    <a:p>
                      <a:endParaRPr lang="nb-NO" sz="2000" dirty="0"/>
                    </a:p>
                  </a:txBody>
                  <a:tcPr/>
                </a:tc>
                <a:extLst>
                  <a:ext uri="{0D108BD9-81ED-4DB2-BD59-A6C34878D82A}">
                    <a16:rowId xmlns:a16="http://schemas.microsoft.com/office/drawing/2014/main" val="265909698"/>
                  </a:ext>
                </a:extLst>
              </a:tr>
              <a:tr h="533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t>2016</a:t>
                      </a:r>
                    </a:p>
                  </a:txBody>
                  <a:tcPr/>
                </a:tc>
                <a:tc>
                  <a:txBody>
                    <a:bodyPr/>
                    <a:lstStyle/>
                    <a:p>
                      <a:endParaRPr lang="nb-NO" sz="2000"/>
                    </a:p>
                  </a:txBody>
                  <a:tcPr/>
                </a:tc>
                <a:tc>
                  <a:txBody>
                    <a:bodyPr/>
                    <a:lstStyle/>
                    <a:p>
                      <a:endParaRPr lang="nb-NO" sz="2000"/>
                    </a:p>
                  </a:txBody>
                  <a:tcPr/>
                </a:tc>
                <a:tc>
                  <a:txBody>
                    <a:bodyPr/>
                    <a:lstStyle/>
                    <a:p>
                      <a:endParaRPr lang="nb-NO" sz="2000" dirty="0"/>
                    </a:p>
                  </a:txBody>
                  <a:tcPr/>
                </a:tc>
                <a:extLst>
                  <a:ext uri="{0D108BD9-81ED-4DB2-BD59-A6C34878D82A}">
                    <a16:rowId xmlns:a16="http://schemas.microsoft.com/office/drawing/2014/main" val="2548726167"/>
                  </a:ext>
                </a:extLst>
              </a:tr>
              <a:tr h="533636">
                <a:tc>
                  <a:txBody>
                    <a:bodyPr/>
                    <a:lstStyle/>
                    <a:p>
                      <a:endParaRPr lang="nb-NO" sz="2000" dirty="0"/>
                    </a:p>
                  </a:txBody>
                  <a:tcPr/>
                </a:tc>
                <a:tc>
                  <a:txBody>
                    <a:bodyPr/>
                    <a:lstStyle/>
                    <a:p>
                      <a:endParaRPr lang="nb-NO" sz="2000"/>
                    </a:p>
                  </a:txBody>
                  <a:tcPr/>
                </a:tc>
                <a:tc>
                  <a:txBody>
                    <a:bodyPr/>
                    <a:lstStyle/>
                    <a:p>
                      <a:endParaRPr lang="nb-NO" sz="2000"/>
                    </a:p>
                  </a:txBody>
                  <a:tcPr/>
                </a:tc>
                <a:tc>
                  <a:txBody>
                    <a:bodyPr/>
                    <a:lstStyle/>
                    <a:p>
                      <a:endParaRPr lang="nb-NO" sz="2000" dirty="0"/>
                    </a:p>
                  </a:txBody>
                  <a:tcPr/>
                </a:tc>
                <a:extLst>
                  <a:ext uri="{0D108BD9-81ED-4DB2-BD59-A6C34878D82A}">
                    <a16:rowId xmlns:a16="http://schemas.microsoft.com/office/drawing/2014/main" val="3800495735"/>
                  </a:ext>
                </a:extLst>
              </a:tr>
            </a:tbl>
          </a:graphicData>
        </a:graphic>
      </p:graphicFrame>
    </p:spTree>
    <p:extLst>
      <p:ext uri="{BB962C8B-B14F-4D97-AF65-F5344CB8AC3E}">
        <p14:creationId xmlns:p14="http://schemas.microsoft.com/office/powerpoint/2010/main" val="369391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7DAF8B-510E-406A-8F87-FCAA72C08BA3}"/>
              </a:ext>
            </a:extLst>
          </p:cNvPr>
          <p:cNvSpPr>
            <a:spLocks noGrp="1"/>
          </p:cNvSpPr>
          <p:nvPr>
            <p:ph type="ctrTitle"/>
          </p:nvPr>
        </p:nvSpPr>
        <p:spPr>
          <a:xfrm>
            <a:off x="685800" y="1628801"/>
            <a:ext cx="7772400" cy="1971650"/>
          </a:xfrm>
        </p:spPr>
        <p:txBody>
          <a:bodyPr/>
          <a:lstStyle/>
          <a:p>
            <a:pPr algn="ctr"/>
            <a:r>
              <a:rPr lang="nb-NO" dirty="0"/>
              <a:t>Content</a:t>
            </a:r>
          </a:p>
        </p:txBody>
      </p:sp>
      <p:sp>
        <p:nvSpPr>
          <p:cNvPr id="3" name="Undertittel 2">
            <a:extLst>
              <a:ext uri="{FF2B5EF4-FFF2-40B4-BE49-F238E27FC236}">
                <a16:creationId xmlns:a16="http://schemas.microsoft.com/office/drawing/2014/main" id="{6AD68E36-A943-4E0B-935D-60296327D1B5}"/>
              </a:ext>
            </a:extLst>
          </p:cNvPr>
          <p:cNvSpPr>
            <a:spLocks noGrp="1"/>
          </p:cNvSpPr>
          <p:nvPr>
            <p:ph type="subTitle" idx="1"/>
          </p:nvPr>
        </p:nvSpPr>
        <p:spPr>
          <a:xfrm>
            <a:off x="1371600" y="3429000"/>
            <a:ext cx="6400800" cy="2209800"/>
          </a:xfrm>
        </p:spPr>
        <p:txBody>
          <a:bodyPr>
            <a:normAutofit/>
          </a:bodyPr>
          <a:lstStyle/>
          <a:p>
            <a:r>
              <a:rPr lang="nb-NO" dirty="0" err="1"/>
              <a:t>Birth</a:t>
            </a:r>
            <a:r>
              <a:rPr lang="nb-NO" dirty="0"/>
              <a:t> variables</a:t>
            </a:r>
          </a:p>
          <a:p>
            <a:r>
              <a:rPr lang="nb-NO" dirty="0" err="1"/>
              <a:t>Birth</a:t>
            </a:r>
            <a:r>
              <a:rPr lang="nb-NO" dirty="0"/>
              <a:t> </a:t>
            </a:r>
            <a:r>
              <a:rPr lang="nb-NO" dirty="0" err="1"/>
              <a:t>indicators</a:t>
            </a:r>
            <a:endParaRPr lang="nb-NO" dirty="0"/>
          </a:p>
          <a:p>
            <a:r>
              <a:rPr lang="nb-NO" dirty="0"/>
              <a:t>Death variables</a:t>
            </a:r>
          </a:p>
          <a:p>
            <a:r>
              <a:rPr lang="nb-NO" dirty="0" err="1"/>
              <a:t>Mortality</a:t>
            </a:r>
            <a:r>
              <a:rPr lang="nb-NO" dirty="0"/>
              <a:t> </a:t>
            </a:r>
            <a:r>
              <a:rPr lang="nb-NO" dirty="0" err="1"/>
              <a:t>indicators</a:t>
            </a:r>
            <a:endParaRPr lang="nb-NO" dirty="0"/>
          </a:p>
        </p:txBody>
      </p:sp>
    </p:spTree>
    <p:extLst>
      <p:ext uri="{BB962C8B-B14F-4D97-AF65-F5344CB8AC3E}">
        <p14:creationId xmlns:p14="http://schemas.microsoft.com/office/powerpoint/2010/main" val="4227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2960" y="1628800"/>
            <a:ext cx="8229600" cy="562074"/>
          </a:xfrm>
        </p:spPr>
        <p:txBody>
          <a:bodyPr>
            <a:normAutofit/>
          </a:bodyPr>
          <a:lstStyle/>
          <a:p>
            <a:r>
              <a:rPr lang="en-US" sz="2400" dirty="0"/>
              <a:t>Countries by crude birth rate (CBR) in 2014</a:t>
            </a:r>
            <a:endParaRPr lang="nb-NO"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5690"/>
            <a:ext cx="9175547" cy="430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2051720" y="116632"/>
            <a:ext cx="5184576" cy="1692771"/>
          </a:xfrm>
          <a:prstGeom prst="rect">
            <a:avLst/>
          </a:prstGeom>
        </p:spPr>
        <p:txBody>
          <a:bodyPr wrap="square">
            <a:spAutoFit/>
          </a:bodyPr>
          <a:lstStyle/>
          <a:p>
            <a:pPr>
              <a:buNone/>
            </a:pPr>
            <a:r>
              <a:rPr lang="nb-NO" sz="2400" b="1" dirty="0" err="1"/>
              <a:t>Crude</a:t>
            </a:r>
            <a:r>
              <a:rPr lang="nb-NO" sz="2400" b="1" dirty="0"/>
              <a:t> </a:t>
            </a:r>
            <a:r>
              <a:rPr lang="nb-NO" sz="2400" b="1" dirty="0" err="1"/>
              <a:t>Birth</a:t>
            </a:r>
            <a:r>
              <a:rPr lang="nb-NO" sz="2400" b="1" dirty="0"/>
              <a:t> Rate:</a:t>
            </a:r>
          </a:p>
          <a:p>
            <a:pPr>
              <a:buNone/>
            </a:pPr>
            <a:endParaRPr lang="en-US" sz="2000" dirty="0">
              <a:solidFill>
                <a:srgbClr val="0070C0"/>
              </a:solidFill>
            </a:endParaRPr>
          </a:p>
          <a:p>
            <a:pPr>
              <a:buNone/>
            </a:pPr>
            <a:r>
              <a:rPr lang="en-US" sz="2000" dirty="0">
                <a:solidFill>
                  <a:srgbClr val="0070C0"/>
                </a:solidFill>
              </a:rPr>
              <a:t>CBR = </a:t>
            </a:r>
            <a:r>
              <a:rPr lang="en-US" sz="2000" u="sng" dirty="0">
                <a:solidFill>
                  <a:srgbClr val="0070C0"/>
                </a:solidFill>
              </a:rPr>
              <a:t>Total resident live births X 1,000</a:t>
            </a:r>
          </a:p>
          <a:p>
            <a:pPr>
              <a:buNone/>
              <a:tabLst>
                <a:tab pos="287338" algn="l"/>
              </a:tabLst>
            </a:pPr>
            <a:r>
              <a:rPr lang="en-US" sz="2000" dirty="0">
                <a:solidFill>
                  <a:srgbClr val="0070C0"/>
                </a:solidFill>
              </a:rPr>
              <a:t>		Total Population</a:t>
            </a:r>
            <a:endParaRPr lang="en-US" sz="2000" dirty="0"/>
          </a:p>
          <a:p>
            <a:endParaRPr lang="nb-NO" sz="2000" dirty="0"/>
          </a:p>
        </p:txBody>
      </p:sp>
    </p:spTree>
    <p:extLst>
      <p:ext uri="{BB962C8B-B14F-4D97-AF65-F5344CB8AC3E}">
        <p14:creationId xmlns:p14="http://schemas.microsoft.com/office/powerpoint/2010/main" val="32454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16632"/>
            <a:ext cx="8229600" cy="418058"/>
          </a:xfrm>
        </p:spPr>
        <p:txBody>
          <a:bodyPr>
            <a:normAutofit fontScale="90000"/>
          </a:bodyPr>
          <a:lstStyle/>
          <a:p>
            <a:r>
              <a:rPr lang="en-US" sz="3200" b="1" dirty="0">
                <a:solidFill>
                  <a:schemeClr val="tx1"/>
                </a:solidFill>
              </a:rPr>
              <a:t>Age-Specific Birth Rate</a:t>
            </a:r>
            <a:endParaRPr lang="nb-NO" sz="3200" b="1" dirty="0">
              <a:solidFill>
                <a:schemeClr val="tx1"/>
              </a:solidFill>
            </a:endParaRPr>
          </a:p>
        </p:txBody>
      </p:sp>
      <p:sp>
        <p:nvSpPr>
          <p:cNvPr id="3" name="Plassholder for innhold 2"/>
          <p:cNvSpPr>
            <a:spLocks noGrp="1"/>
          </p:cNvSpPr>
          <p:nvPr>
            <p:ph idx="1"/>
          </p:nvPr>
        </p:nvSpPr>
        <p:spPr>
          <a:xfrm>
            <a:off x="481256" y="620688"/>
            <a:ext cx="8229600" cy="2376264"/>
          </a:xfrm>
        </p:spPr>
        <p:txBody>
          <a:bodyPr>
            <a:normAutofit/>
          </a:bodyPr>
          <a:lstStyle/>
          <a:p>
            <a:pPr marL="0" indent="0">
              <a:buNone/>
            </a:pPr>
            <a:r>
              <a:rPr lang="en-US" sz="2000" dirty="0"/>
              <a:t>Number of live births to women in a specific age group for a specific area during a specified period divided by the total population of women in the same age group for that area and period multiplied by 1,000 to obtain a rate:</a:t>
            </a:r>
            <a:endParaRPr lang="nb-NO" sz="2000" dirty="0"/>
          </a:p>
          <a:p>
            <a:pPr marL="0" indent="0">
              <a:buNone/>
            </a:pPr>
            <a:r>
              <a:rPr lang="en-US" sz="2000" u="sng" dirty="0"/>
              <a:t># live births to women in a specific age group</a:t>
            </a:r>
            <a:r>
              <a:rPr lang="en-US" sz="2000" dirty="0"/>
              <a:t> X 1,000 </a:t>
            </a:r>
            <a:endParaRPr lang="nb-NO" sz="2000" dirty="0"/>
          </a:p>
          <a:p>
            <a:pPr marL="0" indent="0">
              <a:buNone/>
            </a:pPr>
            <a:r>
              <a:rPr lang="en-US" sz="2000" dirty="0"/>
              <a:t>	# of women in the same age group</a:t>
            </a:r>
            <a:endParaRPr lang="nb-NO" sz="2000" dirty="0"/>
          </a:p>
          <a:p>
            <a:pPr marL="0" indent="0">
              <a:buNone/>
            </a:pPr>
            <a:endParaRPr lang="nb-NO"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272" y="2727879"/>
            <a:ext cx="6679456" cy="417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5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b="1" dirty="0">
                <a:solidFill>
                  <a:schemeClr val="tx2">
                    <a:lumMod val="60000"/>
                    <a:lumOff val="40000"/>
                  </a:schemeClr>
                </a:solidFill>
              </a:rPr>
              <a:t>Total </a:t>
            </a:r>
            <a:r>
              <a:rPr lang="nb-NO" sz="3200" b="1" dirty="0" err="1">
                <a:solidFill>
                  <a:schemeClr val="tx2">
                    <a:lumMod val="60000"/>
                    <a:lumOff val="40000"/>
                  </a:schemeClr>
                </a:solidFill>
              </a:rPr>
              <a:t>Fertility</a:t>
            </a:r>
            <a:r>
              <a:rPr lang="nb-NO" sz="3200" b="1" dirty="0">
                <a:solidFill>
                  <a:schemeClr val="tx2">
                    <a:lumMod val="60000"/>
                    <a:lumOff val="40000"/>
                  </a:schemeClr>
                </a:solidFill>
              </a:rPr>
              <a:t> Rate</a:t>
            </a:r>
          </a:p>
        </p:txBody>
      </p:sp>
      <p:sp>
        <p:nvSpPr>
          <p:cNvPr id="3" name="Plassholder for innhold 2"/>
          <p:cNvSpPr>
            <a:spLocks noGrp="1"/>
          </p:cNvSpPr>
          <p:nvPr>
            <p:ph idx="1"/>
          </p:nvPr>
        </p:nvSpPr>
        <p:spPr/>
        <p:txBody>
          <a:bodyPr>
            <a:normAutofit fontScale="25000" lnSpcReduction="20000"/>
          </a:bodyPr>
          <a:lstStyle/>
          <a:p>
            <a:pPr marL="0" indent="0">
              <a:buNone/>
            </a:pPr>
            <a:endParaRPr lang="nb-NO" sz="2400" dirty="0"/>
          </a:p>
        </p:txBody>
      </p:sp>
      <p:sp>
        <p:nvSpPr>
          <p:cNvPr id="4" name="TekstSylinder 3">
            <a:extLst>
              <a:ext uri="{FF2B5EF4-FFF2-40B4-BE49-F238E27FC236}">
                <a16:creationId xmlns:a16="http://schemas.microsoft.com/office/drawing/2014/main" id="{41D84300-7F95-4644-A295-17D9840AF43B}"/>
              </a:ext>
            </a:extLst>
          </p:cNvPr>
          <p:cNvSpPr txBox="1"/>
          <p:nvPr/>
        </p:nvSpPr>
        <p:spPr>
          <a:xfrm>
            <a:off x="1259632" y="1331640"/>
            <a:ext cx="7427168" cy="3096489"/>
          </a:xfrm>
          <a:prstGeom prst="rect">
            <a:avLst/>
          </a:prstGeom>
          <a:noFill/>
        </p:spPr>
        <p:txBody>
          <a:bodyPr wrap="square" rtlCol="0">
            <a:spAutoFit/>
          </a:bodyPr>
          <a:lstStyle/>
          <a:p>
            <a:r>
              <a:rPr lang="en-US" dirty="0"/>
              <a:t>TFR is the sum of the age-specific birth rates (ASBR) (5-year age groups between 10 and 49) of female residents of a specific area during a specified period multiplied by 5: </a:t>
            </a:r>
            <a:endParaRPr lang="nb-NO" dirty="0"/>
          </a:p>
          <a:p>
            <a:r>
              <a:rPr lang="en-US" dirty="0"/>
              <a:t> </a:t>
            </a:r>
            <a:endParaRPr lang="nb-NO" dirty="0"/>
          </a:p>
          <a:p>
            <a:r>
              <a:rPr lang="en-US" dirty="0"/>
              <a:t>(ΣASBR) x 5, where ASBR is each 5-year age-specific birth rate: </a:t>
            </a:r>
            <a:endParaRPr lang="nb-NO" dirty="0"/>
          </a:p>
          <a:p>
            <a:r>
              <a:rPr lang="en-US" dirty="0"/>
              <a:t> </a:t>
            </a:r>
            <a:endParaRPr lang="nb-NO" dirty="0"/>
          </a:p>
          <a:p>
            <a:r>
              <a:rPr lang="en-US" dirty="0"/>
              <a:t>ASBR=</a:t>
            </a:r>
            <a:r>
              <a:rPr lang="en-US" u="sng" dirty="0"/>
              <a:t> </a:t>
            </a:r>
            <a:r>
              <a:rPr lang="en-US" u="sng" dirty="0" err="1"/>
              <a:t>Bx</a:t>
            </a:r>
            <a:r>
              <a:rPr lang="en-US" u="sng" dirty="0"/>
              <a:t> (the number of live births to mothers age </a:t>
            </a:r>
            <a:r>
              <a:rPr lang="en-US" i="1" u="sng" dirty="0"/>
              <a:t>x) </a:t>
            </a:r>
            <a:r>
              <a:rPr lang="en-US" u="sng" dirty="0"/>
              <a:t>x 1,000</a:t>
            </a:r>
            <a:endParaRPr lang="nb-NO" u="sng" dirty="0"/>
          </a:p>
          <a:p>
            <a:r>
              <a:rPr lang="en-US" dirty="0"/>
              <a:t>		</a:t>
            </a:r>
            <a:r>
              <a:rPr lang="en-US" dirty="0" err="1"/>
              <a:t>Px</a:t>
            </a:r>
            <a:r>
              <a:rPr lang="en-US" dirty="0"/>
              <a:t> (the number of women of age </a:t>
            </a:r>
            <a:r>
              <a:rPr lang="en-US" i="1" dirty="0"/>
              <a:t>x)</a:t>
            </a:r>
            <a:endParaRPr lang="nb-NO" dirty="0"/>
          </a:p>
          <a:p>
            <a:pPr>
              <a:lnSpc>
                <a:spcPct val="120000"/>
              </a:lnSpc>
              <a:spcBef>
                <a:spcPts val="600"/>
              </a:spcBef>
              <a:tabLst>
                <a:tab pos="287338" algn="l"/>
              </a:tabLst>
            </a:pPr>
            <a:endParaRPr lang="en-US" dirty="0"/>
          </a:p>
          <a:p>
            <a:pPr>
              <a:lnSpc>
                <a:spcPct val="120000"/>
              </a:lnSpc>
              <a:spcBef>
                <a:spcPts val="600"/>
              </a:spcBef>
              <a:tabLst>
                <a:tab pos="287338" algn="l"/>
              </a:tabLst>
            </a:pPr>
            <a:endParaRPr lang="en-US" dirty="0"/>
          </a:p>
        </p:txBody>
      </p:sp>
    </p:spTree>
    <p:extLst>
      <p:ext uri="{BB962C8B-B14F-4D97-AF65-F5344CB8AC3E}">
        <p14:creationId xmlns:p14="http://schemas.microsoft.com/office/powerpoint/2010/main" val="37482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18058"/>
          </a:xfrm>
        </p:spPr>
        <p:txBody>
          <a:bodyPr>
            <a:normAutofit fontScale="90000"/>
          </a:bodyPr>
          <a:lstStyle/>
          <a:p>
            <a:r>
              <a:rPr lang="nb-NO" sz="3200" b="1" dirty="0" err="1">
                <a:solidFill>
                  <a:schemeClr val="tx2">
                    <a:lumMod val="60000"/>
                    <a:lumOff val="40000"/>
                  </a:schemeClr>
                </a:solidFill>
              </a:rPr>
              <a:t>Exercises</a:t>
            </a:r>
            <a:endParaRPr lang="nb-NO" sz="3200" b="1" dirty="0">
              <a:solidFill>
                <a:schemeClr val="tx2">
                  <a:lumMod val="60000"/>
                  <a:lumOff val="40000"/>
                </a:schemeClr>
              </a:solidFill>
            </a:endParaRPr>
          </a:p>
        </p:txBody>
      </p:sp>
      <p:sp>
        <p:nvSpPr>
          <p:cNvPr id="3" name="Plassholder for innhold 2"/>
          <p:cNvSpPr>
            <a:spLocks noGrp="1"/>
          </p:cNvSpPr>
          <p:nvPr>
            <p:ph idx="1"/>
          </p:nvPr>
        </p:nvSpPr>
        <p:spPr>
          <a:xfrm>
            <a:off x="467544" y="908720"/>
            <a:ext cx="8229600" cy="4525963"/>
          </a:xfrm>
        </p:spPr>
        <p:txBody>
          <a:bodyPr>
            <a:normAutofit/>
          </a:bodyPr>
          <a:lstStyle/>
          <a:p>
            <a:pPr marL="457200" indent="-457200">
              <a:spcBef>
                <a:spcPts val="600"/>
              </a:spcBef>
              <a:buFont typeface="+mj-lt"/>
              <a:buAutoNum type="arabicPeriod"/>
              <a:tabLst>
                <a:tab pos="287338" algn="l"/>
              </a:tabLst>
            </a:pPr>
            <a:r>
              <a:rPr lang="nb-NO" sz="2000" dirty="0" err="1"/>
              <a:t>Calculate</a:t>
            </a:r>
            <a:r>
              <a:rPr lang="nb-NO" sz="2000" dirty="0"/>
              <a:t> </a:t>
            </a:r>
            <a:r>
              <a:rPr lang="nb-NO" sz="2000" dirty="0" err="1"/>
              <a:t>the</a:t>
            </a:r>
            <a:r>
              <a:rPr lang="nb-NO" sz="2000" dirty="0"/>
              <a:t> CBR for a </a:t>
            </a:r>
            <a:r>
              <a:rPr lang="nb-NO" sz="2000" dirty="0" err="1"/>
              <a:t>population</a:t>
            </a:r>
            <a:r>
              <a:rPr lang="nb-NO" sz="2000" dirty="0"/>
              <a:t> </a:t>
            </a:r>
            <a:r>
              <a:rPr lang="nb-NO" sz="2000" dirty="0" err="1"/>
              <a:t>with</a:t>
            </a:r>
            <a:r>
              <a:rPr lang="nb-NO" sz="2000" dirty="0"/>
              <a:t> </a:t>
            </a:r>
            <a:r>
              <a:rPr lang="en-US" sz="2000" dirty="0"/>
              <a:t>180,000 live births in the 12,300,000 estimated population in 2005</a:t>
            </a:r>
          </a:p>
          <a:p>
            <a:pPr marL="457200" indent="-457200">
              <a:spcBef>
                <a:spcPts val="600"/>
              </a:spcBef>
              <a:buFont typeface="+mj-lt"/>
              <a:buAutoNum type="arabicPeriod"/>
              <a:tabLst>
                <a:tab pos="287338" algn="l"/>
              </a:tabLst>
            </a:pPr>
            <a:r>
              <a:rPr lang="en-US" sz="2000" i="1" dirty="0"/>
              <a:t>What is the sex ratio at birth for the area in 2008?</a:t>
            </a:r>
          </a:p>
          <a:p>
            <a:pPr>
              <a:spcBef>
                <a:spcPts val="600"/>
              </a:spcBef>
              <a:buNone/>
              <a:tabLst>
                <a:tab pos="287338" algn="l"/>
              </a:tabLst>
            </a:pPr>
            <a:r>
              <a:rPr lang="en-US" sz="2000" dirty="0"/>
              <a:t>			58,000 = male live births in 2008 to area residents</a:t>
            </a:r>
          </a:p>
          <a:p>
            <a:pPr>
              <a:spcBef>
                <a:spcPts val="600"/>
              </a:spcBef>
              <a:buNone/>
              <a:tabLst>
                <a:tab pos="287338" algn="l"/>
              </a:tabLst>
            </a:pPr>
            <a:r>
              <a:rPr lang="en-US" sz="2000" dirty="0"/>
              <a:t>			55,000 = female live births in 2008 to area residents</a:t>
            </a:r>
          </a:p>
          <a:p>
            <a:pPr marL="0" indent="0">
              <a:spcBef>
                <a:spcPts val="600"/>
              </a:spcBef>
              <a:buNone/>
              <a:tabLst>
                <a:tab pos="287338" algn="l"/>
              </a:tabLst>
            </a:pPr>
            <a:r>
              <a:rPr lang="en-US" sz="2000" i="1" dirty="0"/>
              <a:t>3.     What is the 2008 birth rate for women 20-24 </a:t>
            </a:r>
            <a:r>
              <a:rPr lang="en-US" sz="2000" i="1" dirty="0" err="1"/>
              <a:t>yrs</a:t>
            </a:r>
            <a:r>
              <a:rPr lang="en-US" sz="2000" i="1" dirty="0"/>
              <a:t>?</a:t>
            </a:r>
          </a:p>
          <a:p>
            <a:pPr>
              <a:spcBef>
                <a:spcPts val="600"/>
              </a:spcBef>
              <a:buNone/>
              <a:tabLst>
                <a:tab pos="287338" algn="l"/>
              </a:tabLst>
            </a:pPr>
            <a:r>
              <a:rPr lang="en-US" sz="2000" dirty="0"/>
              <a:t>			36,000 = live births in 2008 among resident women 20-24 years old</a:t>
            </a:r>
          </a:p>
          <a:p>
            <a:pPr>
              <a:spcBef>
                <a:spcPts val="600"/>
              </a:spcBef>
              <a:buNone/>
              <a:tabLst>
                <a:tab pos="287338" algn="l"/>
              </a:tabLst>
            </a:pPr>
            <a:r>
              <a:rPr lang="en-US" sz="2000" dirty="0"/>
              <a:t>			310,000 = area resident women who are 20-24 years old in 2008	  </a:t>
            </a:r>
          </a:p>
          <a:p>
            <a:pPr marL="0" indent="0">
              <a:buNone/>
            </a:pPr>
            <a:endParaRPr lang="nb-NO" sz="2000" dirty="0"/>
          </a:p>
        </p:txBody>
      </p:sp>
    </p:spTree>
    <p:extLst>
      <p:ext uri="{BB962C8B-B14F-4D97-AF65-F5344CB8AC3E}">
        <p14:creationId xmlns:p14="http://schemas.microsoft.com/office/powerpoint/2010/main" val="350514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76672"/>
            <a:ext cx="8229600" cy="594939"/>
          </a:xfrm>
          <a:solidFill>
            <a:schemeClr val="bg1"/>
          </a:solidFill>
        </p:spPr>
        <p:txBody>
          <a:bodyPr>
            <a:normAutofit fontScale="85000" lnSpcReduction="10000"/>
          </a:bodyPr>
          <a:lstStyle/>
          <a:p>
            <a:pPr marL="228600" indent="0">
              <a:buNone/>
            </a:pPr>
            <a:r>
              <a:rPr lang="en-US" sz="2400" dirty="0"/>
              <a:t>4.      Calculate the TFR for an area for 2015 from these numbers:</a:t>
            </a:r>
          </a:p>
        </p:txBody>
      </p:sp>
      <p:graphicFrame>
        <p:nvGraphicFramePr>
          <p:cNvPr id="4" name="Table 3"/>
          <p:cNvGraphicFramePr>
            <a:graphicFrameLocks noGrp="1"/>
          </p:cNvGraphicFramePr>
          <p:nvPr>
            <p:extLst>
              <p:ext uri="{D42A27DB-BD31-4B8C-83A1-F6EECF244321}">
                <p14:modId xmlns:p14="http://schemas.microsoft.com/office/powerpoint/2010/main" val="1039360862"/>
              </p:ext>
            </p:extLst>
          </p:nvPr>
        </p:nvGraphicFramePr>
        <p:xfrm>
          <a:off x="1130424" y="1412776"/>
          <a:ext cx="7696200" cy="35661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97462">
                <a:tc>
                  <a:txBody>
                    <a:bodyPr/>
                    <a:lstStyle/>
                    <a:p>
                      <a:pPr algn="l"/>
                      <a:r>
                        <a:rPr lang="en-US" sz="1800" dirty="0">
                          <a:solidFill>
                            <a:schemeClr val="tx1"/>
                          </a:solidFill>
                        </a:rPr>
                        <a:t>Mother’s Age Group</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rPr>
                        <a:t>2000</a:t>
                      </a:r>
                      <a:r>
                        <a:rPr lang="en-US" sz="1800" baseline="0" dirty="0">
                          <a:solidFill>
                            <a:schemeClr val="tx1"/>
                          </a:solidFill>
                        </a:rPr>
                        <a:t> Live </a:t>
                      </a:r>
                    </a:p>
                    <a:p>
                      <a:r>
                        <a:rPr lang="en-US" sz="1800" baseline="0" dirty="0">
                          <a:solidFill>
                            <a:schemeClr val="tx1"/>
                          </a:solidFill>
                        </a:rPr>
                        <a:t>Births (</a:t>
                      </a:r>
                      <a:r>
                        <a:rPr lang="en-US" sz="1800" baseline="0" dirty="0" err="1">
                          <a:solidFill>
                            <a:schemeClr val="tx1"/>
                          </a:solidFill>
                        </a:rPr>
                        <a:t>Bx</a:t>
                      </a:r>
                      <a:r>
                        <a:rPr lang="en-US" sz="1800" baseline="0" dirty="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rPr>
                        <a:t>2000 Mid-year Female</a:t>
                      </a:r>
                      <a:r>
                        <a:rPr lang="en-US" sz="1800" baseline="0" dirty="0">
                          <a:solidFill>
                            <a:schemeClr val="tx1"/>
                          </a:solidFill>
                        </a:rPr>
                        <a:t> Population (</a:t>
                      </a:r>
                      <a:r>
                        <a:rPr lang="en-US" sz="1800" baseline="0" dirty="0" err="1">
                          <a:solidFill>
                            <a:schemeClr val="tx1"/>
                          </a:solidFill>
                        </a:rPr>
                        <a:t>Px</a:t>
                      </a:r>
                      <a:r>
                        <a:rPr lang="en-US" sz="1800" baseline="0" dirty="0">
                          <a:solidFill>
                            <a:schemeClr val="tx1"/>
                          </a:solidFill>
                        </a:rPr>
                        <a:t>)</a:t>
                      </a:r>
                      <a:endParaRPr lang="en-US" sz="18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ASBR</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462">
                <a:tc>
                  <a:txBody>
                    <a:bodyPr/>
                    <a:lstStyle/>
                    <a:p>
                      <a:pPr algn="l"/>
                      <a:r>
                        <a:rPr lang="en-US" b="1" dirty="0"/>
                        <a:t>10-14</a:t>
                      </a:r>
                    </a:p>
                  </a:txBody>
                  <a:tcPr>
                    <a:lnT w="12700" cap="flat" cmpd="sng" algn="ctr">
                      <a:solidFill>
                        <a:schemeClr val="tx1"/>
                      </a:solidFill>
                      <a:prstDash val="solid"/>
                      <a:round/>
                      <a:headEnd type="none" w="med" len="med"/>
                      <a:tailEnd type="none" w="med" len="med"/>
                    </a:lnT>
                    <a:noFill/>
                  </a:tcPr>
                </a:tc>
                <a:tc>
                  <a:txBody>
                    <a:bodyPr/>
                    <a:lstStyle/>
                    <a:p>
                      <a:r>
                        <a:rPr lang="en-US" b="1" dirty="0"/>
                        <a:t>          300*</a:t>
                      </a:r>
                    </a:p>
                  </a:txBody>
                  <a:tcPr>
                    <a:lnT w="12700" cap="flat" cmpd="sng" algn="ctr">
                      <a:solidFill>
                        <a:schemeClr val="tx1"/>
                      </a:solidFill>
                      <a:prstDash val="solid"/>
                      <a:round/>
                      <a:headEnd type="none" w="med" len="med"/>
                      <a:tailEnd type="none" w="med" len="med"/>
                    </a:lnT>
                    <a:noFill/>
                  </a:tcPr>
                </a:tc>
                <a:tc>
                  <a:txBody>
                    <a:bodyPr/>
                    <a:lstStyle/>
                    <a:p>
                      <a:r>
                        <a:rPr lang="en-US" b="1" dirty="0"/>
                        <a:t>     165,000</a:t>
                      </a:r>
                    </a:p>
                  </a:txBody>
                  <a:tcPr>
                    <a:lnT w="12700" cap="flat" cmpd="sng" algn="ctr">
                      <a:solidFill>
                        <a:schemeClr val="tx1"/>
                      </a:solidFill>
                      <a:prstDash val="solid"/>
                      <a:round/>
                      <a:headEnd type="none" w="med" len="med"/>
                      <a:tailEnd type="none" w="med" len="med"/>
                    </a:lnT>
                    <a:noFill/>
                  </a:tcPr>
                </a:tc>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97462">
                <a:tc>
                  <a:txBody>
                    <a:bodyPr/>
                    <a:lstStyle/>
                    <a:p>
                      <a:pPr algn="l"/>
                      <a:r>
                        <a:rPr lang="en-US" b="1" dirty="0"/>
                        <a:t>15-19</a:t>
                      </a:r>
                    </a:p>
                  </a:txBody>
                  <a:tcPr>
                    <a:noFill/>
                  </a:tcPr>
                </a:tc>
                <a:tc>
                  <a:txBody>
                    <a:bodyPr/>
                    <a:lstStyle/>
                    <a:p>
                      <a:r>
                        <a:rPr lang="en-US" b="1" dirty="0"/>
                        <a:t>     11,000</a:t>
                      </a:r>
                    </a:p>
                  </a:txBody>
                  <a:tcPr>
                    <a:noFill/>
                  </a:tcPr>
                </a:tc>
                <a:tc>
                  <a:txBody>
                    <a:bodyPr/>
                    <a:lstStyle/>
                    <a:p>
                      <a:r>
                        <a:rPr lang="en-US" b="1" dirty="0"/>
                        <a:t>     179,000</a:t>
                      </a:r>
                    </a:p>
                  </a:txBody>
                  <a:tcPr>
                    <a:noFill/>
                  </a:tcPr>
                </a:tc>
                <a:tc>
                  <a:txBody>
                    <a:bodyPr/>
                    <a:lstStyle/>
                    <a:p>
                      <a:endParaRPr lang="en-US" dirty="0"/>
                    </a:p>
                  </a:txBody>
                  <a:tcPr>
                    <a:noFill/>
                  </a:tcPr>
                </a:tc>
                <a:extLst>
                  <a:ext uri="{0D108BD9-81ED-4DB2-BD59-A6C34878D82A}">
                    <a16:rowId xmlns:a16="http://schemas.microsoft.com/office/drawing/2014/main" val="10002"/>
                  </a:ext>
                </a:extLst>
              </a:tr>
              <a:tr h="297462">
                <a:tc>
                  <a:txBody>
                    <a:bodyPr/>
                    <a:lstStyle/>
                    <a:p>
                      <a:pPr algn="l"/>
                      <a:r>
                        <a:rPr lang="en-US" b="1" dirty="0"/>
                        <a:t>20-24</a:t>
                      </a:r>
                    </a:p>
                  </a:txBody>
                  <a:tcPr>
                    <a:noFill/>
                  </a:tcPr>
                </a:tc>
                <a:tc>
                  <a:txBody>
                    <a:bodyPr/>
                    <a:lstStyle/>
                    <a:p>
                      <a:r>
                        <a:rPr lang="en-US" b="1" dirty="0"/>
                        <a:t>     20,000</a:t>
                      </a:r>
                    </a:p>
                  </a:txBody>
                  <a:tcPr>
                    <a:noFill/>
                  </a:tcPr>
                </a:tc>
                <a:tc>
                  <a:txBody>
                    <a:bodyPr/>
                    <a:lstStyle/>
                    <a:p>
                      <a:r>
                        <a:rPr lang="en-US" b="1" dirty="0"/>
                        <a:t>     192,000</a:t>
                      </a:r>
                    </a:p>
                  </a:txBody>
                  <a:tcPr>
                    <a:noFill/>
                  </a:tcPr>
                </a:tc>
                <a:tc>
                  <a:txBody>
                    <a:bodyPr/>
                    <a:lstStyle/>
                    <a:p>
                      <a:endParaRPr lang="en-US"/>
                    </a:p>
                  </a:txBody>
                  <a:tcPr>
                    <a:noFill/>
                  </a:tcPr>
                </a:tc>
                <a:extLst>
                  <a:ext uri="{0D108BD9-81ED-4DB2-BD59-A6C34878D82A}">
                    <a16:rowId xmlns:a16="http://schemas.microsoft.com/office/drawing/2014/main" val="10003"/>
                  </a:ext>
                </a:extLst>
              </a:tr>
              <a:tr h="134848">
                <a:tc>
                  <a:txBody>
                    <a:bodyPr/>
                    <a:lstStyle/>
                    <a:p>
                      <a:pPr algn="l"/>
                      <a:r>
                        <a:rPr lang="en-US" b="1" dirty="0"/>
                        <a:t>25-29</a:t>
                      </a:r>
                    </a:p>
                  </a:txBody>
                  <a:tcPr>
                    <a:noFill/>
                  </a:tcPr>
                </a:tc>
                <a:tc>
                  <a:txBody>
                    <a:bodyPr/>
                    <a:lstStyle/>
                    <a:p>
                      <a:r>
                        <a:rPr lang="en-US" b="1" dirty="0"/>
                        <a:t>     22,000</a:t>
                      </a:r>
                    </a:p>
                  </a:txBody>
                  <a:tcPr>
                    <a:noFill/>
                  </a:tcPr>
                </a:tc>
                <a:tc>
                  <a:txBody>
                    <a:bodyPr/>
                    <a:lstStyle/>
                    <a:p>
                      <a:r>
                        <a:rPr lang="en-US" b="1" dirty="0"/>
                        <a:t>     222,000</a:t>
                      </a:r>
                    </a:p>
                  </a:txBody>
                  <a:tcPr>
                    <a:noFill/>
                  </a:tcPr>
                </a:tc>
                <a:tc>
                  <a:txBody>
                    <a:bodyPr/>
                    <a:lstStyle/>
                    <a:p>
                      <a:endParaRPr lang="en-US" dirty="0"/>
                    </a:p>
                  </a:txBody>
                  <a:tcPr>
                    <a:noFill/>
                  </a:tcPr>
                </a:tc>
                <a:extLst>
                  <a:ext uri="{0D108BD9-81ED-4DB2-BD59-A6C34878D82A}">
                    <a16:rowId xmlns:a16="http://schemas.microsoft.com/office/drawing/2014/main" val="10004"/>
                  </a:ext>
                </a:extLst>
              </a:tr>
              <a:tr h="297462">
                <a:tc>
                  <a:txBody>
                    <a:bodyPr/>
                    <a:lstStyle/>
                    <a:p>
                      <a:pPr algn="l"/>
                      <a:r>
                        <a:rPr lang="en-US" b="1" dirty="0"/>
                        <a:t>30-34</a:t>
                      </a:r>
                    </a:p>
                  </a:txBody>
                  <a:tcPr>
                    <a:noFill/>
                  </a:tcPr>
                </a:tc>
                <a:tc>
                  <a:txBody>
                    <a:bodyPr/>
                    <a:lstStyle/>
                    <a:p>
                      <a:r>
                        <a:rPr lang="en-US" b="1" dirty="0"/>
                        <a:t>     20,000</a:t>
                      </a:r>
                    </a:p>
                  </a:txBody>
                  <a:tcPr>
                    <a:noFill/>
                  </a:tcPr>
                </a:tc>
                <a:tc>
                  <a:txBody>
                    <a:bodyPr/>
                    <a:lstStyle/>
                    <a:p>
                      <a:r>
                        <a:rPr lang="en-US" b="1" dirty="0"/>
                        <a:t>     213,000</a:t>
                      </a:r>
                    </a:p>
                  </a:txBody>
                  <a:tcPr>
                    <a:noFill/>
                  </a:tcPr>
                </a:tc>
                <a:tc>
                  <a:txBody>
                    <a:bodyPr/>
                    <a:lstStyle/>
                    <a:p>
                      <a:endParaRPr lang="en-US" dirty="0"/>
                    </a:p>
                  </a:txBody>
                  <a:tcPr>
                    <a:noFill/>
                  </a:tcPr>
                </a:tc>
                <a:extLst>
                  <a:ext uri="{0D108BD9-81ED-4DB2-BD59-A6C34878D82A}">
                    <a16:rowId xmlns:a16="http://schemas.microsoft.com/office/drawing/2014/main" val="10005"/>
                  </a:ext>
                </a:extLst>
              </a:tr>
              <a:tr h="297462">
                <a:tc>
                  <a:txBody>
                    <a:bodyPr/>
                    <a:lstStyle/>
                    <a:p>
                      <a:pPr algn="l"/>
                      <a:r>
                        <a:rPr lang="en-US" b="1" dirty="0"/>
                        <a:t>35-39</a:t>
                      </a:r>
                    </a:p>
                  </a:txBody>
                  <a:tcPr>
                    <a:noFill/>
                  </a:tcPr>
                </a:tc>
                <a:tc>
                  <a:txBody>
                    <a:bodyPr/>
                    <a:lstStyle/>
                    <a:p>
                      <a:r>
                        <a:rPr lang="en-US" b="1" dirty="0"/>
                        <a:t>     10,000</a:t>
                      </a:r>
                    </a:p>
                  </a:txBody>
                  <a:tcPr>
                    <a:noFill/>
                  </a:tcPr>
                </a:tc>
                <a:tc>
                  <a:txBody>
                    <a:bodyPr/>
                    <a:lstStyle/>
                    <a:p>
                      <a:r>
                        <a:rPr lang="en-US" b="1" dirty="0"/>
                        <a:t>     212,000</a:t>
                      </a:r>
                    </a:p>
                  </a:txBody>
                  <a:tcPr>
                    <a:noFill/>
                  </a:tcPr>
                </a:tc>
                <a:tc>
                  <a:txBody>
                    <a:bodyPr/>
                    <a:lstStyle/>
                    <a:p>
                      <a:endParaRPr lang="en-US" dirty="0"/>
                    </a:p>
                  </a:txBody>
                  <a:tcPr>
                    <a:noFill/>
                  </a:tcPr>
                </a:tc>
                <a:extLst>
                  <a:ext uri="{0D108BD9-81ED-4DB2-BD59-A6C34878D82A}">
                    <a16:rowId xmlns:a16="http://schemas.microsoft.com/office/drawing/2014/main" val="10006"/>
                  </a:ext>
                </a:extLst>
              </a:tr>
              <a:tr h="297462">
                <a:tc>
                  <a:txBody>
                    <a:bodyPr/>
                    <a:lstStyle/>
                    <a:p>
                      <a:pPr algn="l"/>
                      <a:r>
                        <a:rPr lang="en-US" b="1" dirty="0"/>
                        <a:t>40-44</a:t>
                      </a:r>
                    </a:p>
                  </a:txBody>
                  <a:tcPr>
                    <a:noFill/>
                  </a:tcPr>
                </a:tc>
                <a:tc>
                  <a:txBody>
                    <a:bodyPr/>
                    <a:lstStyle/>
                    <a:p>
                      <a:r>
                        <a:rPr lang="en-US" b="1" dirty="0"/>
                        <a:t>       2,000</a:t>
                      </a:r>
                    </a:p>
                  </a:txBody>
                  <a:tcPr>
                    <a:noFill/>
                  </a:tcPr>
                </a:tc>
                <a:tc>
                  <a:txBody>
                    <a:bodyPr/>
                    <a:lstStyle/>
                    <a:p>
                      <a:r>
                        <a:rPr lang="en-US" b="1" dirty="0"/>
                        <a:t>     210,000</a:t>
                      </a:r>
                    </a:p>
                  </a:txBody>
                  <a:tcPr>
                    <a:noFill/>
                  </a:tcPr>
                </a:tc>
                <a:tc>
                  <a:txBody>
                    <a:bodyPr/>
                    <a:lstStyle/>
                    <a:p>
                      <a:endParaRPr lang="en-US" dirty="0"/>
                    </a:p>
                  </a:txBody>
                  <a:tcPr>
                    <a:noFill/>
                  </a:tcPr>
                </a:tc>
                <a:extLst>
                  <a:ext uri="{0D108BD9-81ED-4DB2-BD59-A6C34878D82A}">
                    <a16:rowId xmlns:a16="http://schemas.microsoft.com/office/drawing/2014/main" val="10007"/>
                  </a:ext>
                </a:extLst>
              </a:tr>
              <a:tr h="297462">
                <a:tc>
                  <a:txBody>
                    <a:bodyPr/>
                    <a:lstStyle/>
                    <a:p>
                      <a:pPr algn="l"/>
                      <a:r>
                        <a:rPr lang="en-US" b="1" dirty="0"/>
                        <a:t>45-49</a:t>
                      </a:r>
                    </a:p>
                  </a:txBody>
                  <a:tcPr>
                    <a:lnB w="12700" cap="flat" cmpd="sng" algn="ctr">
                      <a:solidFill>
                        <a:schemeClr val="tx1"/>
                      </a:solidFill>
                      <a:prstDash val="solid"/>
                      <a:round/>
                      <a:headEnd type="none" w="med" len="med"/>
                      <a:tailEnd type="none" w="med" len="med"/>
                    </a:lnB>
                    <a:noFill/>
                  </a:tcPr>
                </a:tc>
                <a:tc>
                  <a:txBody>
                    <a:bodyPr/>
                    <a:lstStyle/>
                    <a:p>
                      <a:r>
                        <a:rPr lang="en-US" b="1" dirty="0"/>
                        <a:t>          500*</a:t>
                      </a:r>
                    </a:p>
                  </a:txBody>
                  <a:tcPr>
                    <a:lnB w="12700" cap="flat" cmpd="sng" algn="ctr">
                      <a:solidFill>
                        <a:schemeClr val="tx1"/>
                      </a:solidFill>
                      <a:prstDash val="solid"/>
                      <a:round/>
                      <a:headEnd type="none" w="med" len="med"/>
                      <a:tailEnd type="none" w="med" len="med"/>
                    </a:lnB>
                    <a:noFill/>
                  </a:tcPr>
                </a:tc>
                <a:tc>
                  <a:txBody>
                    <a:bodyPr/>
                    <a:lstStyle/>
                    <a:p>
                      <a:r>
                        <a:rPr lang="en-US" b="1" dirty="0"/>
                        <a:t>     200,000</a:t>
                      </a:r>
                    </a:p>
                  </a:txBody>
                  <a:tcPr>
                    <a:lnB w="12700" cap="flat" cmpd="sng" algn="ctr">
                      <a:solidFill>
                        <a:schemeClr val="tx1"/>
                      </a:solidFill>
                      <a:prstDash val="solid"/>
                      <a:round/>
                      <a:headEnd type="none" w="med" len="med"/>
                      <a:tailEnd type="none" w="med" len="med"/>
                    </a:lnB>
                    <a:noFill/>
                  </a:tcPr>
                </a:tc>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6" name="TekstSylinder 5"/>
          <p:cNvSpPr txBox="1"/>
          <p:nvPr/>
        </p:nvSpPr>
        <p:spPr>
          <a:xfrm>
            <a:off x="986408" y="5445224"/>
            <a:ext cx="7776864" cy="369332"/>
          </a:xfrm>
          <a:prstGeom prst="rect">
            <a:avLst/>
          </a:prstGeom>
          <a:noFill/>
        </p:spPr>
        <p:txBody>
          <a:bodyPr wrap="square" rtlCol="0">
            <a:spAutoFit/>
          </a:bodyPr>
          <a:lstStyle/>
          <a:p>
            <a:r>
              <a:rPr lang="nb-NO" dirty="0"/>
              <a:t>* </a:t>
            </a:r>
            <a:r>
              <a:rPr lang="en-US" dirty="0"/>
              <a:t>*For groups 10-14 &amp; 45-49, births to ages &lt; 15 and 45+ are used</a:t>
            </a:r>
            <a:endParaRPr lang="nb-NO" dirty="0"/>
          </a:p>
        </p:txBody>
      </p:sp>
    </p:spTree>
    <p:extLst>
      <p:ext uri="{BB962C8B-B14F-4D97-AF65-F5344CB8AC3E}">
        <p14:creationId xmlns:p14="http://schemas.microsoft.com/office/powerpoint/2010/main" val="227132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371600" y="2236787"/>
            <a:ext cx="5472608" cy="1470025"/>
          </a:xfrm>
        </p:spPr>
        <p:txBody>
          <a:bodyPr>
            <a:normAutofit/>
          </a:bodyPr>
          <a:lstStyle/>
          <a:p>
            <a:r>
              <a:rPr lang="en-GB" b="1" dirty="0">
                <a:solidFill>
                  <a:schemeClr val="accent1"/>
                </a:solidFill>
              </a:rPr>
              <a:t>Vital Statistics on Deaths</a:t>
            </a:r>
            <a:endParaRPr lang="nb-NO" b="1" dirty="0">
              <a:solidFill>
                <a:schemeClr val="accent1"/>
              </a:solidFill>
            </a:endParaRPr>
          </a:p>
        </p:txBody>
      </p:sp>
      <p:sp>
        <p:nvSpPr>
          <p:cNvPr id="4" name="Undertittel 3">
            <a:extLst>
              <a:ext uri="{FF2B5EF4-FFF2-40B4-BE49-F238E27FC236}">
                <a16:creationId xmlns:a16="http://schemas.microsoft.com/office/drawing/2014/main" id="{E2853C88-B72D-4A28-A4C7-9DBC30EC3941}"/>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66018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47096" y="620688"/>
            <a:ext cx="7427168" cy="1143000"/>
          </a:xfrm>
        </p:spPr>
        <p:txBody>
          <a:bodyPr>
            <a:normAutofit/>
          </a:bodyPr>
          <a:lstStyle/>
          <a:p>
            <a:r>
              <a:rPr lang="nb-NO" sz="3200" b="1" dirty="0" err="1">
                <a:solidFill>
                  <a:schemeClr val="tx1"/>
                </a:solidFill>
              </a:rPr>
              <a:t>What</a:t>
            </a:r>
            <a:r>
              <a:rPr lang="nb-NO" sz="3200" b="1" dirty="0">
                <a:solidFill>
                  <a:schemeClr val="tx1"/>
                </a:solidFill>
              </a:rPr>
              <a:t> </a:t>
            </a:r>
            <a:r>
              <a:rPr lang="nb-NO" sz="3200" b="1" dirty="0" err="1">
                <a:solidFill>
                  <a:schemeClr val="tx1"/>
                </a:solidFill>
              </a:rPr>
              <a:t>are</a:t>
            </a:r>
            <a:r>
              <a:rPr lang="nb-NO" sz="3200" b="1" dirty="0">
                <a:solidFill>
                  <a:schemeClr val="tx1"/>
                </a:solidFill>
              </a:rPr>
              <a:t> </a:t>
            </a:r>
            <a:r>
              <a:rPr lang="nb-NO" sz="3200" b="1" dirty="0" err="1">
                <a:solidFill>
                  <a:schemeClr val="tx1"/>
                </a:solidFill>
              </a:rPr>
              <a:t>the</a:t>
            </a:r>
            <a:r>
              <a:rPr lang="nb-NO" sz="3200" b="1" dirty="0">
                <a:solidFill>
                  <a:schemeClr val="tx1"/>
                </a:solidFill>
              </a:rPr>
              <a:t> </a:t>
            </a:r>
            <a:r>
              <a:rPr lang="nb-NO" sz="3200" b="1" dirty="0" err="1">
                <a:solidFill>
                  <a:schemeClr val="tx1"/>
                </a:solidFill>
              </a:rPr>
              <a:t>possible</a:t>
            </a:r>
            <a:r>
              <a:rPr lang="nb-NO" sz="3200" b="1" dirty="0">
                <a:solidFill>
                  <a:schemeClr val="tx1"/>
                </a:solidFill>
              </a:rPr>
              <a:t> data </a:t>
            </a:r>
            <a:r>
              <a:rPr lang="nb-NO" sz="3200" b="1" dirty="0" err="1">
                <a:solidFill>
                  <a:schemeClr val="tx1"/>
                </a:solidFill>
              </a:rPr>
              <a:t>sources</a:t>
            </a:r>
            <a:r>
              <a:rPr lang="nb-NO" sz="3200" b="1" dirty="0">
                <a:solidFill>
                  <a:schemeClr val="tx1"/>
                </a:solidFill>
              </a:rPr>
              <a:t> </a:t>
            </a:r>
            <a:r>
              <a:rPr lang="nb-NO" sz="3200" b="1" dirty="0" err="1">
                <a:solidFill>
                  <a:schemeClr val="tx1"/>
                </a:solidFill>
              </a:rPr>
              <a:t>on</a:t>
            </a:r>
            <a:r>
              <a:rPr lang="nb-NO" sz="3200" b="1" dirty="0">
                <a:solidFill>
                  <a:schemeClr val="tx1"/>
                </a:solidFill>
              </a:rPr>
              <a:t> </a:t>
            </a:r>
            <a:r>
              <a:rPr lang="nb-NO" sz="3200" b="1" dirty="0" err="1">
                <a:solidFill>
                  <a:schemeClr val="tx1"/>
                </a:solidFill>
              </a:rPr>
              <a:t>mortality</a:t>
            </a:r>
            <a:r>
              <a:rPr lang="nb-NO" sz="3200" b="1" dirty="0">
                <a:solidFill>
                  <a:schemeClr val="tx1"/>
                </a:solidFill>
              </a:rPr>
              <a:t>?</a:t>
            </a:r>
          </a:p>
        </p:txBody>
      </p:sp>
      <p:sp>
        <p:nvSpPr>
          <p:cNvPr id="3" name="Plassholder for innhold 2"/>
          <p:cNvSpPr>
            <a:spLocks noGrp="1"/>
          </p:cNvSpPr>
          <p:nvPr>
            <p:ph idx="1"/>
          </p:nvPr>
        </p:nvSpPr>
        <p:spPr/>
        <p:txBody>
          <a:bodyPr>
            <a:normAutofit fontScale="25000" lnSpcReduction="20000"/>
          </a:bodyPr>
          <a:lstStyle/>
          <a:p>
            <a:pPr marL="0" indent="0">
              <a:buNone/>
            </a:pPr>
            <a:endParaRPr lang="nb-NO" sz="2400" dirty="0"/>
          </a:p>
        </p:txBody>
      </p:sp>
      <p:sp>
        <p:nvSpPr>
          <p:cNvPr id="4" name="TekstSylinder 3">
            <a:extLst>
              <a:ext uri="{FF2B5EF4-FFF2-40B4-BE49-F238E27FC236}">
                <a16:creationId xmlns:a16="http://schemas.microsoft.com/office/drawing/2014/main" id="{F9A6E928-9350-4820-9F45-300A3CBF0081}"/>
              </a:ext>
            </a:extLst>
          </p:cNvPr>
          <p:cNvSpPr txBox="1"/>
          <p:nvPr/>
        </p:nvSpPr>
        <p:spPr>
          <a:xfrm>
            <a:off x="1763688" y="2466398"/>
            <a:ext cx="7128792"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b-NO" sz="2800" dirty="0">
                <a:solidFill>
                  <a:schemeClr val="tx2"/>
                </a:solidFill>
              </a:rPr>
              <a:t>Censuses?</a:t>
            </a:r>
          </a:p>
          <a:p>
            <a:pPr marL="285750" indent="-285750">
              <a:lnSpc>
                <a:spcPct val="150000"/>
              </a:lnSpc>
              <a:buFont typeface="Arial" panose="020B0604020202020204" pitchFamily="34" charset="0"/>
              <a:buChar char="•"/>
            </a:pPr>
            <a:r>
              <a:rPr lang="nb-NO" sz="2800" dirty="0">
                <a:solidFill>
                  <a:schemeClr val="tx2"/>
                </a:solidFill>
              </a:rPr>
              <a:t>Sample surveys?</a:t>
            </a:r>
          </a:p>
          <a:p>
            <a:pPr marL="285750" indent="-285750">
              <a:lnSpc>
                <a:spcPct val="150000"/>
              </a:lnSpc>
              <a:buFont typeface="Arial" panose="020B0604020202020204" pitchFamily="34" charset="0"/>
              <a:buChar char="•"/>
            </a:pPr>
            <a:r>
              <a:rPr lang="nb-NO" sz="2800" dirty="0" err="1">
                <a:solidFill>
                  <a:schemeClr val="tx2"/>
                </a:solidFill>
              </a:rPr>
              <a:t>Civil</a:t>
            </a:r>
            <a:r>
              <a:rPr lang="nb-NO" sz="2800" dirty="0">
                <a:solidFill>
                  <a:schemeClr val="tx2"/>
                </a:solidFill>
              </a:rPr>
              <a:t> </a:t>
            </a:r>
            <a:r>
              <a:rPr lang="nb-NO" sz="2800" dirty="0" err="1">
                <a:solidFill>
                  <a:schemeClr val="tx2"/>
                </a:solidFill>
              </a:rPr>
              <a:t>registration</a:t>
            </a:r>
            <a:r>
              <a:rPr lang="nb-NO" sz="2800" dirty="0">
                <a:solidFill>
                  <a:schemeClr val="tx2"/>
                </a:solidFill>
              </a:rPr>
              <a:t>!</a:t>
            </a:r>
          </a:p>
          <a:p>
            <a:pPr marL="285750" indent="-285750">
              <a:lnSpc>
                <a:spcPct val="150000"/>
              </a:lnSpc>
              <a:buFont typeface="Arial" panose="020B0604020202020204" pitchFamily="34" charset="0"/>
              <a:buChar char="•"/>
            </a:pPr>
            <a:r>
              <a:rPr lang="nb-NO" sz="2800" dirty="0">
                <a:solidFill>
                  <a:schemeClr val="tx2"/>
                </a:solidFill>
              </a:rPr>
              <a:t>(</a:t>
            </a:r>
            <a:r>
              <a:rPr lang="nb-NO" sz="2800" dirty="0" err="1">
                <a:solidFill>
                  <a:schemeClr val="tx2"/>
                </a:solidFill>
              </a:rPr>
              <a:t>Population</a:t>
            </a:r>
            <a:r>
              <a:rPr lang="nb-NO" sz="2800" dirty="0">
                <a:solidFill>
                  <a:schemeClr val="tx2"/>
                </a:solidFill>
              </a:rPr>
              <a:t> registers)</a:t>
            </a:r>
            <a:endParaRPr lang="nb-NO" sz="2800" dirty="0"/>
          </a:p>
        </p:txBody>
      </p:sp>
    </p:spTree>
    <p:extLst>
      <p:ext uri="{BB962C8B-B14F-4D97-AF65-F5344CB8AC3E}">
        <p14:creationId xmlns:p14="http://schemas.microsoft.com/office/powerpoint/2010/main" val="7565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62074"/>
          </a:xfrm>
        </p:spPr>
        <p:txBody>
          <a:bodyPr>
            <a:normAutofit/>
          </a:bodyPr>
          <a:lstStyle/>
          <a:p>
            <a:r>
              <a:rPr lang="nb-NO" sz="2800" b="1" dirty="0">
                <a:solidFill>
                  <a:schemeClr val="tx2"/>
                </a:solidFill>
              </a:rPr>
              <a:t>CRVS: Deaths</a:t>
            </a:r>
          </a:p>
        </p:txBody>
      </p:sp>
      <p:sp>
        <p:nvSpPr>
          <p:cNvPr id="3" name="Plassholder for innhold 2"/>
          <p:cNvSpPr>
            <a:spLocks noGrp="1"/>
          </p:cNvSpPr>
          <p:nvPr>
            <p:ph idx="1"/>
          </p:nvPr>
        </p:nvSpPr>
        <p:spPr>
          <a:xfrm>
            <a:off x="467544" y="764704"/>
            <a:ext cx="8352928" cy="1008112"/>
          </a:xfrm>
        </p:spPr>
        <p:txBody>
          <a:bodyPr>
            <a:normAutofit/>
          </a:bodyPr>
          <a:lstStyle/>
          <a:p>
            <a:r>
              <a:rPr lang="en-GB" sz="2400" dirty="0"/>
              <a:t>57% of countries register at least 90% of deaths</a:t>
            </a:r>
          </a:p>
          <a:p>
            <a:r>
              <a:rPr lang="en-US" sz="2400" dirty="0"/>
              <a:t>85 countries produce high-quality COD data</a:t>
            </a:r>
            <a:endParaRPr lang="en-GB" sz="2400" dirty="0"/>
          </a:p>
          <a:p>
            <a:pPr lvl="1"/>
            <a:endParaRPr lang="nb-NO"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901" y="5225687"/>
            <a:ext cx="2592288" cy="165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5" y="1582197"/>
            <a:ext cx="9007388" cy="358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609289"/>
            <a:ext cx="7847384" cy="1143000"/>
          </a:xfrm>
        </p:spPr>
        <p:txBody>
          <a:bodyPr>
            <a:normAutofit/>
          </a:bodyPr>
          <a:lstStyle/>
          <a:p>
            <a:r>
              <a:rPr lang="nb-NO" sz="3200" b="1" dirty="0" err="1">
                <a:solidFill>
                  <a:schemeClr val="accent1">
                    <a:lumMod val="75000"/>
                  </a:schemeClr>
                </a:solidFill>
              </a:rPr>
              <a:t>Why</a:t>
            </a:r>
            <a:r>
              <a:rPr lang="nb-NO" sz="3200" b="1" dirty="0">
                <a:solidFill>
                  <a:schemeClr val="accent1">
                    <a:lumMod val="75000"/>
                  </a:schemeClr>
                </a:solidFill>
              </a:rPr>
              <a:t> is </a:t>
            </a:r>
            <a:r>
              <a:rPr lang="nb-NO" sz="3200" b="1" dirty="0" err="1">
                <a:solidFill>
                  <a:schemeClr val="accent1">
                    <a:lumMod val="75000"/>
                  </a:schemeClr>
                </a:solidFill>
              </a:rPr>
              <a:t>registration</a:t>
            </a:r>
            <a:r>
              <a:rPr lang="nb-NO" sz="3200" b="1" dirty="0">
                <a:solidFill>
                  <a:schemeClr val="accent1">
                    <a:lumMod val="75000"/>
                  </a:schemeClr>
                </a:solidFill>
              </a:rPr>
              <a:t> </a:t>
            </a:r>
            <a:r>
              <a:rPr lang="nb-NO" sz="3200" b="1" dirty="0" err="1">
                <a:solidFill>
                  <a:schemeClr val="accent1">
                    <a:lumMod val="75000"/>
                  </a:schemeClr>
                </a:solidFill>
              </a:rPr>
              <a:t>of</a:t>
            </a:r>
            <a:r>
              <a:rPr lang="nb-NO" sz="3200" b="1" dirty="0">
                <a:solidFill>
                  <a:schemeClr val="accent1">
                    <a:lumMod val="75000"/>
                  </a:schemeClr>
                </a:solidFill>
              </a:rPr>
              <a:t> </a:t>
            </a:r>
            <a:r>
              <a:rPr lang="nb-NO" sz="3200" b="1" dirty="0" err="1">
                <a:solidFill>
                  <a:schemeClr val="accent1">
                    <a:lumMod val="75000"/>
                  </a:schemeClr>
                </a:solidFill>
              </a:rPr>
              <a:t>deaths</a:t>
            </a:r>
            <a:r>
              <a:rPr lang="nb-NO" sz="3200" b="1" dirty="0">
                <a:solidFill>
                  <a:schemeClr val="accent1">
                    <a:lumMod val="75000"/>
                  </a:schemeClr>
                </a:solidFill>
              </a:rPr>
              <a:t> </a:t>
            </a:r>
            <a:r>
              <a:rPr lang="nb-NO" sz="3200" b="1" dirty="0" err="1">
                <a:solidFill>
                  <a:schemeClr val="accent1">
                    <a:lumMod val="75000"/>
                  </a:schemeClr>
                </a:solidFill>
              </a:rPr>
              <a:t>important</a:t>
            </a:r>
            <a:r>
              <a:rPr lang="nb-NO" sz="3200" b="1" dirty="0">
                <a:solidFill>
                  <a:schemeClr val="accent1">
                    <a:lumMod val="75000"/>
                  </a:schemeClr>
                </a:solidFill>
              </a:rPr>
              <a:t>?</a:t>
            </a:r>
          </a:p>
        </p:txBody>
      </p:sp>
      <p:sp>
        <p:nvSpPr>
          <p:cNvPr id="3" name="Plassholder for innhold 2"/>
          <p:cNvSpPr>
            <a:spLocks noGrp="1"/>
          </p:cNvSpPr>
          <p:nvPr>
            <p:ph idx="1"/>
          </p:nvPr>
        </p:nvSpPr>
        <p:spPr/>
        <p:txBody>
          <a:bodyPr>
            <a:normAutofit fontScale="25000" lnSpcReduction="20000"/>
          </a:bodyPr>
          <a:lstStyle/>
          <a:p>
            <a:pPr marL="0" indent="0">
              <a:buNone/>
            </a:pPr>
            <a:endParaRPr lang="nb-NO" sz="2400" dirty="0"/>
          </a:p>
        </p:txBody>
      </p:sp>
      <p:sp>
        <p:nvSpPr>
          <p:cNvPr id="4" name="Plassholder for innhold 2">
            <a:extLst>
              <a:ext uri="{FF2B5EF4-FFF2-40B4-BE49-F238E27FC236}">
                <a16:creationId xmlns:a16="http://schemas.microsoft.com/office/drawing/2014/main" id="{C3C2C30E-FF59-4A86-A97A-1CA6CC62E0F6}"/>
              </a:ext>
            </a:extLst>
          </p:cNvPr>
          <p:cNvSpPr txBox="1">
            <a:spLocks/>
          </p:cNvSpPr>
          <p:nvPr/>
        </p:nvSpPr>
        <p:spPr>
          <a:xfrm>
            <a:off x="1291288" y="1772817"/>
            <a:ext cx="7169144"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effectLst/>
                <a:uLnTx/>
                <a:uFillTx/>
                <a:latin typeface="Calibri"/>
                <a:ea typeface="+mn-ea"/>
                <a:cs typeface="+mn-cs"/>
              </a:rPr>
              <a:t>Death </a:t>
            </a:r>
            <a:r>
              <a:rPr kumimoji="0" lang="nb-NO" sz="2400" b="0" i="0" u="none" strike="noStrike" kern="1200" cap="none" spc="0" normalizeH="0" baseline="0" noProof="0" dirty="0" err="1">
                <a:ln>
                  <a:noFill/>
                </a:ln>
                <a:effectLst/>
                <a:uLnTx/>
                <a:uFillTx/>
                <a:latin typeface="Calibri"/>
                <a:ea typeface="+mn-ea"/>
                <a:cs typeface="+mn-cs"/>
              </a:rPr>
              <a:t>certificate</a:t>
            </a:r>
            <a:endParaRPr kumimoji="0" lang="nb-NO" sz="24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err="1">
                <a:ln>
                  <a:noFill/>
                </a:ln>
                <a:effectLst/>
                <a:uLnTx/>
                <a:uFillTx/>
                <a:latin typeface="Calibri"/>
                <a:ea typeface="+mn-ea"/>
                <a:cs typeface="+mn-cs"/>
              </a:rPr>
              <a:t>Inheritance</a:t>
            </a:r>
            <a:endParaRPr kumimoji="0" lang="nb-NO" sz="20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err="1">
                <a:ln>
                  <a:noFill/>
                </a:ln>
                <a:effectLst/>
                <a:uLnTx/>
                <a:uFillTx/>
                <a:latin typeface="Calibri"/>
                <a:ea typeface="+mn-ea"/>
                <a:cs typeface="+mn-cs"/>
              </a:rPr>
              <a:t>Remarriage</a:t>
            </a:r>
            <a:endParaRPr kumimoji="0" lang="nb-NO" sz="2000" b="0" i="0" u="none" strike="noStrike" kern="1200" cap="none" spc="0" normalizeH="0" baseline="0" noProof="0" dirty="0">
              <a:ln>
                <a:noFill/>
              </a:ln>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err="1">
                <a:ln>
                  <a:noFill/>
                </a:ln>
                <a:effectLst/>
                <a:uLnTx/>
                <a:uFillTx/>
                <a:latin typeface="Calibri"/>
                <a:ea typeface="+mn-ea"/>
                <a:cs typeface="+mn-cs"/>
              </a:rPr>
              <a:t>Burials</a:t>
            </a:r>
            <a:endParaRPr kumimoji="0" lang="nb-NO" sz="20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err="1">
                <a:ln>
                  <a:noFill/>
                </a:ln>
                <a:effectLst/>
                <a:uLnTx/>
                <a:uFillTx/>
                <a:latin typeface="Calibri"/>
                <a:ea typeface="+mn-ea"/>
                <a:cs typeface="+mn-cs"/>
              </a:rPr>
              <a:t>Statistics</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on</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population</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growth</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size</a:t>
            </a:r>
            <a:r>
              <a:rPr kumimoji="0" lang="nb-NO" sz="2400" b="0" i="0" u="none" strike="noStrike" kern="1200" cap="none" spc="0" normalizeH="0" baseline="0" noProof="0" dirty="0">
                <a:ln>
                  <a:noFill/>
                </a:ln>
                <a:effectLst/>
                <a:uLnTx/>
                <a:uFillTx/>
                <a:latin typeface="Calibri"/>
                <a:ea typeface="+mn-ea"/>
                <a:cs typeface="+mn-cs"/>
              </a:rPr>
              <a:t> and </a:t>
            </a:r>
            <a:r>
              <a:rPr kumimoji="0" lang="nb-NO" sz="2400" b="0" i="0" u="none" strike="noStrike" kern="1200" cap="none" spc="0" normalizeH="0" baseline="0" noProof="0" dirty="0" err="1">
                <a:ln>
                  <a:noFill/>
                </a:ln>
                <a:effectLst/>
                <a:uLnTx/>
                <a:uFillTx/>
                <a:latin typeface="Calibri"/>
                <a:ea typeface="+mn-ea"/>
                <a:cs typeface="+mn-cs"/>
              </a:rPr>
              <a:t>distribution</a:t>
            </a:r>
            <a:endParaRPr kumimoji="0" lang="nb-NO" sz="24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err="1">
                <a:ln>
                  <a:noFill/>
                </a:ln>
                <a:effectLst/>
                <a:uLnTx/>
                <a:uFillTx/>
                <a:latin typeface="Calibri"/>
                <a:ea typeface="+mn-ea"/>
                <a:cs typeface="+mn-cs"/>
              </a:rPr>
              <a:t>Monitoring</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diseases</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including</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epidemics</a:t>
            </a:r>
            <a:endParaRPr kumimoji="0" lang="nb-NO" sz="24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effectLst/>
                <a:uLnTx/>
                <a:uFillTx/>
                <a:latin typeface="Calibri"/>
                <a:ea typeface="+mn-ea"/>
                <a:cs typeface="+mn-cs"/>
              </a:rPr>
              <a:t>Planning for </a:t>
            </a:r>
            <a:r>
              <a:rPr kumimoji="0" lang="nb-NO" sz="2400" b="0" i="0" u="none" strike="noStrike" kern="1200" cap="none" spc="0" normalizeH="0" baseline="0" noProof="0" dirty="0" err="1">
                <a:ln>
                  <a:noFill/>
                </a:ln>
                <a:effectLst/>
                <a:uLnTx/>
                <a:uFillTx/>
                <a:latin typeface="Calibri"/>
                <a:ea typeface="+mn-ea"/>
                <a:cs typeface="+mn-cs"/>
              </a:rPr>
              <a:t>health</a:t>
            </a:r>
            <a:endParaRPr kumimoji="0" lang="nb-NO" sz="24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err="1">
                <a:ln>
                  <a:noFill/>
                </a:ln>
                <a:effectLst/>
                <a:uLnTx/>
                <a:uFillTx/>
                <a:latin typeface="Calibri"/>
                <a:ea typeface="+mn-ea"/>
                <a:cs typeface="+mn-cs"/>
              </a:rPr>
              <a:t>Mortality</a:t>
            </a:r>
            <a:r>
              <a:rPr kumimoji="0" lang="nb-NO" sz="2400" b="0" i="0" u="none" strike="noStrike" kern="1200" cap="none" spc="0" normalizeH="0" baseline="0" noProof="0" dirty="0">
                <a:ln>
                  <a:noFill/>
                </a:ln>
                <a:effectLst/>
                <a:uLnTx/>
                <a:uFillTx/>
                <a:latin typeface="Calibri"/>
                <a:ea typeface="+mn-ea"/>
                <a:cs typeface="+mn-cs"/>
              </a:rPr>
              <a:t> an </a:t>
            </a:r>
            <a:r>
              <a:rPr kumimoji="0" lang="nb-NO" sz="2400" b="0" i="0" u="none" strike="noStrike" kern="1200" cap="none" spc="0" normalizeH="0" baseline="0" noProof="0" dirty="0" err="1">
                <a:ln>
                  <a:noFill/>
                </a:ln>
                <a:effectLst/>
                <a:uLnTx/>
                <a:uFillTx/>
                <a:latin typeface="Calibri"/>
                <a:ea typeface="+mn-ea"/>
                <a:cs typeface="+mn-cs"/>
              </a:rPr>
              <a:t>esential</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indicator</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of</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living</a:t>
            </a:r>
            <a:r>
              <a:rPr kumimoji="0" lang="nb-NO" sz="2400" b="0" i="0" u="none" strike="noStrike" kern="1200" cap="none" spc="0" normalizeH="0" baseline="0" noProof="0" dirty="0">
                <a:ln>
                  <a:noFill/>
                </a:ln>
                <a:effectLst/>
                <a:uLnTx/>
                <a:uFillTx/>
                <a:latin typeface="Calibri"/>
                <a:ea typeface="+mn-ea"/>
                <a:cs typeface="+mn-cs"/>
              </a:rPr>
              <a:t> </a:t>
            </a:r>
            <a:r>
              <a:rPr kumimoji="0" lang="nb-NO" sz="2400" b="0" i="0" u="none" strike="noStrike" kern="1200" cap="none" spc="0" normalizeH="0" baseline="0" noProof="0" dirty="0" err="1">
                <a:ln>
                  <a:noFill/>
                </a:ln>
                <a:effectLst/>
                <a:uLnTx/>
                <a:uFillTx/>
                <a:latin typeface="Calibri"/>
                <a:ea typeface="+mn-ea"/>
                <a:cs typeface="+mn-cs"/>
              </a:rPr>
              <a:t>conditions</a:t>
            </a:r>
            <a:endParaRPr kumimoji="0" lang="nb-NO" sz="24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7857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32656"/>
            <a:ext cx="8229600" cy="792088"/>
          </a:xfrm>
        </p:spPr>
        <p:txBody>
          <a:bodyPr>
            <a:noAutofit/>
          </a:bodyPr>
          <a:lstStyle/>
          <a:p>
            <a:r>
              <a:rPr lang="en-US" sz="3200" b="1" dirty="0">
                <a:solidFill>
                  <a:schemeClr val="tx2"/>
                </a:solidFill>
              </a:rPr>
              <a:t>Sustainable Development Goals</a:t>
            </a:r>
            <a:br>
              <a:rPr lang="en-US" sz="2800" b="1" dirty="0">
                <a:solidFill>
                  <a:schemeClr val="tx2"/>
                </a:solidFill>
              </a:rPr>
            </a:br>
            <a:br>
              <a:rPr lang="nb-NO" sz="2800" b="1" dirty="0">
                <a:solidFill>
                  <a:schemeClr val="tx2"/>
                </a:solidFill>
              </a:rPr>
            </a:br>
            <a:endParaRPr lang="nb-NO" sz="2800" b="1" dirty="0">
              <a:solidFill>
                <a:schemeClr val="tx2"/>
              </a:solidFill>
            </a:endParaRPr>
          </a:p>
        </p:txBody>
      </p:sp>
      <p:sp>
        <p:nvSpPr>
          <p:cNvPr id="3" name="Plassholder for innhold 2"/>
          <p:cNvSpPr>
            <a:spLocks noGrp="1"/>
          </p:cNvSpPr>
          <p:nvPr>
            <p:ph idx="1"/>
          </p:nvPr>
        </p:nvSpPr>
        <p:spPr>
          <a:xfrm>
            <a:off x="674918" y="1140939"/>
            <a:ext cx="8229600" cy="5240389"/>
          </a:xfrm>
        </p:spPr>
        <p:txBody>
          <a:bodyPr>
            <a:normAutofit fontScale="77500" lnSpcReduction="20000"/>
          </a:bodyPr>
          <a:lstStyle/>
          <a:p>
            <a:pPr marL="0" lvl="0" indent="0">
              <a:buNone/>
            </a:pPr>
            <a:r>
              <a:rPr lang="en-US" dirty="0"/>
              <a:t>3.1    By 2030 reduce the global </a:t>
            </a:r>
            <a:r>
              <a:rPr lang="en-US" b="1" dirty="0"/>
              <a:t>maternal mortality </a:t>
            </a:r>
          </a:p>
          <a:p>
            <a:pPr marL="0" lvl="0" indent="0">
              <a:buNone/>
            </a:pPr>
            <a:r>
              <a:rPr lang="en-US" b="1" dirty="0"/>
              <a:t>	ratio</a:t>
            </a:r>
            <a:r>
              <a:rPr lang="en-US" dirty="0"/>
              <a:t> to less 	than 70 per 100,000 live births </a:t>
            </a:r>
            <a:endParaRPr lang="nb-NO" dirty="0"/>
          </a:p>
          <a:p>
            <a:pPr marL="0" lvl="0" indent="0">
              <a:buNone/>
            </a:pPr>
            <a:r>
              <a:rPr lang="en-US" dirty="0"/>
              <a:t>3.2    By 2030 end preventable </a:t>
            </a:r>
            <a:r>
              <a:rPr lang="en-US" b="1" dirty="0"/>
              <a:t>deaths of newborns and children 	under 5</a:t>
            </a:r>
            <a:r>
              <a:rPr lang="en-US" dirty="0"/>
              <a:t> … and reduce </a:t>
            </a:r>
          </a:p>
          <a:p>
            <a:pPr marL="0" lvl="0" indent="0">
              <a:buNone/>
            </a:pPr>
            <a:r>
              <a:rPr lang="en-US" dirty="0"/>
              <a:t>	- </a:t>
            </a:r>
            <a:r>
              <a:rPr lang="en-US" b="1" dirty="0"/>
              <a:t>neonatal mortality</a:t>
            </a:r>
            <a:r>
              <a:rPr lang="en-US" dirty="0"/>
              <a:t> to below 12 per 1,000 live births</a:t>
            </a:r>
          </a:p>
          <a:p>
            <a:pPr marL="0" lvl="0" indent="0">
              <a:buNone/>
            </a:pPr>
            <a:r>
              <a:rPr lang="en-US" dirty="0"/>
              <a:t>	- </a:t>
            </a:r>
            <a:r>
              <a:rPr lang="en-US" b="1" dirty="0"/>
              <a:t>under-5 mortality</a:t>
            </a:r>
            <a:r>
              <a:rPr lang="en-US" dirty="0"/>
              <a:t> to below 25 per 1,000 live births </a:t>
            </a:r>
            <a:endParaRPr lang="nb-NO" dirty="0"/>
          </a:p>
          <a:p>
            <a:pPr marL="0" lvl="0" indent="0">
              <a:buNone/>
            </a:pPr>
            <a:r>
              <a:rPr lang="en-US" dirty="0"/>
              <a:t>3.3    By 2030 end the </a:t>
            </a:r>
            <a:r>
              <a:rPr lang="en-US" b="1" dirty="0"/>
              <a:t>epidemics</a:t>
            </a:r>
            <a:r>
              <a:rPr lang="en-US" dirty="0"/>
              <a:t> of AIDS, tuberculosis, malaria …</a:t>
            </a:r>
            <a:endParaRPr lang="nb-NO" dirty="0"/>
          </a:p>
          <a:p>
            <a:pPr marL="0" lvl="0" indent="0">
              <a:buNone/>
            </a:pPr>
            <a:r>
              <a:rPr lang="en-US" dirty="0"/>
              <a:t>3.4    By 2030 reduce by one third premature </a:t>
            </a:r>
            <a:r>
              <a:rPr lang="en-US" b="1" dirty="0"/>
              <a:t>mortality from non-	communicable diseases</a:t>
            </a:r>
            <a:r>
              <a:rPr lang="en-US" dirty="0"/>
              <a:t> …</a:t>
            </a:r>
            <a:endParaRPr lang="nb-NO" dirty="0"/>
          </a:p>
          <a:p>
            <a:pPr marL="0" lvl="0" indent="0">
              <a:buNone/>
            </a:pPr>
            <a:r>
              <a:rPr lang="en-US" dirty="0"/>
              <a:t>3.6    By 2020 halve the number of global </a:t>
            </a:r>
            <a:r>
              <a:rPr lang="en-US" b="1" dirty="0"/>
              <a:t>deaths … from road 	traffic</a:t>
            </a:r>
            <a:r>
              <a:rPr lang="en-US" dirty="0"/>
              <a:t> accidents </a:t>
            </a:r>
            <a:endParaRPr lang="nb-NO" dirty="0"/>
          </a:p>
          <a:p>
            <a:pPr marL="0" lvl="0" indent="0">
              <a:buNone/>
            </a:pPr>
            <a:r>
              <a:rPr lang="en-US" dirty="0"/>
              <a:t>3.9    By 2030 substantially reduce the number of deaths … from 	hazardous chemicals … </a:t>
            </a:r>
          </a:p>
          <a:p>
            <a:pPr marL="0" lvl="0" indent="0">
              <a:buNone/>
            </a:pPr>
            <a:r>
              <a:rPr lang="en-US" dirty="0"/>
              <a:t>16.9  By 2030 provide legal identity for all, including </a:t>
            </a:r>
            <a:r>
              <a:rPr lang="en-US" b="1" dirty="0">
                <a:solidFill>
                  <a:srgbClr val="FF0000"/>
                </a:solidFill>
              </a:rPr>
              <a:t>birth 	registration</a:t>
            </a:r>
            <a:endParaRPr lang="nb-NO" b="1" dirty="0">
              <a:solidFill>
                <a:srgbClr val="FF0000"/>
              </a:solidFill>
            </a:endParaRPr>
          </a:p>
        </p:txBody>
      </p:sp>
      <p:sp>
        <p:nvSpPr>
          <p:cNvPr id="4" name="Rektangel 3">
            <a:extLst>
              <a:ext uri="{FF2B5EF4-FFF2-40B4-BE49-F238E27FC236}">
                <a16:creationId xmlns:a16="http://schemas.microsoft.com/office/drawing/2014/main" id="{5BFB67CE-B052-4D74-B5DD-90A3A83EDDFA}"/>
              </a:ext>
            </a:extLst>
          </p:cNvPr>
          <p:cNvSpPr/>
          <p:nvPr/>
        </p:nvSpPr>
        <p:spPr>
          <a:xfrm rot="1132579">
            <a:off x="2920574" y="2250310"/>
            <a:ext cx="4871903" cy="839284"/>
          </a:xfrm>
          <a:prstGeom prst="rect">
            <a:avLst/>
          </a:prstGeom>
          <a:solidFill>
            <a:schemeClr val="bg1"/>
          </a:solidFill>
          <a:ln w="571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C00000"/>
                </a:solidFill>
              </a:rPr>
              <a:t>Use Civil Registration ?</a:t>
            </a:r>
            <a:endParaRPr lang="nb-NO" sz="3200" b="1" dirty="0">
              <a:solidFill>
                <a:srgbClr val="C00000"/>
              </a:solidFill>
            </a:endParaRPr>
          </a:p>
        </p:txBody>
      </p:sp>
      <p:pic>
        <p:nvPicPr>
          <p:cNvPr id="5" name="Bilde 4">
            <a:extLst>
              <a:ext uri="{FF2B5EF4-FFF2-40B4-BE49-F238E27FC236}">
                <a16:creationId xmlns:a16="http://schemas.microsoft.com/office/drawing/2014/main" id="{5EF58641-86F7-4C2A-8F48-91E9A30DB7BE}"/>
              </a:ext>
            </a:extLst>
          </p:cNvPr>
          <p:cNvPicPr>
            <a:picLocks noChangeAspect="1"/>
          </p:cNvPicPr>
          <p:nvPr/>
        </p:nvPicPr>
        <p:blipFill>
          <a:blip r:embed="rId3"/>
          <a:stretch>
            <a:fillRect/>
          </a:stretch>
        </p:blipFill>
        <p:spPr>
          <a:xfrm>
            <a:off x="7497668" y="188640"/>
            <a:ext cx="1438426" cy="1437944"/>
          </a:xfrm>
          <a:prstGeom prst="rect">
            <a:avLst/>
          </a:prstGeom>
        </p:spPr>
      </p:pic>
    </p:spTree>
    <p:extLst>
      <p:ext uri="{BB962C8B-B14F-4D97-AF65-F5344CB8AC3E}">
        <p14:creationId xmlns:p14="http://schemas.microsoft.com/office/powerpoint/2010/main" val="37706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C800D3-333E-4849-8668-E4D87B118D1C}"/>
              </a:ext>
            </a:extLst>
          </p:cNvPr>
          <p:cNvSpPr>
            <a:spLocks noGrp="1"/>
          </p:cNvSpPr>
          <p:nvPr>
            <p:ph type="ctrTitle"/>
          </p:nvPr>
        </p:nvSpPr>
        <p:spPr/>
        <p:txBody>
          <a:bodyPr/>
          <a:lstStyle/>
          <a:p>
            <a:r>
              <a:rPr lang="nb-NO" dirty="0" err="1">
                <a:solidFill>
                  <a:schemeClr val="accent1"/>
                </a:solidFill>
              </a:rPr>
              <a:t>Birth</a:t>
            </a:r>
            <a:r>
              <a:rPr lang="nb-NO" dirty="0">
                <a:solidFill>
                  <a:schemeClr val="accent1"/>
                </a:solidFill>
              </a:rPr>
              <a:t> variables</a:t>
            </a:r>
          </a:p>
        </p:txBody>
      </p:sp>
      <p:sp>
        <p:nvSpPr>
          <p:cNvPr id="3" name="Undertittel 2">
            <a:extLst>
              <a:ext uri="{FF2B5EF4-FFF2-40B4-BE49-F238E27FC236}">
                <a16:creationId xmlns:a16="http://schemas.microsoft.com/office/drawing/2014/main" id="{FDFD308E-73F5-4BEC-A31B-F2DBB897AA1C}"/>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7834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16632"/>
            <a:ext cx="8229600" cy="792088"/>
          </a:xfrm>
        </p:spPr>
        <p:txBody>
          <a:bodyPr>
            <a:normAutofit fontScale="90000"/>
          </a:bodyPr>
          <a:lstStyle/>
          <a:p>
            <a:r>
              <a:rPr lang="en-GB" sz="3200" b="1" dirty="0">
                <a:solidFill>
                  <a:schemeClr val="tx1"/>
                </a:solidFill>
              </a:rPr>
              <a:t>Key death registration variables,</a:t>
            </a:r>
            <a:br>
              <a:rPr lang="en-GB" sz="3200" b="1" dirty="0">
                <a:solidFill>
                  <a:schemeClr val="tx1"/>
                </a:solidFill>
              </a:rPr>
            </a:br>
            <a:r>
              <a:rPr lang="en-GB" sz="3200" b="1" dirty="0">
                <a:solidFill>
                  <a:schemeClr val="tx1"/>
                </a:solidFill>
              </a:rPr>
              <a:t>according to UN P&amp;R </a:t>
            </a:r>
            <a:endParaRPr lang="nb-NO" sz="3200" b="1" dirty="0">
              <a:solidFill>
                <a:schemeClr val="tx1"/>
              </a:solidFill>
            </a:endParaRPr>
          </a:p>
        </p:txBody>
      </p:sp>
      <p:sp>
        <p:nvSpPr>
          <p:cNvPr id="3" name="Plassholder for innhold 2"/>
          <p:cNvSpPr>
            <a:spLocks noGrp="1"/>
          </p:cNvSpPr>
          <p:nvPr>
            <p:ph idx="1"/>
          </p:nvPr>
        </p:nvSpPr>
        <p:spPr>
          <a:xfrm>
            <a:off x="467544" y="1196752"/>
            <a:ext cx="8229600" cy="4525963"/>
          </a:xfrm>
        </p:spPr>
        <p:txBody>
          <a:bodyPr numCol="2">
            <a:noAutofit/>
          </a:bodyPr>
          <a:lstStyle/>
          <a:p>
            <a:pPr marL="0" indent="0">
              <a:buNone/>
            </a:pPr>
            <a:r>
              <a:rPr lang="en-US" sz="1800" b="1" i="1" dirty="0"/>
              <a:t>(</a:t>
            </a:r>
            <a:r>
              <a:rPr lang="en-US" sz="1800" b="1" i="1" dirty="0" err="1"/>
              <a:t>i</a:t>
            </a:r>
            <a:r>
              <a:rPr lang="en-US" sz="1800" b="1" i="1" dirty="0"/>
              <a:t>) Characteristics of the event</a:t>
            </a:r>
            <a:endParaRPr lang="nb-NO" sz="1800" b="1" i="1" dirty="0"/>
          </a:p>
          <a:p>
            <a:pPr marL="0" lvl="0" indent="0">
              <a:buNone/>
            </a:pPr>
            <a:r>
              <a:rPr lang="en-US" sz="1800" dirty="0"/>
              <a:t>Date of occurrence</a:t>
            </a:r>
            <a:endParaRPr lang="nb-NO" sz="1800" dirty="0"/>
          </a:p>
          <a:p>
            <a:pPr marL="0" lvl="0" indent="0">
              <a:buNone/>
            </a:pPr>
            <a:r>
              <a:rPr lang="en-US" sz="1800" dirty="0"/>
              <a:t>Date of registration</a:t>
            </a:r>
            <a:endParaRPr lang="nb-NO" sz="1800" dirty="0"/>
          </a:p>
          <a:p>
            <a:pPr marL="0" lvl="0" indent="0">
              <a:buNone/>
            </a:pPr>
            <a:r>
              <a:rPr lang="en-US" sz="1800" dirty="0"/>
              <a:t>Place of occurrence </a:t>
            </a:r>
            <a:endParaRPr lang="nb-NO" sz="1800" dirty="0"/>
          </a:p>
          <a:p>
            <a:pPr marL="0" lvl="0" indent="0">
              <a:buNone/>
            </a:pPr>
            <a:r>
              <a:rPr lang="en-US" sz="1800" dirty="0"/>
              <a:t>Locality of occurrence </a:t>
            </a:r>
            <a:endParaRPr lang="nb-NO" sz="1800" dirty="0"/>
          </a:p>
          <a:p>
            <a:pPr marL="0" lvl="0" indent="0">
              <a:buNone/>
            </a:pPr>
            <a:r>
              <a:rPr lang="en-US" sz="1800" dirty="0"/>
              <a:t>Urban/rural occurrence </a:t>
            </a:r>
            <a:endParaRPr lang="nb-NO" sz="1800" dirty="0"/>
          </a:p>
          <a:p>
            <a:pPr marL="0" lvl="0" indent="0">
              <a:buNone/>
            </a:pPr>
            <a:r>
              <a:rPr lang="en-US" sz="1800" dirty="0"/>
              <a:t>Place of registration </a:t>
            </a:r>
            <a:endParaRPr lang="nb-NO" sz="1800" dirty="0"/>
          </a:p>
          <a:p>
            <a:pPr marL="0" lvl="0" indent="0">
              <a:buNone/>
            </a:pPr>
            <a:r>
              <a:rPr lang="en-US" sz="1800" dirty="0"/>
              <a:t>Cause of death </a:t>
            </a:r>
            <a:endParaRPr lang="nb-NO" sz="1800" dirty="0"/>
          </a:p>
          <a:p>
            <a:pPr marL="0" lvl="0" indent="0">
              <a:buNone/>
            </a:pPr>
            <a:r>
              <a:rPr lang="en-US" sz="1800" dirty="0"/>
              <a:t>Certifier </a:t>
            </a:r>
            <a:endParaRPr lang="nb-NO" sz="1800" dirty="0"/>
          </a:p>
          <a:p>
            <a:pPr marL="0" lvl="0" indent="0">
              <a:buNone/>
            </a:pPr>
            <a:r>
              <a:rPr lang="en-US" sz="1800" dirty="0"/>
              <a:t>Type of certification </a:t>
            </a:r>
            <a:endParaRPr lang="nb-NO" sz="1800" dirty="0"/>
          </a:p>
          <a:p>
            <a:pPr marL="0" lvl="0" indent="0">
              <a:buNone/>
            </a:pPr>
            <a:r>
              <a:rPr lang="en-US" sz="1800" dirty="0"/>
              <a:t>Type of place of occurrence (hospital, home, etc.) </a:t>
            </a:r>
            <a:endParaRPr lang="nb-NO" sz="1800" dirty="0"/>
          </a:p>
          <a:p>
            <a:pPr marL="0" lvl="0" indent="0">
              <a:buNone/>
            </a:pPr>
            <a:r>
              <a:rPr lang="en-US" sz="1800" dirty="0"/>
              <a:t>Sex  </a:t>
            </a:r>
          </a:p>
          <a:p>
            <a:pPr marL="0" lvl="0" indent="0">
              <a:buNone/>
            </a:pPr>
            <a:endParaRPr lang="en-US" sz="1800" dirty="0"/>
          </a:p>
          <a:p>
            <a:pPr marL="0" indent="0">
              <a:buNone/>
            </a:pPr>
            <a:r>
              <a:rPr lang="en-US" sz="1800" b="1" i="1" dirty="0"/>
              <a:t>(ii) Characteristics of the decedent</a:t>
            </a:r>
            <a:endParaRPr lang="nb-NO" sz="1800" b="1" i="1" dirty="0"/>
          </a:p>
          <a:p>
            <a:pPr marL="0" lvl="0" indent="0">
              <a:buNone/>
            </a:pPr>
            <a:r>
              <a:rPr lang="en-US" sz="1800" dirty="0"/>
              <a:t>Date of birth </a:t>
            </a:r>
            <a:endParaRPr lang="nb-NO" sz="1800" dirty="0"/>
          </a:p>
          <a:p>
            <a:pPr marL="0" lvl="0" indent="0">
              <a:buNone/>
            </a:pPr>
            <a:r>
              <a:rPr lang="en-US" sz="1800" dirty="0"/>
              <a:t>Age </a:t>
            </a:r>
            <a:endParaRPr lang="nb-NO" sz="1800" dirty="0"/>
          </a:p>
          <a:p>
            <a:pPr marL="0" lvl="0" indent="0">
              <a:buNone/>
            </a:pPr>
            <a:r>
              <a:rPr lang="en-US" sz="1800" dirty="0"/>
              <a:t>Sex </a:t>
            </a:r>
            <a:endParaRPr lang="nb-NO" sz="1800" dirty="0"/>
          </a:p>
          <a:p>
            <a:pPr marL="0" lvl="0" indent="0">
              <a:buNone/>
            </a:pPr>
            <a:r>
              <a:rPr lang="en-US" sz="1800" dirty="0"/>
              <a:t>Marital status </a:t>
            </a:r>
            <a:endParaRPr lang="nb-NO" sz="1800" dirty="0"/>
          </a:p>
          <a:p>
            <a:pPr marL="0" lvl="0" indent="0">
              <a:buNone/>
            </a:pPr>
            <a:r>
              <a:rPr lang="en-US" sz="1800" dirty="0"/>
              <a:t>Place of usual residence </a:t>
            </a:r>
            <a:endParaRPr lang="nb-NO" sz="1800" dirty="0"/>
          </a:p>
          <a:p>
            <a:pPr marL="0" lvl="0" indent="0">
              <a:buNone/>
            </a:pPr>
            <a:r>
              <a:rPr lang="en-US" sz="1800" dirty="0"/>
              <a:t>Place of usual residence of the mother (for deaths under 1 year of age) </a:t>
            </a:r>
            <a:endParaRPr lang="nb-NO" sz="1800" dirty="0"/>
          </a:p>
          <a:p>
            <a:pPr marL="0" lvl="0" indent="0">
              <a:buNone/>
            </a:pPr>
            <a:r>
              <a:rPr lang="en-US" sz="1800" dirty="0"/>
              <a:t>Locality of residence </a:t>
            </a:r>
            <a:endParaRPr lang="nb-NO" sz="1800" dirty="0"/>
          </a:p>
          <a:p>
            <a:pPr marL="0" lvl="0" indent="0">
              <a:buNone/>
            </a:pPr>
            <a:r>
              <a:rPr lang="en-US" sz="1800" dirty="0"/>
              <a:t>Urban/rural residence </a:t>
            </a:r>
          </a:p>
          <a:p>
            <a:pPr marL="0" lvl="0" indent="0">
              <a:buNone/>
            </a:pPr>
            <a:endParaRPr lang="en-US" sz="1800" dirty="0"/>
          </a:p>
          <a:p>
            <a:pPr marL="0" indent="0">
              <a:buNone/>
            </a:pPr>
            <a:r>
              <a:rPr lang="en-US" sz="1800" b="1" i="1" dirty="0"/>
              <a:t>(iii) Characteristics of population at risk</a:t>
            </a:r>
            <a:endParaRPr lang="nb-NO" sz="1800" b="1" i="1" dirty="0"/>
          </a:p>
          <a:p>
            <a:pPr marL="0" lvl="0" indent="0">
              <a:buNone/>
            </a:pPr>
            <a:endParaRPr lang="nb-NO" sz="1800" dirty="0"/>
          </a:p>
        </p:txBody>
      </p:sp>
    </p:spTree>
    <p:extLst>
      <p:ext uri="{BB962C8B-B14F-4D97-AF65-F5344CB8AC3E}">
        <p14:creationId xmlns:p14="http://schemas.microsoft.com/office/powerpoint/2010/main" val="74578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16632"/>
            <a:ext cx="8229600" cy="418058"/>
          </a:xfrm>
        </p:spPr>
        <p:txBody>
          <a:bodyPr>
            <a:normAutofit fontScale="90000"/>
          </a:bodyPr>
          <a:lstStyle/>
          <a:p>
            <a:r>
              <a:rPr lang="en-GB" sz="3200" b="1" dirty="0">
                <a:solidFill>
                  <a:schemeClr val="tx1"/>
                </a:solidFill>
              </a:rPr>
              <a:t>Key death registration variables – foetal death</a:t>
            </a:r>
            <a:endParaRPr lang="nb-NO" sz="3200" b="1" dirty="0">
              <a:solidFill>
                <a:schemeClr val="tx1"/>
              </a:solidFill>
            </a:endParaRPr>
          </a:p>
        </p:txBody>
      </p:sp>
      <p:sp>
        <p:nvSpPr>
          <p:cNvPr id="3" name="Plassholder for innhold 2"/>
          <p:cNvSpPr>
            <a:spLocks noGrp="1"/>
          </p:cNvSpPr>
          <p:nvPr>
            <p:ph idx="1"/>
          </p:nvPr>
        </p:nvSpPr>
        <p:spPr>
          <a:xfrm>
            <a:off x="395536" y="809328"/>
            <a:ext cx="8748464" cy="6048672"/>
          </a:xfrm>
        </p:spPr>
        <p:txBody>
          <a:bodyPr numCol="2">
            <a:noAutofit/>
          </a:bodyPr>
          <a:lstStyle/>
          <a:p>
            <a:pPr marL="0" indent="0">
              <a:buNone/>
            </a:pPr>
            <a:r>
              <a:rPr lang="en-US" sz="1800" b="1" i="1" dirty="0"/>
              <a:t>(</a:t>
            </a:r>
            <a:r>
              <a:rPr lang="en-US" sz="1800" b="1" i="1" dirty="0" err="1"/>
              <a:t>i</a:t>
            </a:r>
            <a:r>
              <a:rPr lang="en-US" sz="1800" b="1" i="1" dirty="0"/>
              <a:t>) Characteristics of the event</a:t>
            </a:r>
            <a:endParaRPr lang="nb-NO" sz="1800" b="1" i="1" dirty="0"/>
          </a:p>
          <a:p>
            <a:pPr marL="0" lvl="0" indent="0">
              <a:buNone/>
            </a:pPr>
            <a:r>
              <a:rPr lang="en-US" sz="1800" dirty="0"/>
              <a:t>Date of occurrence (of foetal delivery) </a:t>
            </a:r>
            <a:endParaRPr lang="nb-NO" sz="1800" dirty="0"/>
          </a:p>
          <a:p>
            <a:pPr marL="0" lvl="0" indent="0">
              <a:buNone/>
            </a:pPr>
            <a:r>
              <a:rPr lang="en-US" sz="1800" dirty="0"/>
              <a:t>Date of registration </a:t>
            </a:r>
            <a:endParaRPr lang="nb-NO" sz="1800" dirty="0"/>
          </a:p>
          <a:p>
            <a:pPr marL="0" lvl="0" indent="0">
              <a:buNone/>
            </a:pPr>
            <a:r>
              <a:rPr lang="en-US" sz="1800" dirty="0"/>
              <a:t>Place of occurrence </a:t>
            </a:r>
            <a:endParaRPr lang="nb-NO" sz="1800" dirty="0"/>
          </a:p>
          <a:p>
            <a:pPr marL="0" lvl="0" indent="0">
              <a:buNone/>
            </a:pPr>
            <a:r>
              <a:rPr lang="en-US" sz="1800" dirty="0"/>
              <a:t>Locality of occurrence </a:t>
            </a:r>
            <a:endParaRPr lang="nb-NO" sz="1800" dirty="0"/>
          </a:p>
          <a:p>
            <a:pPr marL="0" lvl="0" indent="0">
              <a:buNone/>
            </a:pPr>
            <a:r>
              <a:rPr lang="en-US" sz="1800" dirty="0"/>
              <a:t>Urban/rural occurrence </a:t>
            </a:r>
            <a:endParaRPr lang="nb-NO" sz="1800" dirty="0"/>
          </a:p>
          <a:p>
            <a:pPr marL="0" lvl="0" indent="0">
              <a:buNone/>
            </a:pPr>
            <a:r>
              <a:rPr lang="en-US" sz="1800" dirty="0"/>
              <a:t>Place of registration </a:t>
            </a:r>
            <a:endParaRPr lang="nb-NO" sz="1800" dirty="0"/>
          </a:p>
          <a:p>
            <a:pPr marL="0" indent="0">
              <a:buNone/>
            </a:pPr>
            <a:endParaRPr lang="en-US" sz="1800" b="1" i="1" dirty="0"/>
          </a:p>
          <a:p>
            <a:pPr marL="0" indent="0">
              <a:buNone/>
            </a:pPr>
            <a:r>
              <a:rPr lang="en-US" sz="1800" b="1" i="1" dirty="0"/>
              <a:t>(ii) Characteristics of the </a:t>
            </a:r>
            <a:r>
              <a:rPr lang="en-US" sz="1800" b="1" i="1" dirty="0" err="1"/>
              <a:t>foetus</a:t>
            </a:r>
            <a:endParaRPr lang="nb-NO" sz="1800" b="1" i="1" dirty="0"/>
          </a:p>
          <a:p>
            <a:pPr marL="0" lvl="0" indent="0">
              <a:buNone/>
            </a:pPr>
            <a:r>
              <a:rPr lang="en-US" sz="1800" dirty="0"/>
              <a:t>Sex  </a:t>
            </a:r>
          </a:p>
          <a:p>
            <a:pPr marL="0" lvl="0" indent="0">
              <a:buNone/>
            </a:pPr>
            <a:endParaRPr lang="en-US" sz="1800" dirty="0"/>
          </a:p>
          <a:p>
            <a:pPr marL="0" indent="0">
              <a:buNone/>
            </a:pPr>
            <a:r>
              <a:rPr lang="en-US" sz="1800" b="1" i="1" dirty="0"/>
              <a:t>iii) Characteristics of the mother</a:t>
            </a:r>
            <a:endParaRPr lang="nb-NO" sz="1800" b="1" i="1" dirty="0"/>
          </a:p>
          <a:p>
            <a:pPr marL="0" lvl="0" indent="0">
              <a:buNone/>
            </a:pPr>
            <a:r>
              <a:rPr lang="en-US" sz="1800" dirty="0"/>
              <a:t>Date of birth </a:t>
            </a:r>
            <a:endParaRPr lang="nb-NO" sz="1800" dirty="0"/>
          </a:p>
          <a:p>
            <a:pPr marL="0" lvl="0" indent="0">
              <a:buNone/>
            </a:pPr>
            <a:r>
              <a:rPr lang="en-US" sz="1800" dirty="0"/>
              <a:t>Age </a:t>
            </a:r>
            <a:endParaRPr lang="nb-NO" sz="1800" dirty="0"/>
          </a:p>
          <a:p>
            <a:pPr marL="0" lvl="0" indent="0">
              <a:buNone/>
            </a:pPr>
            <a:r>
              <a:rPr lang="en-US" sz="1800" dirty="0"/>
              <a:t>Children born alive to mother during her entire lifetime </a:t>
            </a:r>
            <a:endParaRPr lang="nb-NO" sz="1800" dirty="0"/>
          </a:p>
          <a:p>
            <a:pPr marL="0" lvl="0" indent="0">
              <a:buNone/>
            </a:pPr>
            <a:endParaRPr lang="en-US" sz="1800" dirty="0"/>
          </a:p>
          <a:p>
            <a:pPr marL="0" lvl="0" indent="0">
              <a:buNone/>
            </a:pPr>
            <a:endParaRPr lang="en-US" sz="1800" dirty="0"/>
          </a:p>
          <a:p>
            <a:pPr marL="0" lvl="0" indent="0">
              <a:buNone/>
            </a:pPr>
            <a:r>
              <a:rPr lang="en-US" sz="1800" dirty="0"/>
              <a:t>Birth order or parity </a:t>
            </a:r>
            <a:endParaRPr lang="nb-NO" sz="1800" dirty="0"/>
          </a:p>
          <a:p>
            <a:pPr marL="0" lvl="0" indent="0">
              <a:buNone/>
            </a:pPr>
            <a:r>
              <a:rPr lang="en-US" sz="1800" dirty="0" err="1"/>
              <a:t>Foetal</a:t>
            </a:r>
            <a:r>
              <a:rPr lang="en-US" sz="1800" dirty="0"/>
              <a:t> deaths to mother during her entire lifetime </a:t>
            </a:r>
            <a:endParaRPr lang="nb-NO" sz="1800" dirty="0"/>
          </a:p>
          <a:p>
            <a:pPr marL="0" lvl="0" indent="0">
              <a:buNone/>
            </a:pPr>
            <a:r>
              <a:rPr lang="en-US" sz="1800" dirty="0"/>
              <a:t>Date of last previous live birth </a:t>
            </a:r>
            <a:endParaRPr lang="nb-NO" sz="1800" dirty="0"/>
          </a:p>
          <a:p>
            <a:pPr marL="0" lvl="0" indent="0">
              <a:buNone/>
            </a:pPr>
            <a:r>
              <a:rPr lang="en-US" sz="1800" dirty="0"/>
              <a:t>Interval since last previous live birth </a:t>
            </a:r>
            <a:endParaRPr lang="nb-NO" sz="1800" dirty="0"/>
          </a:p>
          <a:p>
            <a:pPr marL="0" lvl="0" indent="0">
              <a:buNone/>
            </a:pPr>
            <a:r>
              <a:rPr lang="en-US" sz="1800" dirty="0"/>
              <a:t>Date of marriage </a:t>
            </a:r>
            <a:endParaRPr lang="nb-NO" sz="1800" dirty="0"/>
          </a:p>
          <a:p>
            <a:pPr marL="0" lvl="0" indent="0">
              <a:buNone/>
            </a:pPr>
            <a:r>
              <a:rPr lang="en-US" sz="1800" dirty="0"/>
              <a:t>Duration of marriage </a:t>
            </a:r>
            <a:endParaRPr lang="nb-NO" sz="1800" dirty="0"/>
          </a:p>
          <a:p>
            <a:pPr marL="0" lvl="0" indent="0">
              <a:buNone/>
            </a:pPr>
            <a:r>
              <a:rPr lang="en-US" sz="1800" dirty="0"/>
              <a:t>Place of usual residence </a:t>
            </a:r>
            <a:endParaRPr lang="nb-NO" sz="1800" dirty="0"/>
          </a:p>
          <a:p>
            <a:pPr marL="0" lvl="0" indent="0">
              <a:buNone/>
            </a:pPr>
            <a:r>
              <a:rPr lang="en-US" sz="1800" dirty="0"/>
              <a:t>Locality of residence </a:t>
            </a:r>
            <a:endParaRPr lang="nb-NO" sz="1800" dirty="0"/>
          </a:p>
          <a:p>
            <a:pPr marL="0" lvl="0" indent="0">
              <a:buNone/>
            </a:pPr>
            <a:r>
              <a:rPr lang="en-US" sz="1800" dirty="0"/>
              <a:t>Urban/rural residence</a:t>
            </a:r>
            <a:endParaRPr lang="nb-NO" sz="1800" dirty="0"/>
          </a:p>
          <a:p>
            <a:pPr marL="0" indent="0">
              <a:buNone/>
            </a:pPr>
            <a:endParaRPr lang="en-US" sz="1800" b="1" i="1" dirty="0"/>
          </a:p>
          <a:p>
            <a:pPr marL="0" indent="0">
              <a:buNone/>
            </a:pPr>
            <a:r>
              <a:rPr lang="en-US" sz="1800" b="1" i="1" dirty="0"/>
              <a:t>(iv) Characteristics of the father</a:t>
            </a:r>
            <a:endParaRPr lang="nb-NO" sz="1800" dirty="0"/>
          </a:p>
          <a:p>
            <a:pPr marL="0" lvl="0" indent="0">
              <a:buNone/>
            </a:pPr>
            <a:r>
              <a:rPr lang="en-US" sz="1800" dirty="0"/>
              <a:t>Date of birth </a:t>
            </a:r>
            <a:endParaRPr lang="nb-NO" sz="1800" dirty="0"/>
          </a:p>
          <a:p>
            <a:pPr marL="0" lvl="0" indent="0">
              <a:buNone/>
            </a:pPr>
            <a:r>
              <a:rPr lang="en-US" sz="1800" dirty="0"/>
              <a:t>Age </a:t>
            </a:r>
            <a:endParaRPr lang="nb-NO" sz="1800" dirty="0"/>
          </a:p>
          <a:p>
            <a:pPr marL="0" lvl="0" indent="0">
              <a:buNone/>
            </a:pPr>
            <a:r>
              <a:rPr lang="en-US" sz="1800" dirty="0"/>
              <a:t>Place of usual residence </a:t>
            </a:r>
            <a:endParaRPr lang="nb-NO" sz="1800" dirty="0"/>
          </a:p>
          <a:p>
            <a:pPr marL="0" lvl="0" indent="0">
              <a:buNone/>
            </a:pPr>
            <a:r>
              <a:rPr lang="en-US" sz="1800" dirty="0"/>
              <a:t>Locality of residence </a:t>
            </a:r>
            <a:endParaRPr lang="nb-NO" sz="1800" dirty="0"/>
          </a:p>
          <a:p>
            <a:pPr marL="0" lvl="0" indent="0">
              <a:buNone/>
            </a:pPr>
            <a:r>
              <a:rPr lang="en-US" sz="1800" dirty="0"/>
              <a:t>Urban/rural residence </a:t>
            </a:r>
          </a:p>
        </p:txBody>
      </p:sp>
    </p:spTree>
    <p:extLst>
      <p:ext uri="{BB962C8B-B14F-4D97-AF65-F5344CB8AC3E}">
        <p14:creationId xmlns:p14="http://schemas.microsoft.com/office/powerpoint/2010/main" val="348749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229600" cy="418058"/>
          </a:xfrm>
        </p:spPr>
        <p:txBody>
          <a:bodyPr>
            <a:normAutofit fontScale="90000"/>
          </a:bodyPr>
          <a:lstStyle/>
          <a:p>
            <a:r>
              <a:rPr lang="en-GB" sz="3200" b="1" dirty="0">
                <a:solidFill>
                  <a:schemeClr val="tx2">
                    <a:lumMod val="60000"/>
                    <a:lumOff val="40000"/>
                  </a:schemeClr>
                </a:solidFill>
              </a:rPr>
              <a:t>Tables on deaths recommended by P&amp;R</a:t>
            </a:r>
            <a:endParaRPr lang="nb-NO" sz="3200" b="1" dirty="0">
              <a:solidFill>
                <a:schemeClr val="tx2">
                  <a:lumMod val="60000"/>
                  <a:lumOff val="40000"/>
                </a:schemeClr>
              </a:solidFill>
            </a:endParaRPr>
          </a:p>
        </p:txBody>
      </p:sp>
      <p:sp>
        <p:nvSpPr>
          <p:cNvPr id="3" name="Plassholder for innhold 2"/>
          <p:cNvSpPr>
            <a:spLocks noGrp="1"/>
          </p:cNvSpPr>
          <p:nvPr>
            <p:ph idx="1"/>
          </p:nvPr>
        </p:nvSpPr>
        <p:spPr>
          <a:xfrm>
            <a:off x="141472" y="836712"/>
            <a:ext cx="9036496" cy="6165304"/>
          </a:xfrm>
        </p:spPr>
        <p:txBody>
          <a:bodyPr>
            <a:noAutofit/>
          </a:bodyPr>
          <a:lstStyle/>
          <a:p>
            <a:pPr marL="0" indent="0">
              <a:buNone/>
            </a:pPr>
            <a:r>
              <a:rPr lang="en-US" sz="1700" dirty="0"/>
              <a:t>DE-1 Deaths by place of usual residence and sex of decedent</a:t>
            </a:r>
            <a:endParaRPr lang="nb-NO" sz="1700" dirty="0"/>
          </a:p>
          <a:p>
            <a:pPr marL="0" indent="0">
              <a:buNone/>
            </a:pPr>
            <a:r>
              <a:rPr lang="en-US" sz="1700" dirty="0"/>
              <a:t>DE-2 Deaths by place of occurrence and place of usual residence and sex of decedent</a:t>
            </a:r>
            <a:endParaRPr lang="nb-NO" sz="1700" dirty="0"/>
          </a:p>
          <a:p>
            <a:pPr marL="0" indent="0">
              <a:buNone/>
            </a:pPr>
            <a:r>
              <a:rPr lang="en-US" sz="1700" dirty="0"/>
              <a:t>DE-3 Deaths by month and place of occurrence and place of usual residence of decedent</a:t>
            </a:r>
            <a:endParaRPr lang="nb-NO" sz="1700" dirty="0"/>
          </a:p>
          <a:p>
            <a:pPr marL="0" indent="0">
              <a:buNone/>
            </a:pPr>
            <a:r>
              <a:rPr lang="en-US" sz="1700" dirty="0"/>
              <a:t>DE-4 Deaths by place of registration, month of occurrence and month of registration</a:t>
            </a:r>
            <a:endParaRPr lang="nb-NO" sz="1700" dirty="0"/>
          </a:p>
          <a:p>
            <a:pPr marL="0" indent="0">
              <a:buNone/>
            </a:pPr>
            <a:r>
              <a:rPr lang="en-US" sz="1700" dirty="0"/>
              <a:t>DE-5 Deaths by place of occurrence and site of occurrence*</a:t>
            </a:r>
          </a:p>
          <a:p>
            <a:pPr marL="0" indent="0">
              <a:buNone/>
            </a:pPr>
            <a:r>
              <a:rPr lang="en-US" sz="1700" dirty="0"/>
              <a:t>* hospital, other institution, at home, or other place (prison, custodial care facility, trains, airplanes, ships, automobiles and public byways, such as roads and sidewalks, ….)</a:t>
            </a:r>
            <a:endParaRPr lang="nb-NO" sz="1700" dirty="0"/>
          </a:p>
          <a:p>
            <a:pPr marL="0" indent="0">
              <a:buNone/>
            </a:pPr>
            <a:r>
              <a:rPr lang="en-US" sz="1700" dirty="0"/>
              <a:t>DE-6 Deaths by place of usual residence, age and sex of decedent</a:t>
            </a:r>
            <a:endParaRPr lang="nb-NO" sz="1700" dirty="0"/>
          </a:p>
          <a:p>
            <a:pPr marL="0" indent="0">
              <a:buNone/>
            </a:pPr>
            <a:r>
              <a:rPr lang="en-US" sz="1700" dirty="0"/>
              <a:t>DE-7 Deaths by age, sex, place of usual residence and marital status of decedent</a:t>
            </a:r>
            <a:endParaRPr lang="nb-NO" sz="1700" dirty="0"/>
          </a:p>
          <a:p>
            <a:pPr marL="0" indent="0">
              <a:buNone/>
            </a:pPr>
            <a:r>
              <a:rPr lang="en-US" sz="1700" dirty="0"/>
              <a:t>DE-8 Deaths by place of usual residence, age, sex and</a:t>
            </a:r>
            <a:r>
              <a:rPr lang="en-US" sz="1700" dirty="0">
                <a:solidFill>
                  <a:schemeClr val="tx2">
                    <a:lumMod val="60000"/>
                    <a:lumOff val="40000"/>
                  </a:schemeClr>
                </a:solidFill>
              </a:rPr>
              <a:t> educational attainment of decedent</a:t>
            </a:r>
            <a:endParaRPr lang="nb-NO" sz="1700" dirty="0">
              <a:solidFill>
                <a:schemeClr val="tx2">
                  <a:lumMod val="60000"/>
                  <a:lumOff val="40000"/>
                </a:schemeClr>
              </a:solidFill>
            </a:endParaRPr>
          </a:p>
          <a:p>
            <a:pPr marL="0" indent="0">
              <a:buNone/>
            </a:pPr>
            <a:r>
              <a:rPr lang="en-US" sz="1700" dirty="0"/>
              <a:t>DE-9 Deaths by sex, </a:t>
            </a:r>
            <a:r>
              <a:rPr lang="en-US" sz="1700" dirty="0">
                <a:solidFill>
                  <a:schemeClr val="tx2">
                    <a:lumMod val="60000"/>
                    <a:lumOff val="40000"/>
                  </a:schemeClr>
                </a:solidFill>
              </a:rPr>
              <a:t>cause of death</a:t>
            </a:r>
            <a:r>
              <a:rPr lang="en-US" sz="1700" dirty="0"/>
              <a:t>, place of usual residence and age of decedent</a:t>
            </a:r>
            <a:endParaRPr lang="nb-NO" sz="1700" dirty="0"/>
          </a:p>
          <a:p>
            <a:pPr marL="0" indent="0">
              <a:buNone/>
            </a:pPr>
            <a:r>
              <a:rPr lang="en-US" sz="1700" dirty="0"/>
              <a:t>DE-10 Deaths by month of occurrence and </a:t>
            </a:r>
            <a:r>
              <a:rPr lang="en-US" sz="1700" dirty="0">
                <a:solidFill>
                  <a:schemeClr val="tx2">
                    <a:lumMod val="60000"/>
                    <a:lumOff val="40000"/>
                  </a:schemeClr>
                </a:solidFill>
              </a:rPr>
              <a:t>cause of death</a:t>
            </a:r>
            <a:endParaRPr lang="nb-NO" sz="1700" dirty="0">
              <a:solidFill>
                <a:schemeClr val="tx2">
                  <a:lumMod val="60000"/>
                  <a:lumOff val="40000"/>
                </a:schemeClr>
              </a:solidFill>
            </a:endParaRPr>
          </a:p>
          <a:p>
            <a:pPr marL="0" indent="0">
              <a:buNone/>
            </a:pPr>
            <a:r>
              <a:rPr lang="en-US" sz="1700" dirty="0"/>
              <a:t>DE-11 Deaths by place of occurrence, sex of decedent and type of certification*</a:t>
            </a:r>
          </a:p>
          <a:p>
            <a:pPr marL="0" indent="0">
              <a:buNone/>
            </a:pPr>
            <a:r>
              <a:rPr lang="en-US" sz="1700" dirty="0"/>
              <a:t>* </a:t>
            </a:r>
            <a:r>
              <a:rPr lang="nb-NO" sz="1700" dirty="0"/>
              <a:t>physician, medical practitioner, </a:t>
            </a:r>
            <a:r>
              <a:rPr lang="en-US" sz="1700" dirty="0"/>
              <a:t>coroner, medical-legal authority, midwife, nurse or layperson</a:t>
            </a:r>
            <a:endParaRPr lang="nb-NO" sz="1700" dirty="0"/>
          </a:p>
          <a:p>
            <a:pPr marL="0" indent="0">
              <a:buNone/>
            </a:pPr>
            <a:r>
              <a:rPr lang="en-US" sz="1700" dirty="0"/>
              <a:t>DE-12 Maternal deaths by </a:t>
            </a:r>
            <a:r>
              <a:rPr lang="en-US" sz="1700" dirty="0">
                <a:solidFill>
                  <a:schemeClr val="tx2">
                    <a:lumMod val="60000"/>
                    <a:lumOff val="40000"/>
                  </a:schemeClr>
                </a:solidFill>
              </a:rPr>
              <a:t>cause of death </a:t>
            </a:r>
            <a:r>
              <a:rPr lang="en-US" sz="1700" dirty="0"/>
              <a:t>and age of woman</a:t>
            </a:r>
            <a:endParaRPr lang="nb-NO" sz="1700" dirty="0"/>
          </a:p>
          <a:p>
            <a:pPr marL="0" indent="0">
              <a:buNone/>
            </a:pPr>
            <a:r>
              <a:rPr lang="en-US" sz="1700" dirty="0"/>
              <a:t>DE-13 Deaths by age and</a:t>
            </a:r>
            <a:r>
              <a:rPr lang="en-US" sz="1700" dirty="0">
                <a:solidFill>
                  <a:srgbClr val="C00000"/>
                </a:solidFill>
              </a:rPr>
              <a:t> </a:t>
            </a:r>
            <a:r>
              <a:rPr lang="en-US" sz="1700" dirty="0">
                <a:solidFill>
                  <a:schemeClr val="tx2">
                    <a:lumMod val="60000"/>
                    <a:lumOff val="40000"/>
                  </a:schemeClr>
                </a:solidFill>
              </a:rPr>
              <a:t>type of usual activity of decedent</a:t>
            </a:r>
            <a:endParaRPr lang="nb-NO" sz="1700" dirty="0">
              <a:solidFill>
                <a:schemeClr val="tx2">
                  <a:lumMod val="60000"/>
                  <a:lumOff val="40000"/>
                </a:schemeClr>
              </a:solidFill>
            </a:endParaRPr>
          </a:p>
          <a:p>
            <a:pPr marL="0" indent="0">
              <a:buNone/>
            </a:pPr>
            <a:endParaRPr lang="nb-NO" sz="2000" dirty="0"/>
          </a:p>
        </p:txBody>
      </p:sp>
    </p:spTree>
    <p:extLst>
      <p:ext uri="{BB962C8B-B14F-4D97-AF65-F5344CB8AC3E}">
        <p14:creationId xmlns:p14="http://schemas.microsoft.com/office/powerpoint/2010/main" val="341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92E051-02EA-459A-BB64-4DE7E08E448A}"/>
              </a:ext>
            </a:extLst>
          </p:cNvPr>
          <p:cNvSpPr>
            <a:spLocks noGrp="1"/>
          </p:cNvSpPr>
          <p:nvPr>
            <p:ph type="title"/>
          </p:nvPr>
        </p:nvSpPr>
        <p:spPr>
          <a:xfrm>
            <a:off x="457200" y="188640"/>
            <a:ext cx="8229600" cy="576064"/>
          </a:xfrm>
        </p:spPr>
        <p:txBody>
          <a:bodyPr>
            <a:normAutofit fontScale="90000"/>
          </a:bodyPr>
          <a:lstStyle/>
          <a:p>
            <a:r>
              <a:rPr lang="en-GB" sz="3200" b="1" dirty="0"/>
              <a:t>Annex I: Death registration variables</a:t>
            </a:r>
            <a:br>
              <a:rPr lang="en-GB" sz="3200" dirty="0"/>
            </a:br>
            <a:r>
              <a:rPr lang="en-GB" sz="2700" dirty="0"/>
              <a:t>Gu</a:t>
            </a:r>
            <a:r>
              <a:rPr lang="en-GB" sz="2700" b="1" dirty="0"/>
              <a:t>i</a:t>
            </a:r>
            <a:r>
              <a:rPr lang="en-GB" sz="2700" dirty="0"/>
              <a:t>delines and template for a vital statistics report</a:t>
            </a:r>
            <a:endParaRPr lang="nb-NO" sz="2700" dirty="0"/>
          </a:p>
        </p:txBody>
      </p:sp>
      <p:pic>
        <p:nvPicPr>
          <p:cNvPr id="4" name="Bilde 3">
            <a:extLst>
              <a:ext uri="{FF2B5EF4-FFF2-40B4-BE49-F238E27FC236}">
                <a16:creationId xmlns:a16="http://schemas.microsoft.com/office/drawing/2014/main" id="{22785074-CBB0-4816-80C6-7C81E27B75A7}"/>
              </a:ext>
            </a:extLst>
          </p:cNvPr>
          <p:cNvPicPr>
            <a:picLocks noChangeAspect="1"/>
          </p:cNvPicPr>
          <p:nvPr/>
        </p:nvPicPr>
        <p:blipFill>
          <a:blip r:embed="rId2"/>
          <a:stretch>
            <a:fillRect/>
          </a:stretch>
        </p:blipFill>
        <p:spPr>
          <a:xfrm>
            <a:off x="26838" y="1124744"/>
            <a:ext cx="9174331" cy="5256584"/>
          </a:xfrm>
          <a:prstGeom prst="rect">
            <a:avLst/>
          </a:prstGeom>
        </p:spPr>
      </p:pic>
    </p:spTree>
    <p:extLst>
      <p:ext uri="{BB962C8B-B14F-4D97-AF65-F5344CB8AC3E}">
        <p14:creationId xmlns:p14="http://schemas.microsoft.com/office/powerpoint/2010/main" val="2330647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A5E753-DFDE-4557-9CF2-992B7F6C943D}"/>
              </a:ext>
            </a:extLst>
          </p:cNvPr>
          <p:cNvSpPr>
            <a:spLocks noGrp="1"/>
          </p:cNvSpPr>
          <p:nvPr>
            <p:ph type="title"/>
          </p:nvPr>
        </p:nvSpPr>
        <p:spPr>
          <a:xfrm>
            <a:off x="457200" y="274638"/>
            <a:ext cx="8229600" cy="850106"/>
          </a:xfrm>
        </p:spPr>
        <p:txBody>
          <a:bodyPr>
            <a:normAutofit fontScale="90000"/>
          </a:bodyPr>
          <a:lstStyle/>
          <a:p>
            <a:r>
              <a:rPr lang="en-GB" sz="3200" b="1" dirty="0"/>
              <a:t>Annex II: Tabulation plan for deaths</a:t>
            </a:r>
            <a:br>
              <a:rPr lang="en-GB" sz="3200" b="1" dirty="0"/>
            </a:br>
            <a:r>
              <a:rPr lang="en-GB" sz="2700" dirty="0"/>
              <a:t>Gu</a:t>
            </a:r>
            <a:r>
              <a:rPr lang="en-GB" sz="2700" b="1" dirty="0"/>
              <a:t>i</a:t>
            </a:r>
            <a:r>
              <a:rPr lang="en-GB" sz="2700" dirty="0"/>
              <a:t>delines and template for a vital statistics report, page 86</a:t>
            </a:r>
            <a:endParaRPr lang="nb-NO" sz="2700" dirty="0"/>
          </a:p>
        </p:txBody>
      </p:sp>
      <p:pic>
        <p:nvPicPr>
          <p:cNvPr id="4" name="Bilde 3">
            <a:extLst>
              <a:ext uri="{FF2B5EF4-FFF2-40B4-BE49-F238E27FC236}">
                <a16:creationId xmlns:a16="http://schemas.microsoft.com/office/drawing/2014/main" id="{C5AE44AD-B0D8-45DE-8AFC-DEC6419CDC14}"/>
              </a:ext>
            </a:extLst>
          </p:cNvPr>
          <p:cNvPicPr>
            <a:picLocks noChangeAspect="1"/>
          </p:cNvPicPr>
          <p:nvPr/>
        </p:nvPicPr>
        <p:blipFill>
          <a:blip r:embed="rId2"/>
          <a:stretch>
            <a:fillRect/>
          </a:stretch>
        </p:blipFill>
        <p:spPr>
          <a:xfrm>
            <a:off x="0" y="1340768"/>
            <a:ext cx="9144000" cy="4782517"/>
          </a:xfrm>
          <a:prstGeom prst="rect">
            <a:avLst/>
          </a:prstGeom>
        </p:spPr>
      </p:pic>
    </p:spTree>
    <p:extLst>
      <p:ext uri="{BB962C8B-B14F-4D97-AF65-F5344CB8AC3E}">
        <p14:creationId xmlns:p14="http://schemas.microsoft.com/office/powerpoint/2010/main" val="3762269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706090"/>
          </a:xfrm>
        </p:spPr>
        <p:txBody>
          <a:bodyPr>
            <a:normAutofit/>
          </a:bodyPr>
          <a:lstStyle/>
          <a:p>
            <a:r>
              <a:rPr lang="nb-NO" sz="2800" b="1" dirty="0">
                <a:solidFill>
                  <a:schemeClr val="tx2"/>
                </a:solidFill>
              </a:rPr>
              <a:t>Vital </a:t>
            </a:r>
            <a:r>
              <a:rPr lang="nb-NO" sz="2800" b="1" dirty="0" err="1">
                <a:solidFill>
                  <a:schemeClr val="tx2"/>
                </a:solidFill>
              </a:rPr>
              <a:t>Statistics</a:t>
            </a:r>
            <a:r>
              <a:rPr lang="nb-NO" sz="2800" b="1" dirty="0">
                <a:solidFill>
                  <a:schemeClr val="tx2"/>
                </a:solidFill>
              </a:rPr>
              <a:t> </a:t>
            </a:r>
            <a:r>
              <a:rPr lang="nb-NO" sz="2800" b="1" dirty="0" err="1">
                <a:solidFill>
                  <a:schemeClr val="tx2"/>
                </a:solidFill>
              </a:rPr>
              <a:t>on</a:t>
            </a:r>
            <a:r>
              <a:rPr lang="nb-NO" sz="2800" b="1" dirty="0">
                <a:solidFill>
                  <a:schemeClr val="tx2"/>
                </a:solidFill>
              </a:rPr>
              <a:t> Deaths</a:t>
            </a:r>
          </a:p>
        </p:txBody>
      </p:sp>
      <p:sp>
        <p:nvSpPr>
          <p:cNvPr id="3" name="Plassholder for innhold 2"/>
          <p:cNvSpPr>
            <a:spLocks noGrp="1"/>
          </p:cNvSpPr>
          <p:nvPr>
            <p:ph idx="1"/>
          </p:nvPr>
        </p:nvSpPr>
        <p:spPr>
          <a:xfrm>
            <a:off x="539552" y="1268760"/>
            <a:ext cx="8229600" cy="4525963"/>
          </a:xfrm>
        </p:spPr>
        <p:txBody>
          <a:bodyPr>
            <a:normAutofit/>
          </a:bodyPr>
          <a:lstStyle/>
          <a:p>
            <a:r>
              <a:rPr lang="en-GB" sz="2400" dirty="0"/>
              <a:t>Time series for the country</a:t>
            </a:r>
          </a:p>
          <a:p>
            <a:r>
              <a:rPr lang="en-GB" sz="2400" dirty="0"/>
              <a:t>Regional divisions</a:t>
            </a:r>
          </a:p>
          <a:p>
            <a:r>
              <a:rPr lang="en-GB" sz="2400" dirty="0"/>
              <a:t>Age and gender</a:t>
            </a:r>
          </a:p>
          <a:p>
            <a:r>
              <a:rPr lang="en-GB" sz="2400" dirty="0"/>
              <a:t>Month</a:t>
            </a:r>
          </a:p>
          <a:p>
            <a:r>
              <a:rPr lang="en-US" sz="2400" dirty="0"/>
              <a:t>Place of occurrence </a:t>
            </a:r>
          </a:p>
          <a:p>
            <a:r>
              <a:rPr lang="en-US" sz="2400" dirty="0"/>
              <a:t>Place of usual residence of decedent</a:t>
            </a:r>
            <a:endParaRPr lang="nb-NO" sz="2400" dirty="0"/>
          </a:p>
          <a:p>
            <a:r>
              <a:rPr lang="en-US" sz="2400" dirty="0"/>
              <a:t>(Place of registration)</a:t>
            </a:r>
            <a:endParaRPr lang="en-GB" sz="2400" dirty="0"/>
          </a:p>
          <a:p>
            <a:r>
              <a:rPr lang="en-GB" sz="2400" dirty="0"/>
              <a:t>Type of institution</a:t>
            </a:r>
          </a:p>
          <a:p>
            <a:r>
              <a:rPr lang="en-GB" sz="2400" dirty="0">
                <a:solidFill>
                  <a:schemeClr val="tx2">
                    <a:lumMod val="60000"/>
                    <a:lumOff val="40000"/>
                  </a:schemeClr>
                </a:solidFill>
              </a:rPr>
              <a:t>Cause of death</a:t>
            </a:r>
          </a:p>
          <a:p>
            <a:r>
              <a:rPr lang="en-GB" sz="2400" dirty="0">
                <a:solidFill>
                  <a:schemeClr val="tx2">
                    <a:lumMod val="60000"/>
                    <a:lumOff val="40000"/>
                  </a:schemeClr>
                </a:solidFill>
              </a:rPr>
              <a:t>Maternal deaths</a:t>
            </a:r>
          </a:p>
          <a:p>
            <a:pPr marL="0" indent="0">
              <a:buNone/>
            </a:pPr>
            <a:endParaRPr lang="en-GB" sz="2400" dirty="0"/>
          </a:p>
          <a:p>
            <a:pPr marL="457200" lvl="1" indent="0">
              <a:buNone/>
            </a:pPr>
            <a:endParaRPr lang="nb-NO" sz="2400" dirty="0"/>
          </a:p>
        </p:txBody>
      </p:sp>
    </p:spTree>
    <p:extLst>
      <p:ext uri="{BB962C8B-B14F-4D97-AF65-F5344CB8AC3E}">
        <p14:creationId xmlns:p14="http://schemas.microsoft.com/office/powerpoint/2010/main" val="38320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229600" cy="490066"/>
          </a:xfrm>
        </p:spPr>
        <p:txBody>
          <a:bodyPr>
            <a:normAutofit fontScale="90000"/>
          </a:bodyPr>
          <a:lstStyle/>
          <a:p>
            <a:r>
              <a:rPr lang="en-GB" sz="3200" b="1" dirty="0">
                <a:solidFill>
                  <a:schemeClr val="tx2">
                    <a:lumMod val="40000"/>
                    <a:lumOff val="60000"/>
                  </a:schemeClr>
                </a:solidFill>
              </a:rPr>
              <a:t>Registered deaths by age and gender, 201x</a:t>
            </a:r>
            <a:endParaRPr lang="nb-NO" sz="3200" b="1" dirty="0">
              <a:solidFill>
                <a:schemeClr val="tx2">
                  <a:lumMod val="40000"/>
                  <a:lumOff val="60000"/>
                </a:schemeClr>
              </a:solidFill>
            </a:endParaRPr>
          </a:p>
        </p:txBody>
      </p:sp>
      <p:graphicFrame>
        <p:nvGraphicFramePr>
          <p:cNvPr id="4" name="Tabell 3"/>
          <p:cNvGraphicFramePr>
            <a:graphicFrameLocks noGrp="1"/>
          </p:cNvGraphicFramePr>
          <p:nvPr>
            <p:extLst>
              <p:ext uri="{D42A27DB-BD31-4B8C-83A1-F6EECF244321}">
                <p14:modId xmlns:p14="http://schemas.microsoft.com/office/powerpoint/2010/main" val="204041461"/>
              </p:ext>
            </p:extLst>
          </p:nvPr>
        </p:nvGraphicFramePr>
        <p:xfrm>
          <a:off x="163123" y="678706"/>
          <a:ext cx="8838441" cy="5998676"/>
        </p:xfrm>
        <a:graphic>
          <a:graphicData uri="http://schemas.openxmlformats.org/drawingml/2006/table">
            <a:tbl>
              <a:tblPr firstRow="1" firstCol="1" bandRow="1">
                <a:tableStyleId>{5C22544A-7EE6-4342-B048-85BDC9FD1C3A}</a:tableStyleId>
              </a:tblPr>
              <a:tblGrid>
                <a:gridCol w="417646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01510">
                  <a:extLst>
                    <a:ext uri="{9D8B030D-6E8A-4147-A177-3AD203B41FA5}">
                      <a16:colId xmlns:a16="http://schemas.microsoft.com/office/drawing/2014/main" val="20002"/>
                    </a:ext>
                  </a:extLst>
                </a:gridCol>
                <a:gridCol w="1676291">
                  <a:extLst>
                    <a:ext uri="{9D8B030D-6E8A-4147-A177-3AD203B41FA5}">
                      <a16:colId xmlns:a16="http://schemas.microsoft.com/office/drawing/2014/main" val="20003"/>
                    </a:ext>
                  </a:extLst>
                </a:gridCol>
              </a:tblGrid>
              <a:tr h="307416">
                <a:tc>
                  <a:txBody>
                    <a:bodyPr/>
                    <a:lstStyle/>
                    <a:p>
                      <a:endParaRPr lang="nb-NO" sz="2000" dirty="0">
                        <a:effectLst/>
                        <a:latin typeface="Calibri"/>
                      </a:endParaRPr>
                    </a:p>
                  </a:txBody>
                  <a:tcPr marL="68580" marR="68580" marT="0" marB="0"/>
                </a:tc>
                <a:tc>
                  <a:txBody>
                    <a:bodyPr/>
                    <a:lstStyle/>
                    <a:p>
                      <a:pPr algn="ctr">
                        <a:lnSpc>
                          <a:spcPct val="115000"/>
                        </a:lnSpc>
                        <a:spcAft>
                          <a:spcPts val="1000"/>
                        </a:spcAft>
                      </a:pPr>
                      <a:r>
                        <a:rPr lang="en-GB" sz="2000" dirty="0">
                          <a:effectLst/>
                        </a:rPr>
                        <a:t>Total</a:t>
                      </a:r>
                      <a:endParaRPr lang="nb-NO" sz="2000" dirty="0">
                        <a:effectLst/>
                        <a:latin typeface="Calibri"/>
                        <a:ea typeface="MS Mincho"/>
                        <a:cs typeface="Times New Roman"/>
                      </a:endParaRPr>
                    </a:p>
                  </a:txBody>
                  <a:tcPr marL="68580" marR="68580" marT="0" marB="0"/>
                </a:tc>
                <a:tc>
                  <a:txBody>
                    <a:bodyPr/>
                    <a:lstStyle/>
                    <a:p>
                      <a:pPr algn="ctr">
                        <a:lnSpc>
                          <a:spcPct val="115000"/>
                        </a:lnSpc>
                        <a:spcAft>
                          <a:spcPts val="1000"/>
                        </a:spcAft>
                      </a:pPr>
                      <a:r>
                        <a:rPr lang="en-GB" sz="2000">
                          <a:effectLst/>
                        </a:rPr>
                        <a:t>Male</a:t>
                      </a:r>
                      <a:endParaRPr lang="nb-NO" sz="2000">
                        <a:effectLst/>
                        <a:latin typeface="Calibri"/>
                        <a:ea typeface="MS Mincho"/>
                        <a:cs typeface="Times New Roman"/>
                      </a:endParaRPr>
                    </a:p>
                  </a:txBody>
                  <a:tcPr marL="68580" marR="68580" marT="0" marB="0"/>
                </a:tc>
                <a:tc>
                  <a:txBody>
                    <a:bodyPr/>
                    <a:lstStyle/>
                    <a:p>
                      <a:pPr algn="ctr">
                        <a:lnSpc>
                          <a:spcPct val="115000"/>
                        </a:lnSpc>
                        <a:spcAft>
                          <a:spcPts val="1000"/>
                        </a:spcAft>
                      </a:pPr>
                      <a:r>
                        <a:rPr lang="en-GB" sz="2000">
                          <a:effectLst/>
                        </a:rPr>
                        <a:t>Female</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0"/>
                  </a:ext>
                </a:extLst>
              </a:tr>
              <a:tr h="307416">
                <a:tc>
                  <a:txBody>
                    <a:bodyPr/>
                    <a:lstStyle/>
                    <a:p>
                      <a:pPr algn="ctr">
                        <a:lnSpc>
                          <a:spcPct val="115000"/>
                        </a:lnSpc>
                        <a:spcAft>
                          <a:spcPts val="1000"/>
                        </a:spcAft>
                      </a:pPr>
                      <a:r>
                        <a:rPr lang="en-GB" sz="2000" dirty="0">
                          <a:effectLst/>
                        </a:rPr>
                        <a:t>Age </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1"/>
                  </a:ext>
                </a:extLst>
              </a:tr>
              <a:tr h="307416">
                <a:tc>
                  <a:txBody>
                    <a:bodyPr/>
                    <a:lstStyle/>
                    <a:p>
                      <a:pPr marL="342900" lvl="0" indent="-342900">
                        <a:lnSpc>
                          <a:spcPct val="115000"/>
                        </a:lnSpc>
                        <a:spcAft>
                          <a:spcPts val="1000"/>
                        </a:spcAft>
                        <a:buFont typeface="Calibri"/>
                        <a:buChar char="-"/>
                      </a:pPr>
                      <a:r>
                        <a:rPr lang="en-GB" sz="2000">
                          <a:effectLst/>
                        </a:rPr>
                        <a:t>Neonatal (&lt; 7 days)</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2"/>
                  </a:ext>
                </a:extLst>
              </a:tr>
              <a:tr h="378100">
                <a:tc>
                  <a:txBody>
                    <a:bodyPr/>
                    <a:lstStyle/>
                    <a:p>
                      <a:pPr marL="342900" lvl="0" indent="-342900">
                        <a:lnSpc>
                          <a:spcPct val="115000"/>
                        </a:lnSpc>
                        <a:spcAft>
                          <a:spcPts val="1000"/>
                        </a:spcAft>
                        <a:buFont typeface="Calibri"/>
                        <a:buChar char="-"/>
                      </a:pPr>
                      <a:r>
                        <a:rPr lang="en-GB" sz="2000">
                          <a:effectLst/>
                        </a:rPr>
                        <a:t>Late neotatal (7-28 days)</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dirty="0">
                          <a:effectLst/>
                        </a:rPr>
                        <a:t> </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dirty="0">
                          <a:effectLst/>
                        </a:rPr>
                        <a:t> </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3"/>
                  </a:ext>
                </a:extLst>
              </a:tr>
              <a:tr h="385318">
                <a:tc>
                  <a:txBody>
                    <a:bodyPr/>
                    <a:lstStyle/>
                    <a:p>
                      <a:pPr marL="342900" lvl="0" indent="-342900">
                        <a:lnSpc>
                          <a:spcPct val="115000"/>
                        </a:lnSpc>
                        <a:spcAft>
                          <a:spcPts val="1000"/>
                        </a:spcAft>
                        <a:buFont typeface="Calibri"/>
                        <a:buChar char="-"/>
                      </a:pPr>
                      <a:r>
                        <a:rPr lang="en-GB" sz="2000" dirty="0">
                          <a:effectLst/>
                        </a:rPr>
                        <a:t>Post neonatal (28-265 days)</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4"/>
                  </a:ext>
                </a:extLst>
              </a:tr>
              <a:tr h="307416">
                <a:tc>
                  <a:txBody>
                    <a:bodyPr/>
                    <a:lstStyle/>
                    <a:p>
                      <a:pPr marL="228600" algn="l">
                        <a:lnSpc>
                          <a:spcPct val="115000"/>
                        </a:lnSpc>
                        <a:spcAft>
                          <a:spcPts val="1000"/>
                        </a:spcAft>
                      </a:pPr>
                      <a:r>
                        <a:rPr lang="en-GB" sz="2000" dirty="0">
                          <a:effectLst/>
                        </a:rPr>
                        <a:t>0</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5"/>
                  </a:ext>
                </a:extLst>
              </a:tr>
              <a:tr h="307416">
                <a:tc>
                  <a:txBody>
                    <a:bodyPr/>
                    <a:lstStyle/>
                    <a:p>
                      <a:pPr algn="l">
                        <a:lnSpc>
                          <a:spcPct val="115000"/>
                        </a:lnSpc>
                        <a:spcAft>
                          <a:spcPts val="1000"/>
                        </a:spcAft>
                      </a:pPr>
                      <a:r>
                        <a:rPr lang="en-GB" sz="2000" dirty="0">
                          <a:effectLst/>
                        </a:rPr>
                        <a:t>1-4</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6"/>
                  </a:ext>
                </a:extLst>
              </a:tr>
              <a:tr h="307416">
                <a:tc>
                  <a:txBody>
                    <a:bodyPr/>
                    <a:lstStyle/>
                    <a:p>
                      <a:pPr algn="l">
                        <a:lnSpc>
                          <a:spcPct val="115000"/>
                        </a:lnSpc>
                        <a:spcAft>
                          <a:spcPts val="1000"/>
                        </a:spcAft>
                      </a:pPr>
                      <a:r>
                        <a:rPr lang="en-GB" sz="2000" dirty="0">
                          <a:effectLst/>
                        </a:rPr>
                        <a:t>5-9</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7"/>
                  </a:ext>
                </a:extLst>
              </a:tr>
              <a:tr h="307416">
                <a:tc>
                  <a:txBody>
                    <a:bodyPr/>
                    <a:lstStyle/>
                    <a:p>
                      <a:pPr algn="l">
                        <a:lnSpc>
                          <a:spcPct val="115000"/>
                        </a:lnSpc>
                        <a:spcAft>
                          <a:spcPts val="1000"/>
                        </a:spcAft>
                      </a:pPr>
                      <a:r>
                        <a:rPr lang="en-GB" sz="2000" dirty="0">
                          <a:effectLst/>
                        </a:rPr>
                        <a:t>10-14</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8"/>
                  </a:ext>
                </a:extLst>
              </a:tr>
              <a:tr h="307416">
                <a:tc>
                  <a:txBody>
                    <a:bodyPr/>
                    <a:lstStyle/>
                    <a:p>
                      <a:pPr algn="l">
                        <a:lnSpc>
                          <a:spcPct val="115000"/>
                        </a:lnSpc>
                        <a:spcAft>
                          <a:spcPts val="1000"/>
                        </a:spcAft>
                      </a:pPr>
                      <a:r>
                        <a:rPr lang="en-GB" sz="2000" dirty="0">
                          <a:effectLst/>
                        </a:rPr>
                        <a:t>15-19</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09"/>
                  </a:ext>
                </a:extLst>
              </a:tr>
              <a:tr h="307416">
                <a:tc>
                  <a:txBody>
                    <a:bodyPr/>
                    <a:lstStyle/>
                    <a:p>
                      <a:pPr algn="l">
                        <a:lnSpc>
                          <a:spcPct val="115000"/>
                        </a:lnSpc>
                        <a:spcAft>
                          <a:spcPts val="1000"/>
                        </a:spcAft>
                      </a:pPr>
                      <a:r>
                        <a:rPr lang="en-GB" sz="2000" dirty="0">
                          <a:effectLst/>
                        </a:rPr>
                        <a:t>20-24</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0"/>
                  </a:ext>
                </a:extLst>
              </a:tr>
              <a:tr h="307416">
                <a:tc>
                  <a:txBody>
                    <a:bodyPr/>
                    <a:lstStyle/>
                    <a:p>
                      <a:pPr algn="l">
                        <a:lnSpc>
                          <a:spcPct val="115000"/>
                        </a:lnSpc>
                        <a:spcAft>
                          <a:spcPts val="1000"/>
                        </a:spcAft>
                      </a:pPr>
                      <a:r>
                        <a:rPr lang="en-GB" sz="2000" dirty="0">
                          <a:effectLst/>
                        </a:rPr>
                        <a:t>…</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1"/>
                  </a:ext>
                </a:extLst>
              </a:tr>
              <a:tr h="307416">
                <a:tc>
                  <a:txBody>
                    <a:bodyPr/>
                    <a:lstStyle/>
                    <a:p>
                      <a:pPr algn="l">
                        <a:lnSpc>
                          <a:spcPct val="115000"/>
                        </a:lnSpc>
                        <a:spcAft>
                          <a:spcPts val="1000"/>
                        </a:spcAft>
                      </a:pPr>
                      <a:r>
                        <a:rPr lang="en-GB" sz="2000" dirty="0">
                          <a:effectLst/>
                        </a:rPr>
                        <a:t>…</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2"/>
                  </a:ext>
                </a:extLst>
              </a:tr>
              <a:tr h="307416">
                <a:tc>
                  <a:txBody>
                    <a:bodyPr/>
                    <a:lstStyle/>
                    <a:p>
                      <a:pPr algn="l">
                        <a:lnSpc>
                          <a:spcPct val="115000"/>
                        </a:lnSpc>
                        <a:spcAft>
                          <a:spcPts val="1000"/>
                        </a:spcAft>
                      </a:pPr>
                      <a:r>
                        <a:rPr lang="en-GB" sz="2000" dirty="0">
                          <a:effectLst/>
                        </a:rPr>
                        <a:t>95-99</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3"/>
                  </a:ext>
                </a:extLst>
              </a:tr>
              <a:tr h="307416">
                <a:tc>
                  <a:txBody>
                    <a:bodyPr/>
                    <a:lstStyle/>
                    <a:p>
                      <a:pPr algn="l">
                        <a:lnSpc>
                          <a:spcPct val="115000"/>
                        </a:lnSpc>
                        <a:spcAft>
                          <a:spcPts val="1000"/>
                        </a:spcAft>
                      </a:pPr>
                      <a:r>
                        <a:rPr lang="en-GB" sz="2000" dirty="0">
                          <a:effectLst/>
                        </a:rPr>
                        <a:t>100+</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4"/>
                  </a:ext>
                </a:extLst>
              </a:tr>
              <a:tr h="307416">
                <a:tc>
                  <a:txBody>
                    <a:bodyPr/>
                    <a:lstStyle/>
                    <a:p>
                      <a:pPr algn="l">
                        <a:lnSpc>
                          <a:spcPct val="115000"/>
                        </a:lnSpc>
                        <a:spcAft>
                          <a:spcPts val="1000"/>
                        </a:spcAft>
                      </a:pPr>
                      <a:r>
                        <a:rPr lang="en-GB" sz="2000" dirty="0">
                          <a:effectLst/>
                        </a:rPr>
                        <a:t>Not known</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extLst>
                  <a:ext uri="{0D108BD9-81ED-4DB2-BD59-A6C34878D82A}">
                    <a16:rowId xmlns:a16="http://schemas.microsoft.com/office/drawing/2014/main" val="10015"/>
                  </a:ext>
                </a:extLst>
              </a:tr>
              <a:tr h="307416">
                <a:tc>
                  <a:txBody>
                    <a:bodyPr/>
                    <a:lstStyle/>
                    <a:p>
                      <a:pPr algn="l">
                        <a:lnSpc>
                          <a:spcPct val="115000"/>
                        </a:lnSpc>
                        <a:spcAft>
                          <a:spcPts val="1000"/>
                        </a:spcAft>
                      </a:pPr>
                      <a:r>
                        <a:rPr lang="en-GB" sz="2000" dirty="0">
                          <a:effectLst/>
                        </a:rPr>
                        <a:t>Total</a:t>
                      </a:r>
                      <a:endParaRPr lang="nb-NO" sz="2000" dirty="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a:effectLst/>
                        </a:rPr>
                        <a:t> </a:t>
                      </a:r>
                      <a:endParaRPr lang="nb-NO" sz="2000">
                        <a:effectLst/>
                        <a:latin typeface="Calibri"/>
                        <a:ea typeface="MS Mincho"/>
                        <a:cs typeface="Times New Roman"/>
                      </a:endParaRPr>
                    </a:p>
                  </a:txBody>
                  <a:tcPr marL="68580" marR="68580" marT="0" marB="0"/>
                </a:tc>
                <a:tc>
                  <a:txBody>
                    <a:bodyPr/>
                    <a:lstStyle/>
                    <a:p>
                      <a:pPr>
                        <a:lnSpc>
                          <a:spcPct val="115000"/>
                        </a:lnSpc>
                        <a:spcAft>
                          <a:spcPts val="1000"/>
                        </a:spcAft>
                      </a:pPr>
                      <a:r>
                        <a:rPr lang="en-GB" sz="2000" dirty="0">
                          <a:effectLst/>
                        </a:rPr>
                        <a:t> </a:t>
                      </a:r>
                      <a:endParaRPr lang="nb-NO" sz="2000" dirty="0">
                        <a:effectLst/>
                        <a:latin typeface="Calibri"/>
                        <a:ea typeface="MS Mincho"/>
                        <a:cs typeface="Times New Roman"/>
                      </a:endParaRPr>
                    </a:p>
                  </a:txBody>
                  <a:tcPr marL="68580" marR="68580" marT="0" marB="0"/>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2262188" y="2243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728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229600" cy="490066"/>
          </a:xfrm>
        </p:spPr>
        <p:txBody>
          <a:bodyPr>
            <a:noAutofit/>
          </a:bodyPr>
          <a:lstStyle/>
          <a:p>
            <a:r>
              <a:rPr lang="en-GB" sz="3200" b="1" dirty="0">
                <a:solidFill>
                  <a:schemeClr val="tx2">
                    <a:lumMod val="40000"/>
                    <a:lumOff val="60000"/>
                  </a:schemeClr>
                </a:solidFill>
              </a:rPr>
              <a:t>Registered deaths by region, 201x</a:t>
            </a:r>
            <a:endParaRPr lang="nb-NO" sz="3200" b="1" dirty="0">
              <a:solidFill>
                <a:schemeClr val="tx2">
                  <a:lumMod val="40000"/>
                  <a:lumOff val="60000"/>
                </a:schemeClr>
              </a:solidFill>
            </a:endParaRPr>
          </a:p>
        </p:txBody>
      </p:sp>
      <p:sp>
        <p:nvSpPr>
          <p:cNvPr id="6" name="Rectangle 1"/>
          <p:cNvSpPr>
            <a:spLocks noChangeArrowheads="1"/>
          </p:cNvSpPr>
          <p:nvPr/>
        </p:nvSpPr>
        <p:spPr bwMode="auto">
          <a:xfrm>
            <a:off x="3413125" y="243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itchFamily="34" charset="0"/>
              <a:cs typeface="Arial" pitchFamily="34" charset="0"/>
            </a:endParaRPr>
          </a:p>
        </p:txBody>
      </p:sp>
      <p:pic>
        <p:nvPicPr>
          <p:cNvPr id="4" name="Bilde 3">
            <a:extLst>
              <a:ext uri="{FF2B5EF4-FFF2-40B4-BE49-F238E27FC236}">
                <a16:creationId xmlns:a16="http://schemas.microsoft.com/office/drawing/2014/main" id="{B27DF6DF-0FC9-4E60-83EE-64FC9879487F}"/>
              </a:ext>
            </a:extLst>
          </p:cNvPr>
          <p:cNvPicPr>
            <a:picLocks noChangeAspect="1"/>
          </p:cNvPicPr>
          <p:nvPr/>
        </p:nvPicPr>
        <p:blipFill>
          <a:blip r:embed="rId2"/>
          <a:stretch>
            <a:fillRect/>
          </a:stretch>
        </p:blipFill>
        <p:spPr>
          <a:xfrm>
            <a:off x="0" y="923645"/>
            <a:ext cx="9144000" cy="2867187"/>
          </a:xfrm>
          <a:prstGeom prst="rect">
            <a:avLst/>
          </a:prstGeom>
        </p:spPr>
      </p:pic>
    </p:spTree>
    <p:extLst>
      <p:ext uri="{BB962C8B-B14F-4D97-AF65-F5344CB8AC3E}">
        <p14:creationId xmlns:p14="http://schemas.microsoft.com/office/powerpoint/2010/main" val="3689921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369720" y="2236787"/>
            <a:ext cx="5472608" cy="1470025"/>
          </a:xfrm>
        </p:spPr>
        <p:txBody>
          <a:bodyPr>
            <a:normAutofit/>
          </a:bodyPr>
          <a:lstStyle/>
          <a:p>
            <a:r>
              <a:rPr lang="en-GB" b="1" dirty="0">
                <a:solidFill>
                  <a:schemeClr val="accent1"/>
                </a:solidFill>
              </a:rPr>
              <a:t>Mortality Indicators</a:t>
            </a:r>
            <a:endParaRPr lang="nb-NO" b="1" dirty="0">
              <a:solidFill>
                <a:schemeClr val="accent1"/>
              </a:solidFill>
            </a:endParaRPr>
          </a:p>
        </p:txBody>
      </p:sp>
      <p:sp>
        <p:nvSpPr>
          <p:cNvPr id="4" name="Undertittel 3">
            <a:extLst>
              <a:ext uri="{FF2B5EF4-FFF2-40B4-BE49-F238E27FC236}">
                <a16:creationId xmlns:a16="http://schemas.microsoft.com/office/drawing/2014/main" id="{B5B776F9-450C-4934-90FB-ACFD3EF4FAFC}"/>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621313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490066"/>
          </a:xfrm>
        </p:spPr>
        <p:txBody>
          <a:bodyPr>
            <a:normAutofit/>
          </a:bodyPr>
          <a:lstStyle/>
          <a:p>
            <a:r>
              <a:rPr lang="nb-NO" sz="3200" b="1" dirty="0" err="1">
                <a:solidFill>
                  <a:schemeClr val="tx2">
                    <a:lumMod val="40000"/>
                    <a:lumOff val="60000"/>
                  </a:schemeClr>
                </a:solidFill>
              </a:rPr>
              <a:t>Mortality</a:t>
            </a:r>
            <a:r>
              <a:rPr lang="nb-NO" sz="3200" b="1" dirty="0">
                <a:solidFill>
                  <a:schemeClr val="tx2">
                    <a:lumMod val="40000"/>
                    <a:lumOff val="60000"/>
                  </a:schemeClr>
                </a:solidFill>
              </a:rPr>
              <a:t> </a:t>
            </a:r>
            <a:r>
              <a:rPr lang="nb-NO" sz="3200" b="1" dirty="0" err="1">
                <a:solidFill>
                  <a:schemeClr val="tx2">
                    <a:lumMod val="40000"/>
                    <a:lumOff val="60000"/>
                  </a:schemeClr>
                </a:solidFill>
              </a:rPr>
              <a:t>indicators</a:t>
            </a:r>
            <a:endParaRPr lang="nb-NO" sz="3200" b="1" dirty="0">
              <a:solidFill>
                <a:schemeClr val="tx2">
                  <a:lumMod val="40000"/>
                  <a:lumOff val="60000"/>
                </a:schemeClr>
              </a:solidFill>
            </a:endParaRPr>
          </a:p>
        </p:txBody>
      </p:sp>
      <p:sp>
        <p:nvSpPr>
          <p:cNvPr id="3" name="Plassholder for innhold 2"/>
          <p:cNvSpPr>
            <a:spLocks noGrp="1"/>
          </p:cNvSpPr>
          <p:nvPr>
            <p:ph idx="1"/>
          </p:nvPr>
        </p:nvSpPr>
        <p:spPr>
          <a:xfrm>
            <a:off x="539552" y="1052736"/>
            <a:ext cx="8229600" cy="4525963"/>
          </a:xfrm>
        </p:spPr>
        <p:txBody>
          <a:bodyPr>
            <a:normAutofit/>
          </a:bodyPr>
          <a:lstStyle/>
          <a:p>
            <a:pPr lvl="0"/>
            <a:r>
              <a:rPr lang="en-GB" sz="2400" dirty="0"/>
              <a:t>Total number of deaths</a:t>
            </a:r>
          </a:p>
          <a:p>
            <a:pPr lvl="0"/>
            <a:r>
              <a:rPr lang="en-GB" sz="2400" dirty="0"/>
              <a:t>Number of deaths by age and sex</a:t>
            </a:r>
          </a:p>
          <a:p>
            <a:pPr lvl="0"/>
            <a:r>
              <a:rPr lang="en-GB" sz="2400" dirty="0"/>
              <a:t>Crude Death Rate (CDR)</a:t>
            </a:r>
          </a:p>
          <a:p>
            <a:pPr lvl="0"/>
            <a:r>
              <a:rPr lang="en-GB" sz="2400" dirty="0"/>
              <a:t>Infant mortality rate (IMR)</a:t>
            </a:r>
            <a:endParaRPr lang="nb-NO" sz="2400" dirty="0"/>
          </a:p>
          <a:p>
            <a:pPr lvl="0"/>
            <a:r>
              <a:rPr lang="en-GB" sz="2400" dirty="0"/>
              <a:t>Under five mortality rate (U5MR)</a:t>
            </a:r>
            <a:endParaRPr lang="nb-NO" sz="2400" dirty="0"/>
          </a:p>
          <a:p>
            <a:pPr lvl="0"/>
            <a:r>
              <a:rPr lang="en-GB" sz="2400" dirty="0"/>
              <a:t>Maternal mortality rate (MMR)</a:t>
            </a:r>
            <a:endParaRPr lang="nb-NO" sz="2400" dirty="0"/>
          </a:p>
          <a:p>
            <a:pPr lvl="0"/>
            <a:r>
              <a:rPr lang="en-GB" sz="2400" dirty="0"/>
              <a:t>Age-specific mortality rates</a:t>
            </a:r>
            <a:endParaRPr lang="nb-NO" sz="2400" dirty="0"/>
          </a:p>
          <a:p>
            <a:pPr lvl="0"/>
            <a:r>
              <a:rPr lang="en-GB" sz="2400" dirty="0"/>
              <a:t>Death probabilities by age and sex (</a:t>
            </a:r>
            <a:r>
              <a:rPr lang="en-GB" sz="2400" dirty="0" err="1"/>
              <a:t>qx</a:t>
            </a:r>
            <a:r>
              <a:rPr lang="en-GB" sz="2400" dirty="0"/>
              <a:t>)</a:t>
            </a:r>
            <a:endParaRPr lang="nb-NO" sz="2400" dirty="0"/>
          </a:p>
          <a:p>
            <a:pPr lvl="0"/>
            <a:r>
              <a:rPr lang="en-GB" sz="2400" dirty="0"/>
              <a:t>Life expectancy at birth (LE, e0)</a:t>
            </a:r>
            <a:endParaRPr lang="nb-NO" sz="2400" dirty="0"/>
          </a:p>
          <a:p>
            <a:endParaRPr lang="nb-NO" sz="2400" dirty="0"/>
          </a:p>
          <a:p>
            <a:endParaRPr lang="nb-NO" sz="2400" dirty="0"/>
          </a:p>
        </p:txBody>
      </p:sp>
    </p:spTree>
    <p:extLst>
      <p:ext uri="{BB962C8B-B14F-4D97-AF65-F5344CB8AC3E}">
        <p14:creationId xmlns:p14="http://schemas.microsoft.com/office/powerpoint/2010/main" val="191954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81944" y="487350"/>
            <a:ext cx="7704856" cy="922114"/>
          </a:xfrm>
        </p:spPr>
        <p:txBody>
          <a:bodyPr>
            <a:normAutofit/>
          </a:bodyPr>
          <a:lstStyle/>
          <a:p>
            <a:r>
              <a:rPr lang="nb-NO" altLang="nb-NO" sz="3600" b="1" dirty="0">
                <a:solidFill>
                  <a:schemeClr val="accent1"/>
                </a:solidFill>
              </a:rPr>
              <a:t>Definitions</a:t>
            </a:r>
          </a:p>
        </p:txBody>
      </p:sp>
      <p:sp>
        <p:nvSpPr>
          <p:cNvPr id="4" name="Plassholder for lysbildenummer 5"/>
          <p:cNvSpPr>
            <a:spLocks noGrp="1"/>
          </p:cNvSpPr>
          <p:nvPr>
            <p:ph type="sldNum" sz="quarter" idx="12"/>
          </p:nvPr>
        </p:nvSpPr>
        <p:spPr/>
        <p:txBody>
          <a:bodyPr/>
          <a:lstStyle/>
          <a:p>
            <a:fld id="{E50E72FC-F9D0-4795-84D4-2CDE9C7F4576}" type="slidenum">
              <a:rPr lang="nb-NO" altLang="nb-NO"/>
              <a:pPr/>
              <a:t>4</a:t>
            </a:fld>
            <a:endParaRPr lang="nb-NO" altLang="nb-NO"/>
          </a:p>
        </p:txBody>
      </p:sp>
      <p:sp>
        <p:nvSpPr>
          <p:cNvPr id="71683" name="Rectangle 3"/>
          <p:cNvSpPr>
            <a:spLocks noGrp="1" noChangeArrowheads="1"/>
          </p:cNvSpPr>
          <p:nvPr>
            <p:ph sz="quarter" idx="13"/>
          </p:nvPr>
        </p:nvSpPr>
        <p:spPr>
          <a:xfrm>
            <a:off x="1187624" y="1556792"/>
            <a:ext cx="7704856" cy="4288160"/>
          </a:xfrm>
        </p:spPr>
        <p:txBody>
          <a:bodyPr>
            <a:normAutofit lnSpcReduction="10000"/>
          </a:bodyPr>
          <a:lstStyle/>
          <a:p>
            <a:r>
              <a:rPr lang="nb-NO" altLang="nb-NO" sz="2400" dirty="0"/>
              <a:t>CRVS </a:t>
            </a:r>
            <a:r>
              <a:rPr lang="nb-NO" altLang="nb-NO" sz="2400" dirty="0" err="1"/>
              <a:t>produces</a:t>
            </a:r>
            <a:r>
              <a:rPr lang="nb-NO" altLang="nb-NO" sz="2400" dirty="0"/>
              <a:t> data </a:t>
            </a:r>
            <a:r>
              <a:rPr lang="nb-NO" altLang="nb-NO" sz="2400" dirty="0" err="1"/>
              <a:t>on</a:t>
            </a:r>
            <a:r>
              <a:rPr lang="nb-NO" altLang="nb-NO" sz="2400" dirty="0"/>
              <a:t> </a:t>
            </a:r>
            <a:r>
              <a:rPr lang="nb-NO" altLang="nb-NO" sz="2400" i="1" dirty="0"/>
              <a:t>live</a:t>
            </a:r>
            <a:r>
              <a:rPr lang="nb-NO" altLang="nb-NO" sz="2400" dirty="0"/>
              <a:t> </a:t>
            </a:r>
            <a:r>
              <a:rPr lang="nb-NO" altLang="nb-NO" sz="2400" dirty="0" err="1"/>
              <a:t>births</a:t>
            </a:r>
            <a:endParaRPr lang="nb-NO" altLang="nb-NO" sz="2400" dirty="0"/>
          </a:p>
          <a:p>
            <a:pPr marL="0" indent="0">
              <a:buNone/>
            </a:pPr>
            <a:endParaRPr lang="nb-NO" altLang="nb-NO" sz="2400" dirty="0"/>
          </a:p>
          <a:p>
            <a:pPr marL="0" indent="0">
              <a:buNone/>
            </a:pPr>
            <a:r>
              <a:rPr lang="nb-NO" altLang="nb-NO" sz="2400" dirty="0"/>
              <a:t>Definition:</a:t>
            </a:r>
          </a:p>
          <a:p>
            <a:r>
              <a:rPr lang="nb-NO" altLang="nb-NO" sz="2400" dirty="0"/>
              <a:t>A</a:t>
            </a:r>
            <a:r>
              <a:rPr lang="en-US" sz="2400" dirty="0"/>
              <a:t> </a:t>
            </a:r>
            <a:r>
              <a:rPr lang="en-US" sz="2400" b="1" dirty="0"/>
              <a:t>live birth</a:t>
            </a:r>
            <a:r>
              <a:rPr lang="en-US" sz="2400" dirty="0"/>
              <a:t> is the complete expulsion or extraction from its mother of a product of conception, irrespective of the duration of the pregnancy, which, after such separation, breathes or shows any sign of life (</a:t>
            </a:r>
            <a:r>
              <a:rPr lang="nb-NO" altLang="nb-NO" sz="2400" dirty="0"/>
              <a:t>WHO)</a:t>
            </a:r>
          </a:p>
          <a:p>
            <a:r>
              <a:rPr lang="nb-NO" altLang="nb-NO" sz="2400" b="1" dirty="0" err="1"/>
              <a:t>Foetal</a:t>
            </a:r>
            <a:r>
              <a:rPr lang="nb-NO" altLang="nb-NO" sz="2400" b="1" dirty="0"/>
              <a:t> </a:t>
            </a:r>
            <a:r>
              <a:rPr lang="nb-NO" altLang="nb-NO" sz="2400" b="1" dirty="0" err="1"/>
              <a:t>deaths</a:t>
            </a:r>
            <a:r>
              <a:rPr lang="nb-NO" altLang="nb-NO" sz="2400" dirty="0"/>
              <a:t> </a:t>
            </a:r>
            <a:r>
              <a:rPr lang="nb-NO" altLang="nb-NO" sz="2400" dirty="0" err="1"/>
              <a:t>are</a:t>
            </a:r>
            <a:r>
              <a:rPr lang="nb-NO" altLang="nb-NO" sz="2400" dirty="0"/>
              <a:t> </a:t>
            </a:r>
            <a:r>
              <a:rPr lang="en-US" sz="2400" dirty="0"/>
              <a:t>considered </a:t>
            </a:r>
            <a:r>
              <a:rPr lang="nb-NO" altLang="nb-NO" sz="2400" dirty="0"/>
              <a:t>vital </a:t>
            </a:r>
            <a:r>
              <a:rPr lang="nb-NO" altLang="nb-NO" sz="2400" dirty="0" err="1"/>
              <a:t>events</a:t>
            </a:r>
            <a:r>
              <a:rPr lang="nb-NO" altLang="nb-NO" sz="2400" dirty="0"/>
              <a:t> (a</a:t>
            </a:r>
            <a:r>
              <a:rPr lang="en-US" sz="2400" dirty="0" err="1"/>
              <a:t>lso</a:t>
            </a:r>
            <a:r>
              <a:rPr lang="en-US" sz="2400" dirty="0"/>
              <a:t> referred to as “dead-born </a:t>
            </a:r>
            <a:r>
              <a:rPr lang="en-US" sz="2400" dirty="0" err="1"/>
              <a:t>foetus</a:t>
            </a:r>
            <a:r>
              <a:rPr lang="en-US" sz="2400" dirty="0"/>
              <a:t>” and “stillbirth”, according to P&amp;R)</a:t>
            </a:r>
            <a:endParaRPr lang="nb-NO" altLang="nb-NO" sz="2400" dirty="0"/>
          </a:p>
        </p:txBody>
      </p:sp>
    </p:spTree>
    <p:extLst>
      <p:ext uri="{BB962C8B-B14F-4D97-AF65-F5344CB8AC3E}">
        <p14:creationId xmlns:p14="http://schemas.microsoft.com/office/powerpoint/2010/main" val="3730483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 calcmode="lin" valueType="num">
                                      <p:cBhvr additive="base">
                                        <p:cTn id="19"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4" end="4"/>
                                            </p:txEl>
                                          </p:spTgt>
                                        </p:tgtEl>
                                        <p:attrNameLst>
                                          <p:attrName>style.visibility</p:attrName>
                                        </p:attrNameLst>
                                      </p:cBhvr>
                                      <p:to>
                                        <p:strVal val="visible"/>
                                      </p:to>
                                    </p:set>
                                    <p:anim calcmode="lin" valueType="num">
                                      <p:cBhvr additive="base">
                                        <p:cTn id="25"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p:cNvPicPr>
          <p:nvPr>
            <p:ph idx="1"/>
          </p:nvPr>
        </p:nvPicPr>
        <p:blipFill>
          <a:blip r:embed="rId2"/>
          <a:stretch>
            <a:fillRect/>
          </a:stretch>
        </p:blipFill>
        <p:spPr>
          <a:xfrm>
            <a:off x="23904" y="116632"/>
            <a:ext cx="9120095" cy="6336704"/>
          </a:xfrm>
          <a:prstGeom prst="rect">
            <a:avLst/>
          </a:prstGeom>
        </p:spPr>
      </p:pic>
    </p:spTree>
    <p:extLst>
      <p:ext uri="{BB962C8B-B14F-4D97-AF65-F5344CB8AC3E}">
        <p14:creationId xmlns:p14="http://schemas.microsoft.com/office/powerpoint/2010/main" val="2297002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1112483"/>
            <a:ext cx="82809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b-NO" sz="3200" b="1" i="0" u="none" strike="noStrike" cap="none" normalizeH="0" baseline="0" dirty="0">
                <a:ln>
                  <a:noFill/>
                </a:ln>
                <a:solidFill>
                  <a:schemeClr val="tx2">
                    <a:lumMod val="60000"/>
                    <a:lumOff val="40000"/>
                  </a:schemeClr>
                </a:solidFill>
                <a:effectLst/>
                <a:latin typeface="Calibri" pitchFamily="34" charset="0"/>
                <a:ea typeface="Malgun Gothic" pitchFamily="34" charset="-127"/>
                <a:cs typeface="Times New Roman" pitchFamily="18" charset="0"/>
              </a:rPr>
              <a:t>Summary table on deaths, Botswana 2011-2014</a:t>
            </a:r>
            <a:endParaRPr kumimoji="0" lang="nb-NO" altLang="nb-NO" sz="32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32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3200" b="0" i="0" u="none" strike="noStrike" cap="none" normalizeH="0" baseline="0" dirty="0">
              <a:ln>
                <a:noFill/>
              </a:ln>
              <a:solidFill>
                <a:schemeClr val="tx2">
                  <a:lumMod val="60000"/>
                  <a:lumOff val="40000"/>
                </a:schemeClr>
              </a:solidFill>
              <a:effectLst/>
              <a:latin typeface="Arial" pitchFamily="34" charset="0"/>
              <a:cs typeface="Arial" pitchFamily="34" charset="0"/>
            </a:endParaRPr>
          </a:p>
        </p:txBody>
      </p:sp>
      <p:pic>
        <p:nvPicPr>
          <p:cNvPr id="1025" name="Bild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1" y="1638300"/>
            <a:ext cx="8878597" cy="21172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5274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16632"/>
            <a:ext cx="8229600" cy="490066"/>
          </a:xfrm>
        </p:spPr>
        <p:txBody>
          <a:bodyPr>
            <a:normAutofit/>
          </a:bodyPr>
          <a:lstStyle/>
          <a:p>
            <a:r>
              <a:rPr lang="nb-NO" sz="3200" b="1" dirty="0" err="1">
                <a:solidFill>
                  <a:schemeClr val="tx2">
                    <a:lumMod val="40000"/>
                    <a:lumOff val="60000"/>
                  </a:schemeClr>
                </a:solidFill>
              </a:rPr>
              <a:t>Infant</a:t>
            </a:r>
            <a:r>
              <a:rPr lang="nb-NO" sz="3200" b="1" dirty="0">
                <a:solidFill>
                  <a:schemeClr val="tx2">
                    <a:lumMod val="40000"/>
                    <a:lumOff val="60000"/>
                  </a:schemeClr>
                </a:solidFill>
              </a:rPr>
              <a:t> </a:t>
            </a:r>
            <a:r>
              <a:rPr lang="nb-NO" sz="3200" b="1" dirty="0" err="1">
                <a:solidFill>
                  <a:schemeClr val="tx2">
                    <a:lumMod val="40000"/>
                    <a:lumOff val="60000"/>
                  </a:schemeClr>
                </a:solidFill>
              </a:rPr>
              <a:t>Mortality</a:t>
            </a:r>
            <a:r>
              <a:rPr lang="nb-NO" sz="3200" b="1" dirty="0">
                <a:solidFill>
                  <a:schemeClr val="tx2">
                    <a:lumMod val="40000"/>
                    <a:lumOff val="60000"/>
                  </a:schemeClr>
                </a:solidFill>
              </a:rPr>
              <a:t> Rate (IMR)</a:t>
            </a:r>
          </a:p>
        </p:txBody>
      </p:sp>
      <p:sp>
        <p:nvSpPr>
          <p:cNvPr id="3" name="Plassholder for innhold 2"/>
          <p:cNvSpPr>
            <a:spLocks noGrp="1"/>
          </p:cNvSpPr>
          <p:nvPr>
            <p:ph idx="1"/>
          </p:nvPr>
        </p:nvSpPr>
        <p:spPr>
          <a:xfrm>
            <a:off x="179512" y="620688"/>
            <a:ext cx="8784976" cy="6048672"/>
          </a:xfrm>
        </p:spPr>
        <p:txBody>
          <a:bodyPr>
            <a:normAutofit/>
          </a:bodyPr>
          <a:lstStyle/>
          <a:p>
            <a:pPr marL="0" indent="0">
              <a:buNone/>
            </a:pPr>
            <a:r>
              <a:rPr lang="en-GB" sz="2000" dirty="0"/>
              <a:t>Number of new-borns dying under 1 year of age for a specific area during a specified period divided by the number of resident live births for the same area/period multiplied by 1,000:</a:t>
            </a:r>
          </a:p>
          <a:p>
            <a:pPr marL="0" indent="0">
              <a:buNone/>
            </a:pPr>
            <a:r>
              <a:rPr lang="en-GB" sz="2000" dirty="0"/>
              <a:t>    </a:t>
            </a:r>
            <a:r>
              <a:rPr lang="en-GB" sz="2000" u="sng" dirty="0"/>
              <a:t>  # of infant deaths  </a:t>
            </a:r>
            <a:r>
              <a:rPr lang="en-GB" sz="2000" dirty="0"/>
              <a:t>X 1,000 </a:t>
            </a:r>
            <a:endParaRPr lang="nb-NO" sz="2000" dirty="0"/>
          </a:p>
          <a:p>
            <a:pPr marL="0" indent="0">
              <a:buNone/>
            </a:pPr>
            <a:r>
              <a:rPr lang="en-GB" sz="2000" dirty="0"/>
              <a:t>           # of live births</a:t>
            </a:r>
          </a:p>
          <a:p>
            <a:pPr marL="0" indent="0">
              <a:buNone/>
            </a:pPr>
            <a:endParaRPr lang="en-GB" sz="2400" dirty="0"/>
          </a:p>
          <a:p>
            <a:pPr marL="0" indent="0">
              <a:buNone/>
            </a:pPr>
            <a:endParaRPr lang="nb-NO" sz="2400" dirty="0"/>
          </a:p>
          <a:p>
            <a:pPr marL="0" indent="0">
              <a:buNone/>
            </a:pPr>
            <a:r>
              <a:rPr lang="nb-NO" sz="2000" dirty="0"/>
              <a:t>		</a:t>
            </a:r>
          </a:p>
          <a:p>
            <a:pPr marL="0" indent="0">
              <a:buNone/>
            </a:pPr>
            <a:r>
              <a:rPr lang="nb-NO" sz="2000" dirty="0"/>
              <a:t>	 </a:t>
            </a:r>
            <a:r>
              <a:rPr lang="nb-NO" sz="2000" b="1" dirty="0" err="1"/>
              <a:t>Algeria</a:t>
            </a:r>
            <a:r>
              <a:rPr lang="nb-NO" sz="2000" b="1" dirty="0"/>
              <a:t> 1980-2015</a:t>
            </a:r>
            <a:r>
              <a:rPr lang="nb-NO" sz="2000" dirty="0"/>
              <a:t>	</a:t>
            </a:r>
          </a:p>
          <a:p>
            <a:endParaRPr lang="nb-NO" sz="2400" dirty="0"/>
          </a:p>
        </p:txBody>
      </p:sp>
      <p:pic>
        <p:nvPicPr>
          <p:cNvPr id="4" name="Bilde 3"/>
          <p:cNvPicPr/>
          <p:nvPr/>
        </p:nvPicPr>
        <p:blipFill>
          <a:blip r:embed="rId2"/>
          <a:stretch>
            <a:fillRect/>
          </a:stretch>
        </p:blipFill>
        <p:spPr>
          <a:xfrm>
            <a:off x="4060954" y="1767060"/>
            <a:ext cx="5083046" cy="4916290"/>
          </a:xfrm>
          <a:prstGeom prst="rect">
            <a:avLst/>
          </a:prstGeom>
        </p:spPr>
      </p:pic>
    </p:spTree>
    <p:extLst>
      <p:ext uri="{BB962C8B-B14F-4D97-AF65-F5344CB8AC3E}">
        <p14:creationId xmlns:p14="http://schemas.microsoft.com/office/powerpoint/2010/main" val="281938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188640"/>
            <a:ext cx="8964488" cy="301426"/>
          </a:xfrm>
        </p:spPr>
        <p:txBody>
          <a:bodyPr>
            <a:normAutofit fontScale="90000"/>
          </a:bodyPr>
          <a:lstStyle/>
          <a:p>
            <a:r>
              <a:rPr lang="en-US" sz="2800" b="1" dirty="0">
                <a:solidFill>
                  <a:schemeClr val="tx1"/>
                </a:solidFill>
              </a:rPr>
              <a:t>Number of deaths by sex and age for different years in South Africa</a:t>
            </a:r>
            <a:endParaRPr lang="nb-NO" sz="3200" b="1" dirty="0">
              <a:solidFill>
                <a:schemeClr val="tx1"/>
              </a:solidFill>
            </a:endParaRPr>
          </a:p>
        </p:txBody>
      </p:sp>
      <p:pic>
        <p:nvPicPr>
          <p:cNvPr id="5" name="Bilde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748464" cy="5949280"/>
          </a:xfrm>
          <a:prstGeom prst="rect">
            <a:avLst/>
          </a:prstGeom>
          <a:noFill/>
        </p:spPr>
      </p:pic>
    </p:spTree>
    <p:extLst>
      <p:ext uri="{BB962C8B-B14F-4D97-AF65-F5344CB8AC3E}">
        <p14:creationId xmlns:p14="http://schemas.microsoft.com/office/powerpoint/2010/main" val="459075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8535" y="39436"/>
            <a:ext cx="8229600" cy="490066"/>
          </a:xfrm>
        </p:spPr>
        <p:txBody>
          <a:bodyPr>
            <a:normAutofit/>
          </a:bodyPr>
          <a:lstStyle/>
          <a:p>
            <a:r>
              <a:rPr lang="nb-NO" sz="3200" b="1" dirty="0">
                <a:solidFill>
                  <a:schemeClr val="tx1"/>
                </a:solidFill>
              </a:rPr>
              <a:t>Life </a:t>
            </a:r>
            <a:r>
              <a:rPr lang="nb-NO" sz="3200" b="1" dirty="0" err="1">
                <a:solidFill>
                  <a:schemeClr val="tx1"/>
                </a:solidFill>
              </a:rPr>
              <a:t>Table</a:t>
            </a:r>
            <a:r>
              <a:rPr lang="nb-NO" sz="3200" b="1" dirty="0">
                <a:solidFill>
                  <a:schemeClr val="tx1"/>
                </a:solidFill>
              </a:rPr>
              <a:t> (</a:t>
            </a:r>
            <a:r>
              <a:rPr lang="nb-NO" sz="3200" b="1" dirty="0" err="1">
                <a:solidFill>
                  <a:schemeClr val="tx1"/>
                </a:solidFill>
              </a:rPr>
              <a:t>abridged</a:t>
            </a:r>
            <a:r>
              <a:rPr lang="nb-NO" sz="3200" b="1" dirty="0">
                <a:solidFill>
                  <a:schemeClr val="tx1"/>
                </a:solidFill>
              </a:rPr>
              <a:t>)</a:t>
            </a:r>
          </a:p>
        </p:txBody>
      </p:sp>
      <p:pic>
        <p:nvPicPr>
          <p:cNvPr id="5" name="Bilde 4"/>
          <p:cNvPicPr/>
          <p:nvPr/>
        </p:nvPicPr>
        <p:blipFill>
          <a:blip r:embed="rId2"/>
          <a:stretch>
            <a:fillRect/>
          </a:stretch>
        </p:blipFill>
        <p:spPr>
          <a:xfrm>
            <a:off x="179511" y="764704"/>
            <a:ext cx="8995823" cy="5519642"/>
          </a:xfrm>
          <a:prstGeom prst="rect">
            <a:avLst/>
          </a:prstGeom>
        </p:spPr>
      </p:pic>
      <p:sp>
        <p:nvSpPr>
          <p:cNvPr id="3" name="TekstSylinder 2"/>
          <p:cNvSpPr txBox="1"/>
          <p:nvPr/>
        </p:nvSpPr>
        <p:spPr>
          <a:xfrm>
            <a:off x="342675" y="6264874"/>
            <a:ext cx="8280920" cy="830997"/>
          </a:xfrm>
          <a:prstGeom prst="rect">
            <a:avLst/>
          </a:prstGeom>
          <a:noFill/>
        </p:spPr>
        <p:txBody>
          <a:bodyPr wrap="square" rtlCol="0">
            <a:spAutoFit/>
          </a:bodyPr>
          <a:lstStyle/>
          <a:p>
            <a:r>
              <a:rPr lang="en-US" sz="1600" dirty="0"/>
              <a:t>Source: </a:t>
            </a:r>
            <a:r>
              <a:rPr lang="en-GB" sz="1600" dirty="0"/>
              <a:t>Population Analysis for Policies &amp; Programmes, </a:t>
            </a:r>
            <a:r>
              <a:rPr lang="en-US" sz="1600" dirty="0"/>
              <a:t>http://papp.iussp.org/sessions/papp101_s07/PAPP101_s07_030_010.html</a:t>
            </a:r>
            <a:endParaRPr lang="nb-NO" sz="1600" dirty="0"/>
          </a:p>
          <a:p>
            <a:endParaRPr lang="nb-NO" sz="1600" dirty="0"/>
          </a:p>
        </p:txBody>
      </p:sp>
    </p:spTree>
    <p:extLst>
      <p:ext uri="{BB962C8B-B14F-4D97-AF65-F5344CB8AC3E}">
        <p14:creationId xmlns:p14="http://schemas.microsoft.com/office/powerpoint/2010/main" val="4290924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lysbildenummer 6"/>
          <p:cNvSpPr>
            <a:spLocks noGrp="1"/>
          </p:cNvSpPr>
          <p:nvPr>
            <p:ph type="sldNum" sz="quarter" idx="12"/>
          </p:nvPr>
        </p:nvSpPr>
        <p:spPr/>
        <p:txBody>
          <a:bodyPr/>
          <a:lstStyle/>
          <a:p>
            <a:fld id="{A0009DE6-7AE1-4E95-97D3-A7C9A327D027}" type="slidenum">
              <a:rPr lang="nb-NO" altLang="nb-NO"/>
              <a:pPr/>
              <a:t>45</a:t>
            </a:fld>
            <a:endParaRPr lang="nb-NO" altLang="nb-NO"/>
          </a:p>
        </p:txBody>
      </p:sp>
      <p:graphicFrame>
        <p:nvGraphicFramePr>
          <p:cNvPr id="457745" name="Group 17"/>
          <p:cNvGraphicFramePr>
            <a:graphicFrameLocks noGrp="1"/>
          </p:cNvGraphicFramePr>
          <p:nvPr>
            <p:ph sz="half" idx="1"/>
          </p:nvPr>
        </p:nvGraphicFramePr>
        <p:xfrm>
          <a:off x="468313" y="1125538"/>
          <a:ext cx="4114800" cy="4648200"/>
        </p:xfrm>
        <a:graphic>
          <a:graphicData uri="http://schemas.openxmlformats.org/drawingml/2006/table">
            <a:tbl>
              <a:tblPr/>
              <a:tblGrid>
                <a:gridCol w="1936750">
                  <a:extLst>
                    <a:ext uri="{9D8B030D-6E8A-4147-A177-3AD203B41FA5}">
                      <a16:colId xmlns:a16="http://schemas.microsoft.com/office/drawing/2014/main" val="20000"/>
                    </a:ext>
                  </a:extLst>
                </a:gridCol>
                <a:gridCol w="2178050">
                  <a:extLst>
                    <a:ext uri="{9D8B030D-6E8A-4147-A177-3AD203B41FA5}">
                      <a16:colId xmlns:a16="http://schemas.microsoft.com/office/drawing/2014/main" val="20001"/>
                    </a:ext>
                  </a:extLst>
                </a:gridCol>
              </a:tblGrid>
              <a:tr h="4648200">
                <a:tc>
                  <a:txBody>
                    <a:bodyPr/>
                    <a:lstStyle>
                      <a:lvl1pPr marL="246063" indent="-246063">
                        <a:spcBef>
                          <a:spcPct val="30000"/>
                        </a:spcBef>
                        <a:buClr>
                          <a:schemeClr val="tx1"/>
                        </a:buClr>
                        <a:buSzPct val="130000"/>
                        <a:defRPr sz="2000">
                          <a:solidFill>
                            <a:srgbClr val="000000"/>
                          </a:solidFill>
                          <a:latin typeface="Arial" charset="0"/>
                        </a:defRPr>
                      </a:lvl1pPr>
                      <a:lvl2pPr marL="663575" indent="-227013">
                        <a:spcBef>
                          <a:spcPct val="20000"/>
                        </a:spcBef>
                        <a:buClr>
                          <a:schemeClr val="tx1"/>
                        </a:buClr>
                        <a:defRPr>
                          <a:solidFill>
                            <a:srgbClr val="000000"/>
                          </a:solidFill>
                          <a:latin typeface="Arial" charset="0"/>
                        </a:defRPr>
                      </a:lvl2pPr>
                      <a:lvl3pPr marL="1049338" indent="-195263">
                        <a:buClr>
                          <a:schemeClr val="tx1"/>
                        </a:buClr>
                        <a:buFont typeface="Wingdings" pitchFamily="2" charset="2"/>
                        <a:defRPr sz="1600">
                          <a:solidFill>
                            <a:srgbClr val="000000"/>
                          </a:solidFill>
                          <a:latin typeface="Arial" charset="0"/>
                        </a:defRPr>
                      </a:lvl3pPr>
                      <a:lvl4pPr marL="1616075" indent="-282575">
                        <a:buClr>
                          <a:schemeClr val="tx1"/>
                        </a:buClr>
                        <a:defRPr sz="1400">
                          <a:solidFill>
                            <a:srgbClr val="000000"/>
                          </a:solidFill>
                          <a:latin typeface="Arial" charset="0"/>
                        </a:defRPr>
                      </a:lvl4pPr>
                      <a:lvl5pPr marL="2112963" indent="-228600">
                        <a:spcBef>
                          <a:spcPct val="20000"/>
                        </a:spcBef>
                        <a:defRPr>
                          <a:solidFill>
                            <a:schemeClr val="tx1"/>
                          </a:solidFill>
                          <a:latin typeface="Times New Roman" pitchFamily="18" charset="0"/>
                        </a:defRPr>
                      </a:lvl5pPr>
                      <a:lvl6pPr marL="2570163" indent="-228600" eaLnBrk="0" fontAlgn="base" hangingPunct="0">
                        <a:spcBef>
                          <a:spcPct val="20000"/>
                        </a:spcBef>
                        <a:spcAft>
                          <a:spcPct val="0"/>
                        </a:spcAft>
                        <a:defRPr>
                          <a:solidFill>
                            <a:schemeClr val="tx1"/>
                          </a:solidFill>
                          <a:latin typeface="Times New Roman" pitchFamily="18" charset="0"/>
                        </a:defRPr>
                      </a:lvl6pPr>
                      <a:lvl7pPr marL="3027363" indent="-228600" eaLnBrk="0" fontAlgn="base" hangingPunct="0">
                        <a:spcBef>
                          <a:spcPct val="20000"/>
                        </a:spcBef>
                        <a:spcAft>
                          <a:spcPct val="0"/>
                        </a:spcAft>
                        <a:defRPr>
                          <a:solidFill>
                            <a:schemeClr val="tx1"/>
                          </a:solidFill>
                          <a:latin typeface="Times New Roman" pitchFamily="18" charset="0"/>
                        </a:defRPr>
                      </a:lvl7pPr>
                      <a:lvl8pPr marL="3484563" indent="-228600" eaLnBrk="0" fontAlgn="base" hangingPunct="0">
                        <a:spcBef>
                          <a:spcPct val="20000"/>
                        </a:spcBef>
                        <a:spcAft>
                          <a:spcPct val="0"/>
                        </a:spcAft>
                        <a:defRPr>
                          <a:solidFill>
                            <a:schemeClr val="tx1"/>
                          </a:solidFill>
                          <a:latin typeface="Times New Roman" pitchFamily="18" charset="0"/>
                        </a:defRPr>
                      </a:lvl8pPr>
                      <a:lvl9pPr marL="3941763" indent="-228600" eaLnBrk="0" fontAlgn="base" hangingPunct="0">
                        <a:spcBef>
                          <a:spcPct val="20000"/>
                        </a:spcBef>
                        <a:spcAft>
                          <a:spcPct val="0"/>
                        </a:spcAft>
                        <a:defRPr>
                          <a:solidFill>
                            <a:schemeClr val="tx1"/>
                          </a:solidFill>
                          <a:latin typeface="Times New Roman" pitchFamily="18" charset="0"/>
                        </a:defRPr>
                      </a:lvl9pPr>
                    </a:lstStyle>
                    <a:p>
                      <a:pPr marL="246063" marR="0" lvl="0" indent="-246063" algn="r" defTabSz="914400" rtl="0" eaLnBrk="0" fontAlgn="b" latinLnBrk="0" hangingPunct="0">
                        <a:lnSpc>
                          <a:spcPct val="100000"/>
                        </a:lnSpc>
                        <a:spcBef>
                          <a:spcPct val="0"/>
                        </a:spcBef>
                        <a:spcAft>
                          <a:spcPct val="0"/>
                        </a:spcAft>
                        <a:buClrTx/>
                        <a:buSzTx/>
                        <a:buFontTx/>
                        <a:buNone/>
                        <a:tabLst/>
                      </a:pPr>
                      <a:r>
                        <a:rPr kumimoji="0" lang="nb-NO" altLang="nb-NO" sz="800" b="0" i="0" u="none" strike="noStrike" cap="none" normalizeH="0" baseline="0">
                          <a:ln>
                            <a:noFill/>
                          </a:ln>
                          <a:solidFill>
                            <a:schemeClr val="tx1"/>
                          </a:solidFill>
                          <a:effectLst/>
                          <a:latin typeface="Arial" charset="0"/>
                          <a:cs typeface="Arial" charset="0"/>
                        </a:rPr>
                        <a:t>79,70 </a:t>
                      </a:r>
                      <a:endParaRPr kumimoji="0" lang="nb-NO" altLang="nb-NO" sz="2400" b="0" i="0" u="none" strike="noStrike" cap="none" normalizeH="0" baseline="0">
                        <a:ln>
                          <a:noFill/>
                        </a:ln>
                        <a:solidFill>
                          <a:schemeClr val="tx1"/>
                        </a:solidFill>
                        <a:effectLst/>
                        <a:latin typeface="Times New Roman" pitchFamily="18" charset="0"/>
                      </a:endParaRPr>
                    </a:p>
                  </a:txBody>
                  <a:tcPr anchor="b" horzOverflow="overflow">
                    <a:lnL cap="flat">
                      <a:noFill/>
                    </a:lnL>
                    <a:lnR>
                      <a:noFill/>
                    </a:lnR>
                    <a:lnT cap="flat">
                      <a:noFill/>
                    </a:lnT>
                    <a:lnB cap="flat">
                      <a:noFill/>
                    </a:lnB>
                    <a:lnTlToBr>
                      <a:noFill/>
                    </a:lnTlToBr>
                    <a:lnBlToTr>
                      <a:noFill/>
                    </a:lnBlToTr>
                    <a:noFill/>
                  </a:tcPr>
                </a:tc>
                <a:tc>
                  <a:txBody>
                    <a:bodyPr/>
                    <a:lstStyle>
                      <a:lvl1pPr marL="246063" indent="-246063">
                        <a:spcBef>
                          <a:spcPct val="30000"/>
                        </a:spcBef>
                        <a:buClr>
                          <a:schemeClr val="tx1"/>
                        </a:buClr>
                        <a:buSzPct val="130000"/>
                        <a:defRPr sz="2000">
                          <a:solidFill>
                            <a:srgbClr val="000000"/>
                          </a:solidFill>
                          <a:latin typeface="Arial" charset="0"/>
                        </a:defRPr>
                      </a:lvl1pPr>
                      <a:lvl2pPr marL="663575" indent="-227013">
                        <a:spcBef>
                          <a:spcPct val="20000"/>
                        </a:spcBef>
                        <a:buClr>
                          <a:schemeClr val="tx1"/>
                        </a:buClr>
                        <a:defRPr>
                          <a:solidFill>
                            <a:srgbClr val="000000"/>
                          </a:solidFill>
                          <a:latin typeface="Arial" charset="0"/>
                        </a:defRPr>
                      </a:lvl2pPr>
                      <a:lvl3pPr marL="1049338" indent="-195263">
                        <a:buClr>
                          <a:schemeClr val="tx1"/>
                        </a:buClr>
                        <a:buFont typeface="Wingdings" pitchFamily="2" charset="2"/>
                        <a:defRPr sz="1600">
                          <a:solidFill>
                            <a:srgbClr val="000000"/>
                          </a:solidFill>
                          <a:latin typeface="Arial" charset="0"/>
                        </a:defRPr>
                      </a:lvl3pPr>
                      <a:lvl4pPr marL="1616075" indent="-282575">
                        <a:buClr>
                          <a:schemeClr val="tx1"/>
                        </a:buClr>
                        <a:defRPr sz="1400">
                          <a:solidFill>
                            <a:srgbClr val="000000"/>
                          </a:solidFill>
                          <a:latin typeface="Arial" charset="0"/>
                        </a:defRPr>
                      </a:lvl4pPr>
                      <a:lvl5pPr marL="2112963" indent="-228600">
                        <a:spcBef>
                          <a:spcPct val="20000"/>
                        </a:spcBef>
                        <a:defRPr>
                          <a:solidFill>
                            <a:schemeClr val="tx1"/>
                          </a:solidFill>
                          <a:latin typeface="Times New Roman" pitchFamily="18" charset="0"/>
                        </a:defRPr>
                      </a:lvl5pPr>
                      <a:lvl6pPr marL="2570163" indent="-228600" eaLnBrk="0" fontAlgn="base" hangingPunct="0">
                        <a:spcBef>
                          <a:spcPct val="20000"/>
                        </a:spcBef>
                        <a:spcAft>
                          <a:spcPct val="0"/>
                        </a:spcAft>
                        <a:defRPr>
                          <a:solidFill>
                            <a:schemeClr val="tx1"/>
                          </a:solidFill>
                          <a:latin typeface="Times New Roman" pitchFamily="18" charset="0"/>
                        </a:defRPr>
                      </a:lvl6pPr>
                      <a:lvl7pPr marL="3027363" indent="-228600" eaLnBrk="0" fontAlgn="base" hangingPunct="0">
                        <a:spcBef>
                          <a:spcPct val="20000"/>
                        </a:spcBef>
                        <a:spcAft>
                          <a:spcPct val="0"/>
                        </a:spcAft>
                        <a:defRPr>
                          <a:solidFill>
                            <a:schemeClr val="tx1"/>
                          </a:solidFill>
                          <a:latin typeface="Times New Roman" pitchFamily="18" charset="0"/>
                        </a:defRPr>
                      </a:lvl7pPr>
                      <a:lvl8pPr marL="3484563" indent="-228600" eaLnBrk="0" fontAlgn="base" hangingPunct="0">
                        <a:spcBef>
                          <a:spcPct val="20000"/>
                        </a:spcBef>
                        <a:spcAft>
                          <a:spcPct val="0"/>
                        </a:spcAft>
                        <a:defRPr>
                          <a:solidFill>
                            <a:schemeClr val="tx1"/>
                          </a:solidFill>
                          <a:latin typeface="Times New Roman" pitchFamily="18" charset="0"/>
                        </a:defRPr>
                      </a:lvl8pPr>
                      <a:lvl9pPr marL="3941763" indent="-228600" eaLnBrk="0" fontAlgn="base" hangingPunct="0">
                        <a:spcBef>
                          <a:spcPct val="20000"/>
                        </a:spcBef>
                        <a:spcAft>
                          <a:spcPct val="0"/>
                        </a:spcAft>
                        <a:defRPr>
                          <a:solidFill>
                            <a:schemeClr val="tx1"/>
                          </a:solidFill>
                          <a:latin typeface="Times New Roman" pitchFamily="18" charset="0"/>
                        </a:defRPr>
                      </a:lvl9pPr>
                    </a:lstStyle>
                    <a:p>
                      <a:pPr marL="246063" marR="0" lvl="0" indent="-246063" algn="r" defTabSz="914400" rtl="0" eaLnBrk="0" fontAlgn="b" latinLnBrk="0" hangingPunct="0">
                        <a:lnSpc>
                          <a:spcPct val="100000"/>
                        </a:lnSpc>
                        <a:spcBef>
                          <a:spcPct val="0"/>
                        </a:spcBef>
                        <a:spcAft>
                          <a:spcPct val="0"/>
                        </a:spcAft>
                        <a:buClrTx/>
                        <a:buSzTx/>
                        <a:buFontTx/>
                        <a:buNone/>
                        <a:tabLst/>
                      </a:pPr>
                      <a:r>
                        <a:rPr kumimoji="0" lang="nb-NO" altLang="nb-NO" sz="800" b="0" i="0" u="none" strike="noStrike" cap="none" normalizeH="0" baseline="0">
                          <a:ln>
                            <a:noFill/>
                          </a:ln>
                          <a:solidFill>
                            <a:schemeClr val="tx1"/>
                          </a:solidFill>
                          <a:effectLst/>
                          <a:latin typeface="Arial" charset="0"/>
                          <a:cs typeface="Arial" charset="0"/>
                        </a:rPr>
                        <a:t>83,60 </a:t>
                      </a:r>
                      <a:endParaRPr kumimoji="0" lang="nb-NO" altLang="nb-NO" sz="2400" b="0" i="0" u="none" strike="noStrike" cap="none" normalizeH="0" baseline="0">
                        <a:ln>
                          <a:noFill/>
                        </a:ln>
                        <a:solidFill>
                          <a:schemeClr val="tx1"/>
                        </a:solidFill>
                        <a:effectLst/>
                        <a:latin typeface="Times New Roman" pitchFamily="18" charset="0"/>
                      </a:endParaRPr>
                    </a:p>
                  </a:txBody>
                  <a:tcPr anchor="b"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577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22" y="931102"/>
            <a:ext cx="8641655" cy="579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7761" name="Rectangle 33"/>
          <p:cNvSpPr>
            <a:spLocks noChangeArrowheads="1"/>
          </p:cNvSpPr>
          <p:nvPr/>
        </p:nvSpPr>
        <p:spPr bwMode="auto">
          <a:xfrm>
            <a:off x="453677" y="270297"/>
            <a:ext cx="8382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200" b="1">
                <a:solidFill>
                  <a:schemeClr val="accent1"/>
                </a:solidFill>
                <a:latin typeface="Arial" charset="0"/>
              </a:defRPr>
            </a:lvl1pPr>
            <a:lvl2pPr>
              <a:defRPr sz="3200" b="1">
                <a:solidFill>
                  <a:schemeClr val="accent1"/>
                </a:solidFill>
                <a:latin typeface="Arial" charset="0"/>
              </a:defRPr>
            </a:lvl2pPr>
            <a:lvl3pPr>
              <a:defRPr sz="3200" b="1">
                <a:solidFill>
                  <a:schemeClr val="accent1"/>
                </a:solidFill>
                <a:latin typeface="Arial" charset="0"/>
              </a:defRPr>
            </a:lvl3pPr>
            <a:lvl4pPr>
              <a:defRPr sz="3200" b="1">
                <a:solidFill>
                  <a:schemeClr val="accent1"/>
                </a:solidFill>
                <a:latin typeface="Arial" charset="0"/>
              </a:defRPr>
            </a:lvl4pPr>
            <a:lvl5pPr>
              <a:defRPr sz="3200" b="1">
                <a:solidFill>
                  <a:schemeClr val="accent1"/>
                </a:solidFill>
                <a:latin typeface="Arial" charset="0"/>
              </a:defRPr>
            </a:lvl5pPr>
            <a:lvl6pPr marL="457200" eaLnBrk="0" fontAlgn="base" hangingPunct="0">
              <a:spcBef>
                <a:spcPct val="0"/>
              </a:spcBef>
              <a:spcAft>
                <a:spcPct val="0"/>
              </a:spcAft>
              <a:defRPr sz="3200" b="1">
                <a:solidFill>
                  <a:schemeClr val="accent1"/>
                </a:solidFill>
                <a:latin typeface="Arial" charset="0"/>
              </a:defRPr>
            </a:lvl6pPr>
            <a:lvl7pPr marL="914400" eaLnBrk="0" fontAlgn="base" hangingPunct="0">
              <a:spcBef>
                <a:spcPct val="0"/>
              </a:spcBef>
              <a:spcAft>
                <a:spcPct val="0"/>
              </a:spcAft>
              <a:defRPr sz="3200" b="1">
                <a:solidFill>
                  <a:schemeClr val="accent1"/>
                </a:solidFill>
                <a:latin typeface="Arial" charset="0"/>
              </a:defRPr>
            </a:lvl7pPr>
            <a:lvl8pPr marL="1371600" eaLnBrk="0" fontAlgn="base" hangingPunct="0">
              <a:spcBef>
                <a:spcPct val="0"/>
              </a:spcBef>
              <a:spcAft>
                <a:spcPct val="0"/>
              </a:spcAft>
              <a:defRPr sz="3200" b="1">
                <a:solidFill>
                  <a:schemeClr val="accent1"/>
                </a:solidFill>
                <a:latin typeface="Arial" charset="0"/>
              </a:defRPr>
            </a:lvl8pPr>
            <a:lvl9pPr marL="1828800" eaLnBrk="0" fontAlgn="base" hangingPunct="0">
              <a:spcBef>
                <a:spcPct val="0"/>
              </a:spcBef>
              <a:spcAft>
                <a:spcPct val="0"/>
              </a:spcAft>
              <a:defRPr sz="3200" b="1">
                <a:solidFill>
                  <a:schemeClr val="accent1"/>
                </a:solidFill>
                <a:latin typeface="Arial" charset="0"/>
              </a:defRPr>
            </a:lvl9pPr>
          </a:lstStyle>
          <a:p>
            <a:pPr algn="ctr"/>
            <a:r>
              <a:rPr lang="nb-NO" altLang="nb-NO" sz="2800" dirty="0"/>
              <a:t>Life </a:t>
            </a:r>
            <a:r>
              <a:rPr lang="nb-NO" altLang="nb-NO" sz="2800" dirty="0" err="1"/>
              <a:t>expextancy</a:t>
            </a:r>
            <a:r>
              <a:rPr lang="nb-NO" altLang="nb-NO" sz="2800" dirty="0"/>
              <a:t> at </a:t>
            </a:r>
            <a:r>
              <a:rPr lang="nb-NO" altLang="nb-NO" sz="2800" dirty="0" err="1"/>
              <a:t>birth</a:t>
            </a:r>
            <a:r>
              <a:rPr lang="nb-NO" altLang="nb-NO" sz="2800" dirty="0"/>
              <a:t> for Norway 1850-2013</a:t>
            </a:r>
          </a:p>
        </p:txBody>
      </p:sp>
      <p:sp>
        <p:nvSpPr>
          <p:cNvPr id="2" name="TekstSylinder 1"/>
          <p:cNvSpPr txBox="1"/>
          <p:nvPr/>
        </p:nvSpPr>
        <p:spPr>
          <a:xfrm>
            <a:off x="5930521" y="3239407"/>
            <a:ext cx="1152128" cy="338554"/>
          </a:xfrm>
          <a:prstGeom prst="rect">
            <a:avLst/>
          </a:prstGeom>
          <a:noFill/>
        </p:spPr>
        <p:txBody>
          <a:bodyPr wrap="square" rtlCol="0">
            <a:spAutoFit/>
          </a:bodyPr>
          <a:lstStyle/>
          <a:p>
            <a:r>
              <a:rPr lang="nb-NO" sz="1600" dirty="0"/>
              <a:t>Males</a:t>
            </a:r>
          </a:p>
        </p:txBody>
      </p:sp>
      <p:sp>
        <p:nvSpPr>
          <p:cNvPr id="10" name="TekstSylinder 9"/>
          <p:cNvSpPr txBox="1"/>
          <p:nvPr/>
        </p:nvSpPr>
        <p:spPr>
          <a:xfrm>
            <a:off x="5940152" y="1772716"/>
            <a:ext cx="1152128" cy="338554"/>
          </a:xfrm>
          <a:prstGeom prst="rect">
            <a:avLst/>
          </a:prstGeom>
          <a:noFill/>
        </p:spPr>
        <p:txBody>
          <a:bodyPr wrap="square" rtlCol="0">
            <a:spAutoFit/>
          </a:bodyPr>
          <a:lstStyle/>
          <a:p>
            <a:r>
              <a:rPr lang="nb-NO" sz="1600" dirty="0" err="1"/>
              <a:t>Females</a:t>
            </a:r>
            <a:endParaRPr lang="nb-NO" sz="1600" dirty="0"/>
          </a:p>
        </p:txBody>
      </p:sp>
    </p:spTree>
    <p:extLst>
      <p:ext uri="{BB962C8B-B14F-4D97-AF65-F5344CB8AC3E}">
        <p14:creationId xmlns:p14="http://schemas.microsoft.com/office/powerpoint/2010/main" val="3800944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77E145-75B9-4F82-BC33-599F3D8607BC}"/>
              </a:ext>
            </a:extLst>
          </p:cNvPr>
          <p:cNvGraphicFramePr>
            <a:graphicFrameLocks/>
          </p:cNvGraphicFramePr>
          <p:nvPr>
            <p:extLst/>
          </p:nvPr>
        </p:nvGraphicFramePr>
        <p:xfrm>
          <a:off x="251520" y="332656"/>
          <a:ext cx="8712968"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047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4">
            <a:extLst>
              <a:ext uri="{FF2B5EF4-FFF2-40B4-BE49-F238E27FC236}">
                <a16:creationId xmlns:a16="http://schemas.microsoft.com/office/drawing/2014/main" id="{59300CB8-FF30-4B2C-A5A6-48B901D99DBD}"/>
              </a:ext>
            </a:extLst>
          </p:cNvPr>
          <p:cNvSpPr>
            <a:spLocks noGrp="1"/>
          </p:cNvSpPr>
          <p:nvPr>
            <p:ph type="sldNum" sz="quarter" idx="12"/>
          </p:nvPr>
        </p:nvSpPr>
        <p:spPr/>
        <p:txBody>
          <a:bodyPr/>
          <a:lstStyle/>
          <a:p>
            <a:fld id="{18EB96D5-6B97-48F9-A7D7-C2F2FFE4BA34}" type="slidenum">
              <a:rPr lang="nb-NO" altLang="nb-NO"/>
              <a:pPr/>
              <a:t>47</a:t>
            </a:fld>
            <a:endParaRPr lang="nb-NO" altLang="nb-NO"/>
          </a:p>
        </p:txBody>
      </p:sp>
      <p:sp>
        <p:nvSpPr>
          <p:cNvPr id="360450" name="Rectangle 2">
            <a:extLst>
              <a:ext uri="{FF2B5EF4-FFF2-40B4-BE49-F238E27FC236}">
                <a16:creationId xmlns:a16="http://schemas.microsoft.com/office/drawing/2014/main" id="{6972DD20-7991-4CDF-86E5-1E9293C1A6CE}"/>
              </a:ext>
            </a:extLst>
          </p:cNvPr>
          <p:cNvSpPr>
            <a:spLocks noGrp="1" noChangeArrowheads="1"/>
          </p:cNvSpPr>
          <p:nvPr>
            <p:ph type="title"/>
          </p:nvPr>
        </p:nvSpPr>
        <p:spPr>
          <a:xfrm>
            <a:off x="0" y="116632"/>
            <a:ext cx="8964488" cy="419943"/>
          </a:xfrm>
        </p:spPr>
        <p:txBody>
          <a:bodyPr>
            <a:noAutofit/>
          </a:bodyPr>
          <a:lstStyle/>
          <a:p>
            <a:pPr algn="ctr"/>
            <a:r>
              <a:rPr lang="fr-FR" altLang="nb-NO" sz="2800" b="0" dirty="0">
                <a:solidFill>
                  <a:schemeClr val="accent1">
                    <a:lumMod val="60000"/>
                    <a:lumOff val="40000"/>
                  </a:schemeClr>
                </a:solidFill>
              </a:rPr>
              <a:t>Life </a:t>
            </a:r>
            <a:r>
              <a:rPr lang="fr-FR" altLang="nb-NO" sz="2800" b="0" dirty="0" err="1">
                <a:solidFill>
                  <a:schemeClr val="accent1">
                    <a:lumMod val="60000"/>
                    <a:lumOff val="40000"/>
                  </a:schemeClr>
                </a:solidFill>
              </a:rPr>
              <a:t>expectancy</a:t>
            </a:r>
            <a:r>
              <a:rPr lang="fr-FR" altLang="nb-NO" sz="2800" b="0" dirty="0">
                <a:solidFill>
                  <a:schemeClr val="accent1">
                    <a:lumMod val="60000"/>
                    <a:lumOff val="40000"/>
                  </a:schemeClr>
                </a:solidFill>
              </a:rPr>
              <a:t> at </a:t>
            </a:r>
            <a:r>
              <a:rPr lang="fr-FR" altLang="nb-NO" sz="2800" b="0" dirty="0" err="1">
                <a:solidFill>
                  <a:schemeClr val="accent1">
                    <a:lumMod val="60000"/>
                    <a:lumOff val="40000"/>
                  </a:schemeClr>
                </a:solidFill>
              </a:rPr>
              <a:t>birth</a:t>
            </a:r>
            <a:r>
              <a:rPr lang="fr-FR" altLang="nb-NO" sz="2800" b="0" dirty="0">
                <a:solidFill>
                  <a:schemeClr val="accent1">
                    <a:lumMod val="60000"/>
                    <a:lumOff val="40000"/>
                  </a:schemeClr>
                </a:solidFill>
              </a:rPr>
              <a:t> in </a:t>
            </a:r>
            <a:r>
              <a:rPr lang="fr-FR" altLang="nb-NO" sz="2800" b="0" dirty="0" err="1">
                <a:solidFill>
                  <a:schemeClr val="accent1">
                    <a:lumMod val="60000"/>
                    <a:lumOff val="40000"/>
                  </a:schemeClr>
                </a:solidFill>
              </a:rPr>
              <a:t>England</a:t>
            </a:r>
            <a:r>
              <a:rPr lang="fr-FR" altLang="nb-NO" sz="2800" b="0" dirty="0">
                <a:solidFill>
                  <a:schemeClr val="accent1">
                    <a:lumMod val="60000"/>
                    <a:lumOff val="40000"/>
                  </a:schemeClr>
                </a:solidFill>
              </a:rPr>
              <a:t> &amp; Wales by social class</a:t>
            </a:r>
            <a:endParaRPr lang="en-GB" altLang="nb-NO" sz="2800" b="0" dirty="0">
              <a:solidFill>
                <a:schemeClr val="accent1">
                  <a:lumMod val="60000"/>
                  <a:lumOff val="40000"/>
                </a:schemeClr>
              </a:solidFill>
            </a:endParaRPr>
          </a:p>
        </p:txBody>
      </p:sp>
      <p:pic>
        <p:nvPicPr>
          <p:cNvPr id="360451" name="Picture 3">
            <a:extLst>
              <a:ext uri="{FF2B5EF4-FFF2-40B4-BE49-F238E27FC236}">
                <a16:creationId xmlns:a16="http://schemas.microsoft.com/office/drawing/2014/main" id="{18E39100-0AD4-42F0-8478-306F56825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07235"/>
            <a:ext cx="6501695" cy="612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452" name="Rectangle 4">
            <a:extLst>
              <a:ext uri="{FF2B5EF4-FFF2-40B4-BE49-F238E27FC236}">
                <a16:creationId xmlns:a16="http://schemas.microsoft.com/office/drawing/2014/main" id="{491B43FA-5C22-4F8E-8035-26F2A6A3F0C4}"/>
              </a:ext>
            </a:extLst>
          </p:cNvPr>
          <p:cNvSpPr>
            <a:spLocks noChangeArrowheads="1"/>
          </p:cNvSpPr>
          <p:nvPr/>
        </p:nvSpPr>
        <p:spPr bwMode="auto">
          <a:xfrm>
            <a:off x="6156325" y="1773238"/>
            <a:ext cx="223202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accent1"/>
                </a:solidFill>
                <a:latin typeface="Arial" panose="020B0604020202020204" pitchFamily="34" charset="0"/>
              </a:defRPr>
            </a:lvl1pPr>
            <a:lvl2pPr>
              <a:defRPr sz="3200" b="1">
                <a:solidFill>
                  <a:schemeClr val="accent1"/>
                </a:solidFill>
                <a:latin typeface="Arial" panose="020B0604020202020204" pitchFamily="34" charset="0"/>
              </a:defRPr>
            </a:lvl2pPr>
            <a:lvl3pPr>
              <a:defRPr sz="3200" b="1">
                <a:solidFill>
                  <a:schemeClr val="accent1"/>
                </a:solidFill>
                <a:latin typeface="Arial" panose="020B0604020202020204" pitchFamily="34" charset="0"/>
              </a:defRPr>
            </a:lvl3pPr>
            <a:lvl4pPr>
              <a:defRPr sz="3200" b="1">
                <a:solidFill>
                  <a:schemeClr val="accent1"/>
                </a:solidFill>
                <a:latin typeface="Arial" panose="020B0604020202020204" pitchFamily="34" charset="0"/>
              </a:defRPr>
            </a:lvl4pPr>
            <a:lvl5pPr>
              <a:defRPr sz="3200" b="1">
                <a:solidFill>
                  <a:schemeClr val="accent1"/>
                </a:solidFill>
                <a:latin typeface="Arial" panose="020B0604020202020204" pitchFamily="34" charset="0"/>
              </a:defRPr>
            </a:lvl5pPr>
            <a:lvl6pPr marL="457200" eaLnBrk="0" fontAlgn="base" hangingPunct="0">
              <a:spcBef>
                <a:spcPct val="0"/>
              </a:spcBef>
              <a:spcAft>
                <a:spcPct val="0"/>
              </a:spcAft>
              <a:defRPr sz="3200" b="1">
                <a:solidFill>
                  <a:schemeClr val="accent1"/>
                </a:solidFill>
                <a:latin typeface="Arial" panose="020B0604020202020204" pitchFamily="34" charset="0"/>
              </a:defRPr>
            </a:lvl6pPr>
            <a:lvl7pPr marL="914400" eaLnBrk="0" fontAlgn="base" hangingPunct="0">
              <a:spcBef>
                <a:spcPct val="0"/>
              </a:spcBef>
              <a:spcAft>
                <a:spcPct val="0"/>
              </a:spcAft>
              <a:defRPr sz="3200" b="1">
                <a:solidFill>
                  <a:schemeClr val="accent1"/>
                </a:solidFill>
                <a:latin typeface="Arial" panose="020B0604020202020204" pitchFamily="34" charset="0"/>
              </a:defRPr>
            </a:lvl7pPr>
            <a:lvl8pPr marL="1371600" eaLnBrk="0" fontAlgn="base" hangingPunct="0">
              <a:spcBef>
                <a:spcPct val="0"/>
              </a:spcBef>
              <a:spcAft>
                <a:spcPct val="0"/>
              </a:spcAft>
              <a:defRPr sz="3200" b="1">
                <a:solidFill>
                  <a:schemeClr val="accent1"/>
                </a:solidFill>
                <a:latin typeface="Arial" panose="020B0604020202020204" pitchFamily="34" charset="0"/>
              </a:defRPr>
            </a:lvl8pPr>
            <a:lvl9pPr marL="1828800" eaLnBrk="0" fontAlgn="base" hangingPunct="0">
              <a:spcBef>
                <a:spcPct val="0"/>
              </a:spcBef>
              <a:spcAft>
                <a:spcPct val="0"/>
              </a:spcAft>
              <a:defRPr sz="3200" b="1">
                <a:solidFill>
                  <a:schemeClr val="accent1"/>
                </a:solidFill>
                <a:latin typeface="Arial" panose="020B0604020202020204" pitchFamily="34" charset="0"/>
              </a:defRPr>
            </a:lvl9pPr>
          </a:lstStyle>
          <a:p>
            <a:endParaRPr lang="fr-FR" altLang="nb-NO" sz="1800"/>
          </a:p>
        </p:txBody>
      </p:sp>
      <p:sp>
        <p:nvSpPr>
          <p:cNvPr id="360453" name="Rectangle 5">
            <a:extLst>
              <a:ext uri="{FF2B5EF4-FFF2-40B4-BE49-F238E27FC236}">
                <a16:creationId xmlns:a16="http://schemas.microsoft.com/office/drawing/2014/main" id="{33707D06-D7CC-4A4E-9FF9-5EB848E62174}"/>
              </a:ext>
            </a:extLst>
          </p:cNvPr>
          <p:cNvSpPr>
            <a:spLocks noChangeArrowheads="1"/>
          </p:cNvSpPr>
          <p:nvPr/>
        </p:nvSpPr>
        <p:spPr bwMode="auto">
          <a:xfrm>
            <a:off x="179388" y="6583363"/>
            <a:ext cx="4392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GB" altLang="nb-NO" sz="1200">
                <a:solidFill>
                  <a:schemeClr val="tx1"/>
                </a:solidFill>
              </a:rPr>
              <a:t>Kilde: Valkonen, Council of Europe, 2001;</a:t>
            </a:r>
            <a:r>
              <a:rPr lang="fr-FR" altLang="nb-NO" sz="1200">
                <a:solidFill>
                  <a:schemeClr val="tx1"/>
                </a:solidFill>
              </a:rPr>
              <a:t> </a:t>
            </a:r>
            <a:r>
              <a:rPr lang="en-GB" altLang="nb-NO" sz="1200">
                <a:solidFill>
                  <a:schemeClr val="tx1"/>
                </a:solidFill>
              </a:rPr>
              <a:t>Vallin, </a:t>
            </a:r>
            <a:r>
              <a:rPr lang="en-US" altLang="nb-NO" sz="1200">
                <a:solidFill>
                  <a:schemeClr val="tx1"/>
                </a:solidFill>
              </a:rPr>
              <a:t>9.11.2007</a:t>
            </a:r>
            <a:r>
              <a:rPr lang="fr-FR" altLang="nb-NO" sz="1200" i="1"/>
              <a:t> </a:t>
            </a:r>
            <a:endParaRPr lang="en-GB" altLang="nb-NO" sz="1200" i="1"/>
          </a:p>
        </p:txBody>
      </p:sp>
    </p:spTree>
    <p:extLst>
      <p:ext uri="{BB962C8B-B14F-4D97-AF65-F5344CB8AC3E}">
        <p14:creationId xmlns:p14="http://schemas.microsoft.com/office/powerpoint/2010/main" val="368593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ssholder for lysbildenummer 5">
            <a:extLst>
              <a:ext uri="{FF2B5EF4-FFF2-40B4-BE49-F238E27FC236}">
                <a16:creationId xmlns:a16="http://schemas.microsoft.com/office/drawing/2014/main" id="{C882C64D-08E9-4452-82AA-DFC8ABBDC33F}"/>
              </a:ext>
            </a:extLst>
          </p:cNvPr>
          <p:cNvSpPr>
            <a:spLocks noGrp="1"/>
          </p:cNvSpPr>
          <p:nvPr>
            <p:ph type="sldNum" sz="quarter" idx="12"/>
          </p:nvPr>
        </p:nvSpPr>
        <p:spPr/>
        <p:txBody>
          <a:bodyPr/>
          <a:lstStyle/>
          <a:p>
            <a:fld id="{892B2BCD-0FC9-4233-BBEA-CE749BAF1EBA}" type="slidenum">
              <a:rPr lang="nb-NO" altLang="nb-NO"/>
              <a:pPr/>
              <a:t>48</a:t>
            </a:fld>
            <a:endParaRPr lang="nb-NO" altLang="nb-NO"/>
          </a:p>
        </p:txBody>
      </p:sp>
      <p:pic>
        <p:nvPicPr>
          <p:cNvPr id="270338" name="Picture 2">
            <a:extLst>
              <a:ext uri="{FF2B5EF4-FFF2-40B4-BE49-F238E27FC236}">
                <a16:creationId xmlns:a16="http://schemas.microsoft.com/office/drawing/2014/main" id="{03167F47-2139-4E42-BCA7-9317F5C06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36613"/>
            <a:ext cx="8266112"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39" name="Picture 3">
            <a:extLst>
              <a:ext uri="{FF2B5EF4-FFF2-40B4-BE49-F238E27FC236}">
                <a16:creationId xmlns:a16="http://schemas.microsoft.com/office/drawing/2014/main" id="{73DE7B98-1F33-489E-82C1-41DC73A49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836613"/>
            <a:ext cx="8266113"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40" name="Picture 4">
            <a:extLst>
              <a:ext uri="{FF2B5EF4-FFF2-40B4-BE49-F238E27FC236}">
                <a16:creationId xmlns:a16="http://schemas.microsoft.com/office/drawing/2014/main" id="{325D784A-A43E-4A9B-9321-2D6A0ECBD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827088"/>
            <a:ext cx="8280400" cy="571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41" name="Picture 5">
            <a:extLst>
              <a:ext uri="{FF2B5EF4-FFF2-40B4-BE49-F238E27FC236}">
                <a16:creationId xmlns:a16="http://schemas.microsoft.com/office/drawing/2014/main" id="{17F83481-7EE7-4C4C-A005-5CD020DAEA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765175"/>
            <a:ext cx="8424862" cy="58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42" name="Picture 6">
            <a:extLst>
              <a:ext uri="{FF2B5EF4-FFF2-40B4-BE49-F238E27FC236}">
                <a16:creationId xmlns:a16="http://schemas.microsoft.com/office/drawing/2014/main" id="{75BE1A85-DCB0-4D12-9BF0-3F7567E64E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836613"/>
            <a:ext cx="8280400"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43" name="Rectangle 7">
            <a:extLst>
              <a:ext uri="{FF2B5EF4-FFF2-40B4-BE49-F238E27FC236}">
                <a16:creationId xmlns:a16="http://schemas.microsoft.com/office/drawing/2014/main" id="{6D2F601E-2588-463A-BC13-B429237462AF}"/>
              </a:ext>
            </a:extLst>
          </p:cNvPr>
          <p:cNvSpPr>
            <a:spLocks noChangeArrowheads="1"/>
          </p:cNvSpPr>
          <p:nvPr/>
        </p:nvSpPr>
        <p:spPr bwMode="auto">
          <a:xfrm>
            <a:off x="539750" y="260350"/>
            <a:ext cx="8135938" cy="647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kumimoji="1" lang="en-US" altLang="ja-JP">
                <a:latin typeface="Arial" panose="020B0604020202020204" pitchFamily="34" charset="0"/>
                <a:ea typeface="MS PGothic" panose="020B0600070205080204" pitchFamily="34" charset="-128"/>
              </a:rPr>
              <a:t>World Comparison of Prop. Elderly: 1950-2050</a:t>
            </a:r>
          </a:p>
        </p:txBody>
      </p:sp>
      <p:sp>
        <p:nvSpPr>
          <p:cNvPr id="270344" name="Line 8">
            <a:extLst>
              <a:ext uri="{FF2B5EF4-FFF2-40B4-BE49-F238E27FC236}">
                <a16:creationId xmlns:a16="http://schemas.microsoft.com/office/drawing/2014/main" id="{5FB4A5F7-0CA9-46B0-A42A-1501B391649B}"/>
              </a:ext>
            </a:extLst>
          </p:cNvPr>
          <p:cNvSpPr>
            <a:spLocks noChangeShapeType="1"/>
          </p:cNvSpPr>
          <p:nvPr/>
        </p:nvSpPr>
        <p:spPr bwMode="auto">
          <a:xfrm flipV="1">
            <a:off x="5148263" y="1141413"/>
            <a:ext cx="0" cy="4611687"/>
          </a:xfrm>
          <a:prstGeom prst="line">
            <a:avLst/>
          </a:prstGeom>
          <a:noFill/>
          <a:ln w="9525">
            <a:solidFill>
              <a:srgbClr val="3366FF"/>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70345" name="AutoShape 9">
            <a:extLst>
              <a:ext uri="{FF2B5EF4-FFF2-40B4-BE49-F238E27FC236}">
                <a16:creationId xmlns:a16="http://schemas.microsoft.com/office/drawing/2014/main" id="{6EE03C55-F120-4DC9-87F5-A157255F435E}"/>
              </a:ext>
            </a:extLst>
          </p:cNvPr>
          <p:cNvSpPr>
            <a:spLocks noChangeArrowheads="1"/>
          </p:cNvSpPr>
          <p:nvPr/>
        </p:nvSpPr>
        <p:spPr bwMode="auto">
          <a:xfrm>
            <a:off x="5292725" y="1341438"/>
            <a:ext cx="1562100" cy="304800"/>
          </a:xfrm>
          <a:prstGeom prst="roundRect">
            <a:avLst>
              <a:gd name="adj" fmla="val 24264"/>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1" hangingPunct="1"/>
            <a:r>
              <a:rPr kumimoji="1" lang="en-US" altLang="ja-JP" sz="1200">
                <a:solidFill>
                  <a:schemeClr val="tx1"/>
                </a:solidFill>
                <a:ea typeface="MS PGothic" panose="020B0600070205080204" pitchFamily="34" charset="-128"/>
              </a:rPr>
              <a:t>Projection</a:t>
            </a:r>
          </a:p>
        </p:txBody>
      </p:sp>
      <p:sp>
        <p:nvSpPr>
          <p:cNvPr id="270346" name="Line 10">
            <a:extLst>
              <a:ext uri="{FF2B5EF4-FFF2-40B4-BE49-F238E27FC236}">
                <a16:creationId xmlns:a16="http://schemas.microsoft.com/office/drawing/2014/main" id="{98C0B194-CD01-4EA6-8DCA-E92CF2AB99FC}"/>
              </a:ext>
            </a:extLst>
          </p:cNvPr>
          <p:cNvSpPr>
            <a:spLocks noChangeShapeType="1"/>
          </p:cNvSpPr>
          <p:nvPr/>
        </p:nvSpPr>
        <p:spPr bwMode="auto">
          <a:xfrm>
            <a:off x="5148263" y="1700213"/>
            <a:ext cx="1885950" cy="0"/>
          </a:xfrm>
          <a:prstGeom prst="line">
            <a:avLst/>
          </a:prstGeom>
          <a:noFill/>
          <a:ln w="38100">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p>
        </p:txBody>
      </p:sp>
      <p:pic>
        <p:nvPicPr>
          <p:cNvPr id="270347" name="Picture 11">
            <a:extLst>
              <a:ext uri="{FF2B5EF4-FFF2-40B4-BE49-F238E27FC236}">
                <a16:creationId xmlns:a16="http://schemas.microsoft.com/office/drawing/2014/main" id="{272E1396-1C1E-4039-B01B-1BC854641D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2406650"/>
            <a:ext cx="8810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48" name="Picture 12">
            <a:extLst>
              <a:ext uri="{FF2B5EF4-FFF2-40B4-BE49-F238E27FC236}">
                <a16:creationId xmlns:a16="http://schemas.microsoft.com/office/drawing/2014/main" id="{B0B0B9A5-D5CB-406C-A665-7C7D6A762C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3663" y="3860800"/>
            <a:ext cx="9652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349" name="Picture 13">
            <a:extLst>
              <a:ext uri="{FF2B5EF4-FFF2-40B4-BE49-F238E27FC236}">
                <a16:creationId xmlns:a16="http://schemas.microsoft.com/office/drawing/2014/main" id="{C5A63AE4-53C6-4065-8226-D990666207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850" y="2420938"/>
            <a:ext cx="860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50" name="Text Box 14">
            <a:extLst>
              <a:ext uri="{FF2B5EF4-FFF2-40B4-BE49-F238E27FC236}">
                <a16:creationId xmlns:a16="http://schemas.microsoft.com/office/drawing/2014/main" id="{2812E88C-8760-40E8-A1FF-2837F78C00F7}"/>
              </a:ext>
            </a:extLst>
          </p:cNvPr>
          <p:cNvSpPr txBox="1">
            <a:spLocks noChangeArrowheads="1"/>
          </p:cNvSpPr>
          <p:nvPr/>
        </p:nvSpPr>
        <p:spPr bwMode="auto">
          <a:xfrm>
            <a:off x="2411413" y="6642100"/>
            <a:ext cx="6264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46800" rIns="90000" bIns="46800"/>
          <a:lstStyle/>
          <a:p>
            <a:pPr algn="l" eaLnBrk="1" hangingPunct="1"/>
            <a:r>
              <a:rPr kumimoji="1" lang="en-US" altLang="ja-JP" sz="1200" b="0">
                <a:solidFill>
                  <a:schemeClr val="tx1"/>
                </a:solidFill>
                <a:latin typeface="Times New Roman" panose="02020603050405020304" pitchFamily="18" charset="0"/>
                <a:ea typeface="MS PGothic" panose="020B0600070205080204" pitchFamily="34" charset="-128"/>
              </a:rPr>
              <a:t>Data from United Nations, </a:t>
            </a:r>
            <a:r>
              <a:rPr kumimoji="1" lang="en-US" altLang="ja-JP" sz="1200" b="0" i="1">
                <a:solidFill>
                  <a:schemeClr val="tx1"/>
                </a:solidFill>
                <a:latin typeface="Times New Roman" panose="02020603050405020304" pitchFamily="18" charset="0"/>
                <a:ea typeface="MS PGothic" panose="020B0600070205080204" pitchFamily="34" charset="-128"/>
              </a:rPr>
              <a:t>Census</a:t>
            </a:r>
            <a:r>
              <a:rPr kumimoji="1" lang="en-US" altLang="ja-JP" sz="1200" b="0">
                <a:solidFill>
                  <a:schemeClr val="tx1"/>
                </a:solidFill>
                <a:latin typeface="Times New Roman" panose="02020603050405020304" pitchFamily="18" charset="0"/>
                <a:ea typeface="MS PGothic" panose="020B0600070205080204" pitchFamily="34" charset="-128"/>
              </a:rPr>
              <a:t>, NIPSSR(2006), Population Projection for Japan:2006-2055.</a:t>
            </a:r>
          </a:p>
        </p:txBody>
      </p:sp>
      <p:pic>
        <p:nvPicPr>
          <p:cNvPr id="270351" name="Picture 15" descr="Germany">
            <a:extLst>
              <a:ext uri="{FF2B5EF4-FFF2-40B4-BE49-F238E27FC236}">
                <a16:creationId xmlns:a16="http://schemas.microsoft.com/office/drawing/2014/main" id="{D76A9B78-37D0-4CEE-93BA-1345C9BC4E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075" y="3429000"/>
            <a:ext cx="874713" cy="582613"/>
          </a:xfrm>
          <a:prstGeom prst="rect">
            <a:avLst/>
          </a:prstGeom>
          <a:noFill/>
          <a:extLst>
            <a:ext uri="{909E8E84-426E-40DD-AFC4-6F175D3DCCD1}">
              <a14:hiddenFill xmlns:a14="http://schemas.microsoft.com/office/drawing/2010/main">
                <a:solidFill>
                  <a:srgbClr val="FFFFFF"/>
                </a:solidFill>
              </a14:hiddenFill>
            </a:ext>
          </a:extLst>
        </p:spPr>
      </p:pic>
      <p:sp>
        <p:nvSpPr>
          <p:cNvPr id="270352" name="Text Box 16">
            <a:extLst>
              <a:ext uri="{FF2B5EF4-FFF2-40B4-BE49-F238E27FC236}">
                <a16:creationId xmlns:a16="http://schemas.microsoft.com/office/drawing/2014/main" id="{9BF83AD0-2327-4A6D-8DFB-95C02830AF7B}"/>
              </a:ext>
            </a:extLst>
          </p:cNvPr>
          <p:cNvSpPr txBox="1">
            <a:spLocks noChangeArrowheads="1"/>
          </p:cNvSpPr>
          <p:nvPr/>
        </p:nvSpPr>
        <p:spPr bwMode="auto">
          <a:xfrm>
            <a:off x="7524750" y="3008313"/>
            <a:ext cx="4127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tIns="10800" rIns="54000" bIns="10800">
            <a:spAutoFit/>
          </a:bodyPr>
          <a:lstStyle/>
          <a:p>
            <a:pPr eaLnBrk="1" hangingPunct="1"/>
            <a:r>
              <a:rPr kumimoji="1" lang="en-US" altLang="ja-JP" sz="1200">
                <a:solidFill>
                  <a:schemeClr val="tx1"/>
                </a:solidFill>
                <a:ea typeface="MS PGothic" panose="020B0600070205080204" pitchFamily="34" charset="-128"/>
              </a:rPr>
              <a:t>Italy</a:t>
            </a:r>
          </a:p>
        </p:txBody>
      </p:sp>
      <p:sp>
        <p:nvSpPr>
          <p:cNvPr id="270353" name="Text Box 17">
            <a:extLst>
              <a:ext uri="{FF2B5EF4-FFF2-40B4-BE49-F238E27FC236}">
                <a16:creationId xmlns:a16="http://schemas.microsoft.com/office/drawing/2014/main" id="{4C20E94C-35DF-4820-9C4F-A43B608B4579}"/>
              </a:ext>
            </a:extLst>
          </p:cNvPr>
          <p:cNvSpPr txBox="1">
            <a:spLocks noChangeArrowheads="1"/>
          </p:cNvSpPr>
          <p:nvPr/>
        </p:nvSpPr>
        <p:spPr bwMode="auto">
          <a:xfrm>
            <a:off x="6659563" y="3644900"/>
            <a:ext cx="538162" cy="204788"/>
          </a:xfrm>
          <a:prstGeom prst="rect">
            <a:avLst/>
          </a:prstGeom>
          <a:solidFill>
            <a:srgbClr val="FFFFFF">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4000" tIns="10800" rIns="54000" bIns="10800">
            <a:spAutoFit/>
          </a:bodyPr>
          <a:lstStyle/>
          <a:p>
            <a:pPr eaLnBrk="1" hangingPunct="1"/>
            <a:r>
              <a:rPr kumimoji="1" lang="en-US" altLang="ja-JP" sz="1200">
                <a:solidFill>
                  <a:schemeClr val="tx1"/>
                </a:solidFill>
                <a:ea typeface="MS PGothic" panose="020B0600070205080204" pitchFamily="34" charset="-128"/>
              </a:rPr>
              <a:t>Korea</a:t>
            </a:r>
          </a:p>
        </p:txBody>
      </p:sp>
      <p:sp>
        <p:nvSpPr>
          <p:cNvPr id="270354" name="Text Box 18">
            <a:extLst>
              <a:ext uri="{FF2B5EF4-FFF2-40B4-BE49-F238E27FC236}">
                <a16:creationId xmlns:a16="http://schemas.microsoft.com/office/drawing/2014/main" id="{C0778167-53F7-4E32-B348-EDD76C4A8CF3}"/>
              </a:ext>
            </a:extLst>
          </p:cNvPr>
          <p:cNvSpPr txBox="1">
            <a:spLocks noChangeArrowheads="1"/>
          </p:cNvSpPr>
          <p:nvPr/>
        </p:nvSpPr>
        <p:spPr bwMode="auto">
          <a:xfrm>
            <a:off x="4859338" y="2205038"/>
            <a:ext cx="547687" cy="204787"/>
          </a:xfrm>
          <a:prstGeom prst="rect">
            <a:avLst/>
          </a:prstGeom>
          <a:noFill/>
          <a:ln>
            <a:noFill/>
          </a:ln>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tIns="10800" rIns="54000" bIns="10800">
            <a:spAutoFit/>
          </a:bodyPr>
          <a:lstStyle/>
          <a:p>
            <a:pPr eaLnBrk="1" hangingPunct="1"/>
            <a:r>
              <a:rPr kumimoji="1" lang="en-US" altLang="ja-JP" sz="1200">
                <a:solidFill>
                  <a:schemeClr val="tx1"/>
                </a:solidFill>
                <a:ea typeface="MS PGothic" panose="020B0600070205080204" pitchFamily="34" charset="-128"/>
              </a:rPr>
              <a:t>Japan</a:t>
            </a:r>
          </a:p>
        </p:txBody>
      </p:sp>
      <p:sp>
        <p:nvSpPr>
          <p:cNvPr id="270355" name="Text Box 19">
            <a:extLst>
              <a:ext uri="{FF2B5EF4-FFF2-40B4-BE49-F238E27FC236}">
                <a16:creationId xmlns:a16="http://schemas.microsoft.com/office/drawing/2014/main" id="{0AA03E17-4AA2-4D45-AE55-0CCEF0C924A6}"/>
              </a:ext>
            </a:extLst>
          </p:cNvPr>
          <p:cNvSpPr txBox="1">
            <a:spLocks noChangeArrowheads="1"/>
          </p:cNvSpPr>
          <p:nvPr/>
        </p:nvSpPr>
        <p:spPr bwMode="auto">
          <a:xfrm>
            <a:off x="2163763" y="3213100"/>
            <a:ext cx="766762" cy="204788"/>
          </a:xfrm>
          <a:prstGeom prst="rect">
            <a:avLst/>
          </a:prstGeom>
          <a:noFill/>
          <a:ln>
            <a:noFill/>
          </a:ln>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tIns="10800" rIns="54000" bIns="10800">
            <a:spAutoFit/>
          </a:bodyPr>
          <a:lstStyle/>
          <a:p>
            <a:pPr eaLnBrk="1" hangingPunct="1"/>
            <a:r>
              <a:rPr kumimoji="1" lang="en-US" altLang="ja-JP" sz="1200">
                <a:solidFill>
                  <a:schemeClr val="tx1"/>
                </a:solidFill>
                <a:ea typeface="MS PGothic" panose="020B0600070205080204" pitchFamily="34" charset="-128"/>
              </a:rPr>
              <a:t>Germany</a:t>
            </a:r>
          </a:p>
        </p:txBody>
      </p:sp>
      <p:sp>
        <p:nvSpPr>
          <p:cNvPr id="270358" name="Rectangle 22">
            <a:extLst>
              <a:ext uri="{FF2B5EF4-FFF2-40B4-BE49-F238E27FC236}">
                <a16:creationId xmlns:a16="http://schemas.microsoft.com/office/drawing/2014/main" id="{7F6EB24B-6BDA-4E04-9613-AC41EF7D7CD4}"/>
              </a:ext>
            </a:extLst>
          </p:cNvPr>
          <p:cNvSpPr>
            <a:spLocks noChangeArrowheads="1"/>
          </p:cNvSpPr>
          <p:nvPr/>
        </p:nvSpPr>
        <p:spPr bwMode="auto">
          <a:xfrm>
            <a:off x="179388" y="6570663"/>
            <a:ext cx="2117725" cy="2873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b-NO" altLang="nb-NO" sz="1200" b="0"/>
              <a:t>Ryuichi KANEKO, Oct. 2007</a:t>
            </a:r>
          </a:p>
        </p:txBody>
      </p:sp>
    </p:spTree>
    <p:extLst>
      <p:ext uri="{BB962C8B-B14F-4D97-AF65-F5344CB8AC3E}">
        <p14:creationId xmlns:p14="http://schemas.microsoft.com/office/powerpoint/2010/main" val="4175873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dissolve">
                                      <p:cBhvr>
                                        <p:cTn id="7" dur="500"/>
                                        <p:tgtEl>
                                          <p:spTgt spid="27033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70349"/>
                                        </p:tgtEl>
                                        <p:attrNameLst>
                                          <p:attrName>style.visibility</p:attrName>
                                        </p:attrNameLst>
                                      </p:cBhvr>
                                      <p:to>
                                        <p:strVal val="visible"/>
                                      </p:to>
                                    </p:set>
                                    <p:anim calcmode="lin" valueType="num">
                                      <p:cBhvr>
                                        <p:cTn id="11" dur="500" fill="hold"/>
                                        <p:tgtEl>
                                          <p:spTgt spid="270349"/>
                                        </p:tgtEl>
                                        <p:attrNameLst>
                                          <p:attrName>ppt_w</p:attrName>
                                        </p:attrNameLst>
                                      </p:cBhvr>
                                      <p:tavLst>
                                        <p:tav tm="0">
                                          <p:val>
                                            <p:fltVal val="0"/>
                                          </p:val>
                                        </p:tav>
                                        <p:tav tm="100000">
                                          <p:val>
                                            <p:strVal val="#ppt_w"/>
                                          </p:val>
                                        </p:tav>
                                      </p:tavLst>
                                    </p:anim>
                                    <p:anim calcmode="lin" valueType="num">
                                      <p:cBhvr>
                                        <p:cTn id="12" dur="500" fill="hold"/>
                                        <p:tgtEl>
                                          <p:spTgt spid="27034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0352"/>
                                        </p:tgtEl>
                                        <p:attrNameLst>
                                          <p:attrName>style.visibility</p:attrName>
                                        </p:attrNameLst>
                                      </p:cBhvr>
                                      <p:to>
                                        <p:strVal val="visible"/>
                                      </p:to>
                                    </p:set>
                                    <p:anim calcmode="lin" valueType="num">
                                      <p:cBhvr>
                                        <p:cTn id="15" dur="500" fill="hold"/>
                                        <p:tgtEl>
                                          <p:spTgt spid="270352"/>
                                        </p:tgtEl>
                                        <p:attrNameLst>
                                          <p:attrName>ppt_w</p:attrName>
                                        </p:attrNameLst>
                                      </p:cBhvr>
                                      <p:tavLst>
                                        <p:tav tm="0">
                                          <p:val>
                                            <p:fltVal val="0"/>
                                          </p:val>
                                        </p:tav>
                                        <p:tav tm="100000">
                                          <p:val>
                                            <p:strVal val="#ppt_w"/>
                                          </p:val>
                                        </p:tav>
                                      </p:tavLst>
                                    </p:anim>
                                    <p:anim calcmode="lin" valueType="num">
                                      <p:cBhvr>
                                        <p:cTn id="16" dur="500" fill="hold"/>
                                        <p:tgtEl>
                                          <p:spTgt spid="27035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70342"/>
                                        </p:tgtEl>
                                        <p:attrNameLst>
                                          <p:attrName>style.visibility</p:attrName>
                                        </p:attrNameLst>
                                      </p:cBhvr>
                                      <p:to>
                                        <p:strVal val="visible"/>
                                      </p:to>
                                    </p:set>
                                    <p:animEffect transition="in" filter="dissolve">
                                      <p:cBhvr>
                                        <p:cTn id="21" dur="500"/>
                                        <p:tgtEl>
                                          <p:spTgt spid="270342"/>
                                        </p:tgtEl>
                                      </p:cBhvr>
                                    </p:animEffect>
                                  </p:childTnLst>
                                </p:cTn>
                              </p:par>
                            </p:childTnLst>
                          </p:cTn>
                        </p:par>
                        <p:par>
                          <p:cTn id="22" fill="hold" nodeType="afterGroup">
                            <p:stCondLst>
                              <p:cond delay="500"/>
                            </p:stCondLst>
                            <p:childTnLst>
                              <p:par>
                                <p:cTn id="23" presetID="55" presetClass="entr" presetSubtype="0" fill="hold" nodeType="afterEffect">
                                  <p:stCondLst>
                                    <p:cond delay="0"/>
                                  </p:stCondLst>
                                  <p:childTnLst>
                                    <p:set>
                                      <p:cBhvr>
                                        <p:cTn id="24" dur="1" fill="hold">
                                          <p:stCondLst>
                                            <p:cond delay="0"/>
                                          </p:stCondLst>
                                        </p:cTn>
                                        <p:tgtEl>
                                          <p:spTgt spid="270351"/>
                                        </p:tgtEl>
                                        <p:attrNameLst>
                                          <p:attrName>style.visibility</p:attrName>
                                        </p:attrNameLst>
                                      </p:cBhvr>
                                      <p:to>
                                        <p:strVal val="visible"/>
                                      </p:to>
                                    </p:set>
                                    <p:anim calcmode="lin" valueType="num">
                                      <p:cBhvr>
                                        <p:cTn id="25" dur="1000" fill="hold"/>
                                        <p:tgtEl>
                                          <p:spTgt spid="270351"/>
                                        </p:tgtEl>
                                        <p:attrNameLst>
                                          <p:attrName>ppt_w</p:attrName>
                                        </p:attrNameLst>
                                      </p:cBhvr>
                                      <p:tavLst>
                                        <p:tav tm="0">
                                          <p:val>
                                            <p:strVal val="#ppt_w*0.70"/>
                                          </p:val>
                                        </p:tav>
                                        <p:tav tm="100000">
                                          <p:val>
                                            <p:strVal val="#ppt_w"/>
                                          </p:val>
                                        </p:tav>
                                      </p:tavLst>
                                    </p:anim>
                                    <p:anim calcmode="lin" valueType="num">
                                      <p:cBhvr>
                                        <p:cTn id="26" dur="1000" fill="hold"/>
                                        <p:tgtEl>
                                          <p:spTgt spid="270351"/>
                                        </p:tgtEl>
                                        <p:attrNameLst>
                                          <p:attrName>ppt_h</p:attrName>
                                        </p:attrNameLst>
                                      </p:cBhvr>
                                      <p:tavLst>
                                        <p:tav tm="0">
                                          <p:val>
                                            <p:strVal val="#ppt_h"/>
                                          </p:val>
                                        </p:tav>
                                        <p:tav tm="100000">
                                          <p:val>
                                            <p:strVal val="#ppt_h"/>
                                          </p:val>
                                        </p:tav>
                                      </p:tavLst>
                                    </p:anim>
                                    <p:animEffect transition="in" filter="fade">
                                      <p:cBhvr>
                                        <p:cTn id="27" dur="1000"/>
                                        <p:tgtEl>
                                          <p:spTgt spid="2703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70340"/>
                                        </p:tgtEl>
                                        <p:attrNameLst>
                                          <p:attrName>style.visibility</p:attrName>
                                        </p:attrNameLst>
                                      </p:cBhvr>
                                      <p:to>
                                        <p:strVal val="visible"/>
                                      </p:to>
                                    </p:set>
                                    <p:animEffect transition="in" filter="fade">
                                      <p:cBhvr>
                                        <p:cTn id="32" dur="1000"/>
                                        <p:tgtEl>
                                          <p:spTgt spid="270340"/>
                                        </p:tgtEl>
                                      </p:cBhvr>
                                    </p:animEffect>
                                  </p:childTnLst>
                                </p:cTn>
                              </p:par>
                            </p:childTnLst>
                          </p:cTn>
                        </p:par>
                        <p:par>
                          <p:cTn id="33" fill="hold" nodeType="afterGroup">
                            <p:stCondLst>
                              <p:cond delay="1000"/>
                            </p:stCondLst>
                            <p:childTnLst>
                              <p:par>
                                <p:cTn id="34" presetID="23" presetClass="entr" presetSubtype="16" fill="hold" nodeType="afterEffect">
                                  <p:stCondLst>
                                    <p:cond delay="0"/>
                                  </p:stCondLst>
                                  <p:childTnLst>
                                    <p:set>
                                      <p:cBhvr>
                                        <p:cTn id="35" dur="1" fill="hold">
                                          <p:stCondLst>
                                            <p:cond delay="0"/>
                                          </p:stCondLst>
                                        </p:cTn>
                                        <p:tgtEl>
                                          <p:spTgt spid="270347"/>
                                        </p:tgtEl>
                                        <p:attrNameLst>
                                          <p:attrName>style.visibility</p:attrName>
                                        </p:attrNameLst>
                                      </p:cBhvr>
                                      <p:to>
                                        <p:strVal val="visible"/>
                                      </p:to>
                                    </p:set>
                                    <p:anim calcmode="lin" valueType="num">
                                      <p:cBhvr>
                                        <p:cTn id="36" dur="500" fill="hold"/>
                                        <p:tgtEl>
                                          <p:spTgt spid="270347"/>
                                        </p:tgtEl>
                                        <p:attrNameLst>
                                          <p:attrName>ppt_w</p:attrName>
                                        </p:attrNameLst>
                                      </p:cBhvr>
                                      <p:tavLst>
                                        <p:tav tm="0">
                                          <p:val>
                                            <p:fltVal val="0"/>
                                          </p:val>
                                        </p:tav>
                                        <p:tav tm="100000">
                                          <p:val>
                                            <p:strVal val="#ppt_w"/>
                                          </p:val>
                                        </p:tav>
                                      </p:tavLst>
                                    </p:anim>
                                    <p:anim calcmode="lin" valueType="num">
                                      <p:cBhvr>
                                        <p:cTn id="37" dur="500" fill="hold"/>
                                        <p:tgtEl>
                                          <p:spTgt spid="27034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70341"/>
                                        </p:tgtEl>
                                        <p:attrNameLst>
                                          <p:attrName>style.visibility</p:attrName>
                                        </p:attrNameLst>
                                      </p:cBhvr>
                                      <p:to>
                                        <p:strVal val="visible"/>
                                      </p:to>
                                    </p:set>
                                    <p:animEffect transition="in" filter="dissolve">
                                      <p:cBhvr>
                                        <p:cTn id="42" dur="500"/>
                                        <p:tgtEl>
                                          <p:spTgt spid="270341"/>
                                        </p:tgtEl>
                                      </p:cBhvr>
                                    </p:animEffect>
                                  </p:childTnLst>
                                </p:cTn>
                              </p:par>
                            </p:childTnLst>
                          </p:cTn>
                        </p:par>
                        <p:par>
                          <p:cTn id="43" fill="hold" nodeType="afterGroup">
                            <p:stCondLst>
                              <p:cond delay="500"/>
                            </p:stCondLst>
                            <p:childTnLst>
                              <p:par>
                                <p:cTn id="44" presetID="23" presetClass="entr" presetSubtype="16" fill="hold" nodeType="afterEffect">
                                  <p:stCondLst>
                                    <p:cond delay="0"/>
                                  </p:stCondLst>
                                  <p:childTnLst>
                                    <p:set>
                                      <p:cBhvr>
                                        <p:cTn id="45" dur="1" fill="hold">
                                          <p:stCondLst>
                                            <p:cond delay="0"/>
                                          </p:stCondLst>
                                        </p:cTn>
                                        <p:tgtEl>
                                          <p:spTgt spid="270348"/>
                                        </p:tgtEl>
                                        <p:attrNameLst>
                                          <p:attrName>style.visibility</p:attrName>
                                        </p:attrNameLst>
                                      </p:cBhvr>
                                      <p:to>
                                        <p:strVal val="visible"/>
                                      </p:to>
                                    </p:set>
                                    <p:anim calcmode="lin" valueType="num">
                                      <p:cBhvr>
                                        <p:cTn id="46" dur="500" fill="hold"/>
                                        <p:tgtEl>
                                          <p:spTgt spid="270348"/>
                                        </p:tgtEl>
                                        <p:attrNameLst>
                                          <p:attrName>ppt_w</p:attrName>
                                        </p:attrNameLst>
                                      </p:cBhvr>
                                      <p:tavLst>
                                        <p:tav tm="0">
                                          <p:val>
                                            <p:fltVal val="0"/>
                                          </p:val>
                                        </p:tav>
                                        <p:tav tm="100000">
                                          <p:val>
                                            <p:strVal val="#ppt_w"/>
                                          </p:val>
                                        </p:tav>
                                      </p:tavLst>
                                    </p:anim>
                                    <p:anim calcmode="lin" valueType="num">
                                      <p:cBhvr>
                                        <p:cTn id="47" dur="500" fill="hold"/>
                                        <p:tgtEl>
                                          <p:spTgt spid="270348"/>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70353"/>
                                        </p:tgtEl>
                                        <p:attrNameLst>
                                          <p:attrName>style.visibility</p:attrName>
                                        </p:attrNameLst>
                                      </p:cBhvr>
                                      <p:to>
                                        <p:strVal val="visible"/>
                                      </p:to>
                                    </p:set>
                                    <p:anim calcmode="lin" valueType="num">
                                      <p:cBhvr>
                                        <p:cTn id="50" dur="500" fill="hold"/>
                                        <p:tgtEl>
                                          <p:spTgt spid="270353"/>
                                        </p:tgtEl>
                                        <p:attrNameLst>
                                          <p:attrName>ppt_w</p:attrName>
                                        </p:attrNameLst>
                                      </p:cBhvr>
                                      <p:tavLst>
                                        <p:tav tm="0">
                                          <p:val>
                                            <p:fltVal val="0"/>
                                          </p:val>
                                        </p:tav>
                                        <p:tav tm="100000">
                                          <p:val>
                                            <p:strVal val="#ppt_w"/>
                                          </p:val>
                                        </p:tav>
                                      </p:tavLst>
                                    </p:anim>
                                    <p:anim calcmode="lin" valueType="num">
                                      <p:cBhvr>
                                        <p:cTn id="51" dur="500" fill="hold"/>
                                        <p:tgtEl>
                                          <p:spTgt spid="2703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2" grpId="0"/>
      <p:bldP spid="27035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5">
            <a:extLst>
              <a:ext uri="{FF2B5EF4-FFF2-40B4-BE49-F238E27FC236}">
                <a16:creationId xmlns:a16="http://schemas.microsoft.com/office/drawing/2014/main" id="{2F9152FE-5383-435F-AD31-20B5599752D4}"/>
              </a:ext>
            </a:extLst>
          </p:cNvPr>
          <p:cNvSpPr>
            <a:spLocks noGrp="1"/>
          </p:cNvSpPr>
          <p:nvPr>
            <p:ph type="sldNum" sz="quarter" idx="12"/>
          </p:nvPr>
        </p:nvSpPr>
        <p:spPr/>
        <p:txBody>
          <a:bodyPr/>
          <a:lstStyle/>
          <a:p>
            <a:fld id="{74DE5F6F-97D8-45FD-BBB7-A2F486B9AE7B}" type="slidenum">
              <a:rPr lang="nb-NO" altLang="nb-NO"/>
              <a:pPr/>
              <a:t>49</a:t>
            </a:fld>
            <a:endParaRPr lang="nb-NO" altLang="nb-NO"/>
          </a:p>
        </p:txBody>
      </p:sp>
      <p:sp>
        <p:nvSpPr>
          <p:cNvPr id="266242" name="Rectangle 2">
            <a:extLst>
              <a:ext uri="{FF2B5EF4-FFF2-40B4-BE49-F238E27FC236}">
                <a16:creationId xmlns:a16="http://schemas.microsoft.com/office/drawing/2014/main" id="{D84D3509-7C2A-43F3-9885-0F3B24E78B70}"/>
              </a:ext>
            </a:extLst>
          </p:cNvPr>
          <p:cNvSpPr>
            <a:spLocks noGrp="1" noChangeArrowheads="1"/>
          </p:cNvSpPr>
          <p:nvPr>
            <p:ph type="title"/>
          </p:nvPr>
        </p:nvSpPr>
        <p:spPr>
          <a:xfrm>
            <a:off x="463550" y="764704"/>
            <a:ext cx="3970338" cy="633412"/>
          </a:xfrm>
        </p:spPr>
        <p:txBody>
          <a:bodyPr/>
          <a:lstStyle/>
          <a:p>
            <a:r>
              <a:rPr lang="nb-NO" altLang="nb-NO" sz="2800" dirty="0"/>
              <a:t>Jeanne </a:t>
            </a:r>
            <a:r>
              <a:rPr lang="nb-NO" altLang="nb-NO" sz="2800" dirty="0" err="1"/>
              <a:t>Calment</a:t>
            </a:r>
            <a:endParaRPr lang="nb-NO" altLang="nb-NO" sz="2800" dirty="0"/>
          </a:p>
        </p:txBody>
      </p:sp>
      <p:sp>
        <p:nvSpPr>
          <p:cNvPr id="266243" name="Rectangle 3">
            <a:extLst>
              <a:ext uri="{FF2B5EF4-FFF2-40B4-BE49-F238E27FC236}">
                <a16:creationId xmlns:a16="http://schemas.microsoft.com/office/drawing/2014/main" id="{3B4626AD-31AE-4CC3-93DE-F0D843F12976}"/>
              </a:ext>
            </a:extLst>
          </p:cNvPr>
          <p:cNvSpPr>
            <a:spLocks noGrp="1" noChangeArrowheads="1"/>
          </p:cNvSpPr>
          <p:nvPr>
            <p:ph type="body" idx="1"/>
          </p:nvPr>
        </p:nvSpPr>
        <p:spPr>
          <a:xfrm>
            <a:off x="539750" y="2300288"/>
            <a:ext cx="3817939" cy="3721000"/>
          </a:xfrm>
        </p:spPr>
        <p:txBody>
          <a:bodyPr>
            <a:normAutofit/>
          </a:bodyPr>
          <a:lstStyle/>
          <a:p>
            <a:pPr>
              <a:spcBef>
                <a:spcPts val="500"/>
              </a:spcBef>
              <a:spcAft>
                <a:spcPts val="500"/>
              </a:spcAft>
              <a:buFontTx/>
              <a:buNone/>
            </a:pPr>
            <a:r>
              <a:rPr lang="nb-NO" altLang="nb-NO" sz="2000" dirty="0" err="1"/>
              <a:t>Oldest</a:t>
            </a:r>
            <a:r>
              <a:rPr lang="nb-NO" altLang="nb-NO" sz="2000" dirty="0"/>
              <a:t> </a:t>
            </a:r>
            <a:r>
              <a:rPr lang="nb-NO" altLang="nb-NO" sz="2000" dirty="0" err="1"/>
              <a:t>well</a:t>
            </a:r>
            <a:r>
              <a:rPr lang="nb-NO" altLang="nb-NO" sz="2000" dirty="0"/>
              <a:t> </a:t>
            </a:r>
            <a:r>
              <a:rPr lang="nb-NO" altLang="nb-NO" sz="2000" dirty="0" err="1"/>
              <a:t>documented</a:t>
            </a:r>
            <a:endParaRPr lang="nb-NO" altLang="nb-NO" sz="2000" dirty="0"/>
          </a:p>
          <a:p>
            <a:pPr>
              <a:spcBef>
                <a:spcPts val="500"/>
              </a:spcBef>
              <a:spcAft>
                <a:spcPts val="500"/>
              </a:spcAft>
              <a:buFontTx/>
              <a:buNone/>
            </a:pPr>
            <a:r>
              <a:rPr lang="nb-NO" altLang="nb-NO" sz="2000" dirty="0" err="1"/>
              <a:t>Born</a:t>
            </a:r>
            <a:r>
              <a:rPr lang="nb-NO" altLang="nb-NO" sz="2000" dirty="0"/>
              <a:t> 21 </a:t>
            </a:r>
            <a:r>
              <a:rPr lang="nb-NO" altLang="nb-NO" sz="2000" dirty="0" err="1"/>
              <a:t>February</a:t>
            </a:r>
            <a:r>
              <a:rPr lang="nb-NO" altLang="nb-NO" sz="2000" dirty="0"/>
              <a:t> 1875 in </a:t>
            </a:r>
            <a:r>
              <a:rPr lang="nb-NO" altLang="nb-NO" sz="2000" dirty="0" err="1"/>
              <a:t>Arles</a:t>
            </a:r>
            <a:r>
              <a:rPr lang="nb-NO" altLang="nb-NO" sz="2000" dirty="0"/>
              <a:t> in Southern France</a:t>
            </a:r>
          </a:p>
          <a:p>
            <a:pPr>
              <a:spcBef>
                <a:spcPts val="500"/>
              </a:spcBef>
              <a:spcAft>
                <a:spcPts val="500"/>
              </a:spcAft>
              <a:buFontTx/>
              <a:buNone/>
            </a:pPr>
            <a:r>
              <a:rPr lang="nb-NO" altLang="nb-NO" sz="2000" dirty="0" err="1"/>
              <a:t>Died</a:t>
            </a:r>
            <a:r>
              <a:rPr lang="nb-NO" altLang="nb-NO" sz="2000" dirty="0"/>
              <a:t> 4 August 1997 </a:t>
            </a:r>
          </a:p>
          <a:p>
            <a:pPr>
              <a:spcBef>
                <a:spcPts val="500"/>
              </a:spcBef>
              <a:spcAft>
                <a:spcPts val="500"/>
              </a:spcAft>
              <a:buFontTx/>
              <a:buNone/>
            </a:pPr>
            <a:r>
              <a:rPr lang="nb-NO" altLang="nb-NO" sz="2000" dirty="0" err="1"/>
              <a:t>Lived</a:t>
            </a:r>
            <a:r>
              <a:rPr lang="nb-NO" altLang="nb-NO" sz="2000" dirty="0"/>
              <a:t> 122 </a:t>
            </a:r>
            <a:r>
              <a:rPr lang="nb-NO" altLang="nb-NO" sz="2000" dirty="0" err="1"/>
              <a:t>years</a:t>
            </a:r>
            <a:r>
              <a:rPr lang="nb-NO" altLang="nb-NO" sz="2000" dirty="0"/>
              <a:t> and 164 </a:t>
            </a:r>
            <a:r>
              <a:rPr lang="nb-NO" altLang="nb-NO" sz="2000" dirty="0" err="1"/>
              <a:t>days</a:t>
            </a:r>
            <a:r>
              <a:rPr lang="nb-NO" altLang="nb-NO" sz="2000" dirty="0"/>
              <a:t> </a:t>
            </a:r>
          </a:p>
          <a:p>
            <a:endParaRPr lang="nb-NO" altLang="nb-NO" sz="2000" dirty="0"/>
          </a:p>
        </p:txBody>
      </p:sp>
      <p:pic>
        <p:nvPicPr>
          <p:cNvPr id="266244" name="Picture 4" descr="jeanne-calment">
            <a:extLst>
              <a:ext uri="{FF2B5EF4-FFF2-40B4-BE49-F238E27FC236}">
                <a16:creationId xmlns:a16="http://schemas.microsoft.com/office/drawing/2014/main" id="{6D19A5FF-7645-422E-A329-BCB33DA95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3" y="0"/>
            <a:ext cx="4535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9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82778"/>
            <a:ext cx="8229600" cy="562074"/>
          </a:xfrm>
        </p:spPr>
        <p:txBody>
          <a:bodyPr>
            <a:noAutofit/>
          </a:bodyPr>
          <a:lstStyle/>
          <a:p>
            <a:r>
              <a:rPr lang="en-US" sz="2800" b="1" dirty="0">
                <a:solidFill>
                  <a:schemeClr val="tx1"/>
                </a:solidFill>
              </a:rPr>
              <a:t>Requirements for Reporting a Live Birth: 2004</a:t>
            </a:r>
            <a:br>
              <a:rPr lang="nb-NO" sz="3200" dirty="0">
                <a:solidFill>
                  <a:schemeClr val="tx2">
                    <a:lumMod val="60000"/>
                    <a:lumOff val="40000"/>
                  </a:schemeClr>
                </a:solidFill>
              </a:rPr>
            </a:br>
            <a:endParaRPr lang="nb-NO" sz="3200" dirty="0">
              <a:solidFill>
                <a:schemeClr val="tx2">
                  <a:lumMod val="60000"/>
                  <a:lumOff val="40000"/>
                </a:schemeClr>
              </a:solidFill>
            </a:endParaRPr>
          </a:p>
        </p:txBody>
      </p:sp>
      <p:pic>
        <p:nvPicPr>
          <p:cNvPr id="4" name="Bilde 3"/>
          <p:cNvPicPr/>
          <p:nvPr/>
        </p:nvPicPr>
        <p:blipFill rotWithShape="1">
          <a:blip r:embed="rId2">
            <a:extLst>
              <a:ext uri="{28A0092B-C50C-407E-A947-70E740481C1C}">
                <a14:useLocalDpi xmlns:a14="http://schemas.microsoft.com/office/drawing/2010/main" val="0"/>
              </a:ext>
            </a:extLst>
          </a:blip>
          <a:srcRect/>
          <a:stretch/>
        </p:blipFill>
        <p:spPr bwMode="auto">
          <a:xfrm>
            <a:off x="395536" y="728700"/>
            <a:ext cx="8460432" cy="54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294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62074"/>
          </a:xfrm>
        </p:spPr>
        <p:txBody>
          <a:bodyPr>
            <a:normAutofit/>
          </a:bodyPr>
          <a:lstStyle/>
          <a:p>
            <a:r>
              <a:rPr lang="nb-NO" sz="3200" dirty="0" err="1"/>
              <a:t>Exercises</a:t>
            </a:r>
            <a:endParaRPr lang="nb-NO" sz="3200" dirty="0"/>
          </a:p>
        </p:txBody>
      </p:sp>
      <p:sp>
        <p:nvSpPr>
          <p:cNvPr id="3" name="Plassholder for innhold 2"/>
          <p:cNvSpPr>
            <a:spLocks noGrp="1"/>
          </p:cNvSpPr>
          <p:nvPr>
            <p:ph idx="1"/>
          </p:nvPr>
        </p:nvSpPr>
        <p:spPr>
          <a:xfrm>
            <a:off x="395536" y="908720"/>
            <a:ext cx="8229600" cy="4525963"/>
          </a:xfrm>
        </p:spPr>
        <p:txBody>
          <a:bodyPr>
            <a:normAutofit fontScale="92500" lnSpcReduction="20000"/>
          </a:bodyPr>
          <a:lstStyle/>
          <a:p>
            <a:pPr marL="457200" indent="-457200">
              <a:buAutoNum type="arabicPeriod"/>
            </a:pPr>
            <a:r>
              <a:rPr lang="en-GB" sz="2400" dirty="0"/>
              <a:t>There was a total of 14 500 deaths registered in country Y in 2012. The estimated population in country Y for 2012 was 2 230 000. Given that the completeness rate of registration is very high, what was the crude death rate in country Y in 2012? </a:t>
            </a:r>
          </a:p>
          <a:p>
            <a:pPr marL="457200" indent="-457200">
              <a:buAutoNum type="arabicPeriod"/>
            </a:pPr>
            <a:endParaRPr lang="en-GB" sz="2400" dirty="0"/>
          </a:p>
          <a:p>
            <a:pPr marL="457200" indent="-457200">
              <a:buAutoNum type="arabicPeriod"/>
            </a:pPr>
            <a:r>
              <a:rPr lang="en-GB" sz="2400" dirty="0"/>
              <a:t>In 2011 there were registered 1 300 infant deaths in Country Q. In total 150 000 live births were registered. What was the infant mortality rate (IMR) based on these figures? If the estimated number of births from population estimates based on a recent population census was 200 000, which figure would you use and why?</a:t>
            </a:r>
          </a:p>
          <a:p>
            <a:pPr marL="457200" indent="-457200">
              <a:buAutoNum type="arabicPeriod"/>
            </a:pPr>
            <a:endParaRPr lang="en-GB" sz="2400" dirty="0"/>
          </a:p>
          <a:p>
            <a:pPr marL="457200" indent="-457200">
              <a:buAutoNum type="arabicPeriod"/>
            </a:pPr>
            <a:r>
              <a:rPr lang="en-GB" sz="2400" dirty="0"/>
              <a:t>Can you estimate the life expectancy at birth for your country?</a:t>
            </a:r>
            <a:endParaRPr lang="nb-NO" sz="2400" dirty="0"/>
          </a:p>
          <a:p>
            <a:pPr marL="0" indent="0">
              <a:buNone/>
            </a:pPr>
            <a:endParaRPr lang="nb-NO" sz="2400" dirty="0"/>
          </a:p>
        </p:txBody>
      </p:sp>
    </p:spTree>
    <p:extLst>
      <p:ext uri="{BB962C8B-B14F-4D97-AF65-F5344CB8AC3E}">
        <p14:creationId xmlns:p14="http://schemas.microsoft.com/office/powerpoint/2010/main" val="45065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57200" y="227341"/>
            <a:ext cx="8229600" cy="1143000"/>
          </a:xfrm>
        </p:spPr>
        <p:txBody>
          <a:bodyPr>
            <a:normAutofit/>
          </a:bodyPr>
          <a:lstStyle/>
          <a:p>
            <a:r>
              <a:rPr lang="en-US" sz="3200" b="1" dirty="0">
                <a:solidFill>
                  <a:schemeClr val="tx2">
                    <a:lumMod val="60000"/>
                    <a:lumOff val="40000"/>
                  </a:schemeClr>
                </a:solidFill>
              </a:rPr>
              <a:t>United Nations Principles and Recommendations, 2014 (pp. 18-19)</a:t>
            </a:r>
            <a:endParaRPr lang="nb-NO" sz="3200" b="1" dirty="0">
              <a:solidFill>
                <a:schemeClr val="tx2">
                  <a:lumMod val="60000"/>
                  <a:lumOff val="40000"/>
                </a:schemeClr>
              </a:solidFill>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41290" y="2428147"/>
            <a:ext cx="7416800" cy="369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a:extLst>
              <a:ext uri="{FF2B5EF4-FFF2-40B4-BE49-F238E27FC236}">
                <a16:creationId xmlns:a16="http://schemas.microsoft.com/office/drawing/2014/main" id="{E57CDAF6-1C9A-4CDD-9B42-1EC251A1127D}"/>
              </a:ext>
            </a:extLst>
          </p:cNvPr>
          <p:cNvSpPr/>
          <p:nvPr/>
        </p:nvSpPr>
        <p:spPr>
          <a:xfrm>
            <a:off x="683568" y="1259446"/>
            <a:ext cx="3610744" cy="1200329"/>
          </a:xfrm>
          <a:prstGeom prst="rect">
            <a:avLst/>
          </a:prstGeom>
        </p:spPr>
        <p:txBody>
          <a:bodyPr wrap="square">
            <a:spAutoFit/>
          </a:bodyPr>
          <a:lstStyle/>
          <a:p>
            <a:r>
              <a:rPr lang="nb-NO" dirty="0" err="1"/>
              <a:t>Booldface</a:t>
            </a:r>
            <a:r>
              <a:rPr lang="nb-NO" dirty="0"/>
              <a:t>: </a:t>
            </a:r>
            <a:r>
              <a:rPr lang="nb-NO" dirty="0" err="1"/>
              <a:t>core</a:t>
            </a:r>
            <a:r>
              <a:rPr lang="nb-NO" dirty="0"/>
              <a:t> </a:t>
            </a:r>
            <a:r>
              <a:rPr lang="en-US" dirty="0"/>
              <a:t>topic</a:t>
            </a:r>
          </a:p>
          <a:p>
            <a:r>
              <a:rPr lang="en-US" dirty="0"/>
              <a:t>♦ Information is collected directly</a:t>
            </a:r>
          </a:p>
          <a:p>
            <a:r>
              <a:rPr lang="nb-NO" dirty="0"/>
              <a:t>□</a:t>
            </a:r>
            <a:r>
              <a:rPr lang="en-US" dirty="0"/>
              <a:t> Information is derived</a:t>
            </a:r>
          </a:p>
          <a:p>
            <a:r>
              <a:rPr lang="nb-NO" dirty="0"/>
              <a:t>○</a:t>
            </a:r>
            <a:r>
              <a:rPr lang="en-US" dirty="0"/>
              <a:t> Additional topic.</a:t>
            </a:r>
            <a:endParaRPr lang="nb-NO" dirty="0"/>
          </a:p>
        </p:txBody>
      </p:sp>
      <p:sp>
        <p:nvSpPr>
          <p:cNvPr id="3" name="TekstSylinder 2">
            <a:extLst>
              <a:ext uri="{FF2B5EF4-FFF2-40B4-BE49-F238E27FC236}">
                <a16:creationId xmlns:a16="http://schemas.microsoft.com/office/drawing/2014/main" id="{5D5449C2-7D7A-4E1D-9269-5B7972C6107D}"/>
              </a:ext>
            </a:extLst>
          </p:cNvPr>
          <p:cNvSpPr txBox="1"/>
          <p:nvPr/>
        </p:nvSpPr>
        <p:spPr>
          <a:xfrm>
            <a:off x="5130974" y="1384239"/>
            <a:ext cx="3024336" cy="1200329"/>
          </a:xfrm>
          <a:prstGeom prst="rect">
            <a:avLst/>
          </a:prstGeom>
          <a:noFill/>
        </p:spPr>
        <p:txBody>
          <a:bodyPr wrap="square" rtlCol="0">
            <a:spAutoFit/>
          </a:bodyPr>
          <a:lstStyle/>
          <a:p>
            <a:r>
              <a:rPr lang="en-GB" dirty="0"/>
              <a:t>See also Guidelines and Template, Annex I: Civil registration variables</a:t>
            </a:r>
            <a:endParaRPr lang="nb-NO" dirty="0"/>
          </a:p>
          <a:p>
            <a:endParaRPr lang="nb-NO" dirty="0"/>
          </a:p>
        </p:txBody>
      </p:sp>
    </p:spTree>
    <p:extLst>
      <p:ext uri="{BB962C8B-B14F-4D97-AF65-F5344CB8AC3E}">
        <p14:creationId xmlns:p14="http://schemas.microsoft.com/office/powerpoint/2010/main" val="143431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95536" y="116632"/>
            <a:ext cx="8229600" cy="1224136"/>
          </a:xfrm>
        </p:spPr>
        <p:txBody>
          <a:bodyPr>
            <a:normAutofit/>
          </a:bodyPr>
          <a:lstStyle/>
          <a:p>
            <a:r>
              <a:rPr lang="en-US" sz="2800" b="1" dirty="0">
                <a:solidFill>
                  <a:schemeClr val="tx1"/>
                </a:solidFill>
              </a:rPr>
              <a:t>United Nations Principles and Recommendations, 2014, contd.</a:t>
            </a:r>
            <a:endParaRPr lang="nb-NO" sz="2800" b="1" dirty="0">
              <a:solidFill>
                <a:schemeClr val="tx1"/>
              </a:solidFill>
            </a:endParaRPr>
          </a:p>
        </p:txBody>
      </p:sp>
      <p:sp>
        <p:nvSpPr>
          <p:cNvPr id="2" name="Plassholder for innhold 1"/>
          <p:cNvSpPr>
            <a:spLocks noGrp="1"/>
          </p:cNvSpPr>
          <p:nvPr>
            <p:ph sz="quarter" idx="13"/>
          </p:nvPr>
        </p:nvSpPr>
        <p:spPr>
          <a:xfrm>
            <a:off x="755576" y="1556792"/>
            <a:ext cx="8229600" cy="4320480"/>
          </a:xfrm>
        </p:spPr>
        <p:txBody>
          <a:bodyPr numCol="2">
            <a:noAutofit/>
          </a:bodyPr>
          <a:lstStyle/>
          <a:p>
            <a:pPr marL="0" indent="0">
              <a:buNone/>
            </a:pPr>
            <a:r>
              <a:rPr lang="en-US" sz="1800" b="1" dirty="0"/>
              <a:t>(iii)	Characteristics of the mother</a:t>
            </a:r>
            <a:endParaRPr lang="nb-NO" sz="1800" b="1" dirty="0"/>
          </a:p>
          <a:p>
            <a:pPr lvl="0"/>
            <a:r>
              <a:rPr lang="en-US" sz="1800" dirty="0">
                <a:solidFill>
                  <a:srgbClr val="FF0000"/>
                </a:solidFill>
              </a:rPr>
              <a:t>Date of birth</a:t>
            </a:r>
            <a:endParaRPr lang="nb-NO" sz="1800" dirty="0">
              <a:solidFill>
                <a:srgbClr val="FF0000"/>
              </a:solidFill>
            </a:endParaRPr>
          </a:p>
          <a:p>
            <a:pPr lvl="0"/>
            <a:r>
              <a:rPr lang="en-US" sz="1800" dirty="0">
                <a:solidFill>
                  <a:srgbClr val="FF0000"/>
                </a:solidFill>
              </a:rPr>
              <a:t>Age </a:t>
            </a:r>
            <a:endParaRPr lang="nb-NO" sz="1800" dirty="0">
              <a:solidFill>
                <a:srgbClr val="FF0000"/>
              </a:solidFill>
            </a:endParaRPr>
          </a:p>
          <a:p>
            <a:pPr lvl="0"/>
            <a:r>
              <a:rPr lang="en-US" sz="1800" dirty="0"/>
              <a:t>Marital status</a:t>
            </a:r>
            <a:endParaRPr lang="nb-NO" sz="1800" dirty="0"/>
          </a:p>
          <a:p>
            <a:pPr lvl="0"/>
            <a:r>
              <a:rPr lang="en-US" sz="1800" dirty="0"/>
              <a:t>Child born in wedlock (legitimacy status of the child) </a:t>
            </a:r>
            <a:endParaRPr lang="nb-NO" sz="1800" dirty="0"/>
          </a:p>
          <a:p>
            <a:pPr lvl="0"/>
            <a:r>
              <a:rPr lang="en-US" sz="1800" dirty="0"/>
              <a:t>Educational attainment </a:t>
            </a:r>
            <a:endParaRPr lang="nb-NO" sz="1800" dirty="0"/>
          </a:p>
          <a:p>
            <a:pPr lvl="0"/>
            <a:r>
              <a:rPr lang="en-US" sz="1800" dirty="0">
                <a:solidFill>
                  <a:srgbClr val="FF0000"/>
                </a:solidFill>
              </a:rPr>
              <a:t>Place of usual residence </a:t>
            </a:r>
            <a:endParaRPr lang="nb-NO" sz="1800" dirty="0">
              <a:solidFill>
                <a:srgbClr val="FF0000"/>
              </a:solidFill>
            </a:endParaRPr>
          </a:p>
          <a:p>
            <a:pPr lvl="0"/>
            <a:r>
              <a:rPr lang="en-US" sz="1800" dirty="0"/>
              <a:t>Locality of residence </a:t>
            </a:r>
            <a:endParaRPr lang="nb-NO" sz="1800" dirty="0"/>
          </a:p>
          <a:p>
            <a:pPr lvl="0"/>
            <a:r>
              <a:rPr lang="en-US" sz="1800" dirty="0"/>
              <a:t>Urban/rural residence </a:t>
            </a:r>
            <a:endParaRPr lang="nb-NO" sz="1800" dirty="0"/>
          </a:p>
          <a:p>
            <a:pPr lvl="0"/>
            <a:r>
              <a:rPr lang="en-US" sz="1800" dirty="0"/>
              <a:t>Duration of residence in usual place </a:t>
            </a:r>
            <a:endParaRPr lang="nb-NO" sz="1800" dirty="0"/>
          </a:p>
          <a:p>
            <a:pPr lvl="0"/>
            <a:r>
              <a:rPr lang="en-US" sz="1800" dirty="0">
                <a:solidFill>
                  <a:srgbClr val="FF0000"/>
                </a:solidFill>
              </a:rPr>
              <a:t>Place and country of birth </a:t>
            </a:r>
            <a:endParaRPr lang="nb-NO" sz="1800" dirty="0">
              <a:solidFill>
                <a:srgbClr val="FF0000"/>
              </a:solidFill>
            </a:endParaRPr>
          </a:p>
          <a:p>
            <a:pPr lvl="0"/>
            <a:r>
              <a:rPr lang="en-US" sz="1800" dirty="0"/>
              <a:t>Migrant status </a:t>
            </a:r>
            <a:endParaRPr lang="nb-NO" sz="1800" dirty="0"/>
          </a:p>
          <a:p>
            <a:pPr lvl="0"/>
            <a:r>
              <a:rPr lang="en-US" sz="1800" dirty="0"/>
              <a:t>Children born alive to mother during her entire lifetime </a:t>
            </a:r>
            <a:endParaRPr lang="nb-NO" sz="1800" dirty="0"/>
          </a:p>
          <a:p>
            <a:pPr lvl="0"/>
            <a:r>
              <a:rPr lang="en-US" sz="1800" dirty="0">
                <a:solidFill>
                  <a:srgbClr val="FF0000"/>
                </a:solidFill>
              </a:rPr>
              <a:t>Birth order or parity </a:t>
            </a:r>
            <a:endParaRPr lang="nb-NO" sz="1800" dirty="0">
              <a:solidFill>
                <a:srgbClr val="FF0000"/>
              </a:solidFill>
            </a:endParaRPr>
          </a:p>
          <a:p>
            <a:pPr lvl="0"/>
            <a:r>
              <a:rPr lang="en-US" sz="1800" dirty="0"/>
              <a:t>Foetal deaths to mother during her entire lifetime </a:t>
            </a:r>
            <a:endParaRPr lang="nb-NO" sz="1800" dirty="0"/>
          </a:p>
          <a:p>
            <a:pPr lvl="0"/>
            <a:r>
              <a:rPr lang="en-US" sz="1800" dirty="0"/>
              <a:t>Date of last previous live birth </a:t>
            </a:r>
            <a:endParaRPr lang="nb-NO" sz="1800" dirty="0"/>
          </a:p>
          <a:p>
            <a:pPr lvl="0"/>
            <a:r>
              <a:rPr lang="en-US" sz="1800" dirty="0"/>
              <a:t>Interval since last previous live birth </a:t>
            </a:r>
            <a:endParaRPr lang="nb-NO" sz="1800" dirty="0"/>
          </a:p>
          <a:p>
            <a:pPr lvl="0"/>
            <a:r>
              <a:rPr lang="en-US" sz="1800" dirty="0"/>
              <a:t>Date of marriage </a:t>
            </a:r>
            <a:endParaRPr lang="nb-NO" sz="1800" dirty="0"/>
          </a:p>
          <a:p>
            <a:pPr lvl="0"/>
            <a:r>
              <a:rPr lang="en-US" sz="1800" dirty="0"/>
              <a:t>Duration of marriage </a:t>
            </a:r>
            <a:endParaRPr lang="nb-NO" sz="1800" dirty="0"/>
          </a:p>
          <a:p>
            <a:r>
              <a:rPr lang="en-US" sz="1800" dirty="0"/>
              <a:t> </a:t>
            </a:r>
            <a:endParaRPr lang="nb-NO" sz="1800" dirty="0"/>
          </a:p>
          <a:p>
            <a:r>
              <a:rPr lang="en-US" sz="1800" dirty="0"/>
              <a:t> </a:t>
            </a:r>
            <a:endParaRPr lang="nb-NO" sz="1800" dirty="0"/>
          </a:p>
          <a:p>
            <a:pPr marL="0" indent="0">
              <a:buNone/>
            </a:pPr>
            <a:endParaRPr lang="nb-NO" sz="1800" dirty="0"/>
          </a:p>
        </p:txBody>
      </p:sp>
    </p:spTree>
    <p:extLst>
      <p:ext uri="{BB962C8B-B14F-4D97-AF65-F5344CB8AC3E}">
        <p14:creationId xmlns:p14="http://schemas.microsoft.com/office/powerpoint/2010/main" val="253038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1BAC97-E95C-4396-83EB-93B9AC60BD7C}"/>
              </a:ext>
            </a:extLst>
          </p:cNvPr>
          <p:cNvSpPr>
            <a:spLocks noGrp="1"/>
          </p:cNvSpPr>
          <p:nvPr>
            <p:ph type="title"/>
          </p:nvPr>
        </p:nvSpPr>
        <p:spPr>
          <a:xfrm>
            <a:off x="457200" y="-5359"/>
            <a:ext cx="8229600" cy="842071"/>
          </a:xfrm>
        </p:spPr>
        <p:txBody>
          <a:bodyPr>
            <a:normAutofit fontScale="90000"/>
          </a:bodyPr>
          <a:lstStyle/>
          <a:p>
            <a:r>
              <a:rPr lang="en-GB" altLang="nb-NO" sz="2800" dirty="0">
                <a:solidFill>
                  <a:schemeClr val="accent1">
                    <a:lumMod val="75000"/>
                  </a:schemeClr>
                </a:solidFill>
                <a:ea typeface="MS Gothic" panose="020B0609070205080204" pitchFamily="49" charset="-128"/>
                <a:cs typeface="Times New Roman" panose="02020603050405020304" pitchFamily="18" charset="0"/>
              </a:rPr>
              <a:t>A</a:t>
            </a:r>
            <a:r>
              <a:rPr lang="en-GB" altLang="nb-NO" sz="2800" dirty="0" bmk="">
                <a:solidFill>
                  <a:schemeClr val="accent1">
                    <a:lumMod val="75000"/>
                  </a:schemeClr>
                </a:solidFill>
                <a:ea typeface="MS Gothic" panose="020B0609070205080204" pitchFamily="49" charset="-128"/>
                <a:cs typeface="Times New Roman" panose="02020603050405020304" pitchFamily="18" charset="0"/>
              </a:rPr>
              <a:t>nnex I: Civil registration variables. </a:t>
            </a:r>
            <a:r>
              <a:rPr lang="en-GB" sz="2800" dirty="0">
                <a:solidFill>
                  <a:schemeClr val="accent1">
                    <a:lumMod val="75000"/>
                  </a:schemeClr>
                </a:solidFill>
              </a:rPr>
              <a:t>Birth registration variables</a:t>
            </a:r>
            <a:endParaRPr lang="nb-NO" sz="2800" dirty="0">
              <a:solidFill>
                <a:schemeClr val="accent1">
                  <a:lumMod val="75000"/>
                </a:schemeClr>
              </a:solidFill>
            </a:endParaRPr>
          </a:p>
        </p:txBody>
      </p:sp>
      <p:graphicFrame>
        <p:nvGraphicFramePr>
          <p:cNvPr id="6" name="Tabell 5">
            <a:extLst>
              <a:ext uri="{FF2B5EF4-FFF2-40B4-BE49-F238E27FC236}">
                <a16:creationId xmlns:a16="http://schemas.microsoft.com/office/drawing/2014/main" id="{5AB7456C-25CA-4593-9F04-65F001D28455}"/>
              </a:ext>
            </a:extLst>
          </p:cNvPr>
          <p:cNvGraphicFramePr>
            <a:graphicFrameLocks noGrp="1"/>
          </p:cNvGraphicFramePr>
          <p:nvPr/>
        </p:nvGraphicFramePr>
        <p:xfrm>
          <a:off x="179512" y="692696"/>
          <a:ext cx="8712966" cy="665988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279914308"/>
                    </a:ext>
                  </a:extLst>
                </a:gridCol>
                <a:gridCol w="4431353">
                  <a:extLst>
                    <a:ext uri="{9D8B030D-6E8A-4147-A177-3AD203B41FA5}">
                      <a16:colId xmlns:a16="http://schemas.microsoft.com/office/drawing/2014/main" val="2019757898"/>
                    </a:ext>
                  </a:extLst>
                </a:gridCol>
                <a:gridCol w="982606">
                  <a:extLst>
                    <a:ext uri="{9D8B030D-6E8A-4147-A177-3AD203B41FA5}">
                      <a16:colId xmlns:a16="http://schemas.microsoft.com/office/drawing/2014/main" val="2907041279"/>
                    </a:ext>
                  </a:extLst>
                </a:gridCol>
                <a:gridCol w="1097331">
                  <a:extLst>
                    <a:ext uri="{9D8B030D-6E8A-4147-A177-3AD203B41FA5}">
                      <a16:colId xmlns:a16="http://schemas.microsoft.com/office/drawing/2014/main" val="2440923189"/>
                    </a:ext>
                  </a:extLst>
                </a:gridCol>
                <a:gridCol w="654012">
                  <a:extLst>
                    <a:ext uri="{9D8B030D-6E8A-4147-A177-3AD203B41FA5}">
                      <a16:colId xmlns:a16="http://schemas.microsoft.com/office/drawing/2014/main" val="3625421208"/>
                    </a:ext>
                  </a:extLst>
                </a:gridCol>
                <a:gridCol w="899592">
                  <a:extLst>
                    <a:ext uri="{9D8B030D-6E8A-4147-A177-3AD203B41FA5}">
                      <a16:colId xmlns:a16="http://schemas.microsoft.com/office/drawing/2014/main" val="4082542676"/>
                    </a:ext>
                  </a:extLst>
                </a:gridCol>
              </a:tblGrid>
              <a:tr h="1179064">
                <a:tc>
                  <a:txBody>
                    <a:bodyPr/>
                    <a:lstStyle/>
                    <a:p>
                      <a:pPr>
                        <a:lnSpc>
                          <a:spcPct val="115000"/>
                        </a:lnSpc>
                        <a:spcAft>
                          <a:spcPts val="0"/>
                        </a:spcAft>
                      </a:pPr>
                      <a:r>
                        <a:rPr lang="en-GB" sz="2000" dirty="0">
                          <a:effectLst/>
                        </a:rPr>
                        <a:t>Number</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algn="ctr">
                        <a:lnSpc>
                          <a:spcPct val="115000"/>
                        </a:lnSpc>
                        <a:spcAft>
                          <a:spcPts val="0"/>
                        </a:spcAft>
                      </a:pPr>
                      <a:r>
                        <a:rPr lang="en-GB" sz="2000" dirty="0">
                          <a:effectLst/>
                        </a:rPr>
                        <a:t>Topic</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Avail-able from CR of birth</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Available from other sources</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Not available</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Year(s) available</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4262678529"/>
                  </a:ext>
                </a:extLst>
              </a:tr>
              <a:tr h="337960">
                <a:tc>
                  <a:txBody>
                    <a:bodyPr/>
                    <a:lstStyle/>
                    <a:p>
                      <a:pPr algn="r">
                        <a:lnSpc>
                          <a:spcPct val="115000"/>
                        </a:lnSpc>
                        <a:spcAft>
                          <a:spcPts val="0"/>
                        </a:spcAft>
                      </a:pPr>
                      <a:r>
                        <a:rPr lang="en-GB" sz="2000">
                          <a:effectLst/>
                        </a:rPr>
                        <a:t>(i)</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a:lnSpc>
                          <a:spcPct val="115000"/>
                        </a:lnSpc>
                        <a:spcAft>
                          <a:spcPts val="0"/>
                        </a:spcAft>
                      </a:pPr>
                      <a:r>
                        <a:rPr lang="en-GB" sz="2000" b="1" dirty="0">
                          <a:effectLst/>
                        </a:rPr>
                        <a:t>Characteristic of the event</a:t>
                      </a:r>
                      <a:endParaRPr lang="nb-NO" sz="2000" b="1"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2491660851"/>
                  </a:ext>
                </a:extLst>
              </a:tr>
              <a:tr h="325169">
                <a:tc>
                  <a:txBody>
                    <a:bodyPr/>
                    <a:lstStyle/>
                    <a:p>
                      <a:pPr algn="r">
                        <a:lnSpc>
                          <a:spcPct val="115000"/>
                        </a:lnSpc>
                        <a:spcAft>
                          <a:spcPts val="0"/>
                        </a:spcAft>
                      </a:pPr>
                      <a:r>
                        <a:rPr lang="en-GB" sz="2000">
                          <a:effectLst/>
                        </a:rPr>
                        <a:t>a</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Date of occurrence</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3026596096"/>
                  </a:ext>
                </a:extLst>
              </a:tr>
              <a:tr h="325169">
                <a:tc>
                  <a:txBody>
                    <a:bodyPr/>
                    <a:lstStyle/>
                    <a:p>
                      <a:pPr algn="r">
                        <a:lnSpc>
                          <a:spcPct val="115000"/>
                        </a:lnSpc>
                        <a:spcAft>
                          <a:spcPts val="0"/>
                        </a:spcAft>
                      </a:pPr>
                      <a:r>
                        <a:rPr lang="en-GB" sz="2000">
                          <a:effectLst/>
                        </a:rPr>
                        <a:t>b</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Date of registration</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3203649979"/>
                  </a:ext>
                </a:extLst>
              </a:tr>
              <a:tr h="325169">
                <a:tc>
                  <a:txBody>
                    <a:bodyPr/>
                    <a:lstStyle/>
                    <a:p>
                      <a:pPr algn="r">
                        <a:lnSpc>
                          <a:spcPct val="115000"/>
                        </a:lnSpc>
                        <a:spcAft>
                          <a:spcPts val="0"/>
                        </a:spcAft>
                      </a:pPr>
                      <a:r>
                        <a:rPr lang="en-GB" sz="2000">
                          <a:effectLst/>
                        </a:rPr>
                        <a:t>c</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Place of occurrence</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664474388"/>
                  </a:ext>
                </a:extLst>
              </a:tr>
              <a:tr h="325169">
                <a:tc>
                  <a:txBody>
                    <a:bodyPr/>
                    <a:lstStyle/>
                    <a:p>
                      <a:pPr algn="r">
                        <a:lnSpc>
                          <a:spcPct val="115000"/>
                        </a:lnSpc>
                        <a:spcAft>
                          <a:spcPts val="0"/>
                        </a:spcAft>
                      </a:pPr>
                      <a:r>
                        <a:rPr lang="en-GB" sz="2000">
                          <a:effectLst/>
                        </a:rPr>
                        <a:t>d</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Locality of occurrence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3791884983"/>
                  </a:ext>
                </a:extLst>
              </a:tr>
              <a:tr h="325169">
                <a:tc>
                  <a:txBody>
                    <a:bodyPr/>
                    <a:lstStyle/>
                    <a:p>
                      <a:pPr algn="r">
                        <a:lnSpc>
                          <a:spcPct val="115000"/>
                        </a:lnSpc>
                        <a:spcAft>
                          <a:spcPts val="0"/>
                        </a:spcAft>
                      </a:pPr>
                      <a:r>
                        <a:rPr lang="en-GB" sz="2000">
                          <a:effectLst/>
                        </a:rPr>
                        <a:t>e</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Urban/rural occurrence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1299655463"/>
                  </a:ext>
                </a:extLst>
              </a:tr>
              <a:tr h="325169">
                <a:tc>
                  <a:txBody>
                    <a:bodyPr/>
                    <a:lstStyle/>
                    <a:p>
                      <a:pPr algn="r">
                        <a:lnSpc>
                          <a:spcPct val="115000"/>
                        </a:lnSpc>
                        <a:spcAft>
                          <a:spcPts val="0"/>
                        </a:spcAft>
                      </a:pPr>
                      <a:r>
                        <a:rPr lang="en-GB" sz="2000">
                          <a:effectLst/>
                        </a:rPr>
                        <a:t>f</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Place of registration</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374982576"/>
                  </a:ext>
                </a:extLst>
              </a:tr>
              <a:tr h="580752">
                <a:tc>
                  <a:txBody>
                    <a:bodyPr/>
                    <a:lstStyle/>
                    <a:p>
                      <a:pPr algn="r">
                        <a:lnSpc>
                          <a:spcPct val="115000"/>
                        </a:lnSpc>
                        <a:spcAft>
                          <a:spcPts val="0"/>
                        </a:spcAft>
                      </a:pPr>
                      <a:r>
                        <a:rPr lang="en-GB" sz="2000">
                          <a:effectLst/>
                        </a:rPr>
                        <a:t>g</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Type of birth (i.e., single, twin, triplet, quadruplet or higher multiple delivery)</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2284869639"/>
                  </a:ext>
                </a:extLst>
              </a:tr>
              <a:tr h="325169">
                <a:tc>
                  <a:txBody>
                    <a:bodyPr/>
                    <a:lstStyle/>
                    <a:p>
                      <a:pPr algn="r">
                        <a:lnSpc>
                          <a:spcPct val="115000"/>
                        </a:lnSpc>
                        <a:spcAft>
                          <a:spcPts val="0"/>
                        </a:spcAft>
                      </a:pPr>
                      <a:r>
                        <a:rPr lang="en-GB" sz="2000">
                          <a:effectLst/>
                        </a:rPr>
                        <a:t>h</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5270">
                        <a:lnSpc>
                          <a:spcPct val="115000"/>
                        </a:lnSpc>
                        <a:spcAft>
                          <a:spcPts val="0"/>
                        </a:spcAft>
                      </a:pPr>
                      <a:r>
                        <a:rPr lang="en-GB" sz="2000">
                          <a:effectLst/>
                        </a:rPr>
                        <a:t>Attendant at birth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3151404569"/>
                  </a:ext>
                </a:extLst>
              </a:tr>
              <a:tr h="325169">
                <a:tc>
                  <a:txBody>
                    <a:bodyPr/>
                    <a:lstStyle/>
                    <a:p>
                      <a:pPr algn="r">
                        <a:lnSpc>
                          <a:spcPct val="115000"/>
                        </a:lnSpc>
                        <a:spcAft>
                          <a:spcPts val="0"/>
                        </a:spcAft>
                      </a:pPr>
                      <a:r>
                        <a:rPr lang="en-GB" sz="2000">
                          <a:effectLst/>
                        </a:rPr>
                        <a:t>i</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indent="254000">
                        <a:lnSpc>
                          <a:spcPct val="115000"/>
                        </a:lnSpc>
                        <a:spcAft>
                          <a:spcPts val="0"/>
                        </a:spcAft>
                      </a:pPr>
                      <a:r>
                        <a:rPr lang="en-GB" sz="2000">
                          <a:effectLst/>
                        </a:rPr>
                        <a:t>Type of place of occurrence (hospital, home, etc.)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ctr"/>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1110223046"/>
                  </a:ext>
                </a:extLst>
              </a:tr>
              <a:tr h="341428">
                <a:tc>
                  <a:txBody>
                    <a:bodyPr/>
                    <a:lstStyle/>
                    <a:p>
                      <a:pPr algn="r">
                        <a:lnSpc>
                          <a:spcPct val="115000"/>
                        </a:lnSpc>
                        <a:spcAft>
                          <a:spcPts val="0"/>
                        </a:spcAft>
                      </a:pPr>
                      <a:r>
                        <a:rPr lang="en-GB" sz="2000">
                          <a:effectLst/>
                        </a:rPr>
                        <a:t>(ii)</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nchor="b"/>
                </a:tc>
                <a:tc>
                  <a:txBody>
                    <a:bodyPr/>
                    <a:lstStyle/>
                    <a:p>
                      <a:pPr>
                        <a:lnSpc>
                          <a:spcPct val="115000"/>
                        </a:lnSpc>
                        <a:spcAft>
                          <a:spcPts val="0"/>
                        </a:spcAft>
                      </a:pPr>
                      <a:r>
                        <a:rPr lang="en-GB" sz="2000" b="1" dirty="0">
                          <a:effectLst/>
                        </a:rPr>
                        <a:t>Characteristics of the </a:t>
                      </a:r>
                      <a:r>
                        <a:rPr lang="en-GB" sz="2000" b="1" dirty="0" err="1">
                          <a:effectLst/>
                        </a:rPr>
                        <a:t>newborn</a:t>
                      </a:r>
                      <a:endParaRPr lang="nb-NO" sz="2000" b="1"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a:effectLst/>
                        </a:rPr>
                        <a:t> </a:t>
                      </a:r>
                      <a:endParaRPr lang="nb-NO" sz="200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tc>
                  <a:txBody>
                    <a:bodyPr/>
                    <a:lstStyle/>
                    <a:p>
                      <a:pPr>
                        <a:lnSpc>
                          <a:spcPct val="115000"/>
                        </a:lnSpc>
                        <a:spcAft>
                          <a:spcPts val="0"/>
                        </a:spcAft>
                      </a:pPr>
                      <a:r>
                        <a:rPr lang="en-GB" sz="2000" dirty="0">
                          <a:effectLst/>
                        </a:rPr>
                        <a:t> </a:t>
                      </a:r>
                      <a:endParaRPr lang="nb-NO" sz="2000" dirty="0">
                        <a:effectLst/>
                        <a:latin typeface="Calibri" panose="020F0502020204030204" pitchFamily="34" charset="0"/>
                        <a:ea typeface="MS Mincho" panose="02020609040205080304" pitchFamily="49" charset="-128"/>
                        <a:cs typeface="Arial" panose="020B0604020202020204" pitchFamily="34" charset="0"/>
                      </a:endParaRPr>
                    </a:p>
                  </a:txBody>
                  <a:tcPr marL="44450" marR="44450" marT="0" marB="0"/>
                </a:tc>
                <a:extLst>
                  <a:ext uri="{0D108BD9-81ED-4DB2-BD59-A6C34878D82A}">
                    <a16:rowId xmlns:a16="http://schemas.microsoft.com/office/drawing/2014/main" val="1595432990"/>
                  </a:ext>
                </a:extLst>
              </a:tr>
            </a:tbl>
          </a:graphicData>
        </a:graphic>
      </p:graphicFrame>
    </p:spTree>
    <p:extLst>
      <p:ext uri="{BB962C8B-B14F-4D97-AF65-F5344CB8AC3E}">
        <p14:creationId xmlns:p14="http://schemas.microsoft.com/office/powerpoint/2010/main" val="350343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432048"/>
          </a:xfrm>
        </p:spPr>
        <p:txBody>
          <a:bodyPr>
            <a:noAutofit/>
          </a:bodyPr>
          <a:lstStyle/>
          <a:p>
            <a:r>
              <a:rPr lang="nb-NO" sz="3200" b="1" dirty="0">
                <a:solidFill>
                  <a:schemeClr val="tx2"/>
                </a:solidFill>
              </a:rPr>
              <a:t>Vital </a:t>
            </a:r>
            <a:r>
              <a:rPr lang="nb-NO" sz="3200" b="1" dirty="0" err="1">
                <a:solidFill>
                  <a:schemeClr val="tx2"/>
                </a:solidFill>
              </a:rPr>
              <a:t>Statistics</a:t>
            </a:r>
            <a:r>
              <a:rPr lang="nb-NO" sz="3200" b="1" dirty="0">
                <a:solidFill>
                  <a:schemeClr val="tx2"/>
                </a:solidFill>
              </a:rPr>
              <a:t> </a:t>
            </a:r>
            <a:r>
              <a:rPr lang="nb-NO" sz="3200" b="1" dirty="0" err="1">
                <a:solidFill>
                  <a:schemeClr val="tx2"/>
                </a:solidFill>
              </a:rPr>
              <a:t>on</a:t>
            </a:r>
            <a:r>
              <a:rPr lang="nb-NO" sz="3200" b="1" dirty="0">
                <a:solidFill>
                  <a:schemeClr val="tx2"/>
                </a:solidFill>
              </a:rPr>
              <a:t> </a:t>
            </a:r>
            <a:r>
              <a:rPr lang="nb-NO" sz="3200" b="1" dirty="0" err="1">
                <a:solidFill>
                  <a:schemeClr val="tx2"/>
                </a:solidFill>
              </a:rPr>
              <a:t>Births</a:t>
            </a:r>
            <a:endParaRPr lang="nb-NO" sz="3200" b="1" dirty="0">
              <a:solidFill>
                <a:schemeClr val="tx2"/>
              </a:solidFill>
            </a:endParaRPr>
          </a:p>
        </p:txBody>
      </p:sp>
      <p:sp>
        <p:nvSpPr>
          <p:cNvPr id="3" name="Plassholder for innhold 2"/>
          <p:cNvSpPr>
            <a:spLocks noGrp="1"/>
          </p:cNvSpPr>
          <p:nvPr>
            <p:ph sz="quarter" idx="13"/>
          </p:nvPr>
        </p:nvSpPr>
        <p:spPr>
          <a:xfrm>
            <a:off x="467544" y="1268760"/>
            <a:ext cx="8229600" cy="4464496"/>
          </a:xfrm>
        </p:spPr>
        <p:txBody>
          <a:bodyPr numCol="2">
            <a:noAutofit/>
          </a:bodyPr>
          <a:lstStyle/>
          <a:p>
            <a:r>
              <a:rPr lang="en-GB" sz="2400" dirty="0"/>
              <a:t>Time series for the country</a:t>
            </a:r>
          </a:p>
          <a:p>
            <a:r>
              <a:rPr lang="en-GB" sz="2400" dirty="0"/>
              <a:t>Regional numbers</a:t>
            </a:r>
          </a:p>
          <a:p>
            <a:r>
              <a:rPr lang="en-US" sz="2400" dirty="0"/>
              <a:t>Place of occurrence </a:t>
            </a:r>
          </a:p>
          <a:p>
            <a:r>
              <a:rPr lang="en-US" sz="2400" dirty="0"/>
              <a:t>Place of usual residence of mother</a:t>
            </a:r>
            <a:endParaRPr lang="nb-NO" sz="2400" dirty="0"/>
          </a:p>
          <a:p>
            <a:r>
              <a:rPr lang="en-US" sz="2400" dirty="0"/>
              <a:t>Place of registration</a:t>
            </a:r>
          </a:p>
          <a:p>
            <a:r>
              <a:rPr lang="en-US" sz="2400" dirty="0"/>
              <a:t>Month</a:t>
            </a:r>
          </a:p>
          <a:p>
            <a:r>
              <a:rPr lang="en-US" sz="2400" dirty="0"/>
              <a:t>Delayed births</a:t>
            </a:r>
            <a:endParaRPr lang="en-GB" sz="2400" dirty="0"/>
          </a:p>
          <a:p>
            <a:r>
              <a:rPr lang="en-GB" sz="2400" dirty="0"/>
              <a:t>Gender</a:t>
            </a:r>
          </a:p>
          <a:p>
            <a:r>
              <a:rPr lang="en-GB" sz="2400" dirty="0"/>
              <a:t>Type of institution</a:t>
            </a:r>
          </a:p>
          <a:p>
            <a:r>
              <a:rPr lang="en-GB" sz="2400" dirty="0"/>
              <a:t>Age of mother (and father)</a:t>
            </a:r>
          </a:p>
          <a:p>
            <a:r>
              <a:rPr lang="en-GB" sz="2400" dirty="0"/>
              <a:t>Marital status of parents</a:t>
            </a:r>
          </a:p>
          <a:p>
            <a:r>
              <a:rPr lang="en-GB" sz="2400" dirty="0"/>
              <a:t>Previous no. of births</a:t>
            </a:r>
          </a:p>
          <a:p>
            <a:r>
              <a:rPr lang="en-GB" sz="2400" dirty="0"/>
              <a:t>Weight and height of child (?)</a:t>
            </a:r>
          </a:p>
          <a:p>
            <a:r>
              <a:rPr lang="en-US" sz="2400" dirty="0"/>
              <a:t>Gestational age (?)</a:t>
            </a:r>
          </a:p>
          <a:p>
            <a:r>
              <a:rPr lang="en-US" sz="2400" dirty="0"/>
              <a:t>Urban – rural place of birth</a:t>
            </a:r>
          </a:p>
          <a:p>
            <a:r>
              <a:rPr lang="en-US" sz="2400" dirty="0"/>
              <a:t>…. </a:t>
            </a:r>
            <a:endParaRPr lang="en-GB" sz="2400" dirty="0"/>
          </a:p>
          <a:p>
            <a:pPr lvl="1"/>
            <a:endParaRPr lang="nb-NO" sz="2400" dirty="0"/>
          </a:p>
        </p:txBody>
      </p:sp>
    </p:spTree>
    <p:extLst>
      <p:ext uri="{BB962C8B-B14F-4D97-AF65-F5344CB8AC3E}">
        <p14:creationId xmlns:p14="http://schemas.microsoft.com/office/powerpoint/2010/main" val="765468828"/>
      </p:ext>
    </p:extLst>
  </p:cSld>
  <p:clrMapOvr>
    <a:masterClrMapping/>
  </p:clrMapOvr>
</p:sld>
</file>

<file path=ppt/theme/theme1.xml><?xml version="1.0" encoding="utf-8"?>
<a:theme xmlns:a="http://schemas.openxmlformats.org/drawingml/2006/main" name="SSB PP">
  <a:themeElements>
    <a:clrScheme name="SSB">
      <a:dk1>
        <a:sysClr val="windowText" lastClr="000000"/>
      </a:dk1>
      <a:lt1>
        <a:sysClr val="window" lastClr="FFFFFF"/>
      </a:lt1>
      <a:dk2>
        <a:srgbClr val="000000"/>
      </a:dk2>
      <a:lt2>
        <a:srgbClr val="FFFFFF"/>
      </a:lt2>
      <a:accent1>
        <a:srgbClr val="3E8601"/>
      </a:accent1>
      <a:accent2>
        <a:srgbClr val="6A0788"/>
      </a:accent2>
      <a:accent3>
        <a:srgbClr val="EBB41F"/>
      </a:accent3>
      <a:accent4>
        <a:srgbClr val="0774D0"/>
      </a:accent4>
      <a:accent5>
        <a:srgbClr val="EB7824"/>
      </a:accent5>
      <a:accent6>
        <a:srgbClr val="7F7F7F"/>
      </a:accent6>
      <a:hlink>
        <a:srgbClr val="003892"/>
      </a:hlink>
      <a:folHlink>
        <a:srgbClr val="A53D7C"/>
      </a:folHlink>
    </a:clrScheme>
    <a:fontScheme name="SSB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SSB PP</Template>
  <TotalTime>5074</TotalTime>
  <Words>2108</Words>
  <Application>Microsoft Office PowerPoint</Application>
  <PresentationFormat>On-screen Show (4:3)</PresentationFormat>
  <Paragraphs>604</Paragraphs>
  <Slides>50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Malgun Gothic</vt:lpstr>
      <vt:lpstr>MS Gothic</vt:lpstr>
      <vt:lpstr>MS Mincho</vt:lpstr>
      <vt:lpstr>MS PGothic</vt:lpstr>
      <vt:lpstr>Arial</vt:lpstr>
      <vt:lpstr>Calibri</vt:lpstr>
      <vt:lpstr>Times New Roman</vt:lpstr>
      <vt:lpstr>SSB PP</vt:lpstr>
      <vt:lpstr>Vital Statistics on  Births and Deaths</vt:lpstr>
      <vt:lpstr>Content</vt:lpstr>
      <vt:lpstr>Birth variables</vt:lpstr>
      <vt:lpstr>Definitions</vt:lpstr>
      <vt:lpstr>Requirements for Reporting a Live Birth: 2004 </vt:lpstr>
      <vt:lpstr>United Nations Principles and Recommendations, 2014 (pp. 18-19)</vt:lpstr>
      <vt:lpstr>United Nations Principles and Recommendations, 2014, contd.</vt:lpstr>
      <vt:lpstr>Annex I: Civil registration variables. Birth registration variables</vt:lpstr>
      <vt:lpstr>Vital Statistics on Births</vt:lpstr>
      <vt:lpstr>Recommended tables on live births (UN P&amp;R)</vt:lpstr>
      <vt:lpstr>Recommended tables on live births (UN P&amp;R)</vt:lpstr>
      <vt:lpstr>Annex II: Tabulation plan: Live births</vt:lpstr>
      <vt:lpstr>Registered live births by place of occurrence</vt:lpstr>
      <vt:lpstr>Births Registered Currently or Late: Botswana 2012</vt:lpstr>
      <vt:lpstr>Additional issues</vt:lpstr>
      <vt:lpstr>Calculating and interpreting key indicators on births</vt:lpstr>
      <vt:lpstr>Key indicators on live births</vt:lpstr>
      <vt:lpstr>PowerPoint Presentation</vt:lpstr>
      <vt:lpstr>Sex ratio at birth</vt:lpstr>
      <vt:lpstr>Countries by crude birth rate (CBR) in 2014</vt:lpstr>
      <vt:lpstr>Age-Specific Birth Rate</vt:lpstr>
      <vt:lpstr>Total Fertility Rate</vt:lpstr>
      <vt:lpstr>Exercises</vt:lpstr>
      <vt:lpstr>PowerPoint Presentation</vt:lpstr>
      <vt:lpstr>Vital Statistics on Deaths</vt:lpstr>
      <vt:lpstr>What are the possible data sources on mortality?</vt:lpstr>
      <vt:lpstr>CRVS: Deaths</vt:lpstr>
      <vt:lpstr>Why is registration of deaths important?</vt:lpstr>
      <vt:lpstr>Sustainable Development Goals  </vt:lpstr>
      <vt:lpstr>Key death registration variables, according to UN P&amp;R </vt:lpstr>
      <vt:lpstr>Key death registration variables – foetal death</vt:lpstr>
      <vt:lpstr>Tables on deaths recommended by P&amp;R</vt:lpstr>
      <vt:lpstr>Annex I: Death registration variables Guidelines and template for a vital statistics report</vt:lpstr>
      <vt:lpstr>Annex II: Tabulation plan for deaths Guidelines and template for a vital statistics report, page 86</vt:lpstr>
      <vt:lpstr>Vital Statistics on Deaths</vt:lpstr>
      <vt:lpstr>Registered deaths by age and gender, 201x</vt:lpstr>
      <vt:lpstr>Registered deaths by region, 201x</vt:lpstr>
      <vt:lpstr>Mortality Indicators</vt:lpstr>
      <vt:lpstr>Mortality indicators</vt:lpstr>
      <vt:lpstr>PowerPoint Presentation</vt:lpstr>
      <vt:lpstr>PowerPoint Presentation</vt:lpstr>
      <vt:lpstr>Infant Mortality Rate (IMR)</vt:lpstr>
      <vt:lpstr>Number of deaths by sex and age for different years in South Africa</vt:lpstr>
      <vt:lpstr>Life Table (abridged)</vt:lpstr>
      <vt:lpstr>PowerPoint Presentation</vt:lpstr>
      <vt:lpstr>PowerPoint Presentation</vt:lpstr>
      <vt:lpstr>Life expectancy at birth in England &amp; Wales by social class</vt:lpstr>
      <vt:lpstr>PowerPoint Presentation</vt:lpstr>
      <vt:lpstr>Jeanne Calment</vt:lpstr>
      <vt:lpstr>Exercises</vt:lpstr>
    </vt:vector>
  </TitlesOfParts>
  <Company>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Civil Registration and Vital Statistics systems</dc:title>
  <dc:creator>Brunborg, Helge</dc:creator>
  <cp:lastModifiedBy>María Isabel Cobos</cp:lastModifiedBy>
  <cp:revision>162</cp:revision>
  <cp:lastPrinted>2015-11-12T18:17:23Z</cp:lastPrinted>
  <dcterms:created xsi:type="dcterms:W3CDTF">2015-11-12T09:53:27Z</dcterms:created>
  <dcterms:modified xsi:type="dcterms:W3CDTF">2018-03-19T10:41:57Z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-1296172102</vt:i4>
  </property>
  <property fmtid="{D5CDD505-2E9C-101B-9397-08002B2CF9AE}" pid="3" name="_NewReviewCycle">
    <vt:lpwstr/>
  </property>
  <property fmtid="{D5CDD505-2E9C-101B-9397-08002B2CF9AE}" pid="4" name="_EmailSubject">
    <vt:lpwstr>Meeting in Tirana, Albania, 16-17 November 2015 </vt:lpwstr>
  </property>
  <property fmtid="{D5CDD505-2E9C-101B-9397-08002B2CF9AE}" pid="5" name="_AuthorEmail">
    <vt:lpwstr>CLS@euro.who.int</vt:lpwstr>
  </property>
  <property fmtid="{D5CDD505-2E9C-101B-9397-08002B2CF9AE}" pid="6" name="_AuthorEmailDisplayName">
    <vt:lpwstr>Stein, Claudia (DIR)</vt:lpwstr>
  </property>
</Properties>
</file>