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3"/>
  </p:notesMasterIdLst>
  <p:handoutMasterIdLst>
    <p:handoutMasterId r:id="rId14"/>
  </p:handoutMasterIdLst>
  <p:sldIdLst>
    <p:sldId id="256" r:id="rId2"/>
    <p:sldId id="282" r:id="rId3"/>
    <p:sldId id="283" r:id="rId4"/>
    <p:sldId id="284" r:id="rId5"/>
    <p:sldId id="291" r:id="rId6"/>
    <p:sldId id="290" r:id="rId7"/>
    <p:sldId id="287" r:id="rId8"/>
    <p:sldId id="286" r:id="rId9"/>
    <p:sldId id="285" r:id="rId10"/>
    <p:sldId id="288" r:id="rId11"/>
    <p:sldId id="278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2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7" autoAdjust="0"/>
    <p:restoredTop sz="94660"/>
  </p:normalViewPr>
  <p:slideViewPr>
    <p:cSldViewPr snapToGrid="0">
      <p:cViewPr varScale="1">
        <p:scale>
          <a:sx n="64" d="100"/>
          <a:sy n="64" d="100"/>
        </p:scale>
        <p:origin x="55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372" cy="465774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436" y="0"/>
            <a:ext cx="3038372" cy="465774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r">
              <a:defRPr sz="1200"/>
            </a:lvl1pPr>
          </a:lstStyle>
          <a:p>
            <a:fld id="{753B0ADD-1E75-4F2D-A12C-B0CD4B0F2EFF}" type="datetimeFigureOut">
              <a:rPr lang="en-GB" smtClean="0"/>
              <a:t>21/03/2018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27"/>
            <a:ext cx="3038372" cy="465773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436" y="8830627"/>
            <a:ext cx="3038372" cy="465773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r">
              <a:defRPr sz="1200"/>
            </a:lvl1pPr>
          </a:lstStyle>
          <a:p>
            <a:fld id="{8200AD7B-AB1B-4316-9016-EB5A92EB9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04600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200"/>
            </a:lvl1pPr>
          </a:lstStyle>
          <a:p>
            <a:fld id="{F8A0F234-53FA-41CD-91F9-23BFC1A2C32F}" type="datetimeFigureOut">
              <a:rPr lang="en-GB" smtClean="0"/>
              <a:t>21/03/2018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62050"/>
            <a:ext cx="5578475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660458"/>
          </a:xfrm>
          <a:prstGeom prst="rect">
            <a:avLst/>
          </a:prstGeom>
        </p:spPr>
        <p:txBody>
          <a:bodyPr vert="horz" lIns="93172" tIns="46586" rIns="93172" bIns="465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200"/>
            </a:lvl1pPr>
          </a:lstStyle>
          <a:p>
            <a:fld id="{08CA1F62-6871-4B22-86AD-847A021080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8720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A1F62-6871-4B22-86AD-847A0210803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3269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A1F62-6871-4B22-86AD-847A0210803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8191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A1F62-6871-4B22-86AD-847A02108039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747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AA3A-8B63-4F78-8A95-045B23DE7DC6}" type="datetimeFigureOut">
              <a:rPr lang="en-GB" smtClean="0"/>
              <a:t>21/03/2018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B2C6-3A53-48B7-BB06-7AB4B2E369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2342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AA3A-8B63-4F78-8A95-045B23DE7DC6}" type="datetimeFigureOut">
              <a:rPr lang="en-GB" smtClean="0"/>
              <a:t>21/03/2018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B2C6-3A53-48B7-BB06-7AB4B2E369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7647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AA3A-8B63-4F78-8A95-045B23DE7DC6}" type="datetimeFigureOut">
              <a:rPr lang="en-GB" smtClean="0"/>
              <a:t>21/03/2018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B2C6-3A53-48B7-BB06-7AB4B2E369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204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AA3A-8B63-4F78-8A95-045B23DE7DC6}" type="datetimeFigureOut">
              <a:rPr lang="en-GB" smtClean="0"/>
              <a:t>21/03/2018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B2C6-3A53-48B7-BB06-7AB4B2E369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295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AA3A-8B63-4F78-8A95-045B23DE7DC6}" type="datetimeFigureOut">
              <a:rPr lang="en-GB" smtClean="0"/>
              <a:t>21/03/2018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B2C6-3A53-48B7-BB06-7AB4B2E369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2792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AA3A-8B63-4F78-8A95-045B23DE7DC6}" type="datetimeFigureOut">
              <a:rPr lang="en-GB" smtClean="0"/>
              <a:t>21/03/2018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B2C6-3A53-48B7-BB06-7AB4B2E369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4875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AA3A-8B63-4F78-8A95-045B23DE7DC6}" type="datetimeFigureOut">
              <a:rPr lang="en-GB" smtClean="0"/>
              <a:t>21/03/2018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B2C6-3A53-48B7-BB06-7AB4B2E369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296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AA3A-8B63-4F78-8A95-045B23DE7DC6}" type="datetimeFigureOut">
              <a:rPr lang="en-GB" smtClean="0"/>
              <a:t>21/03/2018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B2C6-3A53-48B7-BB06-7AB4B2E369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75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AA3A-8B63-4F78-8A95-045B23DE7DC6}" type="datetimeFigureOut">
              <a:rPr lang="en-GB" smtClean="0"/>
              <a:t>21/03/2018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B2C6-3A53-48B7-BB06-7AB4B2E369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7337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AA3A-8B63-4F78-8A95-045B23DE7DC6}" type="datetimeFigureOut">
              <a:rPr lang="en-GB" smtClean="0"/>
              <a:t>21/03/2018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B2C6-3A53-48B7-BB06-7AB4B2E369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180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AA3A-8B63-4F78-8A95-045B23DE7DC6}" type="datetimeFigureOut">
              <a:rPr lang="en-GB" smtClean="0"/>
              <a:t>21/03/2018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B2C6-3A53-48B7-BB06-7AB4B2E369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498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4AA3A-8B63-4F78-8A95-045B23DE7DC6}" type="datetimeFigureOut">
              <a:rPr lang="en-GB" smtClean="0"/>
              <a:t>21/03/2018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AB2C6-3A53-48B7-BB06-7AB4B2E36988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0" y="6268425"/>
            <a:ext cx="12192000" cy="0"/>
          </a:xfrm>
          <a:prstGeom prst="line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292489" y="6311900"/>
            <a:ext cx="4676037" cy="53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239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02523" y="3968661"/>
            <a:ext cx="5785338" cy="107858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solidFill>
                  <a:schemeClr val="accent5"/>
                </a:solidFill>
              </a:rPr>
              <a:t>Kassahun Admassu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solidFill>
                  <a:schemeClr val="accent5"/>
                </a:solidFill>
              </a:rPr>
              <a:t> African Centre for Statistics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solidFill>
                  <a:schemeClr val="accent5"/>
                </a:solidFill>
              </a:rPr>
              <a:t>United Nations Economic Commission for Africa</a:t>
            </a:r>
          </a:p>
          <a:p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66057" y="993531"/>
            <a:ext cx="10608965" cy="108145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Results of the regional assessment: </a:t>
            </a:r>
          </a:p>
          <a:p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Outcome of the APAI-CRVS monitoring framework</a:t>
            </a:r>
            <a:endParaRPr lang="en-GB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Rectangle 1"/>
          <p:cNvSpPr txBox="1">
            <a:spLocks/>
          </p:cNvSpPr>
          <p:nvPr/>
        </p:nvSpPr>
        <p:spPr>
          <a:xfrm>
            <a:off x="2151604" y="2548393"/>
            <a:ext cx="7470648" cy="1135583"/>
          </a:xfrm>
          <a:prstGeom prst="rect">
            <a:avLst/>
          </a:prstGeom>
        </p:spPr>
        <p:txBody>
          <a:bodyPr anchor="b">
            <a:normAutofit fontScale="92500"/>
          </a:bodyPr>
          <a:lstStyle>
            <a:lvl1pPr algn="l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2000" b="1" dirty="0">
                <a:solidFill>
                  <a:schemeClr val="tx1"/>
                </a:solidFill>
                <a:effectLst/>
              </a:rPr>
              <a:t>Workshop on the Operation of CR, VS and ID Management systems and the Production of VS reports for the Eastern Mediterranean region Countries </a:t>
            </a:r>
            <a:endParaRPr lang="en-US" sz="2000" dirty="0">
              <a:solidFill>
                <a:schemeClr val="tx1"/>
              </a:solidFill>
              <a:effectLst/>
            </a:endParaRPr>
          </a:p>
          <a:p>
            <a:pPr algn="ctr"/>
            <a:r>
              <a:rPr lang="en-US" sz="2000" dirty="0">
                <a:solidFill>
                  <a:schemeClr val="tx1"/>
                </a:solidFill>
                <a:effectLst/>
              </a:rPr>
              <a:t>26-30 March 2018, Tunis, Tunisia</a:t>
            </a:r>
          </a:p>
        </p:txBody>
      </p:sp>
    </p:spTree>
    <p:extLst>
      <p:ext uri="{BB962C8B-B14F-4D97-AF65-F5344CB8AC3E}">
        <p14:creationId xmlns:p14="http://schemas.microsoft.com/office/powerpoint/2010/main" val="28837032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3237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Conclusion</a:t>
            </a:r>
            <a:endParaRPr lang="en-GB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0246"/>
            <a:ext cx="10515600" cy="5086717"/>
          </a:xfrm>
        </p:spPr>
        <p:txBody>
          <a:bodyPr/>
          <a:lstStyle/>
          <a:p>
            <a:pPr defTabSz="457200">
              <a:buClr>
                <a:srgbClr val="A53010"/>
              </a:buClr>
              <a:buFont typeface="Wingdings 3" charset="2"/>
              <a:buChar char=""/>
              <a:defRPr/>
            </a:pP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Most of the countries have legal frameworks for civil registration, but the laws are not aligned to the international standards. </a:t>
            </a:r>
          </a:p>
          <a:p>
            <a:pPr defTabSz="457200">
              <a:buClr>
                <a:srgbClr val="A53010"/>
              </a:buClr>
              <a:buFont typeface="Wingdings 3" charset="2"/>
              <a:buChar char=""/>
              <a:defRPr/>
            </a:pPr>
            <a:endParaRPr lang="en-US" sz="2400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</a:endParaRPr>
          </a:p>
          <a:p>
            <a:pPr defTabSz="457200">
              <a:buClr>
                <a:srgbClr val="A53010"/>
              </a:buClr>
              <a:buFont typeface="Wingdings 3" charset="2"/>
              <a:buChar char=""/>
              <a:defRPr/>
            </a:pP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</a:rPr>
              <a:t>Registration has not increased as fast as expected for accelerated improvement of CRVS in the region.</a:t>
            </a:r>
          </a:p>
          <a:p>
            <a:pPr defTabSz="457200">
              <a:buClr>
                <a:srgbClr val="A53010"/>
              </a:buClr>
              <a:buFont typeface="Wingdings 3" charset="2"/>
              <a:buChar char=""/>
              <a:defRPr/>
            </a:pPr>
            <a:endParaRPr lang="en-US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</a:endParaRPr>
          </a:p>
          <a:p>
            <a:pPr defTabSz="457200">
              <a:buClr>
                <a:srgbClr val="A53010"/>
              </a:buClr>
              <a:buFont typeface="Wingdings 3" charset="2"/>
              <a:buChar char=""/>
              <a:defRPr/>
            </a:pP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</a:rPr>
              <a:t>In the region, on average, only about 50% of births and less than 40% deaths are captured by civil registration system.</a:t>
            </a:r>
          </a:p>
          <a:p>
            <a:pPr marL="0" indent="0" defTabSz="457200">
              <a:buClr>
                <a:srgbClr val="A53010"/>
              </a:buClr>
              <a:buNone/>
              <a:defRPr/>
            </a:pPr>
            <a:endParaRPr lang="en-US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</a:endParaRPr>
          </a:p>
          <a:p>
            <a:pPr marL="342900" lvl="0" indent="-342900" defTabSz="457200" fontAlgn="base">
              <a:lnSpc>
                <a:spcPct val="80000"/>
              </a:lnSpc>
              <a:spcAft>
                <a:spcPct val="0"/>
              </a:spcAft>
              <a:buClr>
                <a:srgbClr val="A53010"/>
              </a:buClr>
              <a:buFont typeface="Wingdings 3" panose="05040102010807070707" pitchFamily="18" charset="2"/>
              <a:buChar char=""/>
            </a:pPr>
            <a:r>
              <a:rPr lang="en-US" altLang="en-US" sz="2400" kern="0" dirty="0">
                <a:solidFill>
                  <a:srgbClr val="40404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Without improvement in the CR system, no improvement in VS system and vise versa.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10032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0494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8800" dirty="0">
                <a:solidFill>
                  <a:srgbClr val="C00000"/>
                </a:solidFill>
              </a:rPr>
              <a:t>Thank you </a:t>
            </a:r>
            <a:endParaRPr lang="en-GB" sz="8800" dirty="0">
              <a:solidFill>
                <a:srgbClr val="C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676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6658"/>
          </a:xfrm>
        </p:spPr>
        <p:txBody>
          <a:bodyPr>
            <a:normAutofit/>
          </a:bodyPr>
          <a:lstStyle/>
          <a:p>
            <a:r>
              <a:rPr lang="en-US" sz="3600" b="1" dirty="0">
                <a:cs typeface="Arial"/>
              </a:rPr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8008" y="1503485"/>
            <a:ext cx="7866185" cy="408842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b="1" dirty="0"/>
              <a:t>Introduction</a:t>
            </a: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/>
              <a:t>APAI-CRVS regional monitoring platform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/>
              <a:t>Main findings of the regional assessment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b="1" dirty="0"/>
              <a:t>Legal framework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b="1" dirty="0"/>
              <a:t>Registration and records transmission processes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b="1" dirty="0"/>
              <a:t>Vital Statistics and data quality checks</a:t>
            </a:r>
            <a:endParaRPr lang="en-US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b="1" dirty="0"/>
              <a:t>Birth and Death registrations completeness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/>
              <a:t>Conclusion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endParaRPr lang="en-GB" sz="2400" b="1" dirty="0"/>
          </a:p>
          <a:p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043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4917"/>
            <a:ext cx="10515600" cy="689952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Introduction</a:t>
            </a:r>
            <a:endParaRPr lang="en-GB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6315" y="954869"/>
            <a:ext cx="10515600" cy="4972417"/>
          </a:xfrm>
        </p:spPr>
        <p:txBody>
          <a:bodyPr>
            <a:normAutofit fontScale="92500" lnSpcReduction="20000"/>
          </a:bodyPr>
          <a:lstStyle/>
          <a:p>
            <a:pPr marL="342900" lvl="0" indent="-342900" defTabSz="457200">
              <a:lnSpc>
                <a:spcPct val="100000"/>
              </a:lnSpc>
              <a:spcBef>
                <a:spcPts val="0"/>
              </a:spcBef>
              <a:buClr>
                <a:srgbClr val="A53010"/>
              </a:buClr>
              <a:buFont typeface="Wingdings 3" charset="2"/>
              <a:buChar char=""/>
              <a:defRPr/>
            </a:pPr>
            <a:r>
              <a:rPr lang="en-US" kern="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The first step to improve CRVS is to evaluate the functionality of the exiting systems by assessing registration process and monitoring quality of records of vital events and vital statistics.</a:t>
            </a:r>
          </a:p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Clr>
                <a:srgbClr val="A53010"/>
              </a:buClr>
              <a:buNone/>
              <a:defRPr/>
            </a:pPr>
            <a:endParaRPr lang="en-US" kern="0" dirty="0">
              <a:solidFill>
                <a:srgbClr val="00000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defTabSz="457200">
              <a:lnSpc>
                <a:spcPct val="100000"/>
              </a:lnSpc>
              <a:spcBef>
                <a:spcPts val="0"/>
              </a:spcBef>
              <a:buClr>
                <a:srgbClr val="A53010"/>
              </a:buClr>
              <a:buFont typeface="Wingdings 3" charset="2"/>
              <a:buChar char=""/>
              <a:defRPr/>
            </a:pPr>
            <a:r>
              <a:rPr lang="en-US" kern="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With out standard-based quality assurance system and production of reliable vital statistics it is not possible to know the quality of the registration system, its coverage and completeness rate.</a:t>
            </a:r>
          </a:p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Clr>
                <a:srgbClr val="A53010"/>
              </a:buClr>
              <a:buNone/>
              <a:defRPr/>
            </a:pPr>
            <a:endParaRPr lang="en-US" kern="0" dirty="0">
              <a:solidFill>
                <a:srgbClr val="00000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defTabSz="457200">
              <a:lnSpc>
                <a:spcPct val="100000"/>
              </a:lnSpc>
              <a:spcBef>
                <a:spcPts val="0"/>
              </a:spcBef>
              <a:buClr>
                <a:srgbClr val="A53010"/>
              </a:buClr>
              <a:buFont typeface="Wingdings 3" charset="2"/>
              <a:buChar char=""/>
              <a:defRPr/>
            </a:pPr>
            <a:r>
              <a:rPr lang="en-US" kern="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However, many of the Member States do not have monitoring and quality assurance mechanism for their civil registration systems</a:t>
            </a:r>
          </a:p>
          <a:p>
            <a:pPr marL="342900" lvl="0" indent="-342900" defTabSz="457200">
              <a:lnSpc>
                <a:spcPct val="100000"/>
              </a:lnSpc>
              <a:spcBef>
                <a:spcPts val="0"/>
              </a:spcBef>
              <a:buClr>
                <a:srgbClr val="A53010"/>
              </a:buClr>
              <a:buFont typeface="Wingdings 3" charset="2"/>
              <a:buChar char=""/>
              <a:defRPr/>
            </a:pPr>
            <a:endParaRPr lang="en-GB" kern="0" dirty="0">
              <a:solidFill>
                <a:srgbClr val="00000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defTabSz="457200">
              <a:lnSpc>
                <a:spcPct val="100000"/>
              </a:lnSpc>
              <a:spcBef>
                <a:spcPts val="0"/>
              </a:spcBef>
              <a:buClr>
                <a:srgbClr val="A53010"/>
              </a:buClr>
              <a:buFont typeface="Wingdings 3" charset="2"/>
              <a:buChar char=""/>
              <a:defRPr/>
            </a:pPr>
            <a:r>
              <a:rPr lang="en-GB" kern="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Realizing the gap, the Second Conference of Ministers recommended to “</a:t>
            </a:r>
            <a:r>
              <a:rPr lang="en-GB" i="1" kern="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develop results-based monitoring and evaluation systems to monitor and report on progress of CRVS</a:t>
            </a:r>
            <a:r>
              <a:rPr lang="en-GB" kern="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” in the region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0528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75652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APAI-CRVS monitoring platform</a:t>
            </a:r>
            <a:endParaRPr lang="en-GB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350" y="1158538"/>
            <a:ext cx="10532634" cy="4820956"/>
          </a:xfrm>
        </p:spPr>
        <p:txBody>
          <a:bodyPr>
            <a:noAutofit/>
          </a:bodyPr>
          <a:lstStyle/>
          <a:p>
            <a:pPr marL="342900" lvl="0" indent="-342900" defTabSz="4572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A53010"/>
              </a:buClr>
              <a:buFont typeface="Wingdings 3" panose="05040102010807070707" pitchFamily="18" charset="2"/>
              <a:buChar char=""/>
            </a:pPr>
            <a:r>
              <a:rPr lang="en-GB" altLang="en-US" sz="2600" kern="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Following to this call, a web-based regional monitoring platform was developed by the APAI-CRVS Secretariat in 2016.</a:t>
            </a:r>
          </a:p>
          <a:p>
            <a:pPr marL="342900" lvl="0" indent="-342900" defTabSz="4572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A53010"/>
              </a:buClr>
              <a:buFont typeface="Wingdings 3" panose="05040102010807070707" pitchFamily="18" charset="2"/>
              <a:buChar char=""/>
            </a:pPr>
            <a:endParaRPr lang="en-US" altLang="en-US" sz="2600" kern="0" dirty="0">
              <a:solidFill>
                <a:srgbClr val="00000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defTabSz="4572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A53010"/>
              </a:buClr>
              <a:buFont typeface="Wingdings 3" panose="05040102010807070707" pitchFamily="18" charset="2"/>
              <a:buChar char=""/>
            </a:pPr>
            <a:r>
              <a:rPr lang="en-GB" altLang="en-US" sz="2600" kern="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The monitoring platform was designed to assess the status of CRVS systems and progress made by each country.</a:t>
            </a:r>
          </a:p>
          <a:p>
            <a:pPr marL="0" lvl="0" indent="0" defTabSz="4572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A53010"/>
              </a:buClr>
              <a:buNone/>
            </a:pPr>
            <a:endParaRPr lang="en-GB" altLang="en-US" sz="2600" kern="0" dirty="0">
              <a:solidFill>
                <a:srgbClr val="00000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defTabSz="4572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A53010"/>
              </a:buClr>
              <a:buFont typeface="Wingdings 3" panose="05040102010807070707" pitchFamily="18" charset="2"/>
              <a:buChar char=""/>
            </a:pPr>
            <a:r>
              <a:rPr lang="en-GB" altLang="en-US" sz="2600" kern="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The first web-based regional CRVS monitoring was rolled out in early 2017, and to be filled in once a year to monitor progresses in each member State.</a:t>
            </a:r>
          </a:p>
          <a:p>
            <a:pPr marL="0" lvl="0" indent="0" defTabSz="4572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A53010"/>
              </a:buClr>
              <a:buNone/>
            </a:pPr>
            <a:endParaRPr lang="en-US" altLang="en-US" sz="2600" kern="0" dirty="0">
              <a:solidFill>
                <a:srgbClr val="00000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defTabSz="4572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A53010"/>
              </a:buClr>
              <a:buFont typeface="Wingdings 3" panose="05040102010807070707" pitchFamily="18" charset="2"/>
              <a:buChar char=""/>
            </a:pPr>
            <a:r>
              <a:rPr lang="en-US" altLang="en-US" sz="2600" kern="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This presentation is based on responses from 39 countries that completed the monitoring form out of the 54 member states, a response rate of 72%</a:t>
            </a:r>
            <a:endParaRPr lang="en-GB" altLang="en-US" sz="2600" kern="0" dirty="0">
              <a:solidFill>
                <a:srgbClr val="00000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270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5384" y="171695"/>
            <a:ext cx="10515600" cy="575652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Legal framework</a:t>
            </a:r>
            <a:endParaRPr lang="en-GB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7348"/>
            <a:ext cx="11535508" cy="5336930"/>
          </a:xfrm>
        </p:spPr>
        <p:txBody>
          <a:bodyPr>
            <a:normAutofit/>
          </a:bodyPr>
          <a:lstStyle/>
          <a:p>
            <a:pPr marL="342900" lvl="0" indent="-342900" defTabSz="4572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A53010"/>
              </a:buClr>
              <a:buFont typeface="Wingdings 3" panose="05040102010807070707" pitchFamily="18" charset="2"/>
              <a:buChar char=""/>
            </a:pPr>
            <a:endParaRPr lang="en-US" altLang="en-US" kern="0" dirty="0">
              <a:solidFill>
                <a:srgbClr val="00000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defTabSz="4572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A53010"/>
              </a:buClr>
              <a:buFont typeface="Wingdings 3" panose="05040102010807070707" pitchFamily="18" charset="2"/>
              <a:buChar char=""/>
            </a:pPr>
            <a:endParaRPr lang="en-US" altLang="en-US" kern="0" dirty="0">
              <a:solidFill>
                <a:srgbClr val="00000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marL="0" lvl="0" indent="0" defTabSz="4572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A53010"/>
              </a:buClr>
              <a:buNone/>
            </a:pPr>
            <a:endParaRPr lang="en-GB" altLang="en-US" kern="0" dirty="0">
              <a:solidFill>
                <a:srgbClr val="00000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15384" y="931985"/>
            <a:ext cx="9574823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buClr>
                <a:srgbClr val="A53010"/>
              </a:buClr>
              <a:buFont typeface="Wingdings 3" charset="2"/>
              <a:buChar char=""/>
              <a:defRPr/>
            </a:pPr>
            <a:r>
              <a:rPr lang="en-US" sz="2600" kern="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All countries, except one, have legal provision for civil registration</a:t>
            </a:r>
          </a:p>
          <a:p>
            <a:pPr defTabSz="457200">
              <a:buClr>
                <a:srgbClr val="A53010"/>
              </a:buClr>
              <a:defRPr/>
            </a:pPr>
            <a:r>
              <a:rPr lang="en-US" sz="2600" kern="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  <a:p>
            <a:pPr defTabSz="457200">
              <a:buClr>
                <a:srgbClr val="A53010"/>
              </a:buClr>
              <a:buFont typeface="Wingdings 3" charset="2"/>
              <a:buChar char=""/>
              <a:defRPr/>
            </a:pPr>
            <a:r>
              <a:rPr lang="en-US" sz="2600" kern="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Existing legal provisions </a:t>
            </a:r>
            <a:r>
              <a:rPr lang="en-GB" sz="2600" kern="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are not in compliance with international 	standards</a:t>
            </a:r>
            <a:r>
              <a:rPr lang="en-US" sz="2600" kern="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  <a:p>
            <a:pPr marL="800100" lvl="1" indent="-342900" defTabSz="457200">
              <a:buClr>
                <a:srgbClr val="A53010"/>
              </a:buClr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more than one third of the countries, the law does not specify late and delayed registration;</a:t>
            </a:r>
          </a:p>
          <a:p>
            <a:pPr marL="800100" lvl="1" indent="-342900" defTabSz="457200">
              <a:buClr>
                <a:srgbClr val="A53010"/>
              </a:buClr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many countries registration of marriage and divorce are not compulsory, divorce registration is compulsory only in 17 out of the 39 countries;</a:t>
            </a:r>
          </a:p>
          <a:p>
            <a:pPr marL="800100" lvl="1" indent="-342900" defTabSz="457200">
              <a:buClr>
                <a:srgbClr val="A53010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half of the countries, the law does not adequately address producing of vital statistics and on recording causes of death.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457200">
              <a:buClr>
                <a:srgbClr val="A53010"/>
              </a:buClr>
              <a:buFont typeface="Wingdings 3" charset="2"/>
              <a:buChar char=""/>
              <a:defRPr/>
            </a:pPr>
            <a:endParaRPr lang="en-GB" altLang="en-US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440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75652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Registration and records transmission processes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350" y="1202500"/>
            <a:ext cx="10532634" cy="4820956"/>
          </a:xfrm>
        </p:spPr>
        <p:txBody>
          <a:bodyPr>
            <a:normAutofit/>
          </a:bodyPr>
          <a:lstStyle/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Clr>
                <a:srgbClr val="A53010"/>
              </a:buClr>
              <a:buNone/>
              <a:defRPr/>
            </a:pPr>
            <a:r>
              <a:rPr lang="en-US" sz="2600" kern="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Notification of birth and death events:</a:t>
            </a:r>
          </a:p>
          <a:p>
            <a:pPr lvl="1" defTabSz="457200">
              <a:lnSpc>
                <a:spcPct val="100000"/>
              </a:lnSpc>
              <a:spcBef>
                <a:spcPts val="0"/>
              </a:spcBef>
              <a:buClr>
                <a:srgbClr val="A53010"/>
              </a:buClr>
              <a:buFont typeface="Wingdings" panose="05000000000000000000" pitchFamily="2" charset="2"/>
              <a:buChar char="Ø"/>
              <a:defRPr/>
            </a:pPr>
            <a:r>
              <a:rPr lang="en-US" sz="2200" kern="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Community chiefs or local administrators are main notifies for events occur at homes</a:t>
            </a:r>
          </a:p>
          <a:p>
            <a:pPr lvl="1" defTabSz="457200">
              <a:lnSpc>
                <a:spcPct val="100000"/>
              </a:lnSpc>
              <a:spcBef>
                <a:spcPts val="0"/>
              </a:spcBef>
              <a:buClr>
                <a:srgbClr val="A53010"/>
              </a:buClr>
              <a:buFont typeface="Wingdings" panose="05000000000000000000" pitchFamily="2" charset="2"/>
              <a:buChar char="Ø"/>
              <a:defRPr/>
            </a:pPr>
            <a:r>
              <a:rPr lang="en-US" sz="2200" kern="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Health workers serve as primary notifies for events occur at health facilities</a:t>
            </a:r>
          </a:p>
          <a:p>
            <a:pPr lvl="1" defTabSz="457200">
              <a:lnSpc>
                <a:spcPct val="100000"/>
              </a:lnSpc>
              <a:spcBef>
                <a:spcPts val="0"/>
              </a:spcBef>
              <a:buClr>
                <a:srgbClr val="A53010"/>
              </a:buClr>
              <a:buFont typeface="Wingdings" panose="05000000000000000000" pitchFamily="2" charset="2"/>
              <a:buChar char="Ø"/>
              <a:defRPr/>
            </a:pPr>
            <a:r>
              <a:rPr lang="en-US" sz="2200" kern="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Only few countries use mobile technology to notify birth and death at the community</a:t>
            </a:r>
          </a:p>
          <a:p>
            <a:pPr lvl="1" defTabSz="457200">
              <a:lnSpc>
                <a:spcPct val="100000"/>
              </a:lnSpc>
              <a:spcBef>
                <a:spcPts val="0"/>
              </a:spcBef>
              <a:buClr>
                <a:srgbClr val="A53010"/>
              </a:buClr>
              <a:buFont typeface="Wingdings" panose="05000000000000000000" pitchFamily="2" charset="2"/>
              <a:buChar char="Ø"/>
              <a:defRPr/>
            </a:pPr>
            <a:r>
              <a:rPr lang="en-US" sz="2200" kern="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Most health facilities notify local registration offices using paper forms</a:t>
            </a:r>
          </a:p>
          <a:p>
            <a:pPr marL="457200" lvl="1" indent="0" defTabSz="457200">
              <a:lnSpc>
                <a:spcPct val="100000"/>
              </a:lnSpc>
              <a:spcBef>
                <a:spcPts val="0"/>
              </a:spcBef>
              <a:buClr>
                <a:srgbClr val="A53010"/>
              </a:buClr>
              <a:buNone/>
              <a:defRPr/>
            </a:pPr>
            <a:endParaRPr lang="en-US" sz="2200" kern="0" dirty="0">
              <a:solidFill>
                <a:srgbClr val="00000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Clr>
                <a:srgbClr val="A53010"/>
              </a:buClr>
              <a:buNone/>
              <a:defRPr/>
            </a:pPr>
            <a:r>
              <a:rPr lang="en-US" sz="2600" kern="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Registration and transmission of records:</a:t>
            </a:r>
          </a:p>
          <a:p>
            <a:pPr lvl="1" defTabSz="457200">
              <a:lnSpc>
                <a:spcPct val="100000"/>
              </a:lnSpc>
              <a:spcBef>
                <a:spcPts val="0"/>
              </a:spcBef>
              <a:buClr>
                <a:srgbClr val="A53010"/>
              </a:buClr>
              <a:buFont typeface="Wingdings" panose="05000000000000000000" pitchFamily="2" charset="2"/>
              <a:buChar char="Ø"/>
              <a:defRPr/>
            </a:pPr>
            <a:r>
              <a:rPr lang="en-US" sz="2200" kern="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Only one-thirds of the countries register birth and death events electronically at all local registration offices</a:t>
            </a:r>
          </a:p>
          <a:p>
            <a:pPr lvl="1" defTabSz="457200">
              <a:lnSpc>
                <a:spcPct val="100000"/>
              </a:lnSpc>
              <a:spcBef>
                <a:spcPts val="0"/>
              </a:spcBef>
              <a:buClr>
                <a:srgbClr val="A53010"/>
              </a:buClr>
              <a:buFont typeface="Wingdings" panose="05000000000000000000" pitchFamily="2" charset="2"/>
              <a:buChar char="Ø"/>
              <a:defRPr/>
            </a:pPr>
            <a:r>
              <a:rPr lang="en-US" sz="2200" kern="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Few countries use an electronic registration system for recording marriage and divorce events</a:t>
            </a:r>
          </a:p>
          <a:p>
            <a:pPr lvl="1" defTabSz="457200">
              <a:lnSpc>
                <a:spcPct val="100000"/>
              </a:lnSpc>
              <a:spcBef>
                <a:spcPts val="0"/>
              </a:spcBef>
              <a:buClr>
                <a:srgbClr val="A53010"/>
              </a:buClr>
              <a:buFont typeface="Wingdings" panose="05000000000000000000" pitchFamily="2" charset="2"/>
              <a:buChar char="Ø"/>
              <a:defRPr/>
            </a:pPr>
            <a:r>
              <a:rPr lang="en-US" sz="2200" kern="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A larger number of countries fully depend on a paper-based registration and transferring of records</a:t>
            </a:r>
            <a:endParaRPr lang="en-GB" sz="2200" kern="0" dirty="0">
              <a:solidFill>
                <a:srgbClr val="00000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marL="457200" lvl="1" indent="0" defTabSz="457200">
              <a:lnSpc>
                <a:spcPct val="100000"/>
              </a:lnSpc>
              <a:spcBef>
                <a:spcPts val="0"/>
              </a:spcBef>
              <a:buClr>
                <a:srgbClr val="A53010"/>
              </a:buClr>
              <a:buNone/>
              <a:defRPr/>
            </a:pPr>
            <a:endParaRPr lang="en-US" sz="2200" kern="0" dirty="0">
              <a:solidFill>
                <a:srgbClr val="00000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lvl="1" defTabSz="457200">
              <a:lnSpc>
                <a:spcPct val="100000"/>
              </a:lnSpc>
              <a:spcBef>
                <a:spcPts val="0"/>
              </a:spcBef>
              <a:buClr>
                <a:srgbClr val="A53010"/>
              </a:buClr>
              <a:buFont typeface="Wingdings" panose="05000000000000000000" pitchFamily="2" charset="2"/>
              <a:buChar char="Ø"/>
              <a:defRPr/>
            </a:pPr>
            <a:endParaRPr lang="en-US" altLang="en-US" kern="0" dirty="0">
              <a:solidFill>
                <a:srgbClr val="00000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defTabSz="4572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A53010"/>
              </a:buClr>
              <a:buFont typeface="Wingdings 3" panose="05040102010807070707" pitchFamily="18" charset="2"/>
              <a:buChar char=""/>
            </a:pPr>
            <a:endParaRPr lang="en-US" altLang="en-US" kern="0" dirty="0">
              <a:solidFill>
                <a:srgbClr val="00000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defTabSz="4572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A53010"/>
              </a:buClr>
              <a:buFont typeface="Wingdings 3" panose="05040102010807070707" pitchFamily="18" charset="2"/>
              <a:buChar char=""/>
            </a:pPr>
            <a:endParaRPr lang="en-GB" altLang="en-US" kern="0" dirty="0">
              <a:solidFill>
                <a:srgbClr val="00000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672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331" y="215655"/>
            <a:ext cx="10515600" cy="619613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Vital Statistics and data quality checks</a:t>
            </a:r>
            <a:endParaRPr lang="en-GB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69377"/>
            <a:ext cx="10515600" cy="5007586"/>
          </a:xfrm>
        </p:spPr>
        <p:txBody>
          <a:bodyPr>
            <a:normAutofit/>
          </a:bodyPr>
          <a:lstStyle/>
          <a:p>
            <a:pPr marL="171450" lvl="0" indent="-171450" defTabSz="685800">
              <a:spcBef>
                <a:spcPts val="750"/>
              </a:spcBef>
            </a:pPr>
            <a:endParaRPr lang="en-US" kern="0" dirty="0">
              <a:solidFill>
                <a:srgbClr val="00000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marL="171450" lvl="0" indent="-171450" defTabSz="685800">
              <a:spcBef>
                <a:spcPts val="750"/>
              </a:spcBef>
            </a:pPr>
            <a:endParaRPr lang="en-US" kern="0" dirty="0">
              <a:solidFill>
                <a:srgbClr val="00000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059" y="1044696"/>
            <a:ext cx="5695055" cy="4725244"/>
          </a:xfrm>
          <a:prstGeom prst="rect">
            <a:avLst/>
          </a:prstGeom>
        </p:spPr>
      </p:pic>
      <p:sp>
        <p:nvSpPr>
          <p:cNvPr id="5" name="Content Placeholder 5"/>
          <p:cNvSpPr txBox="1">
            <a:spLocks/>
          </p:cNvSpPr>
          <p:nvPr/>
        </p:nvSpPr>
        <p:spPr bwMode="auto">
          <a:xfrm>
            <a:off x="6879656" y="1389184"/>
            <a:ext cx="4805321" cy="4229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457200">
              <a:spcBef>
                <a:spcPct val="20000"/>
              </a:spcBef>
              <a:buClr>
                <a:schemeClr val="accent2"/>
              </a:buClr>
              <a:buChar char="•"/>
              <a:defRPr sz="3200" b="1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defTabSz="4572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Ø"/>
              <a:defRPr sz="2800" b="1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defTabSz="4572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q"/>
              <a:defRPr sz="2400" b="1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defTabSz="4572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v"/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defTabSz="457200">
              <a:spcBef>
                <a:spcPct val="20000"/>
              </a:spcBef>
              <a:buClr>
                <a:schemeClr val="accent2"/>
              </a:buClr>
              <a:buChar char="–"/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sz="2000" b="1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fontAlgn="base">
              <a:lnSpc>
                <a:spcPct val="80000"/>
              </a:lnSpc>
              <a:spcBef>
                <a:spcPts val="1000"/>
              </a:spcBef>
              <a:spcAft>
                <a:spcPct val="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en-US" altLang="en-US" sz="2200" b="0" dirty="0">
                <a:solidFill>
                  <a:srgbClr val="40404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About two-thirds of the countries compile birth and death statistics from civil registration</a:t>
            </a:r>
          </a:p>
          <a:p>
            <a:pPr fontAlgn="base">
              <a:lnSpc>
                <a:spcPct val="80000"/>
              </a:lnSpc>
              <a:spcBef>
                <a:spcPts val="1000"/>
              </a:spcBef>
              <a:spcAft>
                <a:spcPct val="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endParaRPr lang="en-US" altLang="en-US" sz="1700" b="0" dirty="0">
              <a:solidFill>
                <a:srgbClr val="404040"/>
              </a:solidFill>
              <a:latin typeface="Century Gothic" panose="020B0502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fontAlgn="base">
              <a:lnSpc>
                <a:spcPct val="80000"/>
              </a:lnSpc>
              <a:spcBef>
                <a:spcPts val="1000"/>
              </a:spcBef>
              <a:spcAft>
                <a:spcPct val="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en-US" altLang="en-US" sz="2200" b="0" dirty="0">
                <a:solidFill>
                  <a:srgbClr val="40404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only 10 countries (26%) compile data from marriage and divorce records.</a:t>
            </a:r>
          </a:p>
          <a:p>
            <a:pPr fontAlgn="base">
              <a:lnSpc>
                <a:spcPct val="80000"/>
              </a:lnSpc>
              <a:spcBef>
                <a:spcPts val="1000"/>
              </a:spcBef>
              <a:spcAft>
                <a:spcPct val="0"/>
              </a:spcAft>
              <a:buClr>
                <a:srgbClr val="A53010"/>
              </a:buClr>
              <a:buFont typeface="Wingdings 3" panose="05040102010807070707" pitchFamily="18" charset="2"/>
              <a:buNone/>
            </a:pPr>
            <a:endParaRPr lang="en-US" altLang="en-US" sz="2200" b="0" dirty="0">
              <a:solidFill>
                <a:srgbClr val="40404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fontAlgn="base">
              <a:lnSpc>
                <a:spcPct val="80000"/>
              </a:lnSpc>
              <a:spcBef>
                <a:spcPts val="1000"/>
              </a:spcBef>
              <a:spcAft>
                <a:spcPct val="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en-US" altLang="en-US" sz="2200" b="0" dirty="0">
                <a:solidFill>
                  <a:srgbClr val="40404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Only 15 countries (38%) publish annual VS reports regularly</a:t>
            </a:r>
          </a:p>
          <a:p>
            <a:pPr marL="0" indent="0" fontAlgn="base">
              <a:lnSpc>
                <a:spcPct val="80000"/>
              </a:lnSpc>
              <a:spcBef>
                <a:spcPts val="1000"/>
              </a:spcBef>
              <a:spcAft>
                <a:spcPct val="0"/>
              </a:spcAft>
              <a:buClr>
                <a:srgbClr val="A53010"/>
              </a:buClr>
              <a:buNone/>
            </a:pPr>
            <a:endParaRPr lang="en-US" altLang="en-US" sz="2200" b="0" dirty="0">
              <a:solidFill>
                <a:srgbClr val="40404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fontAlgn="base">
              <a:lnSpc>
                <a:spcPct val="80000"/>
              </a:lnSpc>
              <a:spcBef>
                <a:spcPts val="1000"/>
              </a:spcBef>
              <a:spcAft>
                <a:spcPct val="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en-US" altLang="en-US" sz="2200" b="0" dirty="0">
                <a:solidFill>
                  <a:srgbClr val="40404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11countries (33%) publish VS report on an ad hoc basis.</a:t>
            </a:r>
          </a:p>
          <a:p>
            <a:pPr marL="0" indent="0" fontAlgn="base">
              <a:lnSpc>
                <a:spcPct val="80000"/>
              </a:lnSpc>
              <a:spcBef>
                <a:spcPts val="1000"/>
              </a:spcBef>
              <a:spcAft>
                <a:spcPct val="0"/>
              </a:spcAft>
              <a:buClr>
                <a:srgbClr val="A53010"/>
              </a:buClr>
              <a:buNone/>
            </a:pPr>
            <a:endParaRPr lang="en-US" altLang="en-US" sz="2200" b="0" dirty="0">
              <a:solidFill>
                <a:srgbClr val="40404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932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5121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Vital Statistics and data quality(cont’d)</a:t>
            </a:r>
            <a:endParaRPr lang="en-GB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5671"/>
            <a:ext cx="10029092" cy="4249860"/>
          </a:xfrm>
        </p:spPr>
        <p:txBody>
          <a:bodyPr/>
          <a:lstStyle/>
          <a:p>
            <a:pPr marL="0" indent="0" fontAlgn="base">
              <a:lnSpc>
                <a:spcPct val="80000"/>
              </a:lnSpc>
              <a:spcAft>
                <a:spcPct val="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 large as two-thirds of the countries do not have a routine data quality and    plausibility checks mechanism. </a:t>
            </a:r>
            <a:r>
              <a:rPr lang="en-GB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fontAlgn="base">
              <a:lnSpc>
                <a:spcPct val="80000"/>
              </a:lnSpc>
              <a:spcAft>
                <a:spcPct val="0"/>
              </a:spcAft>
              <a:buClr>
                <a:srgbClr val="A53010"/>
              </a:buClr>
              <a:buNone/>
            </a:pPr>
            <a:endParaRPr lang="en-GB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fontAlgn="base">
              <a:lnSpc>
                <a:spcPct val="80000"/>
              </a:lnSpc>
              <a:spcAft>
                <a:spcPct val="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Some contrives do not distinguish between current, late and delayed registrations and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report backlogs as current registration.</a:t>
            </a:r>
          </a:p>
          <a:p>
            <a:pPr marL="0" indent="0" fontAlgn="base">
              <a:lnSpc>
                <a:spcPct val="80000"/>
              </a:lnSpc>
              <a:spcAft>
                <a:spcPct val="0"/>
              </a:spcAft>
              <a:buClr>
                <a:srgbClr val="A53010"/>
              </a:buClr>
              <a:buNone/>
            </a:pPr>
            <a:endParaRPr lang="en-US" alt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fontAlgn="base">
              <a:lnSpc>
                <a:spcPct val="80000"/>
              </a:lnSpc>
              <a:spcAft>
                <a:spcPct val="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</a:rPr>
              <a:t>This resulted completeness rate of over 100%</a:t>
            </a:r>
            <a:endParaRPr lang="en-GB" sz="2400" dirty="0"/>
          </a:p>
          <a:p>
            <a:pPr marL="0" indent="0" fontAlgn="base">
              <a:lnSpc>
                <a:spcPct val="80000"/>
              </a:lnSpc>
              <a:spcAft>
                <a:spcPct val="0"/>
              </a:spcAft>
              <a:buClr>
                <a:srgbClr val="A53010"/>
              </a:buClr>
              <a:buNone/>
            </a:pPr>
            <a:endParaRPr lang="en-GB" alt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fontAlgn="base">
              <a:lnSpc>
                <a:spcPct val="80000"/>
              </a:lnSpc>
              <a:spcAft>
                <a:spcPct val="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Times New Roman" panose="02020603050405020304" pitchFamily="18" charset="0"/>
              </a:rPr>
              <a:t>Few countries able assess and monitor completeness of their civil registration system.</a:t>
            </a:r>
          </a:p>
          <a:p>
            <a:pPr marL="0" indent="0" fontAlgn="base">
              <a:lnSpc>
                <a:spcPct val="80000"/>
              </a:lnSpc>
              <a:spcAft>
                <a:spcPct val="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endParaRPr lang="en-GB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defTabSz="685800">
              <a:spcBef>
                <a:spcPts val="750"/>
              </a:spcBef>
              <a:buNone/>
            </a:pPr>
            <a:endParaRPr lang="en-GB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fontAlgn="base">
              <a:lnSpc>
                <a:spcPct val="80000"/>
              </a:lnSpc>
              <a:spcAft>
                <a:spcPct val="0"/>
              </a:spcAft>
              <a:buClr>
                <a:srgbClr val="A53010"/>
              </a:buClr>
              <a:buNone/>
            </a:pPr>
            <a:endParaRPr lang="en-US" altLang="en-US" sz="2200" dirty="0">
              <a:solidFill>
                <a:srgbClr val="40404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6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9952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Birth and death registration completeness</a:t>
            </a:r>
            <a:endParaRPr lang="en-GB" sz="3600" b="1" dirty="0">
              <a:solidFill>
                <a:srgbClr val="C0000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8818" y="1263209"/>
            <a:ext cx="4950381" cy="418831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1120" y="1263209"/>
            <a:ext cx="5938047" cy="4919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429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5540</TotalTime>
  <Words>650</Words>
  <Application>Microsoft Office PowerPoint</Application>
  <PresentationFormat>Widescreen</PresentationFormat>
  <Paragraphs>88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Century Gothic</vt:lpstr>
      <vt:lpstr>Times New Roman</vt:lpstr>
      <vt:lpstr>Wingdings</vt:lpstr>
      <vt:lpstr>Wingdings 3</vt:lpstr>
      <vt:lpstr>Office Theme</vt:lpstr>
      <vt:lpstr>PowerPoint Presentation</vt:lpstr>
      <vt:lpstr>Outline</vt:lpstr>
      <vt:lpstr>Introduction</vt:lpstr>
      <vt:lpstr>APAI-CRVS monitoring platform</vt:lpstr>
      <vt:lpstr>Legal framework</vt:lpstr>
      <vt:lpstr>Registration and records transmission processes</vt:lpstr>
      <vt:lpstr>Vital Statistics and data quality checks</vt:lpstr>
      <vt:lpstr>Vital Statistics and data quality(cont’d)</vt:lpstr>
      <vt:lpstr>Birth and death registration completeness</vt:lpstr>
      <vt:lpstr>Conclusion</vt:lpstr>
      <vt:lpstr>Thank you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data: Adding value by matching access with privacy and security</dc:title>
  <dc:creator>Molla Hunegnaw</dc:creator>
  <cp:lastModifiedBy>María Isabel Cobos</cp:lastModifiedBy>
  <cp:revision>150</cp:revision>
  <cp:lastPrinted>2018-02-26T15:59:41Z</cp:lastPrinted>
  <dcterms:created xsi:type="dcterms:W3CDTF">2017-02-24T07:02:11Z</dcterms:created>
  <dcterms:modified xsi:type="dcterms:W3CDTF">2018-03-21T09:06:52Z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