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4" r:id="rId2"/>
    <p:sldId id="401" r:id="rId3"/>
    <p:sldId id="365" r:id="rId4"/>
    <p:sldId id="366" r:id="rId5"/>
    <p:sldId id="390" r:id="rId6"/>
    <p:sldId id="391" r:id="rId7"/>
    <p:sldId id="392" r:id="rId8"/>
    <p:sldId id="393" r:id="rId9"/>
    <p:sldId id="394" r:id="rId10"/>
    <p:sldId id="395" r:id="rId11"/>
    <p:sldId id="379" r:id="rId12"/>
    <p:sldId id="398" r:id="rId13"/>
    <p:sldId id="402" r:id="rId14"/>
    <p:sldId id="399" r:id="rId15"/>
    <p:sldId id="386" r:id="rId16"/>
    <p:sldId id="396" r:id="rId17"/>
    <p:sldId id="389" r:id="rId18"/>
  </p:sldIdLst>
  <p:sldSz cx="9144000" cy="6858000" type="screen4x3"/>
  <p:notesSz cx="7010400" cy="92964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2" autoAdjust="0"/>
  </p:normalViewPr>
  <p:slideViewPr>
    <p:cSldViewPr>
      <p:cViewPr>
        <p:scale>
          <a:sx n="60" d="100"/>
          <a:sy n="60" d="100"/>
        </p:scale>
        <p:origin x="-117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 rtl="1">
              <a:defRPr sz="1200"/>
            </a:lvl1pPr>
          </a:lstStyle>
          <a:p>
            <a:pPr rt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 rtl="1">
              <a:defRPr sz="1200"/>
            </a:lvl1pPr>
          </a:lstStyle>
          <a:p>
            <a:pPr rtl="1"/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 rtl="1">
              <a:defRPr sz="1200"/>
            </a:lvl1pPr>
          </a:lstStyle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 rtl="1">
              <a:defRPr sz="1200"/>
            </a:lvl1pPr>
          </a:lstStyle>
          <a:p>
            <a:pPr rtl="1"/>
            <a:fld id="{E31A4E1F-E987-403D-A42C-8B673393CF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18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 rtl="1">
              <a:defRPr sz="1200"/>
            </a:lvl1pPr>
          </a:lstStyle>
          <a:p>
            <a:pPr rt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 rtl="1">
              <a:defRPr sz="1200"/>
            </a:lvl1pPr>
          </a:lstStyle>
          <a:p>
            <a:pPr rtl="1"/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1" anchor="ctr"/>
          <a:lstStyle/>
          <a:p>
            <a:pPr rtl="1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1">
            <a:normAutofit/>
          </a:bodyPr>
          <a:lstStyle/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 rtl="1">
              <a:defRPr sz="1200"/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 rtl="1">
              <a:defRPr sz="1200"/>
            </a:lvl1pPr>
          </a:lstStyle>
          <a:p>
            <a:pPr rtl="1"/>
            <a:fld id="{26723292-8ECC-49D2-9436-5AF354BE93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9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6CFF3878-E369-40ED-B6CC-B358725D4B9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04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75"/>
            <a:ext cx="9144000" cy="6876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1"/>
          <a:lstStyle/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1"/>
          <a:lstStyle>
            <a:lvl1pPr marL="0" indent="0" algn="ctr" rtl="1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82353" r="76824" b="5255"/>
          <a:stretch/>
        </p:blipFill>
        <p:spPr>
          <a:xfrm>
            <a:off x="182878" y="5776860"/>
            <a:ext cx="1914861" cy="8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/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6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1"/>
          <a:lstStyle/>
          <a:p>
            <a:pPr rtl="1"/>
            <a:r>
              <a:rPr lang="a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1"/>
          <a:lstStyle/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4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1" anchor="t"/>
          <a:lstStyle>
            <a:lvl1pPr algn="r" rtl="1">
              <a:defRPr sz="4000" b="1" cap="all"/>
            </a:lvl1pPr>
          </a:lstStyle>
          <a:p>
            <a:pPr rtl="1"/>
            <a:r>
              <a:rPr lang="a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1" anchor="b"/>
          <a:lstStyle>
            <a:lvl1pPr marL="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1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9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8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0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7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1" anchor="b"/>
          <a:lstStyle>
            <a:lvl1pPr algn="r" rtl="1">
              <a:defRPr sz="2000" b="1"/>
            </a:lvl1pPr>
          </a:lstStyle>
          <a:p>
            <a:pPr rtl="1"/>
            <a:r>
              <a:rPr lang="a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1"/>
          <a:lstStyle>
            <a:lvl1pPr marL="0" indent="0" algn="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2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1" anchor="b"/>
          <a:lstStyle>
            <a:lvl1pPr algn="r" rtl="1">
              <a:defRPr sz="2000" b="1"/>
            </a:lvl1pPr>
          </a:lstStyle>
          <a:p>
            <a:pPr rtl="1"/>
            <a:r>
              <a:rPr lang="a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1"/>
          <a:lstStyle>
            <a:lvl1pPr marL="0" indent="0" algn="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9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758"/>
          <a:stretch/>
        </p:blipFill>
        <p:spPr>
          <a:xfrm>
            <a:off x="0" y="5881254"/>
            <a:ext cx="9144000" cy="9767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648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3227" y="648248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9998EA3-FA9D-4CA1-BAA1-56F414042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who.int/healthinfo/anacod/e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ho.int/healthinfo/civil_registration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1"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لمحة </a:t>
            </a:r>
            <a:r>
              <a:rPr lang="ar-SA" b="1" dirty="0">
                <a:solidFill>
                  <a:srgbClr val="FF0000"/>
                </a:solidFill>
              </a:rPr>
              <a:t>عامة عن عملية جمع إحصائيات الوفيات وإصدارها</a:t>
            </a:r>
            <a:r>
              <a:rPr lang="en-AU" sz="3600" b="1" dirty="0">
                <a:solidFill>
                  <a:schemeClr val="tx1"/>
                </a:solidFill>
              </a:rPr>
              <a:t/>
            </a:r>
            <a:br>
              <a:rPr lang="en-AU" sz="3600" b="1" dirty="0">
                <a:solidFill>
                  <a:schemeClr val="tx1"/>
                </a:solidFill>
              </a:rPr>
            </a:br>
            <a:r>
              <a:rPr lang="en-AU" sz="3600" b="1" dirty="0">
                <a:solidFill>
                  <a:schemeClr val="tx1"/>
                </a:solidFill>
              </a:rPr>
              <a:t/>
            </a:r>
            <a:br>
              <a:rPr lang="en-AU" sz="3600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789040"/>
            <a:ext cx="6400800" cy="1752600"/>
          </a:xfrm>
        </p:spPr>
        <p:txBody>
          <a:bodyPr rtlCol="1">
            <a:normAutofit fontScale="77500" lnSpcReduction="20000"/>
          </a:bodyPr>
          <a:lstStyle/>
          <a:p>
            <a:pPr algn="r" rtl="1"/>
            <a:r>
              <a:rPr lang="ar" sz="3600" dirty="0" smtClean="0"/>
              <a:t>‏د</a:t>
            </a:r>
            <a:r>
              <a:rPr lang="en-US" sz="3600" dirty="0"/>
              <a:t>.</a:t>
            </a:r>
            <a:r>
              <a:rPr lang="ar" sz="3600" dirty="0" smtClean="0"/>
              <a:t> عزة </a:t>
            </a:r>
            <a:r>
              <a:rPr lang="ar" sz="3600" dirty="0"/>
              <a:t>بدر </a:t>
            </a:r>
            <a:endParaRPr lang="en-US" sz="3600" dirty="0" smtClean="0"/>
          </a:p>
          <a:p>
            <a:pPr algn="r" rtl="1"/>
            <a:r>
              <a:rPr lang="ar" sz="3600" dirty="0"/>
              <a:t>الإحصاءات الحيوية والدعم القُطري</a:t>
            </a:r>
          </a:p>
          <a:p>
            <a:pPr algn="r" rtl="1"/>
            <a:r>
              <a:rPr lang="ar" sz="3600" dirty="0"/>
              <a:t>منظمة الصحة العالمية/المكتب الإقليمي لشرق المتوسط</a:t>
            </a:r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1"/>
            <a:r>
              <a:rPr lang="ar" sz="3600" dirty="0">
                <a:solidFill>
                  <a:srgbClr val="FF0000"/>
                </a:solidFill>
              </a:rPr>
              <a:t>الخطوة السادسة: تقييم جودة البيانات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484784"/>
            <a:ext cx="4608512" cy="4713387"/>
          </a:xfrm>
        </p:spPr>
        <p:txBody>
          <a:bodyPr rtlCol="1">
            <a:normAutofit fontScale="85000" lnSpcReduction="20000"/>
          </a:bodyPr>
          <a:lstStyle/>
          <a:p>
            <a:pPr rtl="1"/>
            <a:r>
              <a:rPr lang="ar" dirty="0"/>
              <a:t>استخدم ANACoD (تحليل رموز أسباب الوفاة) لتقييم جودة الإحصاءات الوطنية للوفيات </a:t>
            </a:r>
          </a:p>
          <a:p>
            <a:pPr rtl="1"/>
            <a:r>
              <a:rPr lang="ar" dirty="0"/>
              <a:t>تقييمان هامان: التغطية وجودة البيانات </a:t>
            </a:r>
          </a:p>
          <a:p>
            <a:pPr rtl="1"/>
            <a:r>
              <a:rPr lang="ar" dirty="0"/>
              <a:t>الأداة متوفرة على تطبيق اكسل Excel، وتجري جميع التحليلات آلياً</a:t>
            </a:r>
            <a:endParaRPr lang="en-US" dirty="0" smtClean="0"/>
          </a:p>
          <a:p>
            <a:pPr rtl="1"/>
            <a:r>
              <a:rPr lang="ar" dirty="0">
                <a:hlinkClick r:id="rId2"/>
              </a:rPr>
              <a:t>http://www.who.int/healthinfo/anacod/en/</a:t>
            </a:r>
            <a:endParaRPr lang="en-GB" dirty="0" smtClean="0"/>
          </a:p>
          <a:p>
            <a:pPr rtl="1">
              <a:spcBef>
                <a:spcPct val="50000"/>
              </a:spcBef>
            </a:pPr>
            <a:r>
              <a:rPr lang="ar" dirty="0">
                <a:latin typeface="Tahoma" pitchFamily="34" charset="0"/>
                <a:cs typeface="Tahoma" pitchFamily="34" charset="0"/>
              </a:rPr>
              <a:t>قم أيضاً بوضع قائمة مراجعة للحد الأدنى من المعايير والضوابط</a:t>
            </a:r>
            <a:endParaRPr lang="en-GB" dirty="0">
              <a:latin typeface="Tahoma" pitchFamily="34" charset="0"/>
              <a:cs typeface="Tahoma" pitchFamily="34" charset="0"/>
            </a:endParaRPr>
          </a:p>
          <a:p>
            <a:pPr rtl="1"/>
            <a:endParaRPr lang="en-GB" dirty="0"/>
          </a:p>
          <a:p>
            <a:pPr rt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18830" cy="3612372"/>
          </a:xfrm>
          <a:prstGeom prst="rect">
            <a:avLst/>
          </a:prstGeom>
          <a:noFill/>
          <a:ln w="9525">
            <a:solidFill>
              <a:schemeClr val="tx1">
                <a:alpha val="62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9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 dirty="0"/>
              <a:t>ANACoD  - الجزء الثاني</a:t>
            </a:r>
          </a:p>
        </p:txBody>
      </p:sp>
      <p:pic>
        <p:nvPicPr>
          <p:cNvPr id="95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8716962" cy="4525962"/>
          </a:xfrm>
        </p:spPr>
      </p:pic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7596188" y="908050"/>
            <a:ext cx="906462" cy="406400"/>
            <a:chOff x="4613" y="576"/>
            <a:chExt cx="571" cy="256"/>
          </a:xfrm>
        </p:grpSpPr>
        <p:sp>
          <p:nvSpPr>
            <p:cNvPr id="95238" name="Rectangle 6"/>
            <p:cNvSpPr>
              <a:spLocks noChangeAspect="1" noChangeArrowheads="1"/>
            </p:cNvSpPr>
            <p:nvPr/>
          </p:nvSpPr>
          <p:spPr bwMode="auto">
            <a:xfrm>
              <a:off x="4985" y="576"/>
              <a:ext cx="199" cy="1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algn="ctr" rtl="1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95239" name="Rectangle 7"/>
            <p:cNvSpPr>
              <a:spLocks noChangeAspect="1" noChangeArrowheads="1"/>
            </p:cNvSpPr>
            <p:nvPr/>
          </p:nvSpPr>
          <p:spPr bwMode="auto">
            <a:xfrm>
              <a:off x="4799" y="623"/>
              <a:ext cx="198" cy="15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algn="ctr" rtl="1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95240" name="Rectangle 8"/>
            <p:cNvSpPr>
              <a:spLocks noChangeAspect="1" noChangeArrowheads="1"/>
            </p:cNvSpPr>
            <p:nvPr/>
          </p:nvSpPr>
          <p:spPr bwMode="auto">
            <a:xfrm>
              <a:off x="4613" y="681"/>
              <a:ext cx="199" cy="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algn="ctr" rtl="1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8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1"/>
            <a:r>
              <a:rPr lang="ar" dirty="0">
                <a:solidFill>
                  <a:srgbClr val="FF0000"/>
                </a:solidFill>
              </a:rPr>
              <a:t>الخطوة السابعة: جدولة البيانات ونشرها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124744"/>
            <a:ext cx="4464496" cy="4608512"/>
          </a:xfrm>
        </p:spPr>
        <p:txBody>
          <a:bodyPr rtlCol="1">
            <a:normAutofit lnSpcReduction="10000"/>
          </a:bodyPr>
          <a:lstStyle/>
          <a:p>
            <a:pPr rtl="1"/>
            <a:r>
              <a:rPr lang="ar" sz="2400" dirty="0"/>
              <a:t>إتاحة البيانات</a:t>
            </a:r>
          </a:p>
          <a:p>
            <a:pPr rtl="1"/>
            <a:r>
              <a:rPr lang="ar" sz="2400" dirty="0"/>
              <a:t>انشر أسباب الوفاة في التقارير السنوية التي تصدرها وزارة الصحة</a:t>
            </a:r>
          </a:p>
          <a:p>
            <a:pPr rtl="1"/>
            <a:r>
              <a:rPr lang="ar" sz="2400" dirty="0"/>
              <a:t>النشر على الموقع الإلكتروني لوزارة الصحة والأجهزة المركزية للإحصاء</a:t>
            </a:r>
          </a:p>
          <a:p>
            <a:pPr rtl="1"/>
            <a:r>
              <a:rPr lang="ar" sz="2400" dirty="0"/>
              <a:t>التحلي بالانفتاح والشفافية بشأن القيود على البيانات</a:t>
            </a:r>
          </a:p>
          <a:p>
            <a:pPr rtl="1"/>
            <a:r>
              <a:rPr lang="ar" sz="2400" dirty="0"/>
              <a:t>تحديد الفجوات في إدارة البيانات واستخدام التكنولوجيات الجديدة على نحو غير مناسب </a:t>
            </a:r>
          </a:p>
          <a:p>
            <a:pPr rtl="1"/>
            <a:r>
              <a:rPr lang="ar" sz="2400" dirty="0"/>
              <a:t>تحديد الفجوات في المهارات التحليلية</a:t>
            </a:r>
          </a:p>
          <a:p>
            <a:pPr rtl="1"/>
            <a:r>
              <a:rPr lang="ar" sz="2400" dirty="0"/>
              <a:t>تحسين عرض البيانات الإحصائية</a:t>
            </a:r>
          </a:p>
          <a:p>
            <a:pPr rtl="1"/>
            <a:endParaRPr lang="en-GB" sz="2200" dirty="0" smtClean="0"/>
          </a:p>
          <a:p>
            <a:pPr rtl="1"/>
            <a:endParaRPr lang="en-GB" sz="2200" dirty="0" smtClean="0"/>
          </a:p>
          <a:p>
            <a:pPr rtl="1"/>
            <a:endParaRPr lang="en-GB" sz="2200" dirty="0"/>
          </a:p>
          <a:p>
            <a:pPr rt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0166"/>
            <a:ext cx="2520280" cy="48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5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8303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0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1"/>
            <a:r>
              <a:rPr lang="ar"/>
              <a:t>الخطوة السابعة:‬ جدولة البيانات ونشرها (تابع)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205064"/>
          </a:xfrm>
        </p:spPr>
        <p:txBody>
          <a:bodyPr rtlCol="1">
            <a:normAutofit/>
          </a:bodyPr>
          <a:lstStyle/>
          <a:p>
            <a:pPr rtl="1"/>
            <a:r>
              <a:rPr lang="ar" sz="2400"/>
              <a:t>تقليل التأخير بين جمع البيانات ونشرها</a:t>
            </a:r>
          </a:p>
          <a:p>
            <a:pPr rtl="1"/>
            <a:r>
              <a:rPr lang="ar" sz="2400"/>
              <a:t>تعزيز التعاون بين معدي الإحصاءات ومستخدميها</a:t>
            </a:r>
          </a:p>
          <a:p>
            <a:pPr rtl="1"/>
            <a:r>
              <a:rPr lang="ar" sz="2400"/>
              <a:t>نشر الأسباب الرئيسية للوفاة</a:t>
            </a:r>
          </a:p>
          <a:p>
            <a:pPr rtl="1"/>
            <a:r>
              <a:rPr lang="ar" sz="2400"/>
              <a:t>استخدام أسباب الوفاة في «موجزات السياسات» التي تُقدَّم إلى راسمي السياسات</a:t>
            </a:r>
          </a:p>
          <a:p>
            <a:pPr rtl="1"/>
            <a:r>
              <a:rPr lang="ar" sz="2400"/>
              <a:t>استخدام البيانات في الخطط الوطنية الخمسية لوزارة الصحة</a:t>
            </a:r>
          </a:p>
          <a:p>
            <a:pPr rtl="1"/>
            <a:r>
              <a:rPr lang="ar" sz="2400"/>
              <a:t>استخدام أو وضع قائمة بالأسباب ذات الصلة بالصحة العامة والوقاية</a:t>
            </a:r>
          </a:p>
          <a:p>
            <a:pPr rtl="1"/>
            <a:endParaRPr lang="en-GB" sz="2400" dirty="0"/>
          </a:p>
          <a:p>
            <a:pPr rtl="1"/>
            <a:endParaRPr lang="en-GB" dirty="0"/>
          </a:p>
          <a:p>
            <a:pPr rtl="1"/>
            <a:endParaRPr lang="en-US" sz="2000" dirty="0"/>
          </a:p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1"/>
            <a:r>
              <a:rPr lang="en" dirty="0"/>
              <a:t>العالم </a:t>
            </a:r>
            <a:r>
              <a:rPr lang="en" dirty="0" smtClean="0"/>
              <a:t>2012‫</a:t>
            </a:r>
            <a:r>
              <a:rPr lang="ar-EG" dirty="0" smtClean="0"/>
              <a:t>:</a:t>
            </a:r>
            <a:r>
              <a:rPr lang="en" dirty="0" smtClean="0"/>
              <a:t> </a:t>
            </a:r>
            <a:r>
              <a:rPr lang="ar-EG" dirty="0" smtClean="0"/>
              <a:t>ا</a:t>
            </a:r>
            <a:r>
              <a:rPr lang="en" dirty="0" smtClean="0"/>
              <a:t>لأسباب </a:t>
            </a:r>
            <a:r>
              <a:rPr lang="en" dirty="0"/>
              <a:t>الرئيسية للمرض‬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2966"/>
            <a:ext cx="6635476" cy="423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5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21302"/>
            <a:ext cx="8229600" cy="1143000"/>
          </a:xfrm>
        </p:spPr>
        <p:txBody>
          <a:bodyPr rtlCol="1">
            <a:noAutofit/>
          </a:bodyPr>
          <a:lstStyle/>
          <a:p>
            <a:pPr rtl="1"/>
            <a:r>
              <a:rPr lang="ar" sz="3200"/>
              <a:t>دورة جمع البيانات وإدارتها وتحليلها ونشرها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marL="0" indent="0" rtl="1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64302"/>
            <a:ext cx="5605536" cy="4689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 bwMode="auto">
          <a:xfrm>
            <a:off x="6682763" y="2564904"/>
            <a:ext cx="288032" cy="72008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1192" y="2619488"/>
            <a:ext cx="144016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" sz="1400" b="1" dirty="0"/>
              <a:t>أداة تحرير رموز أسباب الوفاة (CodEdit)</a:t>
            </a:r>
            <a:endParaRPr lang="en-GB" sz="1400" b="1" dirty="0" smtClean="0"/>
          </a:p>
          <a:p>
            <a:pPr rtl="1"/>
            <a:r>
              <a:rPr lang="ar" sz="1400" b="1" dirty="0"/>
              <a:t>تقوم بمعالجة كل سجل على حدة</a:t>
            </a:r>
            <a:endParaRPr lang="en-GB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7"/>
            <a:ext cx="4808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6819" y="4557582"/>
            <a:ext cx="134562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" sz="1400" b="1"/>
              <a:t>أداة تحليل رموز أسباب الوفاة (ANACoD)</a:t>
            </a:r>
            <a:endParaRPr lang="en-GB" sz="1400" b="1" dirty="0" smtClean="0"/>
          </a:p>
          <a:p>
            <a:pPr rtl="1"/>
            <a:r>
              <a:rPr lang="ar" sz="1400" b="1"/>
              <a:t>تقوم بتحليل البيانات المصنفة حسب كود المراجعة العاشرة للتصنيف الدولي للأمراض والسن والجنس </a:t>
            </a:r>
            <a:endParaRPr lang="en-GB" sz="1400" b="1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1403648" y="3653439"/>
            <a:ext cx="288032" cy="855681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89039"/>
            <a:ext cx="147565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" sz="1400" b="1"/>
              <a:t>اتخاذ قرار بشأن قائمة موجزة بالأسباب - عرض البيانات: جداول ورسوم بيانية/رسوم توضيحية وخرائط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9603" y="1556792"/>
            <a:ext cx="184746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" sz="1400" b="1"/>
              <a:t>تخزين كل وفاة باعتبارها سجل منفصل - البيانات المصغرة</a:t>
            </a:r>
            <a:endParaRPr lang="en-GB" sz="1400" b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48" y="2459927"/>
            <a:ext cx="3048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5056" y="2187675"/>
            <a:ext cx="1266304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" sz="1400" b="1" dirty="0"/>
              <a:t>نقل الرسالة الأساسية بوضوح عن التقدم المحرز والفجوات والاحتياجات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788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905000"/>
            <a:ext cx="3962400" cy="1143000"/>
          </a:xfrm>
        </p:spPr>
        <p:txBody>
          <a:bodyPr rtlCol="1"/>
          <a:lstStyle/>
          <a:p>
            <a:pPr rtl="1"/>
            <a:r>
              <a:rPr lang="ar">
                <a:solidFill>
                  <a:srgbClr val="800080"/>
                </a:solidFill>
                <a:latin typeface="Candara" pitchFamily="34" charset="0"/>
              </a:rPr>
              <a:t>شكراً لكم</a:t>
            </a:r>
            <a:endParaRPr lang="en-US" dirty="0">
              <a:solidFill>
                <a:srgbClr val="080000"/>
              </a:solidFill>
              <a:latin typeface="Candara" pitchFamily="34" charset="0"/>
            </a:endParaRPr>
          </a:p>
        </p:txBody>
      </p:sp>
      <p:pic>
        <p:nvPicPr>
          <p:cNvPr id="3" name="Picture 2" descr="C:\Users\badra\Desktop\New folder\IMG_5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13929" y="1171575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3086100"/>
            <a:ext cx="48006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" u="sng" dirty="0">
                <a:solidFill>
                  <a:srgbClr val="000000"/>
                </a:solidFill>
              </a:rPr>
              <a:t>http://www.emro.who.int/entity/civil-registration-statistics/index.html</a:t>
            </a:r>
          </a:p>
          <a:p>
            <a:pPr algn="ctr" rtl="1"/>
            <a:endParaRPr lang="en-US" u="sng" dirty="0" smtClean="0"/>
          </a:p>
          <a:p>
            <a:pPr algn="ctr" rtl="1"/>
            <a:r>
              <a:rPr lang="ar" sz="2000" b="1" u="sng" dirty="0">
                <a:solidFill>
                  <a:srgbClr val="FF0000"/>
                </a:solidFill>
              </a:rPr>
              <a:t>badra@who.int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43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33296"/>
            <a:ext cx="3960440" cy="4799960"/>
          </a:xfrm>
        </p:spPr>
        <p:txBody>
          <a:bodyPr>
            <a:normAutofit/>
          </a:bodyPr>
          <a:lstStyle/>
          <a:p>
            <a:r>
              <a:rPr lang="ar-EG" dirty="0" smtClean="0">
                <a:solidFill>
                  <a:srgbClr val="FF0000"/>
                </a:solidFill>
              </a:rPr>
              <a:t>احتمال </a:t>
            </a:r>
            <a:r>
              <a:rPr lang="ar-EG" dirty="0">
                <a:solidFill>
                  <a:srgbClr val="FF0000"/>
                </a:solidFill>
              </a:rPr>
              <a:t>وفاة عمال البناءمن </a:t>
            </a:r>
            <a:r>
              <a:rPr lang="ar-EG" dirty="0" smtClean="0">
                <a:solidFill>
                  <a:srgbClr val="FF0000"/>
                </a:solidFill>
              </a:rPr>
              <a:t>السقوط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EG" dirty="0" smtClean="0">
                <a:solidFill>
                  <a:srgbClr val="FF0000"/>
                </a:solidFill>
              </a:rPr>
              <a:t>يكون </a:t>
            </a:r>
            <a:r>
              <a:rPr lang="ar-EG" dirty="0">
                <a:solidFill>
                  <a:srgbClr val="FF0000"/>
                </a:solidFill>
              </a:rPr>
              <a:t>3 مرات أكثر من أي مهنة </a:t>
            </a:r>
            <a:r>
              <a:rPr lang="ar-EG" dirty="0" smtClean="0">
                <a:solidFill>
                  <a:srgbClr val="FF0000"/>
                </a:solidFill>
              </a:rPr>
              <a:t>أخرى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ผลการค้นหารูปภาพสำหรับ images of construction 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2862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84313"/>
          </a:xfrm>
        </p:spPr>
        <p:txBody>
          <a:bodyPr rtlCol="1"/>
          <a:lstStyle/>
          <a:p>
            <a:pPr rtl="1"/>
            <a:r>
              <a:rPr lang="ar" sz="3200">
                <a:effectLst/>
              </a:rPr>
              <a:t>أهمية المعلومات الخاصة بأسباب الوفاة</a:t>
            </a:r>
            <a:endParaRPr lang="en-US" sz="3200" dirty="0">
              <a:effectLst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604250" cy="4251325"/>
          </a:xfrm>
        </p:spPr>
        <p:txBody>
          <a:bodyPr rtlCol="1">
            <a:normAutofit lnSpcReduction="10000"/>
          </a:bodyPr>
          <a:lstStyle/>
          <a:p>
            <a:pPr rtl="1">
              <a:lnSpc>
                <a:spcPct val="80000"/>
              </a:lnSpc>
            </a:pPr>
            <a:r>
              <a:rPr lang="ar" dirty="0">
                <a:solidFill>
                  <a:srgbClr val="FF0000"/>
                </a:solidFill>
              </a:rPr>
              <a:t>من الناحية القانونية‬  </a:t>
            </a:r>
          </a:p>
          <a:p>
            <a:pPr lvl="1" rtl="1">
              <a:lnSpc>
                <a:spcPct val="80000"/>
              </a:lnSpc>
            </a:pPr>
            <a:r>
              <a:rPr lang="ar" dirty="0"/>
              <a:t>‏للإشهاد على حدوث الوفاة</a:t>
            </a:r>
          </a:p>
          <a:p>
            <a:pPr lvl="1" rtl="1">
              <a:lnSpc>
                <a:spcPct val="80000"/>
              </a:lnSpc>
            </a:pPr>
            <a:r>
              <a:rPr lang="ar" dirty="0"/>
              <a:t>‏لتحديد طبيعتها: أسباب طبيعية أم لا</a:t>
            </a:r>
          </a:p>
          <a:p>
            <a:pPr lvl="1" rtl="1">
              <a:lnSpc>
                <a:spcPct val="80000"/>
              </a:lnSpc>
            </a:pPr>
            <a:r>
              <a:rPr lang="ar" dirty="0" smtClean="0"/>
              <a:t>‏</a:t>
            </a:r>
            <a:r>
              <a:rPr lang="ar-EG" dirty="0" smtClean="0"/>
              <a:t>الهوية </a:t>
            </a:r>
            <a:r>
              <a:rPr lang="ar-EG" dirty="0"/>
              <a:t>القانونية</a:t>
            </a:r>
            <a:endParaRPr lang="ar" dirty="0"/>
          </a:p>
          <a:p>
            <a:pPr rtl="1">
              <a:lnSpc>
                <a:spcPct val="80000"/>
              </a:lnSpc>
            </a:pPr>
            <a:r>
              <a:rPr lang="ar" dirty="0">
                <a:solidFill>
                  <a:srgbClr val="FF0000"/>
                </a:solidFill>
              </a:rPr>
              <a:t>من الناحية الإحصائية  </a:t>
            </a:r>
          </a:p>
          <a:p>
            <a:pPr lvl="1" rtl="1">
              <a:lnSpc>
                <a:spcPct val="80000"/>
              </a:lnSpc>
            </a:pPr>
            <a:r>
              <a:rPr lang="ar" dirty="0"/>
              <a:t>‏الجوانب الديمغرافية: النوع، السن، الفئة العرقية، الإقامة، البيانات الاجتماعية الاقتصادية</a:t>
            </a:r>
          </a:p>
          <a:p>
            <a:pPr rtl="1">
              <a:lnSpc>
                <a:spcPct val="80000"/>
              </a:lnSpc>
            </a:pPr>
            <a:r>
              <a:rPr lang="ar" dirty="0"/>
              <a:t>‏</a:t>
            </a:r>
            <a:r>
              <a:rPr lang="ar" dirty="0">
                <a:solidFill>
                  <a:srgbClr val="FF0000"/>
                </a:solidFill>
              </a:rPr>
              <a:t>السمات الوبائية / الصحة العامة </a:t>
            </a:r>
            <a:r>
              <a:rPr lang="ar" sz="1800" dirty="0">
                <a:solidFill>
                  <a:srgbClr val="FF0000"/>
                </a:solidFill>
              </a:rPr>
              <a:t>  </a:t>
            </a:r>
          </a:p>
          <a:p>
            <a:pPr lvl="1" rtl="1">
              <a:lnSpc>
                <a:spcPct val="80000"/>
              </a:lnSpc>
            </a:pPr>
            <a:r>
              <a:rPr lang="ar" dirty="0" smtClean="0"/>
              <a:t>‏الأسباب</a:t>
            </a:r>
            <a:r>
              <a:rPr lang="ar-EG" dirty="0" smtClean="0"/>
              <a:t> الوفاه</a:t>
            </a:r>
          </a:p>
          <a:p>
            <a:pPr lvl="1" rtl="1">
              <a:lnSpc>
                <a:spcPct val="80000"/>
              </a:lnSpc>
            </a:pPr>
            <a:r>
              <a:rPr lang="ar" dirty="0" smtClean="0"/>
              <a:t>‏</a:t>
            </a:r>
            <a:r>
              <a:rPr lang="ar" dirty="0"/>
              <a:t>البيانات الخاصة بمجموعات محددة: وفيات الرضع والأمهات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 dirty="0">
                <a:solidFill>
                  <a:srgbClr val="FF0000"/>
                </a:solidFill>
              </a:rPr>
              <a:t>الخطوات السبع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" sz="2400" dirty="0"/>
              <a:t>وضع معايير واحدة = إمكانية المقارنة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600199"/>
            <a:ext cx="8291512" cy="4392613"/>
          </a:xfrm>
        </p:spPr>
        <p:txBody>
          <a:bodyPr rtlCol="1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EG" dirty="0"/>
              <a:t>العثور على </a:t>
            </a:r>
            <a:r>
              <a:rPr lang="ar-EG" dirty="0" smtClean="0"/>
              <a:t>الموتى</a:t>
            </a:r>
            <a:endParaRPr lang="ar" dirty="0"/>
          </a:p>
          <a:p>
            <a:pPr marL="514350" indent="-514350" rtl="1">
              <a:buFont typeface="+mj-lt"/>
              <a:buAutoNum type="arabicPeriod"/>
            </a:pPr>
            <a:r>
              <a:rPr lang="ar" dirty="0"/>
              <a:t>الحصول على نموذج</a:t>
            </a:r>
          </a:p>
          <a:p>
            <a:pPr marL="514350" indent="-514350" rtl="1">
              <a:buFont typeface="+mj-lt"/>
              <a:buAutoNum type="arabicPeriod"/>
            </a:pPr>
            <a:r>
              <a:rPr lang="ar" dirty="0"/>
              <a:t>استكمال بيانات النموذج</a:t>
            </a:r>
          </a:p>
          <a:p>
            <a:pPr marL="514350" indent="-514350" rtl="1">
              <a:buFont typeface="+mj-lt"/>
              <a:buAutoNum type="arabicPeriod"/>
            </a:pPr>
            <a:r>
              <a:rPr lang="ar" dirty="0"/>
              <a:t>ترميز أسباب الوفاة</a:t>
            </a:r>
          </a:p>
          <a:p>
            <a:pPr marL="514350" indent="-514350" rtl="1">
              <a:buFont typeface="+mj-lt"/>
              <a:buAutoNum type="arabicPeriod"/>
            </a:pPr>
            <a:r>
              <a:rPr lang="ar" dirty="0"/>
              <a:t>مراجعة البيانات والتحقق من صحتها </a:t>
            </a:r>
            <a:endParaRPr lang="en-US" dirty="0" smtClean="0"/>
          </a:p>
          <a:p>
            <a:pPr marL="514350" indent="-514350" rtl="1">
              <a:buFont typeface="+mj-lt"/>
              <a:buAutoNum type="arabicPeriod"/>
            </a:pPr>
            <a:r>
              <a:rPr lang="ar" dirty="0"/>
              <a:t>تقييم جودة البيانات</a:t>
            </a:r>
          </a:p>
          <a:p>
            <a:pPr marL="514350" indent="-514350" rtl="1">
              <a:buFont typeface="+mj-lt"/>
              <a:buAutoNum type="arabicPeriod"/>
            </a:pPr>
            <a:r>
              <a:rPr lang="ar" dirty="0"/>
              <a:t>جدولة البيانات ونشرها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743" y="1626577"/>
            <a:ext cx="1364675" cy="406104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">
                <a:solidFill>
                  <a:srgbClr val="800000"/>
                </a:solidFill>
              </a:rPr>
              <a:t>‫ضمان الجودة‬</a:t>
            </a: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r>
              <a:rPr lang="ar">
                <a:solidFill>
                  <a:srgbClr val="800000"/>
                </a:solidFill>
              </a:rPr>
              <a:t>التعليقات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ar">
                <a:solidFill>
                  <a:srgbClr val="800000"/>
                </a:solidFill>
              </a:rPr>
              <a:t>رصد العملية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 rtlCol="1">
            <a:normAutofit fontScale="90000"/>
          </a:bodyPr>
          <a:lstStyle/>
          <a:p>
            <a:r>
              <a:rPr lang="ar" dirty="0">
                <a:solidFill>
                  <a:srgbClr val="FF0000"/>
                </a:solidFill>
              </a:rPr>
              <a:t>الخطوة الأولى: </a:t>
            </a:r>
            <a:r>
              <a:rPr lang="ar-EG" dirty="0">
                <a:solidFill>
                  <a:srgbClr val="FF0000"/>
                </a:solidFill>
              </a:rPr>
              <a:t>العثور على الموتى</a:t>
            </a:r>
            <a:r>
              <a:rPr lang="ar" dirty="0"/>
              <a:t/>
            </a:r>
            <a:br>
              <a:rPr lang="ar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268760"/>
            <a:ext cx="4402832" cy="4497363"/>
          </a:xfrm>
        </p:spPr>
        <p:txBody>
          <a:bodyPr rtlCol="1">
            <a:normAutofit lnSpcReduction="10000"/>
          </a:bodyPr>
          <a:lstStyle/>
          <a:p>
            <a:pPr rtl="1"/>
            <a:r>
              <a:rPr lang="ar" dirty="0"/>
              <a:t>هي الخطوة الأصعب</a:t>
            </a:r>
          </a:p>
          <a:p>
            <a:pPr rtl="1"/>
            <a:r>
              <a:rPr lang="ar" dirty="0"/>
              <a:t>يتوقف النجاح على القدرة على العثور على الوفيات التي تحدث في أماكن مختلفة </a:t>
            </a:r>
          </a:p>
          <a:p>
            <a:pPr rtl="1"/>
            <a:r>
              <a:rPr lang="ar" dirty="0"/>
              <a:t>وجود نظام فعال لتسجيل الأحوال المدنية والإحصاءات الحيوية يضمن ربط جميع حالات الوفيات بمرفق طبي أو ممارس طبي قبل الدفن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42589"/>
            <a:ext cx="3931816" cy="22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1"/>
            <a:r>
              <a:rPr lang="ar" dirty="0">
                <a:solidFill>
                  <a:srgbClr val="FF0000"/>
                </a:solidFill>
              </a:rPr>
              <a:t>الخطوة الثانية: الحصول على نموذج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24744"/>
            <a:ext cx="4402832" cy="4785395"/>
          </a:xfrm>
        </p:spPr>
        <p:txBody>
          <a:bodyPr rtlCol="1">
            <a:normAutofit fontScale="92500" lnSpcReduction="10000"/>
          </a:bodyPr>
          <a:lstStyle/>
          <a:p>
            <a:pPr rtl="1"/>
            <a:r>
              <a:rPr lang="ar" dirty="0"/>
              <a:t>استخدم النموذج الدولي للإشهاد على الوفيات، نسخة 2016</a:t>
            </a:r>
          </a:p>
          <a:p>
            <a:pPr rtl="1"/>
            <a:r>
              <a:rPr lang="ar" dirty="0"/>
              <a:t>يمكن استخدام الصيغة الورقية (مع ضرورة وضوح الخط والقدرة على قراءة البيانات) أو الصيغة الإلكترونية </a:t>
            </a:r>
          </a:p>
          <a:p>
            <a:pPr rtl="1"/>
            <a:r>
              <a:rPr lang="ar" dirty="0"/>
              <a:t>نظام مميكن لجمع أسباب الوفاة مع التحقق من إدخال البيانات الصحيحة - أكثر دقة وأكثر انضباطا ً في التوقيت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99428"/>
              </p:ext>
            </p:extLst>
          </p:nvPr>
        </p:nvGraphicFramePr>
        <p:xfrm>
          <a:off x="611547" y="908726"/>
          <a:ext cx="3641517" cy="474522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675619"/>
                <a:gridCol w="62877"/>
                <a:gridCol w="92591"/>
                <a:gridCol w="62877"/>
                <a:gridCol w="62877"/>
                <a:gridCol w="97567"/>
                <a:gridCol w="62877"/>
                <a:gridCol w="62877"/>
                <a:gridCol w="92918"/>
                <a:gridCol w="62877"/>
                <a:gridCol w="97567"/>
                <a:gridCol w="92918"/>
                <a:gridCol w="62877"/>
                <a:gridCol w="62877"/>
                <a:gridCol w="97567"/>
                <a:gridCol w="62877"/>
                <a:gridCol w="62877"/>
                <a:gridCol w="131198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  <a:gridCol w="62877"/>
              </a:tblGrid>
              <a:tr h="209608">
                <a:tc gridSpan="44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GB" sz="5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5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البيانات الإدارية (يُمكن تحديدها أكثر بحسب البلد)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38"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نوع </a:t>
                      </a: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‫</a:t>
                      </a: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الجنس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أنثى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ذكر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27">
                <a:tc rowSpan="2"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تاريخ الميلاد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اليوم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الشهر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السنة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تاريخ الوفاة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اليوم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الشهر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السنة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0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38">
                <a:tc gridSpan="44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الإطار "أ": البيانات الطبية: الجزءان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 و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538">
                <a:tc rowSpan="5"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 rtl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500" dirty="0">
                          <a:solidFill>
                            <a:schemeClr val="tx1"/>
                          </a:solidFill>
                          <a:effectLst/>
                        </a:rPr>
                        <a:t>بيِّن المرض أو الحالة التي أدت بشكل مباشر إلى حدوث الوفاة في السطر "أ"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 rtl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500" dirty="0">
                          <a:solidFill>
                            <a:schemeClr val="tx1"/>
                          </a:solidFill>
                          <a:effectLst/>
                        </a:rPr>
                        <a:t>بيِّن تسلسل الأحداث بترتيب وقوعها (إن أمكن)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 rtl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500" dirty="0">
                          <a:solidFill>
                            <a:schemeClr val="tx1"/>
                          </a:solidFill>
                          <a:effectLst/>
                        </a:rPr>
                        <a:t>وضِّح السبب الرئيسي في السطر الأخير 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سبب الوفاة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algn="r" rtl="1">
                        <a:lnSpc>
                          <a:spcPct val="6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الفاصل الزمني بين ظهور الأعراض وحدوث الوفاة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12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4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أ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128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ب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بسبب: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72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ج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بسبب: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05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د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بسبب: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875">
                <a:tc rowSpan="2" gridSpan="1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 حالات أخرى ذات أهمية ساهمت في حدوث الوفاة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(يمكن ذكر الفاصل الزمني بين قوسين بعد بيان الحالة)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1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1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4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4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الإطار "ب": بيانات طبية أخرى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57206">
                <a:tc gridSpan="18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هل أجريت جراحة خلال الأربعة أسابيع الأخيرة؟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نعم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لا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rowSpan="2" gridSpan="20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في حالة الإجابة "نعم"، يرجى تحديد تاريخ إجراء الجراحة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اليوم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الشهر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السنة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2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4804">
                <a:tc gridSpan="4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في حالة الإجابة "نعم"، يرجى تحديد سبب الجراحة (مرض أو حالة)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96507">
                <a:tc gridSpan="18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هل طُلِب إجراء تشريح للجثة؟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نعم 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لا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35809">
                <a:tc gridSpan="18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في حالة الإجابة "نعم"، هل استُخدِمت النتائج في الإشهاد؟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نعم</a:t>
                      </a: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لا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4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طريقة الوفاة: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6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مرض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اعتداء 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لا يمكن تحديدها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6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حادث 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تدخل قانوني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قيد البحث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6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إيذاء متعمد للنفس 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حرب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rowSpan="2" gridSpan="16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في حالة الوفاة لسبب خارجي أو تسمم: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تاريخ الإصابة: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اليوم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الشهر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ct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السنة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63149">
                <a:tc gridSpan="11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يرجى بيان كيفية حدوث السبب الخارجي (وإن كان تسمماً، يرجى تحديد عامل التسمم)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4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مكان حدوث السبب الخارجي: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البيت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gridSpan="12">
                  <a:txBody>
                    <a:bodyPr/>
                    <a:lstStyle/>
                    <a:p>
                      <a:pPr marL="201295" marR="0" indent="-201295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دار للرعاية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201295" marR="0" indent="-201295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مدرسة، مؤسسة أخرى، منطقة إدارية عامة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منطقة للرياضة والألعاب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شارع أو طريق سريع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gridSpan="12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منطقة للتجارة والخدمات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201295" marR="0" indent="-201295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منطقة نشاط صناعي أو إنشائي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مزرعة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29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مكان آخر (يرجى بيانه)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43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وفاة جنين أو رضيع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18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حمل متعدد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نعم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لا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18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مولود ميت؟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نعم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لا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4804">
                <a:tc gridSpan="15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إذا حدثت الوفاة أثناء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 ساعة من الولادة، اذكر عدد الساعات التي عاشها المولود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gridSpan="15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الوزن عن الولادة (بالجرام)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IE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15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عدد أسابيع الحمل المكتملة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gridSpan="19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عمر الأم (بالسنوات)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4804">
                <a:tc gridSpan="15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إذا كانت الوفاة في الفترة المحيطة بالولادة، بيِّن الحالات الصحية للأم التي أثرت على الجنين أو المولود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marL="0" marR="0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57206">
                <a:tc gridSpan="19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للنساء، هل كانت المتوفاة حاملاً؟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نعم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لا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19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عند الوفاة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في غضون 42 يوماً قبل الوفاة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437">
                <a:tc gridSpan="19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ما بين 43 يوماً وسنة واحدة قبل الوفاة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 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57206">
                <a:tc gridSpan="19">
                  <a:txBody>
                    <a:bodyPr/>
                    <a:lstStyle/>
                    <a:p>
                      <a:pPr marL="0" marR="0" algn="r" rtl="1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500">
                          <a:solidFill>
                            <a:schemeClr val="tx1"/>
                          </a:solidFill>
                          <a:effectLst/>
                        </a:rPr>
                        <a:t>هل ساهم الحمل في حدوث الوفاة؟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نعم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لا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algn="r" rtl="0">
                        <a:lnSpc>
                          <a:spcPct val="6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400">
                          <a:solidFill>
                            <a:schemeClr val="tx1"/>
                          </a:solidFill>
                          <a:effectLst/>
                        </a:rPr>
                        <a:t>غير معروف</a:t>
                      </a:r>
                      <a:endParaRPr lang="en-IE" sz="400">
                        <a:solidFill>
                          <a:schemeClr val="tx1"/>
                        </a:solidFill>
                        <a:effectLst/>
                        <a:latin typeface="Traditional Arabic"/>
                        <a:ea typeface="Times New Roman"/>
                      </a:endParaRPr>
                    </a:p>
                  </a:txBody>
                  <a:tcPr marL="31260" marR="31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Curved Left Arrow 1005"/>
          <p:cNvSpPr>
            <a:spLocks noChangeArrowheads="1"/>
          </p:cNvSpPr>
          <p:nvPr/>
        </p:nvSpPr>
        <p:spPr bwMode="auto">
          <a:xfrm rot="10800000" flipH="1">
            <a:off x="3203848" y="1484784"/>
            <a:ext cx="174625" cy="260350"/>
          </a:xfrm>
          <a:prstGeom prst="curvedLeftArrow">
            <a:avLst>
              <a:gd name="adj1" fmla="val 29818"/>
              <a:gd name="adj2" fmla="val 5963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rved Left Arrow 7"/>
          <p:cNvSpPr>
            <a:spLocks noChangeArrowheads="1"/>
          </p:cNvSpPr>
          <p:nvPr/>
        </p:nvSpPr>
        <p:spPr bwMode="auto">
          <a:xfrm rot="10800000" flipH="1">
            <a:off x="3203848" y="1745134"/>
            <a:ext cx="174625" cy="260350"/>
          </a:xfrm>
          <a:prstGeom prst="curvedLeftArrow">
            <a:avLst>
              <a:gd name="adj1" fmla="val 29891"/>
              <a:gd name="adj2" fmla="val 597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1"/>
            <a:r>
              <a:rPr lang="ar" dirty="0">
                <a:solidFill>
                  <a:srgbClr val="FF0000"/>
                </a:solidFill>
              </a:rPr>
              <a:t>الخطوة الثالثة: استكمال بيانات النموذج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908720"/>
            <a:ext cx="5256584" cy="5112568"/>
          </a:xfrm>
        </p:spPr>
        <p:txBody>
          <a:bodyPr rtlCol="1">
            <a:normAutofit fontScale="85000" lnSpcReduction="10000"/>
          </a:bodyPr>
          <a:lstStyle/>
          <a:p>
            <a:pPr rtl="1"/>
            <a:r>
              <a:rPr lang="ar" dirty="0"/>
              <a:t>تدريب الأطباء على كيفية استكمال شهادات الوفاة بما يتفق والمعايير الدولية</a:t>
            </a:r>
          </a:p>
          <a:p>
            <a:pPr rtl="1"/>
            <a:r>
              <a:rPr lang="ar" dirty="0"/>
              <a:t>‏مفهوم السبب الأساسي للوفاة</a:t>
            </a:r>
          </a:p>
          <a:p>
            <a:pPr rtl="1"/>
            <a:r>
              <a:rPr lang="ar" dirty="0" smtClean="0"/>
              <a:t>توخي </a:t>
            </a:r>
            <a:r>
              <a:rPr lang="ar" dirty="0"/>
              <a:t>الحيطة لتفادي حدوث أخطاء عند نقل البيانات من الأوراق وإدخالها إلكترونياً </a:t>
            </a:r>
          </a:p>
          <a:p>
            <a:pPr rtl="1"/>
            <a:r>
              <a:rPr lang="ar" dirty="0"/>
              <a:t>تخزين كل حالة وفاة باعتبارها سجل منفصل - البيانات المصغرة</a:t>
            </a:r>
            <a:endParaRPr lang="en-US" dirty="0"/>
          </a:p>
          <a:p>
            <a:pPr rtl="1"/>
            <a:r>
              <a:rPr lang="ar" dirty="0"/>
              <a:t>تتضمن النظم المميكنة أساليب للتحقق من صحة البيانات </a:t>
            </a:r>
          </a:p>
          <a:p>
            <a:pPr rtl="1"/>
            <a:r>
              <a:rPr lang="ar" dirty="0"/>
              <a:t>تقدم منظمة الصحة العالمية دورة حول الإشهاد على الوفاة على شبكة </a:t>
            </a:r>
            <a:r>
              <a:rPr lang="ar" dirty="0" smtClean="0"/>
              <a:t>الإنترنت</a:t>
            </a:r>
            <a:endParaRPr lang="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29331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1"/>
            <a:r>
              <a:rPr lang="ar" dirty="0">
                <a:solidFill>
                  <a:srgbClr val="FF0000"/>
                </a:solidFill>
              </a:rPr>
              <a:t>الخطوة الرابعة: ترميز أسباب الوفاة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980728"/>
            <a:ext cx="4978896" cy="4929411"/>
          </a:xfrm>
        </p:spPr>
        <p:txBody>
          <a:bodyPr rtlCol="1">
            <a:normAutofit fontScale="77500" lnSpcReduction="20000"/>
          </a:bodyPr>
          <a:lstStyle/>
          <a:p>
            <a:pPr rtl="1"/>
            <a:r>
              <a:rPr lang="ar" dirty="0"/>
              <a:t>الترميز مركزي أم غير مركزي</a:t>
            </a:r>
          </a:p>
          <a:p>
            <a:pPr rtl="1"/>
            <a:r>
              <a:rPr lang="ar" dirty="0"/>
              <a:t>الترميز يدوي أم آلي</a:t>
            </a:r>
          </a:p>
          <a:p>
            <a:pPr rtl="1"/>
            <a:r>
              <a:rPr lang="ar" dirty="0"/>
              <a:t>تدريب المرمزين على الترميز وفق المراجعة العاشرة للتصنيف الدولي للأمراض (تسلسل الأسباب)</a:t>
            </a:r>
          </a:p>
          <a:p>
            <a:pPr rtl="1"/>
            <a:r>
              <a:rPr lang="ar" dirty="0"/>
              <a:t>على المرمزين أن يستخدموا قواعد الاختيار لتحديد سبب الوفاة (إمكانية المقارنة وتوحيد المعايير) </a:t>
            </a:r>
            <a:endParaRPr lang="en-US" dirty="0"/>
          </a:p>
          <a:p>
            <a:pPr rtl="1"/>
            <a:r>
              <a:rPr lang="ar" dirty="0"/>
              <a:t>تطبيق نظام للتحقق من صحة البيانات</a:t>
            </a:r>
          </a:p>
          <a:p>
            <a:pPr rtl="1"/>
            <a:r>
              <a:rPr lang="ar" dirty="0" smtClean="0"/>
              <a:t>استخدم </a:t>
            </a:r>
            <a:r>
              <a:rPr lang="ar" dirty="0"/>
              <a:t>قائمة كاملة أم القائمة المبدئية لأسباب الوفيات</a:t>
            </a:r>
          </a:p>
          <a:p>
            <a:pPr rtl="1"/>
            <a:r>
              <a:rPr lang="ar" dirty="0"/>
              <a:t>تقدم المنظمة دورة تدريبية على الإنترنت حول </a:t>
            </a:r>
            <a:endParaRPr lang="ar-EG" dirty="0" smtClean="0"/>
          </a:p>
          <a:p>
            <a:pPr rtl="1"/>
            <a:r>
              <a:rPr lang="ar" dirty="0" smtClean="0"/>
              <a:t>دورات </a:t>
            </a:r>
            <a:r>
              <a:rPr lang="ar" dirty="0"/>
              <a:t>التدريب الوطنية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25593"/>
            <a:ext cx="1944216" cy="282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1" y="2697801"/>
            <a:ext cx="2407498" cy="340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08912" cy="792088"/>
          </a:xfrm>
        </p:spPr>
        <p:txBody>
          <a:bodyPr rtlCol="1">
            <a:normAutofit fontScale="90000"/>
          </a:bodyPr>
          <a:lstStyle/>
          <a:p>
            <a:pPr rtl="1"/>
            <a:r>
              <a:rPr lang="ar" sz="4000" dirty="0">
                <a:solidFill>
                  <a:srgbClr val="FF0000"/>
                </a:solidFill>
              </a:rPr>
              <a:t>الخطوة الخامسة‬ مراجعة البيانات والتحقق من صحتها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412776"/>
            <a:ext cx="5482952" cy="4713387"/>
          </a:xfrm>
        </p:spPr>
        <p:txBody>
          <a:bodyPr rtlCol="1">
            <a:normAutofit/>
          </a:bodyPr>
          <a:lstStyle/>
          <a:p>
            <a:pPr rtl="1"/>
            <a:r>
              <a:rPr lang="ar" dirty="0"/>
              <a:t>استخدم أداة CoEdit (أداة لتحرير رموز أسباب الوفاة) للمراجعات الروتينية للبيانات لتقليل الأخطاء إلى الحد الأدنى</a:t>
            </a:r>
          </a:p>
          <a:p>
            <a:pPr rtl="1"/>
            <a:r>
              <a:rPr lang="ar" dirty="0"/>
              <a:t>توفر المنظمة أداة دون مقابل على الموقع:</a:t>
            </a:r>
            <a:r>
              <a:rPr lang="ar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http://www.who.int/healthinfo/civil_registration/en/</a:t>
            </a:r>
            <a:r>
              <a:rPr lang="ar" dirty="0"/>
              <a:t> 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rtl="1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rtl="1"/>
            <a:endParaRPr lang="en-US" dirty="0" smtClean="0"/>
          </a:p>
          <a:p>
            <a:pPr rt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6766"/>
            <a:ext cx="27912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C 60 Template 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 60 Template EN</Template>
  <TotalTime>1836</TotalTime>
  <Words>1058</Words>
  <Application>Microsoft Office PowerPoint</Application>
  <PresentationFormat>On-screen Show (4:3)</PresentationFormat>
  <Paragraphs>289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RC 60 Template EN</vt:lpstr>
      <vt:lpstr>لمحة عامة عن عملية جمع إحصائيات الوفيات وإصدارها  </vt:lpstr>
      <vt:lpstr>احتمال وفاة عمال البناءمن السقوط يكون 3 مرات أكثر من أي مهنة أخرى</vt:lpstr>
      <vt:lpstr>أهمية المعلومات الخاصة بأسباب الوفاة</vt:lpstr>
      <vt:lpstr>الخطوات السبع وضع معايير واحدة = إمكانية المقارنة</vt:lpstr>
      <vt:lpstr>الخطوة الأولى: العثور على الموتى  </vt:lpstr>
      <vt:lpstr>الخطوة الثانية: الحصول على نموذج </vt:lpstr>
      <vt:lpstr>الخطوة الثالثة: استكمال بيانات النموذج </vt:lpstr>
      <vt:lpstr>الخطوة الرابعة: ترميز أسباب الوفاة </vt:lpstr>
      <vt:lpstr>الخطوة الخامسة‬ مراجعة البيانات والتحقق من صحتها </vt:lpstr>
      <vt:lpstr>الخطوة السادسة: تقييم جودة البيانات</vt:lpstr>
      <vt:lpstr>ANACoD  - الجزء الثاني</vt:lpstr>
      <vt:lpstr>الخطوة السابعة: جدولة البيانات ونشرها </vt:lpstr>
      <vt:lpstr>PowerPoint Presentation</vt:lpstr>
      <vt:lpstr>الخطوة السابعة:‬ جدولة البيانات ونشرها (تابع)</vt:lpstr>
      <vt:lpstr>العالم 2012‫: الأسباب الرئيسية للمرض‬</vt:lpstr>
      <vt:lpstr>دورة جمع البيانات وإدارتها وتحليلها ونشرها</vt:lpstr>
      <vt:lpstr>شكراً لكم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strategy for the improvement of civil registration and vital statistics systems</dc:title>
  <dc:creator>badra</dc:creator>
  <cp:lastModifiedBy>BADR, Dr Azza    ARD/PME</cp:lastModifiedBy>
  <cp:revision>226</cp:revision>
  <cp:lastPrinted>2013-09-26T06:46:54Z</cp:lastPrinted>
  <dcterms:created xsi:type="dcterms:W3CDTF">2013-09-24T07:33:45Z</dcterms:created>
  <dcterms:modified xsi:type="dcterms:W3CDTF">2018-03-20T22:53:14Z</dcterms:modified>
</cp:coreProperties>
</file>