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</p:sldMasterIdLst>
  <p:notesMasterIdLst>
    <p:notesMasterId r:id="rId17"/>
  </p:notesMasterIdLst>
  <p:handoutMasterIdLst>
    <p:handoutMasterId r:id="rId18"/>
  </p:handoutMasterIdLst>
  <p:sldIdLst>
    <p:sldId id="280" r:id="rId3"/>
    <p:sldId id="287" r:id="rId4"/>
    <p:sldId id="284" r:id="rId5"/>
    <p:sldId id="268" r:id="rId6"/>
    <p:sldId id="274" r:id="rId7"/>
    <p:sldId id="267" r:id="rId8"/>
    <p:sldId id="257" r:id="rId9"/>
    <p:sldId id="285" r:id="rId10"/>
    <p:sldId id="278" r:id="rId11"/>
    <p:sldId id="273" r:id="rId12"/>
    <p:sldId id="277" r:id="rId13"/>
    <p:sldId id="272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2E"/>
    <a:srgbClr val="660033"/>
    <a:srgbClr val="CC0066"/>
    <a:srgbClr val="FF7C80"/>
    <a:srgbClr val="FFCCCC"/>
    <a:srgbClr val="CC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169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6F569-9ADD-4C94-BD66-161D1B727DD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A69D241-D37E-4466-A4B7-FEEA5DEAE4B6}">
      <dgm:prSet phldrT="[Text]" custT="1"/>
      <dgm:spPr/>
      <dgm:t>
        <a:bodyPr/>
        <a:lstStyle/>
        <a:p>
          <a:pPr rtl="1"/>
          <a:r>
            <a:rPr lang="en-US" sz="18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Planning  to establish NOCR population information database (</a:t>
          </a:r>
          <a:r>
            <a:rPr lang="en-US" sz="1800" b="1" i="0" kern="1200" dirty="0" smtClean="0">
              <a:solidFill>
                <a:srgbClr val="002060"/>
              </a:solidFill>
            </a:rPr>
            <a:t>NDP</a:t>
          </a:r>
          <a:r>
            <a:rPr lang="en-US" sz="18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)</a:t>
          </a:r>
          <a:endParaRPr lang="fa-IR" sz="1800" b="1" kern="1200" dirty="0">
            <a:solidFill>
              <a:srgbClr val="002060"/>
            </a:solidFill>
            <a:latin typeface="+mn-lt"/>
            <a:ea typeface="+mj-ea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3E44BAE-87EE-4A0A-AEA0-3DB4BA065979}" type="parTrans" cxnId="{120E30A9-ACDF-4089-925E-EFE5A6146087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B1C46AD9-EA8A-428A-BAAC-FD61036BC271}" type="sibTrans" cxnId="{120E30A9-ACDF-4089-925E-EFE5A6146087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7B4530F9-0082-431B-BF36-E20BF48DB1B0}">
      <dgm:prSet phldrT="[Text]" custT="1"/>
      <dgm:spPr/>
      <dgm:t>
        <a:bodyPr/>
        <a:lstStyle/>
        <a:p>
          <a:pPr algn="l" rtl="0"/>
          <a:r>
            <a:rPr lang="en-US" sz="16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Organizing the national ID number and postal code on the NOCR Database</a:t>
          </a:r>
          <a:endParaRPr lang="fa-IR" sz="1600" b="1" kern="1200" dirty="0" smtClean="0">
            <a:solidFill>
              <a:srgbClr val="002060"/>
            </a:solidFill>
            <a:latin typeface="+mn-lt"/>
            <a:ea typeface="+mj-ea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C2CC5BD-95EE-4CBD-9714-D6F65238A114}" type="parTrans" cxnId="{73511DCE-A128-43F0-8DC1-58A16EC3C1A8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2F4F2D27-DA1F-4A4C-8FF4-331C45B74D0F}" type="sibTrans" cxnId="{73511DCE-A128-43F0-8DC1-58A16EC3C1A8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ECC6E9B0-691A-4D18-AAE9-0464A6ECAF9F}">
      <dgm:prSet phldrT="[Text]" custT="1"/>
      <dgm:spPr/>
      <dgm:t>
        <a:bodyPr/>
        <a:lstStyle/>
        <a:p>
          <a:pPr rtl="1"/>
          <a:r>
            <a:rPr lang="en-US" sz="18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Providing  E-identity services</a:t>
          </a:r>
          <a:endParaRPr lang="fa-IR" sz="1800" b="1" kern="1200" dirty="0" smtClean="0">
            <a:solidFill>
              <a:srgbClr val="002060"/>
            </a:solidFill>
            <a:latin typeface="+mn-lt"/>
            <a:ea typeface="+mj-ea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ADE3FCD-3BF7-49BD-B883-AFB4686389B4}" type="parTrans" cxnId="{4FCBDBC2-AC66-471E-8AF1-918EDB0FB6FD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9D079C83-9840-4457-BDAC-2895BC88734D}" type="sibTrans" cxnId="{4FCBDBC2-AC66-471E-8AF1-918EDB0FB6FD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CC34E467-5950-4F90-92C2-99DF2C7A013A}">
      <dgm:prSet custT="1"/>
      <dgm:spPr/>
      <dgm:t>
        <a:bodyPr/>
        <a:lstStyle/>
        <a:p>
          <a:pPr rtl="1"/>
          <a:r>
            <a:rPr lang="en-US" sz="18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Identity management in cyberspace</a:t>
          </a:r>
          <a:endParaRPr lang="fa-IR" sz="1800" b="1" kern="1200" dirty="0" smtClean="0">
            <a:solidFill>
              <a:srgbClr val="002060"/>
            </a:solidFill>
            <a:latin typeface="+mn-lt"/>
            <a:ea typeface="+mj-ea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3EFA9A0-AB54-414E-B14D-7EC6A02C1C65}" type="parTrans" cxnId="{4A37C582-B9B1-4594-B376-C4BF56E21EBA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048A5595-1F39-4202-9E7E-D9C271209C51}" type="sibTrans" cxnId="{4A37C582-B9B1-4594-B376-C4BF56E21EBA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7FA883C8-D06A-4FDA-B1EB-3040238E86DF}">
      <dgm:prSet custT="1"/>
      <dgm:spPr/>
      <dgm:t>
        <a:bodyPr/>
        <a:lstStyle/>
        <a:p>
          <a:pPr rtl="1"/>
          <a:r>
            <a:rPr lang="en-US" sz="1800" b="1" kern="1200" dirty="0" smtClean="0">
              <a:solidFill>
                <a:srgbClr val="CC0000"/>
              </a:solidFill>
              <a:latin typeface="+mn-lt"/>
              <a:ea typeface="+mj-ea"/>
              <a:cs typeface="Times New Roman" panose="02020603050405020304" pitchFamily="18" charset="0"/>
            </a:rPr>
            <a:t>National Smart Identity</a:t>
          </a:r>
          <a:endParaRPr lang="fa-IR" sz="1800" b="1" kern="1200" dirty="0">
            <a:solidFill>
              <a:srgbClr val="CC0000"/>
            </a:solidFill>
            <a:latin typeface="+mn-lt"/>
            <a:ea typeface="+mj-ea"/>
            <a:cs typeface="Times New Roman" panose="02020603050405020304" pitchFamily="18" charset="0"/>
          </a:endParaRPr>
        </a:p>
      </dgm:t>
    </dgm:pt>
    <dgm:pt modelId="{4A8740A0-7AA5-4885-A47D-AA45A7CD9443}" type="parTrans" cxnId="{BED62711-37EB-4031-A85F-444F28FD9E14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06D169CB-6BCB-4C98-8251-BE36BE14C4C2}" type="sibTrans" cxnId="{BED62711-37EB-4031-A85F-444F28FD9E14}">
      <dgm:prSet/>
      <dgm:spPr/>
      <dgm:t>
        <a:bodyPr/>
        <a:lstStyle/>
        <a:p>
          <a:pPr rtl="1"/>
          <a:endParaRPr lang="fa-IR" sz="4000" b="1">
            <a:solidFill>
              <a:schemeClr val="tx1"/>
            </a:solidFill>
            <a:cs typeface="B Zar" pitchFamily="2" charset="-78"/>
          </a:endParaRPr>
        </a:p>
      </dgm:t>
    </dgm:pt>
    <dgm:pt modelId="{E9082233-D933-435D-8EA0-7B804753877D}" type="pres">
      <dgm:prSet presAssocID="{A626F569-9ADD-4C94-BD66-161D1B727DD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664F0-A146-4757-BDBE-AB09528962A3}" type="pres">
      <dgm:prSet presAssocID="{A626F569-9ADD-4C94-BD66-161D1B727DDF}" presName="arrow" presStyleLbl="bgShp" presStyleIdx="0" presStyleCnt="1" custLinFactNeighborX="83" custLinFactNeighborY="-18966"/>
      <dgm:spPr/>
      <dgm:t>
        <a:bodyPr/>
        <a:lstStyle/>
        <a:p>
          <a:endParaRPr lang="en-US"/>
        </a:p>
      </dgm:t>
    </dgm:pt>
    <dgm:pt modelId="{230DD314-2C87-4C1F-BA08-81DF2806CE01}" type="pres">
      <dgm:prSet presAssocID="{A626F569-9ADD-4C94-BD66-161D1B727DDF}" presName="arrowDiagram5" presStyleCnt="0"/>
      <dgm:spPr/>
    </dgm:pt>
    <dgm:pt modelId="{21975726-B7CD-4283-9079-695C4676D8C2}" type="pres">
      <dgm:prSet presAssocID="{0A69D241-D37E-4466-A4B7-FEEA5DEAE4B6}" presName="bullet5a" presStyleLbl="node1" presStyleIdx="0" presStyleCnt="5"/>
      <dgm:spPr/>
    </dgm:pt>
    <dgm:pt modelId="{BDAA058F-41DC-402C-8D93-07579862E4FF}" type="pres">
      <dgm:prSet presAssocID="{0A69D241-D37E-4466-A4B7-FEEA5DEAE4B6}" presName="textBox5a" presStyleLbl="revTx" presStyleIdx="0" presStyleCnt="5" custScaleX="339033" custScaleY="67236" custLinFactX="-7310" custLinFactNeighborX="-100000" custLinFactNeighborY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BCBD-694E-4D0F-9594-98774CF82CF8}" type="pres">
      <dgm:prSet presAssocID="{7B4530F9-0082-431B-BF36-E20BF48DB1B0}" presName="bullet5b" presStyleLbl="node1" presStyleIdx="1" presStyleCnt="5"/>
      <dgm:spPr/>
    </dgm:pt>
    <dgm:pt modelId="{6D2E4A45-A1F9-4532-92E6-935DBFD25BEB}" type="pres">
      <dgm:prSet presAssocID="{7B4530F9-0082-431B-BF36-E20BF48DB1B0}" presName="textBox5b" presStyleLbl="revTx" presStyleIdx="1" presStyleCnt="5" custScaleX="253288" custScaleY="45267" custLinFactX="-81273" custLinFactNeighborX="-100000" custLinFactNeighborY="-39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E4911-5C6B-4A4A-8D4F-F0A5E03DF895}" type="pres">
      <dgm:prSet presAssocID="{ECC6E9B0-691A-4D18-AAE9-0464A6ECAF9F}" presName="bullet5c" presStyleLbl="node1" presStyleIdx="2" presStyleCnt="5"/>
      <dgm:spPr/>
    </dgm:pt>
    <dgm:pt modelId="{92749583-A3BB-40B1-BF8A-960A2BB5968F}" type="pres">
      <dgm:prSet presAssocID="{ECC6E9B0-691A-4D18-AAE9-0464A6ECAF9F}" presName="textBox5c" presStyleLbl="revTx" presStyleIdx="2" presStyleCnt="5" custScaleX="248791" custScaleY="13842" custLinFactX="-32482" custLinFactNeighborX="-100000" custLinFactNeighborY="-61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BD63B-B711-426C-8EA9-2A34203B9127}" type="pres">
      <dgm:prSet presAssocID="{CC34E467-5950-4F90-92C2-99DF2C7A013A}" presName="bullet5d" presStyleLbl="node1" presStyleIdx="3" presStyleCnt="5"/>
      <dgm:spPr/>
    </dgm:pt>
    <dgm:pt modelId="{A7029BFC-5635-475D-87E0-BF0FBCB66D85}" type="pres">
      <dgm:prSet presAssocID="{CC34E467-5950-4F90-92C2-99DF2C7A013A}" presName="textBox5d" presStyleLbl="revTx" presStyleIdx="3" presStyleCnt="5" custScaleX="187325" custScaleY="21073" custLinFactNeighborX="-63358" custLinFactNeighborY="-72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F108C-D93A-4FE5-B668-E2CB547F4744}" type="pres">
      <dgm:prSet presAssocID="{7FA883C8-D06A-4FDA-B1EB-3040238E86DF}" presName="bullet5e" presStyleLbl="node1" presStyleIdx="4" presStyleCnt="5"/>
      <dgm:spPr/>
    </dgm:pt>
    <dgm:pt modelId="{8B92805A-BEAF-4777-A5E8-DE6CAB772133}" type="pres">
      <dgm:prSet presAssocID="{7FA883C8-D06A-4FDA-B1EB-3040238E86DF}" presName="textBox5e" presStyleLbl="revTx" presStyleIdx="4" presStyleCnt="5" custScaleX="172810" custScaleY="23749" custLinFactNeighborX="43160" custLinFactNeighborY="-50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62711-37EB-4031-A85F-444F28FD9E14}" srcId="{A626F569-9ADD-4C94-BD66-161D1B727DDF}" destId="{7FA883C8-D06A-4FDA-B1EB-3040238E86DF}" srcOrd="4" destOrd="0" parTransId="{4A8740A0-7AA5-4885-A47D-AA45A7CD9443}" sibTransId="{06D169CB-6BCB-4C98-8251-BE36BE14C4C2}"/>
    <dgm:cxn modelId="{4A37C582-B9B1-4594-B376-C4BF56E21EBA}" srcId="{A626F569-9ADD-4C94-BD66-161D1B727DDF}" destId="{CC34E467-5950-4F90-92C2-99DF2C7A013A}" srcOrd="3" destOrd="0" parTransId="{53EFA9A0-AB54-414E-B14D-7EC6A02C1C65}" sibTransId="{048A5595-1F39-4202-9E7E-D9C271209C51}"/>
    <dgm:cxn modelId="{354BD2A9-11D1-4F4C-B9C0-B7BE469ED1C1}" type="presOf" srcId="{0A69D241-D37E-4466-A4B7-FEEA5DEAE4B6}" destId="{BDAA058F-41DC-402C-8D93-07579862E4FF}" srcOrd="0" destOrd="0" presId="urn:microsoft.com/office/officeart/2005/8/layout/arrow2"/>
    <dgm:cxn modelId="{1E3CB8A9-BD8F-442C-B2D7-DDB350A8B615}" type="presOf" srcId="{7FA883C8-D06A-4FDA-B1EB-3040238E86DF}" destId="{8B92805A-BEAF-4777-A5E8-DE6CAB772133}" srcOrd="0" destOrd="0" presId="urn:microsoft.com/office/officeart/2005/8/layout/arrow2"/>
    <dgm:cxn modelId="{A222D994-DC19-4A08-BBDA-E9C11EFB1394}" type="presOf" srcId="{ECC6E9B0-691A-4D18-AAE9-0464A6ECAF9F}" destId="{92749583-A3BB-40B1-BF8A-960A2BB5968F}" srcOrd="0" destOrd="0" presId="urn:microsoft.com/office/officeart/2005/8/layout/arrow2"/>
    <dgm:cxn modelId="{6AC9FFE7-AB5E-4E91-A89D-507967826BB3}" type="presOf" srcId="{A626F569-9ADD-4C94-BD66-161D1B727DDF}" destId="{E9082233-D933-435D-8EA0-7B804753877D}" srcOrd="0" destOrd="0" presId="urn:microsoft.com/office/officeart/2005/8/layout/arrow2"/>
    <dgm:cxn modelId="{4FCBDBC2-AC66-471E-8AF1-918EDB0FB6FD}" srcId="{A626F569-9ADD-4C94-BD66-161D1B727DDF}" destId="{ECC6E9B0-691A-4D18-AAE9-0464A6ECAF9F}" srcOrd="2" destOrd="0" parTransId="{8ADE3FCD-3BF7-49BD-B883-AFB4686389B4}" sibTransId="{9D079C83-9840-4457-BDAC-2895BC88734D}"/>
    <dgm:cxn modelId="{73511DCE-A128-43F0-8DC1-58A16EC3C1A8}" srcId="{A626F569-9ADD-4C94-BD66-161D1B727DDF}" destId="{7B4530F9-0082-431B-BF36-E20BF48DB1B0}" srcOrd="1" destOrd="0" parTransId="{BC2CC5BD-95EE-4CBD-9714-D6F65238A114}" sibTransId="{2F4F2D27-DA1F-4A4C-8FF4-331C45B74D0F}"/>
    <dgm:cxn modelId="{AD5C8716-41CB-450C-90D6-0C3DA132D290}" type="presOf" srcId="{CC34E467-5950-4F90-92C2-99DF2C7A013A}" destId="{A7029BFC-5635-475D-87E0-BF0FBCB66D85}" srcOrd="0" destOrd="0" presId="urn:microsoft.com/office/officeart/2005/8/layout/arrow2"/>
    <dgm:cxn modelId="{120E30A9-ACDF-4089-925E-EFE5A6146087}" srcId="{A626F569-9ADD-4C94-BD66-161D1B727DDF}" destId="{0A69D241-D37E-4466-A4B7-FEEA5DEAE4B6}" srcOrd="0" destOrd="0" parTransId="{63E44BAE-87EE-4A0A-AEA0-3DB4BA065979}" sibTransId="{B1C46AD9-EA8A-428A-BAAC-FD61036BC271}"/>
    <dgm:cxn modelId="{BA8A602C-64F2-4E43-A7AC-BAE376D7FDB5}" type="presOf" srcId="{7B4530F9-0082-431B-BF36-E20BF48DB1B0}" destId="{6D2E4A45-A1F9-4532-92E6-935DBFD25BEB}" srcOrd="0" destOrd="0" presId="urn:microsoft.com/office/officeart/2005/8/layout/arrow2"/>
    <dgm:cxn modelId="{BBECAAAA-7802-40F1-BF46-4B9F65F2C9DD}" type="presParOf" srcId="{E9082233-D933-435D-8EA0-7B804753877D}" destId="{A15664F0-A146-4757-BDBE-AB09528962A3}" srcOrd="0" destOrd="0" presId="urn:microsoft.com/office/officeart/2005/8/layout/arrow2"/>
    <dgm:cxn modelId="{80F05EB7-8F8C-4965-86A6-23A7E9FBBA62}" type="presParOf" srcId="{E9082233-D933-435D-8EA0-7B804753877D}" destId="{230DD314-2C87-4C1F-BA08-81DF2806CE01}" srcOrd="1" destOrd="0" presId="urn:microsoft.com/office/officeart/2005/8/layout/arrow2"/>
    <dgm:cxn modelId="{39AA3BE5-DE62-4E50-843A-C3CF2868EAC2}" type="presParOf" srcId="{230DD314-2C87-4C1F-BA08-81DF2806CE01}" destId="{21975726-B7CD-4283-9079-695C4676D8C2}" srcOrd="0" destOrd="0" presId="urn:microsoft.com/office/officeart/2005/8/layout/arrow2"/>
    <dgm:cxn modelId="{F1ACCCE1-52CB-405C-85E1-6B900B64B571}" type="presParOf" srcId="{230DD314-2C87-4C1F-BA08-81DF2806CE01}" destId="{BDAA058F-41DC-402C-8D93-07579862E4FF}" srcOrd="1" destOrd="0" presId="urn:microsoft.com/office/officeart/2005/8/layout/arrow2"/>
    <dgm:cxn modelId="{4C4ECFA2-A522-43D7-AE0E-BC0E27862756}" type="presParOf" srcId="{230DD314-2C87-4C1F-BA08-81DF2806CE01}" destId="{4CD8BCBD-694E-4D0F-9594-98774CF82CF8}" srcOrd="2" destOrd="0" presId="urn:microsoft.com/office/officeart/2005/8/layout/arrow2"/>
    <dgm:cxn modelId="{79E83BB0-4AD2-4231-A3DB-0E7AD5C4818C}" type="presParOf" srcId="{230DD314-2C87-4C1F-BA08-81DF2806CE01}" destId="{6D2E4A45-A1F9-4532-92E6-935DBFD25BEB}" srcOrd="3" destOrd="0" presId="urn:microsoft.com/office/officeart/2005/8/layout/arrow2"/>
    <dgm:cxn modelId="{D6845FBC-B410-42DE-A97F-D5C67B1D5A53}" type="presParOf" srcId="{230DD314-2C87-4C1F-BA08-81DF2806CE01}" destId="{8BDE4911-5C6B-4A4A-8D4F-F0A5E03DF895}" srcOrd="4" destOrd="0" presId="urn:microsoft.com/office/officeart/2005/8/layout/arrow2"/>
    <dgm:cxn modelId="{A044EFEA-C9EA-476C-9931-2C8CC2E4E0EC}" type="presParOf" srcId="{230DD314-2C87-4C1F-BA08-81DF2806CE01}" destId="{92749583-A3BB-40B1-BF8A-960A2BB5968F}" srcOrd="5" destOrd="0" presId="urn:microsoft.com/office/officeart/2005/8/layout/arrow2"/>
    <dgm:cxn modelId="{44F431A0-23BF-459A-83F9-1C13033CB42D}" type="presParOf" srcId="{230DD314-2C87-4C1F-BA08-81DF2806CE01}" destId="{9B0BD63B-B711-426C-8EA9-2A34203B9127}" srcOrd="6" destOrd="0" presId="urn:microsoft.com/office/officeart/2005/8/layout/arrow2"/>
    <dgm:cxn modelId="{C874679C-E601-4821-871D-72E180877B58}" type="presParOf" srcId="{230DD314-2C87-4C1F-BA08-81DF2806CE01}" destId="{A7029BFC-5635-475D-87E0-BF0FBCB66D85}" srcOrd="7" destOrd="0" presId="urn:microsoft.com/office/officeart/2005/8/layout/arrow2"/>
    <dgm:cxn modelId="{DC92FD07-FEC8-4B90-8212-18882DD44545}" type="presParOf" srcId="{230DD314-2C87-4C1F-BA08-81DF2806CE01}" destId="{C83F108C-D93A-4FE5-B668-E2CB547F4744}" srcOrd="8" destOrd="0" presId="urn:microsoft.com/office/officeart/2005/8/layout/arrow2"/>
    <dgm:cxn modelId="{021F1645-A61A-4043-A777-8B87245B368D}" type="presParOf" srcId="{230DD314-2C87-4C1F-BA08-81DF2806CE01}" destId="{8B92805A-BEAF-4777-A5E8-DE6CAB77213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664F0-A146-4757-BDBE-AB09528962A3}">
      <dsp:nvSpPr>
        <dsp:cNvPr id="0" name=""/>
        <dsp:cNvSpPr/>
      </dsp:nvSpPr>
      <dsp:spPr>
        <a:xfrm>
          <a:off x="1196361" y="0"/>
          <a:ext cx="6131316" cy="383207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75726-B7CD-4283-9079-695C4676D8C2}">
      <dsp:nvSpPr>
        <dsp:cNvPr id="0" name=""/>
        <dsp:cNvSpPr/>
      </dsp:nvSpPr>
      <dsp:spPr>
        <a:xfrm>
          <a:off x="1795207" y="2849529"/>
          <a:ext cx="141020" cy="141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A058F-41DC-402C-8D93-07579862E4FF}">
      <dsp:nvSpPr>
        <dsp:cNvPr id="0" name=""/>
        <dsp:cNvSpPr/>
      </dsp:nvSpPr>
      <dsp:spPr>
        <a:xfrm>
          <a:off x="43841" y="3105474"/>
          <a:ext cx="2723121" cy="61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24" tIns="0" rIns="0" bIns="0" numCol="1" spcCol="1270" anchor="t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Planning  to establish NOCR population information database (</a:t>
          </a:r>
          <a:r>
            <a:rPr lang="en-US" sz="1800" b="1" i="0" kern="1200" dirty="0" smtClean="0">
              <a:solidFill>
                <a:srgbClr val="002060"/>
              </a:solidFill>
            </a:rPr>
            <a:t>NDP</a:t>
          </a:r>
          <a:r>
            <a:rPr lang="en-US" sz="18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)</a:t>
          </a:r>
          <a:endParaRPr lang="fa-IR" sz="1800" b="1" kern="1200" dirty="0">
            <a:solidFill>
              <a:srgbClr val="002060"/>
            </a:solidFill>
            <a:latin typeface="+mn-lt"/>
            <a:ea typeface="+mj-ea"/>
            <a:cs typeface="Times New Roman" panose="02020603050405020304" pitchFamily="18" charset="0"/>
          </a:endParaRPr>
        </a:p>
      </dsp:txBody>
      <dsp:txXfrm>
        <a:off x="43841" y="3105474"/>
        <a:ext cx="2723121" cy="613214"/>
      </dsp:txXfrm>
    </dsp:sp>
    <dsp:sp modelId="{4CD8BCBD-694E-4D0F-9594-98774CF82CF8}">
      <dsp:nvSpPr>
        <dsp:cNvPr id="0" name=""/>
        <dsp:cNvSpPr/>
      </dsp:nvSpPr>
      <dsp:spPr>
        <a:xfrm>
          <a:off x="2558555" y="2116070"/>
          <a:ext cx="220727" cy="220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E4A45-A1F9-4532-92E6-935DBFD25BEB}">
      <dsp:nvSpPr>
        <dsp:cNvPr id="0" name=""/>
        <dsp:cNvSpPr/>
      </dsp:nvSpPr>
      <dsp:spPr>
        <a:xfrm>
          <a:off x="43844" y="2035371"/>
          <a:ext cx="2577961" cy="72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59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Organizing the national ID number and postal code on the NOCR Database</a:t>
          </a:r>
          <a:endParaRPr lang="fa-IR" sz="1600" b="1" kern="1200" dirty="0" smtClean="0">
            <a:solidFill>
              <a:srgbClr val="002060"/>
            </a:solidFill>
            <a:latin typeface="+mn-lt"/>
            <a:ea typeface="+mj-ea"/>
            <a:cs typeface="Times New Roman" panose="02020603050405020304" pitchFamily="18" charset="0"/>
          </a:endParaRPr>
        </a:p>
      </dsp:txBody>
      <dsp:txXfrm>
        <a:off x="43844" y="2035371"/>
        <a:ext cx="2577961" cy="726824"/>
      </dsp:txXfrm>
    </dsp:sp>
    <dsp:sp modelId="{8BDE4911-5C6B-4A4A-8D4F-F0A5E03DF895}">
      <dsp:nvSpPr>
        <dsp:cNvPr id="0" name=""/>
        <dsp:cNvSpPr/>
      </dsp:nvSpPr>
      <dsp:spPr>
        <a:xfrm>
          <a:off x="3539566" y="1531296"/>
          <a:ext cx="294303" cy="294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49583-A3BB-40B1-BF8A-960A2BB5968F}">
      <dsp:nvSpPr>
        <dsp:cNvPr id="0" name=""/>
        <dsp:cNvSpPr/>
      </dsp:nvSpPr>
      <dsp:spPr>
        <a:xfrm>
          <a:off x="1238645" y="1281039"/>
          <a:ext cx="2944053" cy="29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45" tIns="0" rIns="0" bIns="0" numCol="1" spcCol="1270" anchor="t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Providing  E-identity services</a:t>
          </a:r>
          <a:endParaRPr lang="fa-IR" sz="1800" b="1" kern="1200" dirty="0" smtClean="0">
            <a:solidFill>
              <a:srgbClr val="002060"/>
            </a:solidFill>
            <a:latin typeface="+mn-lt"/>
            <a:ea typeface="+mj-ea"/>
            <a:cs typeface="Times New Roman" panose="02020603050405020304" pitchFamily="18" charset="0"/>
          </a:endParaRPr>
        </a:p>
      </dsp:txBody>
      <dsp:txXfrm>
        <a:off x="1238645" y="1281039"/>
        <a:ext cx="2944053" cy="298104"/>
      </dsp:txXfrm>
    </dsp:sp>
    <dsp:sp modelId="{9B0BD63B-B711-426C-8EA9-2A34203B9127}">
      <dsp:nvSpPr>
        <dsp:cNvPr id="0" name=""/>
        <dsp:cNvSpPr/>
      </dsp:nvSpPr>
      <dsp:spPr>
        <a:xfrm>
          <a:off x="4679991" y="1074513"/>
          <a:ext cx="380141" cy="38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29BFC-5635-475D-87E0-BF0FBCB66D85}">
      <dsp:nvSpPr>
        <dsp:cNvPr id="0" name=""/>
        <dsp:cNvSpPr/>
      </dsp:nvSpPr>
      <dsp:spPr>
        <a:xfrm>
          <a:off x="3557709" y="420920"/>
          <a:ext cx="2297097" cy="54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429" tIns="0" rIns="0" bIns="0" numCol="1" spcCol="1270" anchor="t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+mn-lt"/>
              <a:ea typeface="+mj-ea"/>
              <a:cs typeface="Times New Roman" panose="02020603050405020304" pitchFamily="18" charset="0"/>
            </a:rPr>
            <a:t>Identity management in cyberspace</a:t>
          </a:r>
          <a:endParaRPr lang="fa-IR" sz="1800" b="1" kern="1200" dirty="0" smtClean="0">
            <a:solidFill>
              <a:srgbClr val="002060"/>
            </a:solidFill>
            <a:latin typeface="+mn-lt"/>
            <a:ea typeface="+mj-ea"/>
            <a:cs typeface="Times New Roman" panose="02020603050405020304" pitchFamily="18" charset="0"/>
          </a:endParaRPr>
        </a:p>
      </dsp:txBody>
      <dsp:txXfrm>
        <a:off x="3557709" y="420920"/>
        <a:ext cx="2297097" cy="541046"/>
      </dsp:txXfrm>
    </dsp:sp>
    <dsp:sp modelId="{C83F108C-D93A-4FE5-B668-E2CB547F4744}">
      <dsp:nvSpPr>
        <dsp:cNvPr id="0" name=""/>
        <dsp:cNvSpPr/>
      </dsp:nvSpPr>
      <dsp:spPr>
        <a:xfrm>
          <a:off x="5854138" y="769480"/>
          <a:ext cx="484374" cy="484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2805A-BEAF-4777-A5E8-DE6CAB772133}">
      <dsp:nvSpPr>
        <dsp:cNvPr id="0" name=""/>
        <dsp:cNvSpPr/>
      </dsp:nvSpPr>
      <dsp:spPr>
        <a:xfrm>
          <a:off x="6179159" y="663107"/>
          <a:ext cx="2119105" cy="669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60" tIns="0" rIns="0" bIns="0" numCol="1" spcCol="1270" anchor="t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C0000"/>
              </a:solidFill>
              <a:latin typeface="+mn-lt"/>
              <a:ea typeface="+mj-ea"/>
              <a:cs typeface="Times New Roman" panose="02020603050405020304" pitchFamily="18" charset="0"/>
            </a:rPr>
            <a:t>National Smart Identity</a:t>
          </a:r>
          <a:endParaRPr lang="fa-IR" sz="1800" b="1" kern="1200" dirty="0">
            <a:solidFill>
              <a:srgbClr val="CC0000"/>
            </a:solidFill>
            <a:latin typeface="+mn-lt"/>
            <a:ea typeface="+mj-ea"/>
            <a:cs typeface="Times New Roman" panose="02020603050405020304" pitchFamily="18" charset="0"/>
          </a:endParaRPr>
        </a:p>
      </dsp:txBody>
      <dsp:txXfrm>
        <a:off x="6179159" y="663107"/>
        <a:ext cx="2119105" cy="669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14CBD-EA67-499F-B696-5D83A0343A41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4E4E6-B6E2-4BAA-BAFF-55A0CCF6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6F35F-C61B-4863-904E-C1A10E8129C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E3CEA-DBE2-482D-8BC5-6A265DBE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3CEA-DBE2-482D-8BC5-6A265DBE4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600487" y="6115197"/>
            <a:ext cx="699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C002E"/>
                </a:solidFill>
              </a:rPr>
              <a:t>National Organization for Civil Registration of  I.R. Iran (</a:t>
            </a:r>
            <a:r>
              <a:rPr lang="en-US" sz="1600" b="1" dirty="0" smtClean="0">
                <a:solidFill>
                  <a:srgbClr val="5C002E"/>
                </a:solidFill>
              </a:rPr>
              <a:t>NOCR)</a:t>
            </a:r>
            <a:endParaRPr lang="en-US" sz="1600" b="1" dirty="0">
              <a:solidFill>
                <a:srgbClr val="5C002E"/>
              </a:solidFill>
            </a:endParaRPr>
          </a:p>
          <a:p>
            <a:endParaRPr lang="en-US" sz="1600" b="1" dirty="0">
              <a:solidFill>
                <a:srgbClr val="5C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1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9878-0B8E-43AB-A270-FE4F78C0BA4A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8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EE59-CF34-4802-BA49-6D54C40A4800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610C-2205-495A-BC9B-F377542C3F2E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DEA3-9C43-4AC2-BF2A-A965D04EC906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6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17331" t="27813" r="3716" b="18438"/>
          <a:stretch/>
        </p:blipFill>
        <p:spPr>
          <a:xfrm>
            <a:off x="-1" y="0"/>
            <a:ext cx="12592041" cy="68580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833859" y="5570088"/>
            <a:ext cx="6944225" cy="1132719"/>
            <a:chOff x="833859" y="5570088"/>
            <a:chExt cx="6944225" cy="113271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0" b="66766"/>
            <a:stretch/>
          </p:blipFill>
          <p:spPr>
            <a:xfrm>
              <a:off x="833859" y="5570088"/>
              <a:ext cx="1267356" cy="10914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1791758" y="6179587"/>
              <a:ext cx="5986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5C002E"/>
                  </a:solidFill>
                </a:rPr>
                <a:t>National Organization for Civil Registration of  I.R. Iran (</a:t>
              </a:r>
              <a:r>
                <a:rPr lang="en-US" sz="1400" b="1" dirty="0" smtClean="0">
                  <a:solidFill>
                    <a:srgbClr val="5C002E"/>
                  </a:solidFill>
                </a:rPr>
                <a:t>NOCR)</a:t>
              </a:r>
              <a:endParaRPr lang="en-US" sz="1400" b="1" dirty="0">
                <a:solidFill>
                  <a:srgbClr val="5C002E"/>
                </a:solidFill>
              </a:endParaRPr>
            </a:p>
            <a:p>
              <a:endParaRPr lang="en-US" sz="1400" b="1" dirty="0">
                <a:solidFill>
                  <a:srgbClr val="5C002E"/>
                </a:solidFill>
              </a:endParaRP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202370" y="365125"/>
            <a:ext cx="7151429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" y="2398962"/>
            <a:ext cx="2410328" cy="241032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438693" y="1704746"/>
            <a:ext cx="0" cy="3867289"/>
          </a:xfrm>
          <a:prstGeom prst="line">
            <a:avLst/>
          </a:prstGeom>
          <a:ln w="38100">
            <a:solidFill>
              <a:srgbClr val="660033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16200000">
            <a:off x="6226557" y="952369"/>
            <a:ext cx="0" cy="9235440"/>
          </a:xfrm>
          <a:prstGeom prst="line">
            <a:avLst/>
          </a:prstGeom>
          <a:ln w="38100">
            <a:solidFill>
              <a:srgbClr val="660033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19" y="5707067"/>
            <a:ext cx="998365" cy="9983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270637" y="6170630"/>
            <a:ext cx="241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C002E"/>
                </a:solidFill>
              </a:rPr>
              <a:t>Statistical Centre</a:t>
            </a:r>
            <a:r>
              <a:rPr lang="en-US" sz="1400" b="1" baseline="0" dirty="0" smtClean="0">
                <a:solidFill>
                  <a:srgbClr val="5C002E"/>
                </a:solidFill>
              </a:rPr>
              <a:t> Of Iran (SCI)</a:t>
            </a:r>
            <a:endParaRPr lang="en-US" sz="1400" b="1" dirty="0">
              <a:solidFill>
                <a:srgbClr val="5C002E"/>
              </a:solidFill>
            </a:endParaRPr>
          </a:p>
          <a:p>
            <a:endParaRPr lang="en-US" sz="1400" b="1" dirty="0">
              <a:solidFill>
                <a:srgbClr val="5C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845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7C46-7C0E-4D6A-B187-1A11AE2319DF}" type="datetime1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44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A4D0-7DBC-44C6-BFC0-91C787DE25B7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E4E-F655-4E24-835C-A9E62D5416B6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B0E-080C-463C-9C6E-1EDCFC866F7E}" type="datetime1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1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1CE-CF14-4B67-BDA7-E1496DD44DE1}" type="datetime1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7331" t="27813" r="3716" b="18438"/>
          <a:stretch/>
        </p:blipFill>
        <p:spPr>
          <a:xfrm>
            <a:off x="331324" y="289386"/>
            <a:ext cx="11529352" cy="627922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59759" y="5898139"/>
            <a:ext cx="6709720" cy="810402"/>
            <a:chOff x="605479" y="5913379"/>
            <a:chExt cx="6709720" cy="81040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0" b="66766"/>
            <a:stretch/>
          </p:blipFill>
          <p:spPr>
            <a:xfrm>
              <a:off x="605479" y="5913379"/>
              <a:ext cx="809892" cy="6974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328873" y="6262116"/>
              <a:ext cx="5986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660033"/>
                  </a:solidFill>
                </a:rPr>
                <a:t>National Organization for Civil Registration of  I.R. Iran (</a:t>
              </a:r>
              <a:r>
                <a:rPr lang="en-US" sz="1200" dirty="0" smtClean="0">
                  <a:solidFill>
                    <a:srgbClr val="660033"/>
                  </a:solidFill>
                </a:rPr>
                <a:t>NOCR)</a:t>
              </a:r>
              <a:endParaRPr lang="en-US" sz="1200" dirty="0">
                <a:solidFill>
                  <a:srgbClr val="660033"/>
                </a:solidFill>
              </a:endParaRPr>
            </a:p>
            <a:p>
              <a:endParaRPr lang="en-US" sz="1200" dirty="0">
                <a:solidFill>
                  <a:srgbClr val="660033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9" y="331625"/>
            <a:ext cx="2097772" cy="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99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2BA7-9A51-43B3-AD4F-967802F73D4A}" type="datetime1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0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77A4-7193-45E9-AA91-3378E07A84B1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DB34-31AE-480C-9565-517269CAA255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52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39C-36B0-4900-812D-A9BE4FD899B1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7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E27-D381-414E-B47D-58931DEA2BA8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4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07798-6F42-473A-BAD2-629B55DF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E78-825E-49B9-A4F0-5C34DC0304A5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1511-850E-4BE9-A7BA-874091C9F7F7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5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D0A-42AF-45CD-B626-7F4AD6AEFF16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EF5-E486-4CE5-B781-CD01D4963A54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B26-083D-4A31-A365-B7DD55EE6448}" type="datetime1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535D-DE03-40B4-9419-F9452D75BE46}" type="datetime1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10BA-0751-469E-90E6-5CD1E11EB852}" type="datetime1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7C46-7C0E-4D6A-B187-1A11AE2319DF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7C46-7C0E-4D6A-B187-1A11AE2319DF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E42F-7C0C-4C6A-A319-B6B54AD6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5C00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47" y="2148899"/>
            <a:ext cx="7543800" cy="19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550694" y="444121"/>
            <a:ext cx="8938925" cy="90347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pc="50" dirty="0" smtClean="0">
                <a:ln w="11430"/>
                <a:solidFill>
                  <a:srgbClr val="5C002E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Smart National ID Card</a:t>
            </a:r>
          </a:p>
        </p:txBody>
      </p:sp>
      <p:pic>
        <p:nvPicPr>
          <p:cNvPr id="9" name="Picture 8" descr="C:\Users\b.abbasi\Desktop\ca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601" y="3366276"/>
            <a:ext cx="4062338" cy="1996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42" y="1056279"/>
            <a:ext cx="4201697" cy="2019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550694" y="1588168"/>
            <a:ext cx="4474945" cy="404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US" sz="2400" b="1" dirty="0" smtClean="0">
                <a:latin typeface="Sitka Text" panose="02000505000000020004" pitchFamily="2" charset="0"/>
              </a:rPr>
              <a:t>The issuance of the smart National ID card </a:t>
            </a:r>
            <a:r>
              <a:rPr lang="en-US" sz="2400" b="1" dirty="0" smtClean="0">
                <a:latin typeface="Sitka Text" panose="02000505000000020004" pitchFamily="2" charset="0"/>
              </a:rPr>
              <a:t>has started </a:t>
            </a:r>
            <a:r>
              <a:rPr lang="en-US" sz="2400" b="1" dirty="0" smtClean="0">
                <a:latin typeface="Sitka Text" panose="02000505000000020004" pitchFamily="2" charset="0"/>
              </a:rPr>
              <a:t>in the whole country since 2012. So far, about </a:t>
            </a:r>
            <a:r>
              <a:rPr lang="en-US" sz="2400" b="1" dirty="0">
                <a:solidFill>
                  <a:srgbClr val="002060"/>
                </a:solidFill>
                <a:latin typeface="Sitka Text" panose="02000505000000020004" pitchFamily="2" charset="0"/>
                <a:cs typeface="Times New Roman" pitchFamily="18" charset="0"/>
              </a:rPr>
              <a:t>38 million</a:t>
            </a:r>
            <a:r>
              <a:rPr lang="en-US" sz="2400" b="1" dirty="0" smtClean="0">
                <a:latin typeface="Sitka Text" panose="02000505000000020004" pitchFamily="2" charset="0"/>
              </a:rPr>
              <a:t> cards have been issued (</a:t>
            </a:r>
            <a:r>
              <a:rPr lang="en-US" sz="2000" b="1" dirty="0">
                <a:solidFill>
                  <a:srgbClr val="002060"/>
                </a:solidFill>
                <a:latin typeface="Sitka Text" panose="02000505000000020004" pitchFamily="2" charset="0"/>
                <a:cs typeface="Times New Roman" pitchFamily="18" charset="0"/>
              </a:rPr>
              <a:t>equivalent to 60% of eligible population</a:t>
            </a:r>
            <a:r>
              <a:rPr lang="en-US" sz="2400" b="1" dirty="0" smtClean="0">
                <a:latin typeface="Sitka Text" panose="02000505000000020004" pitchFamily="2" charset="0"/>
              </a:rPr>
              <a:t>)</a:t>
            </a:r>
            <a:r>
              <a:rPr lang="en-US" sz="2400" b="1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284" y="638008"/>
            <a:ext cx="78867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C002E"/>
                </a:solidFill>
              </a:rPr>
              <a:t>Electronic/ </a:t>
            </a:r>
            <a:r>
              <a:rPr lang="en-US" sz="3600" b="1" dirty="0">
                <a:solidFill>
                  <a:srgbClr val="5C002E"/>
                </a:solidFill>
              </a:rPr>
              <a:t>Digitised </a:t>
            </a:r>
            <a:r>
              <a:rPr lang="en-US" sz="3600" b="1" dirty="0" smtClean="0">
                <a:solidFill>
                  <a:srgbClr val="5C002E"/>
                </a:solidFill>
              </a:rPr>
              <a:t>Services</a:t>
            </a:r>
            <a:endParaRPr lang="en-US" sz="3600" dirty="0">
              <a:solidFill>
                <a:srgbClr val="5C00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284" y="1668379"/>
            <a:ext cx="8578516" cy="3657600"/>
          </a:xfrm>
        </p:spPr>
        <p:txBody>
          <a:bodyPr>
            <a:normAutofit fontScale="85000" lnSpcReduction="20000"/>
          </a:bodyPr>
          <a:lstStyle/>
          <a:p>
            <a:pPr marL="325755" indent="-257175">
              <a:lnSpc>
                <a:spcPct val="150000"/>
              </a:lnSpc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Sitka Text" panose="02000505000000020004" pitchFamily="2" charset="0"/>
                <a:cs typeface="B Nazanin" pitchFamily="2" charset="-78"/>
              </a:rPr>
              <a:t>Registration of changes related to Identity Features and location Address</a:t>
            </a:r>
            <a:r>
              <a:rPr lang="fa-IR" b="1" dirty="0">
                <a:solidFill>
                  <a:srgbClr val="002060"/>
                </a:solidFill>
                <a:latin typeface="Sitka Text" panose="02000505000000020004" pitchFamily="2" charset="0"/>
                <a:cs typeface="B Nazanin" pitchFamily="2" charset="-78"/>
              </a:rPr>
              <a:t> </a:t>
            </a:r>
          </a:p>
          <a:p>
            <a:pPr marL="325755" indent="-257175">
              <a:lnSpc>
                <a:spcPct val="150000"/>
              </a:lnSpc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Sitka Text" panose="02000505000000020004" pitchFamily="2" charset="0"/>
              </a:rPr>
              <a:t>Electronic Individual Identity </a:t>
            </a:r>
            <a:r>
              <a:rPr lang="en-US" b="1" dirty="0" smtClean="0">
                <a:solidFill>
                  <a:srgbClr val="002060"/>
                </a:solidFill>
                <a:latin typeface="Sitka Text" panose="02000505000000020004" pitchFamily="2" charset="0"/>
              </a:rPr>
              <a:t>Inquiry</a:t>
            </a:r>
          </a:p>
          <a:p>
            <a:pPr marL="68580" indent="0">
              <a:lnSpc>
                <a:spcPct val="150000"/>
              </a:lnSpc>
              <a:buClr>
                <a:srgbClr val="CC0066"/>
              </a:buClr>
              <a:buNone/>
            </a:pPr>
            <a:endParaRPr lang="fa-IR" b="1" dirty="0" smtClean="0">
              <a:solidFill>
                <a:srgbClr val="002060"/>
              </a:solidFill>
              <a:latin typeface="Sitka Text" panose="02000505000000020004" pitchFamily="2" charset="0"/>
              <a:cs typeface="B Nazanin" pitchFamily="2" charset="-78"/>
            </a:endParaRPr>
          </a:p>
          <a:p>
            <a:pPr marL="325755" indent="-257175">
              <a:lnSpc>
                <a:spcPct val="150000"/>
              </a:lnSpc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Sitka Text" panose="02000505000000020004" pitchFamily="2" charset="0"/>
                <a:cs typeface="B Nazanin" pitchFamily="2" charset="-78"/>
              </a:rPr>
              <a:t>Registration</a:t>
            </a:r>
            <a:r>
              <a:rPr lang="fa-IR" b="1" dirty="0" smtClean="0">
                <a:solidFill>
                  <a:srgbClr val="002060"/>
                </a:solidFill>
                <a:latin typeface="Sitka Text" panose="02000505000000020004" pitchFamily="2" charset="0"/>
                <a:cs typeface="B Nazanin" pitchFamily="2" charset="-78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Sitka Text" panose="02000505000000020004" pitchFamily="2" charset="0"/>
                <a:cs typeface="B Nazanin" pitchFamily="2" charset="-78"/>
              </a:rPr>
              <a:t>of Birth, death, marriage and divorce</a:t>
            </a:r>
          </a:p>
          <a:p>
            <a:pPr marL="325755" indent="-257175">
              <a:lnSpc>
                <a:spcPct val="150000"/>
              </a:lnSpc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fa-IR" b="1" dirty="0">
                <a:solidFill>
                  <a:srgbClr val="002060"/>
                </a:solidFill>
                <a:latin typeface="Sitka Text" panose="02000505000000020004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Sitka Text" panose="02000505000000020004" pitchFamily="2" charset="0"/>
              </a:rPr>
              <a:t>Issuing Birth </a:t>
            </a:r>
            <a:r>
              <a:rPr lang="en-US" b="1" dirty="0" smtClean="0">
                <a:solidFill>
                  <a:srgbClr val="002060"/>
                </a:solidFill>
                <a:latin typeface="Sitka Text" panose="02000505000000020004" pitchFamily="2" charset="0"/>
              </a:rPr>
              <a:t>certificate</a:t>
            </a:r>
            <a:endParaRPr lang="en-US" b="1" dirty="0">
              <a:solidFill>
                <a:srgbClr val="002060"/>
              </a:solidFill>
              <a:latin typeface="Sitka Text" panose="02000505000000020004" pitchFamily="2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484" y="1232297"/>
            <a:ext cx="3465095" cy="42696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660033"/>
                </a:solidFill>
                <a:latin typeface="Sitka Text" panose="02000505000000020004" pitchFamily="2" charset="0"/>
                <a:cs typeface="Times New Roman" pitchFamily="18" charset="0"/>
              </a:rPr>
              <a:t>The map of the Civil Registration Organization’s online data  transmission network, with </a:t>
            </a:r>
            <a:r>
              <a:rPr lang="fa-IR" sz="2100" dirty="0" smtClean="0">
                <a:solidFill>
                  <a:srgbClr val="660033"/>
                </a:solidFill>
                <a:latin typeface="Sitka Text" panose="02000505000000020004" pitchFamily="2" charset="0"/>
                <a:cs typeface="Times New Roman" pitchFamily="18" charset="0"/>
              </a:rPr>
              <a:t>833</a:t>
            </a:r>
            <a:r>
              <a:rPr lang="en-US" sz="2100" dirty="0" smtClean="0">
                <a:solidFill>
                  <a:srgbClr val="660033"/>
                </a:solidFill>
                <a:latin typeface="Sitka Text" panose="02000505000000020004" pitchFamily="2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660033"/>
                </a:solidFill>
                <a:latin typeface="Sitka Text" panose="02000505000000020004" pitchFamily="2" charset="0"/>
                <a:cs typeface="Times New Roman" pitchFamily="18" charset="0"/>
              </a:rPr>
              <a:t>members</a:t>
            </a:r>
            <a:r>
              <a:rPr lang="en-US" sz="2100" dirty="0" smtClean="0">
                <a:solidFill>
                  <a:srgbClr val="660033"/>
                </a:solidFill>
                <a:latin typeface="Sitka Text" panose="02000505000000020004" pitchFamily="2" charset="0"/>
                <a:cs typeface="Times New Roman" pitchFamily="18" charset="0"/>
              </a:rPr>
              <a:t/>
            </a:r>
            <a:br>
              <a:rPr lang="en-US" sz="2100" dirty="0" smtClean="0">
                <a:solidFill>
                  <a:srgbClr val="660033"/>
                </a:solidFill>
                <a:latin typeface="Sitka Text" panose="02000505000000020004" pitchFamily="2" charset="0"/>
                <a:cs typeface="Times New Roman" pitchFamily="18" charset="0"/>
              </a:rPr>
            </a:br>
            <a:r>
              <a:rPr lang="en-US" sz="2100" dirty="0" smtClean="0">
                <a:solidFill>
                  <a:srgbClr val="660033"/>
                </a:solidFill>
                <a:latin typeface="Sitka Text" panose="02000505000000020004" pitchFamily="2" charset="0"/>
                <a:cs typeface="Times New Roman" pitchFamily="18" charset="0"/>
              </a:rPr>
              <a:t>( </a:t>
            </a:r>
            <a:r>
              <a:rPr lang="en-US" sz="2100" dirty="0" smtClean="0">
                <a:solidFill>
                  <a:srgbClr val="660033"/>
                </a:solidFill>
                <a:latin typeface="Sitka Text" panose="02000505000000020004" pitchFamily="2" charset="0"/>
                <a:cs typeface="Times New Roman" pitchFamily="18" charset="0"/>
              </a:rPr>
              <a:t>Departments </a:t>
            </a:r>
            <a:r>
              <a:rPr lang="en-US" sz="2100" dirty="0">
                <a:solidFill>
                  <a:srgbClr val="660033"/>
                </a:solidFill>
                <a:latin typeface="Sitka Text" panose="02000505000000020004" pitchFamily="2" charset="0"/>
                <a:cs typeface="Times New Roman" pitchFamily="18" charset="0"/>
              </a:rPr>
              <a:t>and Offices) </a:t>
            </a:r>
            <a:endParaRPr lang="fa-IR" sz="21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9" y="516107"/>
            <a:ext cx="6112040" cy="53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518" y="2068943"/>
            <a:ext cx="5044440" cy="1781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5C002E"/>
                </a:solidFill>
                <a:latin typeface="Sitka Text" panose="02000505000000020004" pitchFamily="2" charset="0"/>
              </a:rPr>
              <a:t>2015-2024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5C002E"/>
                </a:solidFill>
                <a:latin typeface="Sitka Text" panose="02000505000000020004" pitchFamily="2" charset="0"/>
              </a:rPr>
              <a:t>CRVS </a:t>
            </a:r>
            <a:r>
              <a:rPr lang="en-US" sz="4000" b="1" dirty="0">
                <a:solidFill>
                  <a:srgbClr val="5C002E"/>
                </a:solidFill>
                <a:latin typeface="Sitka Text" panose="02000505000000020004" pitchFamily="2" charset="0"/>
              </a:rPr>
              <a:t>Decade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5C002E"/>
                </a:solidFill>
                <a:latin typeface="Sitka Text" panose="02000505000000020004" pitchFamily="2" charset="0"/>
              </a:rPr>
              <a:t>In Asia And Pacific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0289" r="1941" b="7804"/>
          <a:stretch/>
        </p:blipFill>
        <p:spPr>
          <a:xfrm>
            <a:off x="7603958" y="545432"/>
            <a:ext cx="3689684" cy="48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43" y="1701107"/>
            <a:ext cx="6878837" cy="387211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26880" y="5203894"/>
            <a:ext cx="226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: Getty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61" y="1702402"/>
            <a:ext cx="5397443" cy="1937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5869" y="3637760"/>
            <a:ext cx="678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C002E"/>
                </a:solidFill>
              </a:rPr>
              <a:t>ASIAN AND PACIFIC CRVS DECADE 2015-2024</a:t>
            </a:r>
            <a:endParaRPr lang="en-US" sz="2000" b="1" dirty="0">
              <a:solidFill>
                <a:srgbClr val="5C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760" y="1436370"/>
            <a:ext cx="8412481" cy="429006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660033"/>
                </a:solidFill>
                <a:latin typeface="Sitka Text" panose="02000505000000020004" pitchFamily="2" charset="0"/>
              </a:rPr>
              <a:t>Digitising </a:t>
            </a:r>
            <a:r>
              <a:rPr lang="en-US" sz="3600" b="1" spc="-100" dirty="0">
                <a:solidFill>
                  <a:srgbClr val="660033"/>
                </a:solidFill>
                <a:latin typeface="Sitka Text" panose="02000505000000020004" pitchFamily="2" charset="0"/>
              </a:rPr>
              <a:t>civil registration and vital statistics </a:t>
            </a:r>
          </a:p>
          <a:p>
            <a:r>
              <a:rPr lang="en-US" sz="3600" b="1" dirty="0" smtClean="0">
                <a:latin typeface="Sitka Text" panose="02000505000000020004" pitchFamily="2" charset="0"/>
              </a:rPr>
              <a:t> </a:t>
            </a:r>
            <a:r>
              <a:rPr lang="en-US" sz="2700" b="1" dirty="0">
                <a:latin typeface="Sitka Text" panose="02000505000000020004" pitchFamily="2" charset="0"/>
              </a:rPr>
              <a:t>S. </a:t>
            </a:r>
            <a:r>
              <a:rPr lang="en-US" sz="2700" b="1" dirty="0" err="1">
                <a:latin typeface="Sitka Text" panose="02000505000000020004" pitchFamily="2" charset="0"/>
              </a:rPr>
              <a:t>Ehsanikalkhoran</a:t>
            </a:r>
            <a:endParaRPr lang="en-US" sz="2700" b="1" dirty="0" smtClean="0">
              <a:latin typeface="Sitka Text" panose="02000505000000020004" pitchFamily="2" charset="0"/>
            </a:endParaRPr>
          </a:p>
          <a:p>
            <a:endParaRPr lang="en-US" sz="3600" b="1" dirty="0" smtClean="0">
              <a:latin typeface="Sitka Text" panose="02000505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spc="-70" dirty="0">
                <a:latin typeface="Sitka Text" panose="02000505000000020004" pitchFamily="2" charset="0"/>
              </a:rPr>
              <a:t>Expert on Social and Household Statistics, Office of Population Statistics, </a:t>
            </a:r>
            <a:r>
              <a:rPr lang="en-US" sz="1800" spc="-70" dirty="0" err="1">
                <a:latin typeface="Sitka Text" panose="02000505000000020004" pitchFamily="2" charset="0"/>
              </a:rPr>
              <a:t>Labour</a:t>
            </a:r>
            <a:r>
              <a:rPr lang="en-US" sz="1800" spc="-70" dirty="0">
                <a:latin typeface="Sitka Text" panose="02000505000000020004" pitchFamily="2" charset="0"/>
              </a:rPr>
              <a:t> Force and Census</a:t>
            </a:r>
          </a:p>
          <a:p>
            <a:r>
              <a:rPr lang="en-US" sz="2000" b="1" dirty="0" smtClean="0">
                <a:latin typeface="Sitka Text" panose="02000505000000020004" pitchFamily="2" charset="0"/>
              </a:rPr>
              <a:t>Statistical Centre </a:t>
            </a:r>
            <a:r>
              <a:rPr lang="en-US" sz="2000" b="1" dirty="0">
                <a:latin typeface="Sitka Text" panose="02000505000000020004" pitchFamily="2" charset="0"/>
              </a:rPr>
              <a:t>of  I.R. Iran </a:t>
            </a:r>
            <a:r>
              <a:rPr lang="en-US" sz="2000" b="1" dirty="0" smtClean="0">
                <a:latin typeface="Sitka Text" panose="02000505000000020004" pitchFamily="2" charset="0"/>
              </a:rPr>
              <a:t>(SCI)</a:t>
            </a:r>
            <a:r>
              <a:rPr lang="en-US" sz="2000" dirty="0">
                <a:latin typeface="Sitka Text" panose="02000505000000020004" pitchFamily="2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45" y="1929978"/>
            <a:ext cx="1447800" cy="14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>
            <a:off x="5529009" y="666548"/>
            <a:ext cx="1969776" cy="930822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66"/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B Mitra" pitchFamily="2" charset="-78"/>
              </a:rPr>
              <a:t>E-Governance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Flowchart: Off-page Connector 7"/>
          <p:cNvSpPr/>
          <p:nvPr/>
        </p:nvSpPr>
        <p:spPr>
          <a:xfrm>
            <a:off x="5281592" y="1735482"/>
            <a:ext cx="2464611" cy="910835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66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660033"/>
                </a:solidFill>
                <a:cs typeface="B Mitra" pitchFamily="2" charset="-78"/>
              </a:rPr>
              <a:t>E-CRVS</a:t>
            </a:r>
            <a:endParaRPr lang="fa-IR" sz="3200" b="1" dirty="0">
              <a:solidFill>
                <a:srgbClr val="660033"/>
              </a:solidFill>
              <a:cs typeface="B Mitra" pitchFamily="2" charset="-78"/>
            </a:endParaRPr>
          </a:p>
        </p:txBody>
      </p:sp>
      <p:sp>
        <p:nvSpPr>
          <p:cNvPr id="23" name="Flowchart: Off-page Connector 22"/>
          <p:cNvSpPr/>
          <p:nvPr/>
        </p:nvSpPr>
        <p:spPr>
          <a:xfrm>
            <a:off x="6602408" y="2936830"/>
            <a:ext cx="1556613" cy="903036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E-commerce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4" name="Flowchart: Off-page Connector 23"/>
          <p:cNvSpPr/>
          <p:nvPr/>
        </p:nvSpPr>
        <p:spPr>
          <a:xfrm>
            <a:off x="4879492" y="2936830"/>
            <a:ext cx="1556613" cy="903036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B Mitra" pitchFamily="2" charset="-78"/>
              </a:rPr>
              <a:t>E-health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5" name="Flowchart: Off-page Connector 24"/>
          <p:cNvSpPr/>
          <p:nvPr/>
        </p:nvSpPr>
        <p:spPr>
          <a:xfrm>
            <a:off x="3156576" y="2936830"/>
            <a:ext cx="1556613" cy="903036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E-banking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6" name="Flowchart: Off-page Connector 25"/>
          <p:cNvSpPr/>
          <p:nvPr/>
        </p:nvSpPr>
        <p:spPr>
          <a:xfrm>
            <a:off x="8123572" y="3995665"/>
            <a:ext cx="1809848" cy="1166682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Electronic election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7" name="Flowchart: Off-page Connector 26"/>
          <p:cNvSpPr/>
          <p:nvPr/>
        </p:nvSpPr>
        <p:spPr>
          <a:xfrm>
            <a:off x="5180356" y="3995665"/>
            <a:ext cx="2702645" cy="1166682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Electronic social security (subsidies)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8" name="Flowchart: Off-page Connector 27"/>
          <p:cNvSpPr/>
          <p:nvPr/>
        </p:nvSpPr>
        <p:spPr>
          <a:xfrm>
            <a:off x="8325323" y="2936830"/>
            <a:ext cx="1556613" cy="903036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B Mitra" pitchFamily="2" charset="-78"/>
              </a:rPr>
              <a:t>E-learning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9" name="Flowchart: Off-page Connector 28"/>
          <p:cNvSpPr/>
          <p:nvPr/>
        </p:nvSpPr>
        <p:spPr>
          <a:xfrm>
            <a:off x="3129937" y="3995665"/>
            <a:ext cx="1809848" cy="1166682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C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Electronic Insurance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0274" y="416726"/>
            <a:ext cx="8191228" cy="1100442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000" b="1" dirty="0">
                <a:solidFill>
                  <a:srgbClr val="660033"/>
                </a:solidFill>
                <a:latin typeface="Sitka Text" panose="02000505000000020004" pitchFamily="2" charset="0"/>
              </a:rPr>
              <a:t>Road map to a </a:t>
            </a:r>
            <a:br>
              <a:rPr lang="en-US" sz="3000" b="1" dirty="0">
                <a:solidFill>
                  <a:srgbClr val="660033"/>
                </a:solidFill>
                <a:latin typeface="Sitka Text" panose="02000505000000020004" pitchFamily="2" charset="0"/>
              </a:rPr>
            </a:br>
            <a:r>
              <a:rPr lang="en-US" sz="3000" b="1" dirty="0">
                <a:solidFill>
                  <a:srgbClr val="002060"/>
                </a:solidFill>
                <a:latin typeface="Sitka Text" panose="02000505000000020004" pitchFamily="2" charset="0"/>
              </a:rPr>
              <a:t>Digitised</a:t>
            </a:r>
            <a:r>
              <a:rPr lang="en-US" sz="3000" b="1" dirty="0">
                <a:solidFill>
                  <a:srgbClr val="660033"/>
                </a:solidFill>
                <a:latin typeface="Sitka Text" panose="02000505000000020004" pitchFamily="2" charset="0"/>
              </a:rPr>
              <a:t> NOCR in </a:t>
            </a:r>
            <a:r>
              <a:rPr lang="en-US" sz="3000" b="1" dirty="0" smtClean="0">
                <a:solidFill>
                  <a:srgbClr val="660033"/>
                </a:solidFill>
                <a:latin typeface="Sitka Text" panose="02000505000000020004" pitchFamily="2" charset="0"/>
              </a:rPr>
              <a:t>I.R. Iran</a:t>
            </a:r>
            <a:endParaRPr lang="en-US" sz="3000" dirty="0">
              <a:solidFill>
                <a:srgbClr val="660033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276068"/>
              </p:ext>
            </p:extLst>
          </p:nvPr>
        </p:nvGraphicFramePr>
        <p:xfrm>
          <a:off x="2679032" y="1517168"/>
          <a:ext cx="8674768" cy="383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5</a:t>
            </a:fld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636042" y="3134628"/>
            <a:ext cx="1222149" cy="1629877"/>
          </a:xfrm>
          <a:prstGeom prst="upArrow">
            <a:avLst>
              <a:gd name="adj1" fmla="val 50000"/>
              <a:gd name="adj2" fmla="val 49003"/>
            </a:avLst>
          </a:prstGeom>
          <a:solidFill>
            <a:srgbClr val="CC0066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itka Text" panose="02000505000000020004" pitchFamily="2" charset="0"/>
                <a:cs typeface="B Zar" pitchFamily="2" charset="-78"/>
              </a:rPr>
              <a:t>We  are here now</a:t>
            </a:r>
          </a:p>
        </p:txBody>
      </p:sp>
    </p:spTree>
    <p:extLst>
      <p:ext uri="{BB962C8B-B14F-4D97-AF65-F5344CB8AC3E}">
        <p14:creationId xmlns:p14="http://schemas.microsoft.com/office/powerpoint/2010/main" val="13717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5664F0-A146-4757-BDBE-AB0952896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A15664F0-A146-4757-BDBE-AB0952896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975726-B7CD-4283-9079-695C4676D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dgm id="{21975726-B7CD-4283-9079-695C4676D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AA058F-41DC-402C-8D93-07579862E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BDAA058F-41DC-402C-8D93-07579862E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D8BCBD-694E-4D0F-9594-98774CF82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>
                                            <p:graphicEl>
                                              <a:dgm id="{4CD8BCBD-694E-4D0F-9594-98774CF82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2E4A45-A1F9-4532-92E6-935DBFD2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6D2E4A45-A1F9-4532-92E6-935DBFD25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DE4911-5C6B-4A4A-8D4F-F0A5E03DF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>
                                            <p:graphicEl>
                                              <a:dgm id="{8BDE4911-5C6B-4A4A-8D4F-F0A5E03DF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749583-A3BB-40B1-BF8A-960A2BB59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92749583-A3BB-40B1-BF8A-960A2BB59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0BD63B-B711-426C-8EA9-2A34203B9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">
                                            <p:graphicEl>
                                              <a:dgm id="{9B0BD63B-B711-426C-8EA9-2A34203B9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029BFC-5635-475D-87E0-BF0FBCB6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A7029BFC-5635-475D-87E0-BF0FBCB66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3F108C-D93A-4FE5-B668-E2CB547F4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>
                                            <p:graphicEl>
                                              <a:dgm id="{C83F108C-D93A-4FE5-B668-E2CB547F4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92805A-BEAF-4777-A5E8-DE6CAB772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dgm id="{8B92805A-BEAF-4777-A5E8-DE6CAB772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95128" y="481263"/>
            <a:ext cx="9256241" cy="5042733"/>
            <a:chOff x="2566791" y="1696372"/>
            <a:chExt cx="7236467" cy="3875750"/>
          </a:xfrm>
        </p:grpSpPr>
        <p:sp>
          <p:nvSpPr>
            <p:cNvPr id="4" name="Notched Right Arrow 3"/>
            <p:cNvSpPr/>
            <p:nvPr/>
          </p:nvSpPr>
          <p:spPr>
            <a:xfrm>
              <a:off x="3626588" y="3000372"/>
              <a:ext cx="5898413" cy="2571750"/>
            </a:xfrm>
            <a:prstGeom prst="notched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a-IR" sz="2400" b="1" dirty="0">
                <a:cs typeface="B Zar" pitchFamily="2" charset="-78"/>
              </a:endParaRPr>
            </a:p>
            <a:p>
              <a:pPr algn="ctr"/>
              <a:endParaRPr lang="fa-IR" sz="2400" b="1" dirty="0">
                <a:cs typeface="B Zar" pitchFamily="2" charset="-78"/>
              </a:endParaRPr>
            </a:p>
            <a:p>
              <a:pPr algn="ctr"/>
              <a:r>
                <a:rPr lang="en-US" sz="2400" b="1" dirty="0">
                  <a:cs typeface="B Zar" pitchFamily="2" charset="-78"/>
                </a:rPr>
                <a:t>World Trends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614" y="2886945"/>
              <a:ext cx="1354337" cy="1381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2566792" y="2904020"/>
              <a:ext cx="1920240" cy="182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566792" y="3248803"/>
              <a:ext cx="1920240" cy="182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6792" y="2628900"/>
              <a:ext cx="2188104" cy="28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Digitised identity services</a:t>
              </a:r>
              <a:endParaRPr lang="en-US" b="1" dirty="0">
                <a:cs typeface="B Zar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6791" y="3028950"/>
              <a:ext cx="1750708" cy="28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cs typeface="B Zar" pitchFamily="2" charset="-78"/>
                </a:rPr>
                <a:t>IT Solutions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566792" y="3646971"/>
              <a:ext cx="1920240" cy="182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66792" y="3432651"/>
              <a:ext cx="1890764" cy="28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cs typeface="B Zar" pitchFamily="2" charset="-78"/>
                </a:rPr>
                <a:t>Customer needs</a:t>
              </a:r>
            </a:p>
          </p:txBody>
        </p:sp>
        <p:sp>
          <p:nvSpPr>
            <p:cNvPr id="13" name="Notched Right Arrow 12"/>
            <p:cNvSpPr/>
            <p:nvPr/>
          </p:nvSpPr>
          <p:spPr>
            <a:xfrm>
              <a:off x="5907821" y="3198518"/>
              <a:ext cx="1583705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Transformation</a:t>
              </a: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861505" y="2091183"/>
              <a:ext cx="2424223" cy="785369"/>
            </a:xfrm>
            <a:prstGeom prst="blockArc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35029" y="2067121"/>
              <a:ext cx="1600200" cy="26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B Zar" pitchFamily="2" charset="-78"/>
                </a:rPr>
                <a:t>Digitised</a:t>
              </a:r>
              <a:r>
                <a:rPr lang="en-US" sz="1350" b="1" dirty="0">
                  <a:solidFill>
                    <a:schemeClr val="bg1"/>
                  </a:solidFill>
                  <a:cs typeface="B Zar" pitchFamily="2" charset="-78"/>
                </a:rPr>
                <a:t> Paradigm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037" y="2919972"/>
              <a:ext cx="1245864" cy="127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ight Arrow 21"/>
            <p:cNvSpPr/>
            <p:nvPr/>
          </p:nvSpPr>
          <p:spPr>
            <a:xfrm>
              <a:off x="3238500" y="4104171"/>
              <a:ext cx="1257300" cy="182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66792" y="3820440"/>
              <a:ext cx="2030821" cy="70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/>
                <a:t>Governance Policies and obligations</a:t>
              </a:r>
              <a:endParaRPr lang="en-US" b="1" dirty="0">
                <a:cs typeface="B Zar" pitchFamily="2" charset="-78"/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>
              <a:off x="4371455" y="2071546"/>
              <a:ext cx="2424223" cy="785369"/>
            </a:xfrm>
            <a:prstGeom prst="blockArc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12886" y="2074176"/>
              <a:ext cx="1892172" cy="26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B Zar" pitchFamily="2" charset="-78"/>
                </a:rPr>
                <a:t>Traditional Paradigm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88558" y="1696372"/>
              <a:ext cx="3314700" cy="28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B Zar" pitchFamily="2" charset="-78"/>
                </a:rPr>
                <a:t>Digital Identity Management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48599" y="1696372"/>
              <a:ext cx="3314700" cy="28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cs typeface="B Zar" pitchFamily="2" charset="-78"/>
                </a:rPr>
                <a:t>Traditional Identity Management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27153" y="2105359"/>
              <a:ext cx="1299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Propulsions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566792" y="4099473"/>
              <a:ext cx="1920240" cy="182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9991" y="928852"/>
            <a:ext cx="5760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5C002E"/>
                </a:solidFill>
                <a:latin typeface="Sitka Text" panose="02000505000000020004" pitchFamily="2" charset="0"/>
                <a:cs typeface="Elham" panose="00000400000000000000" pitchFamily="2" charset="-78"/>
              </a:rPr>
              <a:t>Electronic Assets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69" y="1513627"/>
            <a:ext cx="3878528" cy="40627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2621" y="2082607"/>
            <a:ext cx="362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Sitka Text" panose="02000505000000020004" pitchFamily="2" charset="0"/>
                <a:ea typeface="+mj-ea"/>
                <a:cs typeface="Times New Roman" pitchFamily="18" charset="0"/>
              </a:rPr>
              <a:t>A National Population Database with more than </a:t>
            </a:r>
            <a:r>
              <a:rPr lang="en-US" sz="2400" b="1" dirty="0">
                <a:solidFill>
                  <a:srgbClr val="5C002E"/>
                </a:solidFill>
                <a:latin typeface="Sitka Text" panose="02000505000000020004" pitchFamily="2" charset="0"/>
                <a:ea typeface="+mj-ea"/>
                <a:cs typeface="Times New Roman" pitchFamily="18" charset="0"/>
              </a:rPr>
              <a:t>110 million</a:t>
            </a:r>
            <a:r>
              <a:rPr lang="en-US" sz="2400" b="1" dirty="0">
                <a:solidFill>
                  <a:srgbClr val="002060"/>
                </a:solidFill>
                <a:latin typeface="Sitka Text" panose="02000505000000020004" pitchFamily="2" charset="0"/>
                <a:ea typeface="+mj-ea"/>
                <a:cs typeface="Times New Roman" pitchFamily="18" charset="0"/>
              </a:rPr>
              <a:t> records </a:t>
            </a:r>
            <a:r>
              <a:rPr lang="en-US" sz="2400" b="1" dirty="0" smtClean="0">
                <a:solidFill>
                  <a:srgbClr val="002060"/>
                </a:solidFill>
                <a:latin typeface="Sitka Text" panose="02000505000000020004" pitchFamily="2" charset="0"/>
                <a:ea typeface="+mj-ea"/>
                <a:cs typeface="Times New Roman" pitchFamily="18" charset="0"/>
              </a:rPr>
              <a:t>registered</a:t>
            </a:r>
            <a:endParaRPr lang="en-US" sz="2400" b="1" dirty="0">
              <a:solidFill>
                <a:srgbClr val="002060"/>
              </a:solidFill>
              <a:latin typeface="Sitka Text" panose="02000505000000020004" pitchFamily="2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2621" y="423824"/>
            <a:ext cx="5295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C002E"/>
                </a:solidFill>
                <a:latin typeface="Sitka Text" panose="02000505000000020004" pitchFamily="2" charset="0"/>
                <a:cs typeface="Elham" panose="00000400000000000000" pitchFamily="2" charset="-78"/>
              </a:rPr>
              <a:t>Electronic Assets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76256" y="676666"/>
            <a:ext cx="4477544" cy="4425128"/>
            <a:chOff x="6810345" y="414254"/>
            <a:chExt cx="5064530" cy="500524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034" t="17765" r="5863" b="9333"/>
            <a:stretch/>
          </p:blipFill>
          <p:spPr bwMode="auto">
            <a:xfrm>
              <a:off x="6810345" y="414254"/>
              <a:ext cx="5064529" cy="205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6810345" y="1660086"/>
              <a:ext cx="5064530" cy="3759411"/>
              <a:chOff x="6810345" y="1660086"/>
              <a:chExt cx="5064530" cy="375941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/>
              <a:srcRect l="17077" t="30180" r="12714" b="17594"/>
              <a:stretch/>
            </p:blipFill>
            <p:spPr>
              <a:xfrm>
                <a:off x="6810345" y="1660086"/>
                <a:ext cx="5064530" cy="221531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/>
              <a:srcRect l="14336" t="28295" r="40250" b="32979"/>
              <a:stretch/>
            </p:blipFill>
            <p:spPr>
              <a:xfrm>
                <a:off x="6810345" y="3005779"/>
                <a:ext cx="5064529" cy="2413718"/>
              </a:xfrm>
              <a:prstGeom prst="rect">
                <a:avLst/>
              </a:prstGeom>
            </p:spPr>
          </p:pic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4862" y="1512996"/>
            <a:ext cx="8892551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Sitka Text" panose="02000505000000020004" pitchFamily="2" charset="0"/>
                <a:ea typeface="+mj-ea"/>
                <a:cs typeface="Times New Roman" pitchFamily="18" charset="0"/>
              </a:rPr>
              <a:t>Administrative registers In More than 800 </a:t>
            </a:r>
            <a:r>
              <a:rPr lang="en-US" sz="2400" dirty="0" smtClean="0">
                <a:solidFill>
                  <a:srgbClr val="002060"/>
                </a:solidFill>
                <a:latin typeface="Sitka Text" panose="02000505000000020004" pitchFamily="2" charset="0"/>
                <a:ea typeface="+mj-ea"/>
                <a:cs typeface="Times New Roman" pitchFamily="18" charset="0"/>
              </a:rPr>
              <a:t>offices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>
                <a:srgbClr val="CC0066"/>
              </a:buClr>
            </a:pPr>
            <a:r>
              <a:rPr lang="en-US" sz="2800" b="1" dirty="0" smtClean="0">
                <a:solidFill>
                  <a:srgbClr val="5C002E"/>
                </a:solidFill>
                <a:latin typeface="Sitka Text" panose="02000505000000020004" pitchFamily="2" charset="0"/>
                <a:cs typeface="B Titr" pitchFamily="2" charset="-78"/>
              </a:rPr>
              <a:t>Costumers </a:t>
            </a:r>
            <a:r>
              <a:rPr lang="en-US" sz="2800" b="1" dirty="0">
                <a:solidFill>
                  <a:srgbClr val="5C002E"/>
                </a:solidFill>
                <a:latin typeface="Sitka Text" panose="02000505000000020004" pitchFamily="2" charset="0"/>
                <a:cs typeface="B Titr" pitchFamily="2" charset="-78"/>
              </a:rPr>
              <a:t>of Electronic Individual Identity Inquiry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Sitka Text" panose="02000505000000020004" pitchFamily="2" charset="0"/>
                <a:ea typeface="+mj-ea"/>
                <a:cs typeface="Times New Roman" pitchFamily="18" charset="0"/>
              </a:rPr>
              <a:t>More than 200,000 end users (banks, Police stations, Post Offices, …)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>
                <a:srgbClr val="CC0066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Sitka Text" panose="02000505000000020004" pitchFamily="2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4862" y="803326"/>
            <a:ext cx="7556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C002E"/>
                </a:solidFill>
                <a:latin typeface="Sitka Text" panose="02000505000000020004" pitchFamily="2" charset="0"/>
                <a:cs typeface="B Titr" pitchFamily="2" charset="-78"/>
              </a:rPr>
              <a:t>Electronic Assets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07798-6F42-473A-BAD2-629B55DFFC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274</Words>
  <Application>Microsoft Office PowerPoint</Application>
  <PresentationFormat>Widescreen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 Mitra</vt:lpstr>
      <vt:lpstr>B Nazanin</vt:lpstr>
      <vt:lpstr>B Titr</vt:lpstr>
      <vt:lpstr>B Zar</vt:lpstr>
      <vt:lpstr>Calibri</vt:lpstr>
      <vt:lpstr>Calibri Light</vt:lpstr>
      <vt:lpstr>Elham</vt:lpstr>
      <vt:lpstr>Sitka Text</vt:lpstr>
      <vt:lpstr>Times New Roman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Road map to a  Digitised NOCR in I.R. Iran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Electronic/ Digitised Services</vt:lpstr>
      <vt:lpstr>The map of the Civil Registration Organization’s online data  transmission network, with 833 members ( Departments and Offices)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Windows User</dc:creator>
  <cp:lastModifiedBy>MR Parsamehr</cp:lastModifiedBy>
  <cp:revision>96</cp:revision>
  <dcterms:created xsi:type="dcterms:W3CDTF">2018-03-17T08:56:57Z</dcterms:created>
  <dcterms:modified xsi:type="dcterms:W3CDTF">2018-03-23T10:18:44Z</dcterms:modified>
</cp:coreProperties>
</file>