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8" r:id="rId2"/>
    <p:sldId id="296" r:id="rId3"/>
    <p:sldId id="308" r:id="rId4"/>
    <p:sldId id="297" r:id="rId5"/>
    <p:sldId id="298" r:id="rId6"/>
    <p:sldId id="309" r:id="rId7"/>
    <p:sldId id="310" r:id="rId8"/>
    <p:sldId id="311" r:id="rId9"/>
    <p:sldId id="312" r:id="rId10"/>
    <p:sldId id="325" r:id="rId11"/>
    <p:sldId id="326" r:id="rId12"/>
    <p:sldId id="327" r:id="rId13"/>
    <p:sldId id="328" r:id="rId14"/>
    <p:sldId id="329" r:id="rId15"/>
    <p:sldId id="313" r:id="rId16"/>
    <p:sldId id="314" r:id="rId17"/>
    <p:sldId id="315" r:id="rId18"/>
    <p:sldId id="316" r:id="rId19"/>
    <p:sldId id="317" r:id="rId20"/>
    <p:sldId id="318" r:id="rId21"/>
    <p:sldId id="319" r:id="rId22"/>
    <p:sldId id="299" r:id="rId23"/>
    <p:sldId id="288" r:id="rId24"/>
    <p:sldId id="289" r:id="rId25"/>
    <p:sldId id="291" r:id="rId26"/>
    <p:sldId id="29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584"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3D8C3E-9865-455F-A70A-22ADACD1158B}" type="doc">
      <dgm:prSet loTypeId="urn:microsoft.com/office/officeart/2005/8/layout/vProcess5" loCatId="process" qsTypeId="urn:microsoft.com/office/officeart/2005/8/quickstyle/simple2" qsCatId="simple" csTypeId="urn:microsoft.com/office/officeart/2005/8/colors/accent0_2" csCatId="mainScheme" phldr="1"/>
      <dgm:spPr/>
    </dgm:pt>
    <dgm:pt modelId="{89927F53-78E4-45BB-A00A-D2EB69FA7258}">
      <dgm:prSet phldrT="[Text]" custT="1"/>
      <dgm:spPr/>
      <dgm:t>
        <a:bodyPr/>
        <a:lstStyle/>
        <a:p>
          <a:pPr rtl="1"/>
          <a:r>
            <a:rPr lang="ar-YE" sz="3200" dirty="0" smtClean="0"/>
            <a:t>اكتمال تسجيل المواليد والوفيات</a:t>
          </a:r>
          <a:endParaRPr lang="en-AU" sz="3200" dirty="0"/>
        </a:p>
      </dgm:t>
    </dgm:pt>
    <dgm:pt modelId="{5C360C1A-AB48-41EF-AD0F-6253B68C3B8C}" type="parTrans" cxnId="{067952B9-23C4-44C5-9B46-4DA7F6B529FC}">
      <dgm:prSet/>
      <dgm:spPr/>
      <dgm:t>
        <a:bodyPr/>
        <a:lstStyle/>
        <a:p>
          <a:endParaRPr lang="en-AU"/>
        </a:p>
      </dgm:t>
    </dgm:pt>
    <dgm:pt modelId="{A6AC3814-28EC-4252-95CC-AF044B0F6364}" type="sibTrans" cxnId="{067952B9-23C4-44C5-9B46-4DA7F6B529FC}">
      <dgm:prSet/>
      <dgm:spPr/>
      <dgm:t>
        <a:bodyPr/>
        <a:lstStyle/>
        <a:p>
          <a:endParaRPr lang="en-AU" dirty="0"/>
        </a:p>
      </dgm:t>
    </dgm:pt>
    <dgm:pt modelId="{E8E30EE0-AE53-4E14-A9A8-5F1A52B7D97F}">
      <dgm:prSet phldrT="[Text]" custT="1"/>
      <dgm:spPr/>
      <dgm:t>
        <a:bodyPr/>
        <a:lstStyle/>
        <a:p>
          <a:pPr rtl="1"/>
          <a:r>
            <a:rPr lang="ar-YE" sz="3600" dirty="0" smtClean="0"/>
            <a:t>يتم تحديد </a:t>
          </a:r>
          <a:r>
            <a:rPr lang="ar-EG" sz="3600" dirty="0" smtClean="0"/>
            <a:t>اسباب الوفاه</a:t>
          </a:r>
          <a:r>
            <a:rPr lang="ar-YE" sz="3600" dirty="0" smtClean="0"/>
            <a:t> </a:t>
          </a:r>
          <a:r>
            <a:rPr lang="ar-EG" sz="3600" dirty="0" smtClean="0"/>
            <a:t>ال</a:t>
          </a:r>
          <a:r>
            <a:rPr lang="ar-YE" sz="3600" dirty="0" smtClean="0"/>
            <a:t>طبي</a:t>
          </a:r>
          <a:r>
            <a:rPr lang="ar-EG" sz="3600" dirty="0" smtClean="0"/>
            <a:t>ة</a:t>
          </a:r>
          <a:endParaRPr lang="en-AU" sz="3600" dirty="0"/>
        </a:p>
      </dgm:t>
    </dgm:pt>
    <dgm:pt modelId="{6557AB8E-CB1D-408A-9E55-4FD14ED4677E}" type="parTrans" cxnId="{CD49503D-205D-4113-B5B0-8A3E6BCCE9FF}">
      <dgm:prSet/>
      <dgm:spPr/>
      <dgm:t>
        <a:bodyPr/>
        <a:lstStyle/>
        <a:p>
          <a:endParaRPr lang="en-AU"/>
        </a:p>
      </dgm:t>
    </dgm:pt>
    <dgm:pt modelId="{0A207B3C-AA24-41D7-9B4F-BA34A06EFB39}" type="sibTrans" cxnId="{CD49503D-205D-4113-B5B0-8A3E6BCCE9FF}">
      <dgm:prSet/>
      <dgm:spPr/>
      <dgm:t>
        <a:bodyPr/>
        <a:lstStyle/>
        <a:p>
          <a:endParaRPr lang="en-AU" dirty="0"/>
        </a:p>
      </dgm:t>
    </dgm:pt>
    <dgm:pt modelId="{B8AE14ED-FCF7-40E2-BDF8-9441EA2F2CC7}">
      <dgm:prSet phldrT="[Text]" custT="1"/>
      <dgm:spPr/>
      <dgm:t>
        <a:bodyPr/>
        <a:lstStyle/>
        <a:p>
          <a:pPr rtl="1"/>
          <a:r>
            <a:rPr lang="ar-AE" sz="2800" dirty="0" smtClean="0"/>
            <a:t>يتم </a:t>
          </a:r>
          <a:r>
            <a:rPr lang="ar-EG" sz="2800" dirty="0" smtClean="0"/>
            <a:t>اختيار السبب الاصلي  للوفاه</a:t>
          </a:r>
          <a:r>
            <a:rPr lang="ar-AE" sz="2800" dirty="0" smtClean="0"/>
            <a:t> </a:t>
          </a:r>
          <a:r>
            <a:rPr lang="ar-YE" sz="2800" baseline="0" dirty="0" smtClean="0"/>
            <a:t>باستخدام </a:t>
          </a:r>
          <a:r>
            <a:rPr lang="ar-EG" sz="2800" baseline="0" dirty="0" smtClean="0"/>
            <a:t>قواعد الاختيار</a:t>
          </a:r>
          <a:r>
            <a:rPr lang="ar-YE" sz="2800" baseline="0" dirty="0" smtClean="0"/>
            <a:t> </a:t>
          </a:r>
          <a:r>
            <a:rPr lang="ar-EG" sz="2800" baseline="0" dirty="0" smtClean="0"/>
            <a:t>ل</a:t>
          </a:r>
          <a:r>
            <a:rPr lang="ar-YE" sz="2800" baseline="0" dirty="0" smtClean="0"/>
            <a:t>منظمة الصحة العالمية </a:t>
          </a:r>
          <a:endParaRPr lang="en-AU" sz="2800" dirty="0"/>
        </a:p>
      </dgm:t>
    </dgm:pt>
    <dgm:pt modelId="{392864D4-7E5F-45C4-A004-40E3DCC70A09}" type="parTrans" cxnId="{96CE8174-2CE5-4AC9-A8EB-95807BDC8157}">
      <dgm:prSet/>
      <dgm:spPr/>
      <dgm:t>
        <a:bodyPr/>
        <a:lstStyle/>
        <a:p>
          <a:endParaRPr lang="en-AU"/>
        </a:p>
      </dgm:t>
    </dgm:pt>
    <dgm:pt modelId="{EE6080A3-263E-4163-9193-CCDCAFEF8C58}" type="sibTrans" cxnId="{96CE8174-2CE5-4AC9-A8EB-95807BDC8157}">
      <dgm:prSet/>
      <dgm:spPr/>
      <dgm:t>
        <a:bodyPr/>
        <a:lstStyle/>
        <a:p>
          <a:endParaRPr lang="en-AU" dirty="0"/>
        </a:p>
      </dgm:t>
    </dgm:pt>
    <dgm:pt modelId="{EEDDCBE7-5F37-4FCA-99C1-24ACA78A6142}">
      <dgm:prSet custT="1"/>
      <dgm:spPr/>
      <dgm:t>
        <a:bodyPr/>
        <a:lstStyle/>
        <a:p>
          <a:pPr rtl="1"/>
          <a:r>
            <a:rPr lang="ar-YE" sz="2800" dirty="0" smtClean="0"/>
            <a:t>يتم ترميز سبب الوفاة باستخدام </a:t>
          </a:r>
          <a:r>
            <a:rPr lang="ar-EG" sz="2800" dirty="0" smtClean="0"/>
            <a:t>المراجعة </a:t>
          </a:r>
          <a:r>
            <a:rPr lang="ar-YE" sz="2800" dirty="0" smtClean="0"/>
            <a:t>الع</a:t>
          </a:r>
          <a:r>
            <a:rPr lang="ar-EG" sz="2800" dirty="0" smtClean="0"/>
            <a:t>ا</a:t>
          </a:r>
          <a:r>
            <a:rPr lang="ar-YE" sz="2800" dirty="0" smtClean="0"/>
            <a:t>شرة</a:t>
          </a:r>
          <a:r>
            <a:rPr lang="ar-AE" sz="2800" dirty="0" smtClean="0"/>
            <a:t> </a:t>
          </a:r>
          <a:r>
            <a:rPr lang="ar-EG" sz="2800" dirty="0" smtClean="0"/>
            <a:t>ل</a:t>
          </a:r>
          <a:r>
            <a:rPr lang="ar-AE" sz="2800" dirty="0" smtClean="0"/>
            <a:t>لتصنيف الدولي للأمراض</a:t>
          </a:r>
          <a:r>
            <a:rPr lang="ar-EG" sz="2800" dirty="0" smtClean="0"/>
            <a:t> </a:t>
          </a:r>
          <a:r>
            <a:rPr lang="en-US" sz="2800" dirty="0" smtClean="0"/>
            <a:t>ICD-10</a:t>
          </a:r>
          <a:endParaRPr lang="en-AU" sz="2800" dirty="0"/>
        </a:p>
      </dgm:t>
    </dgm:pt>
    <dgm:pt modelId="{A1BECF2A-8B77-407A-AA38-D73B5BE843FC}" type="parTrans" cxnId="{29980844-8325-4AB0-93AE-91CBD1DBDAD4}">
      <dgm:prSet/>
      <dgm:spPr/>
      <dgm:t>
        <a:bodyPr/>
        <a:lstStyle/>
        <a:p>
          <a:endParaRPr lang="en-AU"/>
        </a:p>
      </dgm:t>
    </dgm:pt>
    <dgm:pt modelId="{08222BBE-6340-49F3-8E81-8687A486501F}" type="sibTrans" cxnId="{29980844-8325-4AB0-93AE-91CBD1DBDAD4}">
      <dgm:prSet/>
      <dgm:spPr/>
      <dgm:t>
        <a:bodyPr/>
        <a:lstStyle/>
        <a:p>
          <a:endParaRPr lang="en-AU"/>
        </a:p>
      </dgm:t>
    </dgm:pt>
    <dgm:pt modelId="{860B210B-5F39-4A38-BAA9-900FDE0F7878}" type="pres">
      <dgm:prSet presAssocID="{8F3D8C3E-9865-455F-A70A-22ADACD1158B}" presName="outerComposite" presStyleCnt="0">
        <dgm:presLayoutVars>
          <dgm:chMax val="5"/>
          <dgm:dir/>
          <dgm:resizeHandles val="exact"/>
        </dgm:presLayoutVars>
      </dgm:prSet>
      <dgm:spPr/>
    </dgm:pt>
    <dgm:pt modelId="{2A05804F-004B-4185-A9EE-2839FBB17573}" type="pres">
      <dgm:prSet presAssocID="{8F3D8C3E-9865-455F-A70A-22ADACD1158B}" presName="dummyMaxCanvas" presStyleCnt="0">
        <dgm:presLayoutVars/>
      </dgm:prSet>
      <dgm:spPr/>
    </dgm:pt>
    <dgm:pt modelId="{24A65FA3-8E3F-4990-8A56-BF7D903E81AA}" type="pres">
      <dgm:prSet presAssocID="{8F3D8C3E-9865-455F-A70A-22ADACD1158B}" presName="FourNodes_1" presStyleLbl="node1" presStyleIdx="0" presStyleCnt="4" custScaleX="110981" custLinFactNeighborX="-12986" custLinFactNeighborY="-6978">
        <dgm:presLayoutVars>
          <dgm:bulletEnabled val="1"/>
        </dgm:presLayoutVars>
      </dgm:prSet>
      <dgm:spPr/>
      <dgm:t>
        <a:bodyPr/>
        <a:lstStyle/>
        <a:p>
          <a:endParaRPr lang="en-US"/>
        </a:p>
      </dgm:t>
    </dgm:pt>
    <dgm:pt modelId="{493547EE-1E39-49B2-8A2F-906EA3F7DA85}" type="pres">
      <dgm:prSet presAssocID="{8F3D8C3E-9865-455F-A70A-22ADACD1158B}" presName="FourNodes_2" presStyleLbl="node1" presStyleIdx="1" presStyleCnt="4" custScaleX="109140">
        <dgm:presLayoutVars>
          <dgm:bulletEnabled val="1"/>
        </dgm:presLayoutVars>
      </dgm:prSet>
      <dgm:spPr/>
      <dgm:t>
        <a:bodyPr/>
        <a:lstStyle/>
        <a:p>
          <a:endParaRPr lang="en-US"/>
        </a:p>
      </dgm:t>
    </dgm:pt>
    <dgm:pt modelId="{7A0408DE-7A0B-4332-B588-45E1C3C17A73}" type="pres">
      <dgm:prSet presAssocID="{8F3D8C3E-9865-455F-A70A-22ADACD1158B}" presName="FourNodes_3" presStyleLbl="node1" presStyleIdx="2" presStyleCnt="4" custScaleX="125000">
        <dgm:presLayoutVars>
          <dgm:bulletEnabled val="1"/>
        </dgm:presLayoutVars>
      </dgm:prSet>
      <dgm:spPr/>
      <dgm:t>
        <a:bodyPr/>
        <a:lstStyle/>
        <a:p>
          <a:endParaRPr lang="en-US"/>
        </a:p>
      </dgm:t>
    </dgm:pt>
    <dgm:pt modelId="{43C264F2-B30B-4C88-AAD5-24B4819BFF85}" type="pres">
      <dgm:prSet presAssocID="{8F3D8C3E-9865-455F-A70A-22ADACD1158B}" presName="FourNodes_4" presStyleLbl="node1" presStyleIdx="3" presStyleCnt="4" custScaleX="125000" custLinFactNeighborX="-4859" custLinFactNeighborY="15200">
        <dgm:presLayoutVars>
          <dgm:bulletEnabled val="1"/>
        </dgm:presLayoutVars>
      </dgm:prSet>
      <dgm:spPr/>
      <dgm:t>
        <a:bodyPr/>
        <a:lstStyle/>
        <a:p>
          <a:endParaRPr lang="en-US"/>
        </a:p>
      </dgm:t>
    </dgm:pt>
    <dgm:pt modelId="{9133F370-E18F-4F78-B97F-F6F7F6A48EEB}" type="pres">
      <dgm:prSet presAssocID="{8F3D8C3E-9865-455F-A70A-22ADACD1158B}" presName="FourConn_1-2" presStyleLbl="fgAccFollowNode1" presStyleIdx="0" presStyleCnt="3">
        <dgm:presLayoutVars>
          <dgm:bulletEnabled val="1"/>
        </dgm:presLayoutVars>
      </dgm:prSet>
      <dgm:spPr/>
      <dgm:t>
        <a:bodyPr/>
        <a:lstStyle/>
        <a:p>
          <a:endParaRPr lang="en-US"/>
        </a:p>
      </dgm:t>
    </dgm:pt>
    <dgm:pt modelId="{CAC476F2-047E-4382-B8D5-8EB9D930A797}" type="pres">
      <dgm:prSet presAssocID="{8F3D8C3E-9865-455F-A70A-22ADACD1158B}" presName="FourConn_2-3" presStyleLbl="fgAccFollowNode1" presStyleIdx="1" presStyleCnt="3">
        <dgm:presLayoutVars>
          <dgm:bulletEnabled val="1"/>
        </dgm:presLayoutVars>
      </dgm:prSet>
      <dgm:spPr/>
      <dgm:t>
        <a:bodyPr/>
        <a:lstStyle/>
        <a:p>
          <a:endParaRPr lang="en-US"/>
        </a:p>
      </dgm:t>
    </dgm:pt>
    <dgm:pt modelId="{E2A01618-B2C5-4D0D-BFDF-1D2703E70659}" type="pres">
      <dgm:prSet presAssocID="{8F3D8C3E-9865-455F-A70A-22ADACD1158B}" presName="FourConn_3-4" presStyleLbl="fgAccFollowNode1" presStyleIdx="2" presStyleCnt="3">
        <dgm:presLayoutVars>
          <dgm:bulletEnabled val="1"/>
        </dgm:presLayoutVars>
      </dgm:prSet>
      <dgm:spPr/>
      <dgm:t>
        <a:bodyPr/>
        <a:lstStyle/>
        <a:p>
          <a:endParaRPr lang="en-US"/>
        </a:p>
      </dgm:t>
    </dgm:pt>
    <dgm:pt modelId="{F8E6C040-70CF-42EB-92D5-8B8107DD2A50}" type="pres">
      <dgm:prSet presAssocID="{8F3D8C3E-9865-455F-A70A-22ADACD1158B}" presName="FourNodes_1_text" presStyleLbl="node1" presStyleIdx="3" presStyleCnt="4">
        <dgm:presLayoutVars>
          <dgm:bulletEnabled val="1"/>
        </dgm:presLayoutVars>
      </dgm:prSet>
      <dgm:spPr/>
      <dgm:t>
        <a:bodyPr/>
        <a:lstStyle/>
        <a:p>
          <a:endParaRPr lang="en-US"/>
        </a:p>
      </dgm:t>
    </dgm:pt>
    <dgm:pt modelId="{06783063-16DD-4653-9AE0-730252AF407A}" type="pres">
      <dgm:prSet presAssocID="{8F3D8C3E-9865-455F-A70A-22ADACD1158B}" presName="FourNodes_2_text" presStyleLbl="node1" presStyleIdx="3" presStyleCnt="4">
        <dgm:presLayoutVars>
          <dgm:bulletEnabled val="1"/>
        </dgm:presLayoutVars>
      </dgm:prSet>
      <dgm:spPr/>
      <dgm:t>
        <a:bodyPr/>
        <a:lstStyle/>
        <a:p>
          <a:endParaRPr lang="en-US"/>
        </a:p>
      </dgm:t>
    </dgm:pt>
    <dgm:pt modelId="{12FF1A47-7EEB-436C-9868-CACF908E8C62}" type="pres">
      <dgm:prSet presAssocID="{8F3D8C3E-9865-455F-A70A-22ADACD1158B}" presName="FourNodes_3_text" presStyleLbl="node1" presStyleIdx="3" presStyleCnt="4">
        <dgm:presLayoutVars>
          <dgm:bulletEnabled val="1"/>
        </dgm:presLayoutVars>
      </dgm:prSet>
      <dgm:spPr/>
      <dgm:t>
        <a:bodyPr/>
        <a:lstStyle/>
        <a:p>
          <a:endParaRPr lang="en-US"/>
        </a:p>
      </dgm:t>
    </dgm:pt>
    <dgm:pt modelId="{7D5ECCE0-39E8-4246-9351-D62A7381A02F}" type="pres">
      <dgm:prSet presAssocID="{8F3D8C3E-9865-455F-A70A-22ADACD1158B}" presName="FourNodes_4_text" presStyleLbl="node1" presStyleIdx="3" presStyleCnt="4">
        <dgm:presLayoutVars>
          <dgm:bulletEnabled val="1"/>
        </dgm:presLayoutVars>
      </dgm:prSet>
      <dgm:spPr/>
      <dgm:t>
        <a:bodyPr/>
        <a:lstStyle/>
        <a:p>
          <a:endParaRPr lang="en-US"/>
        </a:p>
      </dgm:t>
    </dgm:pt>
  </dgm:ptLst>
  <dgm:cxnLst>
    <dgm:cxn modelId="{24626AC2-4CEB-421A-9739-CCC2772EAC0B}" type="presOf" srcId="{E8E30EE0-AE53-4E14-A9A8-5F1A52B7D97F}" destId="{493547EE-1E39-49B2-8A2F-906EA3F7DA85}" srcOrd="0" destOrd="0" presId="urn:microsoft.com/office/officeart/2005/8/layout/vProcess5"/>
    <dgm:cxn modelId="{7BA4C4CF-4B1C-4D00-B201-C13026F14594}" type="presOf" srcId="{89927F53-78E4-45BB-A00A-D2EB69FA7258}" destId="{F8E6C040-70CF-42EB-92D5-8B8107DD2A50}" srcOrd="1" destOrd="0" presId="urn:microsoft.com/office/officeart/2005/8/layout/vProcess5"/>
    <dgm:cxn modelId="{223345D4-6933-493B-B38F-4805A4BC4EBF}" type="presOf" srcId="{B8AE14ED-FCF7-40E2-BDF8-9441EA2F2CC7}" destId="{12FF1A47-7EEB-436C-9868-CACF908E8C62}" srcOrd="1" destOrd="0" presId="urn:microsoft.com/office/officeart/2005/8/layout/vProcess5"/>
    <dgm:cxn modelId="{3D998C21-3592-471D-AFDC-DF8775222AD4}" type="presOf" srcId="{89927F53-78E4-45BB-A00A-D2EB69FA7258}" destId="{24A65FA3-8E3F-4990-8A56-BF7D903E81AA}" srcOrd="0" destOrd="0" presId="urn:microsoft.com/office/officeart/2005/8/layout/vProcess5"/>
    <dgm:cxn modelId="{2B15C20D-2454-4F8D-8C30-C3843C141E42}" type="presOf" srcId="{EE6080A3-263E-4163-9193-CCDCAFEF8C58}" destId="{E2A01618-B2C5-4D0D-BFDF-1D2703E70659}" srcOrd="0" destOrd="0" presId="urn:microsoft.com/office/officeart/2005/8/layout/vProcess5"/>
    <dgm:cxn modelId="{CD49503D-205D-4113-B5B0-8A3E6BCCE9FF}" srcId="{8F3D8C3E-9865-455F-A70A-22ADACD1158B}" destId="{E8E30EE0-AE53-4E14-A9A8-5F1A52B7D97F}" srcOrd="1" destOrd="0" parTransId="{6557AB8E-CB1D-408A-9E55-4FD14ED4677E}" sibTransId="{0A207B3C-AA24-41D7-9B4F-BA34A06EFB39}"/>
    <dgm:cxn modelId="{DB797B9B-395C-4149-87D9-49689F91A91D}" type="presOf" srcId="{B8AE14ED-FCF7-40E2-BDF8-9441EA2F2CC7}" destId="{7A0408DE-7A0B-4332-B588-45E1C3C17A73}" srcOrd="0" destOrd="0" presId="urn:microsoft.com/office/officeart/2005/8/layout/vProcess5"/>
    <dgm:cxn modelId="{9AC55AAA-335E-4FBB-B4B2-8DA64F47E5B3}" type="presOf" srcId="{EEDDCBE7-5F37-4FCA-99C1-24ACA78A6142}" destId="{43C264F2-B30B-4C88-AAD5-24B4819BFF85}" srcOrd="0" destOrd="0" presId="urn:microsoft.com/office/officeart/2005/8/layout/vProcess5"/>
    <dgm:cxn modelId="{33BE60CC-CDEB-4A2C-AD52-AD57EEFA0F98}" type="presOf" srcId="{A6AC3814-28EC-4252-95CC-AF044B0F6364}" destId="{9133F370-E18F-4F78-B97F-F6F7F6A48EEB}" srcOrd="0" destOrd="0" presId="urn:microsoft.com/office/officeart/2005/8/layout/vProcess5"/>
    <dgm:cxn modelId="{4C983F3D-0DC2-4871-8970-49EF61EE77EF}" type="presOf" srcId="{0A207B3C-AA24-41D7-9B4F-BA34A06EFB39}" destId="{CAC476F2-047E-4382-B8D5-8EB9D930A797}" srcOrd="0" destOrd="0" presId="urn:microsoft.com/office/officeart/2005/8/layout/vProcess5"/>
    <dgm:cxn modelId="{067952B9-23C4-44C5-9B46-4DA7F6B529FC}" srcId="{8F3D8C3E-9865-455F-A70A-22ADACD1158B}" destId="{89927F53-78E4-45BB-A00A-D2EB69FA7258}" srcOrd="0" destOrd="0" parTransId="{5C360C1A-AB48-41EF-AD0F-6253B68C3B8C}" sibTransId="{A6AC3814-28EC-4252-95CC-AF044B0F6364}"/>
    <dgm:cxn modelId="{29980844-8325-4AB0-93AE-91CBD1DBDAD4}" srcId="{8F3D8C3E-9865-455F-A70A-22ADACD1158B}" destId="{EEDDCBE7-5F37-4FCA-99C1-24ACA78A6142}" srcOrd="3" destOrd="0" parTransId="{A1BECF2A-8B77-407A-AA38-D73B5BE843FC}" sibTransId="{08222BBE-6340-49F3-8E81-8687A486501F}"/>
    <dgm:cxn modelId="{9C98536C-AF2A-4256-9E96-2D4127BBC592}" type="presOf" srcId="{8F3D8C3E-9865-455F-A70A-22ADACD1158B}" destId="{860B210B-5F39-4A38-BAA9-900FDE0F7878}" srcOrd="0" destOrd="0" presId="urn:microsoft.com/office/officeart/2005/8/layout/vProcess5"/>
    <dgm:cxn modelId="{32D81FEC-A3E8-4BED-BE4A-02725614633B}" type="presOf" srcId="{E8E30EE0-AE53-4E14-A9A8-5F1A52B7D97F}" destId="{06783063-16DD-4653-9AE0-730252AF407A}" srcOrd="1" destOrd="0" presId="urn:microsoft.com/office/officeart/2005/8/layout/vProcess5"/>
    <dgm:cxn modelId="{C8CE68CC-B45C-4264-BEA5-D8D442306BAA}" type="presOf" srcId="{EEDDCBE7-5F37-4FCA-99C1-24ACA78A6142}" destId="{7D5ECCE0-39E8-4246-9351-D62A7381A02F}" srcOrd="1" destOrd="0" presId="urn:microsoft.com/office/officeart/2005/8/layout/vProcess5"/>
    <dgm:cxn modelId="{96CE8174-2CE5-4AC9-A8EB-95807BDC8157}" srcId="{8F3D8C3E-9865-455F-A70A-22ADACD1158B}" destId="{B8AE14ED-FCF7-40E2-BDF8-9441EA2F2CC7}" srcOrd="2" destOrd="0" parTransId="{392864D4-7E5F-45C4-A004-40E3DCC70A09}" sibTransId="{EE6080A3-263E-4163-9193-CCDCAFEF8C58}"/>
    <dgm:cxn modelId="{EB0097C8-93FF-4C39-BD6E-CBCEEC72A9BA}" type="presParOf" srcId="{860B210B-5F39-4A38-BAA9-900FDE0F7878}" destId="{2A05804F-004B-4185-A9EE-2839FBB17573}" srcOrd="0" destOrd="0" presId="urn:microsoft.com/office/officeart/2005/8/layout/vProcess5"/>
    <dgm:cxn modelId="{E6497438-97F8-469F-B167-10CAA6616B8C}" type="presParOf" srcId="{860B210B-5F39-4A38-BAA9-900FDE0F7878}" destId="{24A65FA3-8E3F-4990-8A56-BF7D903E81AA}" srcOrd="1" destOrd="0" presId="urn:microsoft.com/office/officeart/2005/8/layout/vProcess5"/>
    <dgm:cxn modelId="{B3A9DEB7-1EC4-4691-B4BC-23E7F4A3C301}" type="presParOf" srcId="{860B210B-5F39-4A38-BAA9-900FDE0F7878}" destId="{493547EE-1E39-49B2-8A2F-906EA3F7DA85}" srcOrd="2" destOrd="0" presId="urn:microsoft.com/office/officeart/2005/8/layout/vProcess5"/>
    <dgm:cxn modelId="{7E95523C-23BC-4626-98B4-C5D1D9730B5C}" type="presParOf" srcId="{860B210B-5F39-4A38-BAA9-900FDE0F7878}" destId="{7A0408DE-7A0B-4332-B588-45E1C3C17A73}" srcOrd="3" destOrd="0" presId="urn:microsoft.com/office/officeart/2005/8/layout/vProcess5"/>
    <dgm:cxn modelId="{32FD6C1D-B41F-40A1-91B9-3EFE9D8D3005}" type="presParOf" srcId="{860B210B-5F39-4A38-BAA9-900FDE0F7878}" destId="{43C264F2-B30B-4C88-AAD5-24B4819BFF85}" srcOrd="4" destOrd="0" presId="urn:microsoft.com/office/officeart/2005/8/layout/vProcess5"/>
    <dgm:cxn modelId="{F8145436-FFDB-4B10-82D5-8DDCD5C43D3F}" type="presParOf" srcId="{860B210B-5F39-4A38-BAA9-900FDE0F7878}" destId="{9133F370-E18F-4F78-B97F-F6F7F6A48EEB}" srcOrd="5" destOrd="0" presId="urn:microsoft.com/office/officeart/2005/8/layout/vProcess5"/>
    <dgm:cxn modelId="{1FA44289-5B71-47C3-A046-6AAFE7F7B3B9}" type="presParOf" srcId="{860B210B-5F39-4A38-BAA9-900FDE0F7878}" destId="{CAC476F2-047E-4382-B8D5-8EB9D930A797}" srcOrd="6" destOrd="0" presId="urn:microsoft.com/office/officeart/2005/8/layout/vProcess5"/>
    <dgm:cxn modelId="{5A672BD3-5BD7-449B-B556-B757F687ED5E}" type="presParOf" srcId="{860B210B-5F39-4A38-BAA9-900FDE0F7878}" destId="{E2A01618-B2C5-4D0D-BFDF-1D2703E70659}" srcOrd="7" destOrd="0" presId="urn:microsoft.com/office/officeart/2005/8/layout/vProcess5"/>
    <dgm:cxn modelId="{499CF909-CE90-424D-AFE3-02E0407254EB}" type="presParOf" srcId="{860B210B-5F39-4A38-BAA9-900FDE0F7878}" destId="{F8E6C040-70CF-42EB-92D5-8B8107DD2A50}" srcOrd="8" destOrd="0" presId="urn:microsoft.com/office/officeart/2005/8/layout/vProcess5"/>
    <dgm:cxn modelId="{5585F646-D79D-4AF3-BE30-8727E8A74B02}" type="presParOf" srcId="{860B210B-5F39-4A38-BAA9-900FDE0F7878}" destId="{06783063-16DD-4653-9AE0-730252AF407A}" srcOrd="9" destOrd="0" presId="urn:microsoft.com/office/officeart/2005/8/layout/vProcess5"/>
    <dgm:cxn modelId="{7F22AC11-BD39-4152-866B-76FD8BBBB963}" type="presParOf" srcId="{860B210B-5F39-4A38-BAA9-900FDE0F7878}" destId="{12FF1A47-7EEB-436C-9868-CACF908E8C62}" srcOrd="10" destOrd="0" presId="urn:microsoft.com/office/officeart/2005/8/layout/vProcess5"/>
    <dgm:cxn modelId="{A4BB7F9C-3030-4BB8-A574-C4EAD6D92912}" type="presParOf" srcId="{860B210B-5F39-4A38-BAA9-900FDE0F7878}" destId="{7D5ECCE0-39E8-4246-9351-D62A7381A02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65FA3-8E3F-4990-8A56-BF7D903E81AA}">
      <dsp:nvSpPr>
        <dsp:cNvPr id="0" name=""/>
        <dsp:cNvSpPr/>
      </dsp:nvSpPr>
      <dsp:spPr>
        <a:xfrm>
          <a:off x="-484947" y="0"/>
          <a:ext cx="5983152" cy="102400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YE" sz="3200" kern="1200" dirty="0" smtClean="0"/>
            <a:t>اكتمال تسجيل المواليد والوفيات</a:t>
          </a:r>
          <a:endParaRPr lang="en-AU" sz="3200" kern="1200" dirty="0"/>
        </a:p>
      </dsp:txBody>
      <dsp:txXfrm>
        <a:off x="-454955" y="29992"/>
        <a:ext cx="4667395" cy="964017"/>
      </dsp:txXfrm>
    </dsp:sp>
    <dsp:sp modelId="{493547EE-1E39-49B2-8A2F-906EA3F7DA85}">
      <dsp:nvSpPr>
        <dsp:cNvPr id="0" name=""/>
        <dsp:cNvSpPr/>
      </dsp:nvSpPr>
      <dsp:spPr>
        <a:xfrm>
          <a:off x="16186" y="1210183"/>
          <a:ext cx="5883901" cy="102400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1">
            <a:lnSpc>
              <a:spcPct val="90000"/>
            </a:lnSpc>
            <a:spcBef>
              <a:spcPct val="0"/>
            </a:spcBef>
            <a:spcAft>
              <a:spcPct val="35000"/>
            </a:spcAft>
          </a:pPr>
          <a:r>
            <a:rPr lang="ar-YE" sz="3600" kern="1200" dirty="0" smtClean="0"/>
            <a:t>يتم تحديد </a:t>
          </a:r>
          <a:r>
            <a:rPr lang="ar-EG" sz="3600" kern="1200" dirty="0" smtClean="0"/>
            <a:t>اسباب الوفاه</a:t>
          </a:r>
          <a:r>
            <a:rPr lang="ar-YE" sz="3600" kern="1200" dirty="0" smtClean="0"/>
            <a:t> </a:t>
          </a:r>
          <a:r>
            <a:rPr lang="ar-EG" sz="3600" kern="1200" dirty="0" smtClean="0"/>
            <a:t>ال</a:t>
          </a:r>
          <a:r>
            <a:rPr lang="ar-YE" sz="3600" kern="1200" dirty="0" smtClean="0"/>
            <a:t>طبي</a:t>
          </a:r>
          <a:r>
            <a:rPr lang="ar-EG" sz="3600" kern="1200" dirty="0" smtClean="0"/>
            <a:t>ة</a:t>
          </a:r>
          <a:endParaRPr lang="en-AU" sz="3600" kern="1200" dirty="0"/>
        </a:p>
      </dsp:txBody>
      <dsp:txXfrm>
        <a:off x="46178" y="1240175"/>
        <a:ext cx="4604704" cy="964017"/>
      </dsp:txXfrm>
    </dsp:sp>
    <dsp:sp modelId="{7A0408DE-7A0B-4332-B588-45E1C3C17A73}">
      <dsp:nvSpPr>
        <dsp:cNvPr id="0" name=""/>
        <dsp:cNvSpPr/>
      </dsp:nvSpPr>
      <dsp:spPr>
        <a:xfrm>
          <a:off x="33438" y="2420366"/>
          <a:ext cx="6738938" cy="102400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AE" sz="2800" kern="1200" dirty="0" smtClean="0"/>
            <a:t>يتم </a:t>
          </a:r>
          <a:r>
            <a:rPr lang="ar-EG" sz="2800" kern="1200" dirty="0" smtClean="0"/>
            <a:t>اختيار السبب الاصلي  للوفاه</a:t>
          </a:r>
          <a:r>
            <a:rPr lang="ar-AE" sz="2800" kern="1200" dirty="0" smtClean="0"/>
            <a:t> </a:t>
          </a:r>
          <a:r>
            <a:rPr lang="ar-YE" sz="2800" kern="1200" baseline="0" dirty="0" smtClean="0"/>
            <a:t>باستخدام </a:t>
          </a:r>
          <a:r>
            <a:rPr lang="ar-EG" sz="2800" kern="1200" baseline="0" dirty="0" smtClean="0"/>
            <a:t>قواعد الاختيار</a:t>
          </a:r>
          <a:r>
            <a:rPr lang="ar-YE" sz="2800" kern="1200" baseline="0" dirty="0" smtClean="0"/>
            <a:t> </a:t>
          </a:r>
          <a:r>
            <a:rPr lang="ar-EG" sz="2800" kern="1200" baseline="0" dirty="0" smtClean="0"/>
            <a:t>ل</a:t>
          </a:r>
          <a:r>
            <a:rPr lang="ar-YE" sz="2800" kern="1200" baseline="0" dirty="0" smtClean="0"/>
            <a:t>منظمة الصحة العالمية </a:t>
          </a:r>
          <a:endParaRPr lang="en-AU" sz="2800" kern="1200" dirty="0"/>
        </a:p>
      </dsp:txBody>
      <dsp:txXfrm>
        <a:off x="63430" y="2450358"/>
        <a:ext cx="5290990" cy="964017"/>
      </dsp:txXfrm>
    </dsp:sp>
    <dsp:sp modelId="{43C264F2-B30B-4C88-AAD5-24B4819BFF85}">
      <dsp:nvSpPr>
        <dsp:cNvPr id="0" name=""/>
        <dsp:cNvSpPr/>
      </dsp:nvSpPr>
      <dsp:spPr>
        <a:xfrm>
          <a:off x="222991" y="3630549"/>
          <a:ext cx="6738938" cy="102400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YE" sz="2800" kern="1200" dirty="0" smtClean="0"/>
            <a:t>يتم ترميز سبب الوفاة باستخدام </a:t>
          </a:r>
          <a:r>
            <a:rPr lang="ar-EG" sz="2800" kern="1200" dirty="0" smtClean="0"/>
            <a:t>المراجعة </a:t>
          </a:r>
          <a:r>
            <a:rPr lang="ar-YE" sz="2800" kern="1200" dirty="0" smtClean="0"/>
            <a:t>الع</a:t>
          </a:r>
          <a:r>
            <a:rPr lang="ar-EG" sz="2800" kern="1200" dirty="0" smtClean="0"/>
            <a:t>ا</a:t>
          </a:r>
          <a:r>
            <a:rPr lang="ar-YE" sz="2800" kern="1200" dirty="0" smtClean="0"/>
            <a:t>شرة</a:t>
          </a:r>
          <a:r>
            <a:rPr lang="ar-AE" sz="2800" kern="1200" dirty="0" smtClean="0"/>
            <a:t> </a:t>
          </a:r>
          <a:r>
            <a:rPr lang="ar-EG" sz="2800" kern="1200" dirty="0" smtClean="0"/>
            <a:t>ل</a:t>
          </a:r>
          <a:r>
            <a:rPr lang="ar-AE" sz="2800" kern="1200" dirty="0" smtClean="0"/>
            <a:t>لتصنيف الدولي للأمراض</a:t>
          </a:r>
          <a:r>
            <a:rPr lang="ar-EG" sz="2800" kern="1200" dirty="0" smtClean="0"/>
            <a:t> </a:t>
          </a:r>
          <a:r>
            <a:rPr lang="en-US" sz="2800" kern="1200" dirty="0" smtClean="0"/>
            <a:t>ICD-10</a:t>
          </a:r>
          <a:endParaRPr lang="en-AU" sz="2800" kern="1200" dirty="0"/>
        </a:p>
      </dsp:txBody>
      <dsp:txXfrm>
        <a:off x="252983" y="3660541"/>
        <a:ext cx="5282567" cy="964017"/>
      </dsp:txXfrm>
    </dsp:sp>
    <dsp:sp modelId="{9133F370-E18F-4F78-B97F-F6F7F6A48EEB}">
      <dsp:nvSpPr>
        <dsp:cNvPr id="0" name=""/>
        <dsp:cNvSpPr/>
      </dsp:nvSpPr>
      <dsp:spPr>
        <a:xfrm>
          <a:off x="4536603" y="784291"/>
          <a:ext cx="665600" cy="66560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AU" sz="3000" kern="1200" dirty="0"/>
        </a:p>
      </dsp:txBody>
      <dsp:txXfrm>
        <a:off x="4686363" y="784291"/>
        <a:ext cx="366080" cy="500864"/>
      </dsp:txXfrm>
    </dsp:sp>
    <dsp:sp modelId="{CAC476F2-047E-4382-B8D5-8EB9D930A797}">
      <dsp:nvSpPr>
        <dsp:cNvPr id="0" name=""/>
        <dsp:cNvSpPr/>
      </dsp:nvSpPr>
      <dsp:spPr>
        <a:xfrm>
          <a:off x="4988112" y="1994474"/>
          <a:ext cx="665600" cy="66560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AU" sz="3000" kern="1200" dirty="0"/>
        </a:p>
      </dsp:txBody>
      <dsp:txXfrm>
        <a:off x="5137872" y="1994474"/>
        <a:ext cx="366080" cy="500864"/>
      </dsp:txXfrm>
    </dsp:sp>
    <dsp:sp modelId="{E2A01618-B2C5-4D0D-BFDF-1D2703E70659}">
      <dsp:nvSpPr>
        <dsp:cNvPr id="0" name=""/>
        <dsp:cNvSpPr/>
      </dsp:nvSpPr>
      <dsp:spPr>
        <a:xfrm>
          <a:off x="5432882" y="3204657"/>
          <a:ext cx="665600" cy="665600"/>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endParaRPr lang="en-AU" sz="3000" kern="1200" dirty="0"/>
        </a:p>
      </dsp:txBody>
      <dsp:txXfrm>
        <a:off x="5582642" y="3204657"/>
        <a:ext cx="366080" cy="50086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AE599-E74E-4C38-9156-5F4C75134AFB}" type="datetimeFigureOut">
              <a:rPr lang="en-US" smtClean="0"/>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9337E1-37C4-4306-AD4D-25DE3C799088}" type="slidenum">
              <a:rPr lang="en-US" smtClean="0"/>
              <a:t>‹#›</a:t>
            </a:fld>
            <a:endParaRPr lang="en-US"/>
          </a:p>
        </p:txBody>
      </p:sp>
    </p:spTree>
    <p:extLst>
      <p:ext uri="{BB962C8B-B14F-4D97-AF65-F5344CB8AC3E}">
        <p14:creationId xmlns:p14="http://schemas.microsoft.com/office/powerpoint/2010/main" val="3442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dirty="0" smtClean="0"/>
          </a:p>
        </p:txBody>
      </p:sp>
      <p:sp>
        <p:nvSpPr>
          <p:cNvPr id="4" name="Slide Number Placeholder 3"/>
          <p:cNvSpPr>
            <a:spLocks noGrp="1"/>
          </p:cNvSpPr>
          <p:nvPr>
            <p:ph type="sldNum" sz="quarter" idx="5"/>
          </p:nvPr>
        </p:nvSpPr>
        <p:spPr/>
        <p:txBody>
          <a:bodyPr/>
          <a:lstStyle/>
          <a:p>
            <a:pPr>
              <a:defRPr/>
            </a:pPr>
            <a:fld id="{589CEF15-DD9C-45DB-9F3F-45F7ABEE7844}" type="slidenum">
              <a:rPr lang="en-AU" smtClean="0"/>
              <a:pPr>
                <a:defRPr/>
              </a:pPr>
              <a:t>2</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F3878-E369-40ED-B6CC-B358725D4B98}" type="slidenum">
              <a:rPr lang="en-GB" smtClean="0"/>
              <a:t>4</a:t>
            </a:fld>
            <a:endParaRPr lang="en-GB" dirty="0"/>
          </a:p>
        </p:txBody>
      </p:sp>
    </p:spTree>
    <p:extLst>
      <p:ext uri="{BB962C8B-B14F-4D97-AF65-F5344CB8AC3E}">
        <p14:creationId xmlns:p14="http://schemas.microsoft.com/office/powerpoint/2010/main" val="282413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F3878-E369-40ED-B6CC-B358725D4B98}" type="slidenum">
              <a:rPr lang="en-GB" smtClean="0"/>
              <a:t>5</a:t>
            </a:fld>
            <a:endParaRPr lang="en-GB" dirty="0"/>
          </a:p>
        </p:txBody>
      </p:sp>
    </p:spTree>
    <p:extLst>
      <p:ext uri="{BB962C8B-B14F-4D97-AF65-F5344CB8AC3E}">
        <p14:creationId xmlns:p14="http://schemas.microsoft.com/office/powerpoint/2010/main" val="351870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C0240EB-3687-AE4F-ACA2-47DD74B23DC7}" type="slidenum">
              <a:rPr lang="en-US" smtClean="0"/>
              <a:t>22</a:t>
            </a:fld>
            <a:endParaRPr lang="en-US" dirty="0"/>
          </a:p>
        </p:txBody>
      </p:sp>
    </p:spTree>
    <p:extLst>
      <p:ext uri="{BB962C8B-B14F-4D97-AF65-F5344CB8AC3E}">
        <p14:creationId xmlns:p14="http://schemas.microsoft.com/office/powerpoint/2010/main" val="2792637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F3878-E369-40ED-B6CC-B358725D4B98}" type="slidenum">
              <a:rPr lang="en-GB" smtClean="0"/>
              <a:t>23</a:t>
            </a:fld>
            <a:endParaRPr lang="en-GB" dirty="0"/>
          </a:p>
        </p:txBody>
      </p:sp>
    </p:spTree>
    <p:extLst>
      <p:ext uri="{BB962C8B-B14F-4D97-AF65-F5344CB8AC3E}">
        <p14:creationId xmlns:p14="http://schemas.microsoft.com/office/powerpoint/2010/main" val="147753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F3878-E369-40ED-B6CC-B358725D4B98}" type="slidenum">
              <a:rPr lang="en-GB" smtClean="0"/>
              <a:t>24</a:t>
            </a:fld>
            <a:endParaRPr lang="en-GB" dirty="0"/>
          </a:p>
        </p:txBody>
      </p:sp>
    </p:spTree>
    <p:extLst>
      <p:ext uri="{BB962C8B-B14F-4D97-AF65-F5344CB8AC3E}">
        <p14:creationId xmlns:p14="http://schemas.microsoft.com/office/powerpoint/2010/main" val="193570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F3878-E369-40ED-B6CC-B358725D4B98}" type="slidenum">
              <a:rPr lang="en-GB" smtClean="0"/>
              <a:t>25</a:t>
            </a:fld>
            <a:endParaRPr lang="en-GB" dirty="0"/>
          </a:p>
        </p:txBody>
      </p:sp>
    </p:spTree>
    <p:extLst>
      <p:ext uri="{BB962C8B-B14F-4D97-AF65-F5344CB8AC3E}">
        <p14:creationId xmlns:p14="http://schemas.microsoft.com/office/powerpoint/2010/main" val="325176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FF3878-E369-40ED-B6CC-B358725D4B98}" type="slidenum">
              <a:rPr lang="en-GB" smtClean="0"/>
              <a:t>26</a:t>
            </a:fld>
            <a:endParaRPr lang="en-GB" dirty="0"/>
          </a:p>
        </p:txBody>
      </p:sp>
    </p:spTree>
    <p:extLst>
      <p:ext uri="{BB962C8B-B14F-4D97-AF65-F5344CB8AC3E}">
        <p14:creationId xmlns:p14="http://schemas.microsoft.com/office/powerpoint/2010/main" val="3154046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Content Placeholder 3"/>
          <p:cNvPicPr>
            <a:picLocks noGrp="1"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475"/>
            <a:ext cx="9144000" cy="6876951"/>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l="2235" t="82353" r="76824" b="5255"/>
          <a:stretch/>
        </p:blipFill>
        <p:spPr>
          <a:xfrm>
            <a:off x="182878" y="5776860"/>
            <a:ext cx="1914861" cy="849855"/>
          </a:xfrm>
          <a:prstGeom prst="rect">
            <a:avLst/>
          </a:prstGeom>
        </p:spPr>
      </p:pic>
    </p:spTree>
    <p:extLst>
      <p:ext uri="{BB962C8B-B14F-4D97-AF65-F5344CB8AC3E}">
        <p14:creationId xmlns:p14="http://schemas.microsoft.com/office/powerpoint/2010/main" val="9956276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235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6871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138483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57401" y="428605"/>
            <a:ext cx="6746875" cy="1155700"/>
          </a:xfrm>
          <a:prstGeom prst="rect">
            <a:avLst/>
          </a:prstGeom>
          <a:ln w="19050"/>
        </p:spPr>
        <p:txBody>
          <a:bodyPr/>
          <a:lstStyle>
            <a:lvl1pPr algn="ctr">
              <a:defRPr lang="en-US" sz="4000" b="1" dirty="0">
                <a:solidFill>
                  <a:schemeClr val="accent1"/>
                </a:solidFill>
                <a:effectLst/>
                <a:latin typeface="Calibri" pitchFamily="34" charset="0"/>
                <a:ea typeface="+mj-ea"/>
                <a:cs typeface="+mj-cs"/>
              </a:defRPr>
            </a:lvl1pPr>
          </a:lstStyle>
          <a:p>
            <a:r>
              <a:rPr lang="en-US" dirty="0" smtClean="0"/>
              <a:t>Click to edit Master title style</a:t>
            </a:r>
            <a:endParaRPr lang="en-US" dirty="0"/>
          </a:p>
        </p:txBody>
      </p:sp>
      <p:sp>
        <p:nvSpPr>
          <p:cNvPr id="4" name="Content Placeholder 2"/>
          <p:cNvSpPr>
            <a:spLocks noGrp="1"/>
          </p:cNvSpPr>
          <p:nvPr>
            <p:ph idx="1"/>
          </p:nvPr>
        </p:nvSpPr>
        <p:spPr>
          <a:xfrm>
            <a:off x="2057400" y="1785926"/>
            <a:ext cx="6738938" cy="4654562"/>
          </a:xfrm>
        </p:spPr>
        <p:txBody>
          <a:bodyPr/>
          <a:lstStyle>
            <a:lvl1pPr marL="342839" indent="-342839" algn="l" rtl="0" eaLnBrk="0" fontAlgn="base" hangingPunct="0">
              <a:spcBef>
                <a:spcPct val="50000"/>
              </a:spcBef>
              <a:spcAft>
                <a:spcPct val="0"/>
              </a:spcAft>
              <a:defRPr lang="en-US" sz="2400" dirty="0">
                <a:solidFill>
                  <a:schemeClr val="tx1"/>
                </a:solidFill>
                <a:latin typeface="Calibri" pitchFamily="34" charset="0"/>
                <a:ea typeface="+mn-ea"/>
                <a:cs typeface="+mn-cs"/>
              </a:defRPr>
            </a:lvl1pPr>
          </a:lstStyle>
          <a:p>
            <a:pPr lvl="0"/>
            <a:r>
              <a:rPr lang="en-US" dirty="0" smtClean="0"/>
              <a:t>Click to edit Master text styles</a:t>
            </a:r>
          </a:p>
        </p:txBody>
      </p:sp>
    </p:spTree>
    <p:extLst>
      <p:ext uri="{BB962C8B-B14F-4D97-AF65-F5344CB8AC3E}">
        <p14:creationId xmlns:p14="http://schemas.microsoft.com/office/powerpoint/2010/main" val="408617181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2660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39053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906877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87013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9442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288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9706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795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Content Placeholder 3"/>
          <p:cNvPicPr>
            <a:picLocks noGrp="1" noChangeAspect="1"/>
          </p:cNvPicPr>
          <p:nvPr/>
        </p:nvPicPr>
        <p:blipFill rotWithShape="1">
          <a:blip r:embed="rId15" cstate="print">
            <a:extLst>
              <a:ext uri="{BEBA8EAE-BF5A-486C-A8C5-ECC9F3942E4B}">
                <a14:imgProps xmlns:a14="http://schemas.microsoft.com/office/drawing/2010/main">
                  <a14:imgLayer r:embed="rId16">
                    <a14:imgEffect>
                      <a14:saturation sat="66000"/>
                    </a14:imgEffect>
                  </a14:imgLayer>
                </a14:imgProps>
              </a:ext>
              <a:ext uri="{28A0092B-C50C-407E-A947-70E740481C1C}">
                <a14:useLocalDpi xmlns:a14="http://schemas.microsoft.com/office/drawing/2010/main" val="0"/>
              </a:ext>
            </a:extLst>
          </a:blip>
          <a:srcRect t="85758"/>
          <a:stretch/>
        </p:blipFill>
        <p:spPr>
          <a:xfrm>
            <a:off x="0" y="5881254"/>
            <a:ext cx="9144000" cy="97674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133600" y="6356350"/>
            <a:ext cx="4648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503227" y="6482482"/>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998EA3-FA9D-4CA1-BAA1-56F4140420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3550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50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lumMod val="50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2">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2">
              <a:lumMod val="50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tif"/><Relationship Id="rId4" Type="http://schemas.openxmlformats.org/officeDocument/2006/relationships/image" Target="../media/image18.png"/><Relationship Id="rId9"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pPr rtl="1"/>
            <a:r>
              <a:rPr lang="ar-EG" b="1" dirty="0" smtClean="0">
                <a:solidFill>
                  <a:srgbClr val="FF0000"/>
                </a:solidFill>
              </a:rPr>
              <a:t>دور المرافق الصحية في اخطار الوفاه واسباب الوفاه</a:t>
            </a:r>
            <a:endParaRPr lang="en-US" b="1" dirty="0"/>
          </a:p>
        </p:txBody>
      </p:sp>
      <p:sp>
        <p:nvSpPr>
          <p:cNvPr id="4" name="TextBox 3"/>
          <p:cNvSpPr txBox="1"/>
          <p:nvPr/>
        </p:nvSpPr>
        <p:spPr>
          <a:xfrm>
            <a:off x="2514600" y="3048000"/>
            <a:ext cx="4724400" cy="1938992"/>
          </a:xfrm>
          <a:prstGeom prst="rect">
            <a:avLst/>
          </a:prstGeom>
          <a:noFill/>
        </p:spPr>
        <p:txBody>
          <a:bodyPr wrap="square" rtlCol="0">
            <a:spAutoFit/>
          </a:bodyPr>
          <a:lstStyle/>
          <a:p>
            <a:pPr algn="r" rtl="1"/>
            <a:r>
              <a:rPr lang="ar-EG" sz="2400" b="1" dirty="0">
                <a:latin typeface="Arial" pitchFamily="34" charset="0"/>
              </a:rPr>
              <a:t>د. عزه بدر</a:t>
            </a:r>
            <a:endParaRPr lang="en-US" sz="2400" b="1" dirty="0">
              <a:latin typeface="Arial" pitchFamily="34" charset="0"/>
            </a:endParaRPr>
          </a:p>
          <a:p>
            <a:pPr algn="r" rtl="1"/>
            <a:r>
              <a:rPr lang="ar-EG" sz="2400" b="1" dirty="0">
                <a:latin typeface="Arial" pitchFamily="34" charset="0"/>
              </a:rPr>
              <a:t>الأحصاءات الحيويه والدعم البلداني</a:t>
            </a:r>
            <a:endParaRPr lang="en-US" sz="2400" b="1" dirty="0">
              <a:latin typeface="Arial" pitchFamily="34" charset="0"/>
            </a:endParaRPr>
          </a:p>
          <a:p>
            <a:pPr algn="r" rtl="1"/>
            <a:r>
              <a:rPr lang="ar-EG" sz="2400" b="1" dirty="0">
                <a:latin typeface="Arial" pitchFamily="34" charset="0"/>
              </a:rPr>
              <a:t>المكتب الأقليمي لشرق المتوسط، منظمة الصحة العالمية</a:t>
            </a:r>
          </a:p>
          <a:p>
            <a:pPr algn="r" rtl="1"/>
            <a:endParaRPr lang="en-US" sz="2400" b="1" dirty="0"/>
          </a:p>
        </p:txBody>
      </p:sp>
    </p:spTree>
    <p:extLst>
      <p:ext uri="{BB962C8B-B14F-4D97-AF65-F5344CB8AC3E}">
        <p14:creationId xmlns:p14="http://schemas.microsoft.com/office/powerpoint/2010/main" val="14834404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solidFill>
                  <a:srgbClr val="FF0000"/>
                </a:solidFill>
              </a:rPr>
              <a:t>هل أجريت جراحة خلال الأربعة أسابيع الأخيرة؟</a:t>
            </a:r>
            <a:endParaRPr lang="en-US"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123439"/>
            <a:ext cx="8534400" cy="3058159"/>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6934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1217" y="2740025"/>
            <a:ext cx="7772400" cy="1470025"/>
          </a:xfrm>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15" y="1371600"/>
            <a:ext cx="8579279" cy="4114800"/>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1925781" y="489742"/>
            <a:ext cx="4800600" cy="646331"/>
          </a:xfrm>
          <a:prstGeom prst="rect">
            <a:avLst/>
          </a:prstGeom>
          <a:noFill/>
        </p:spPr>
        <p:txBody>
          <a:bodyPr wrap="square" rtlCol="0">
            <a:spAutoFit/>
          </a:bodyPr>
          <a:lstStyle/>
          <a:p>
            <a:pPr algn="ctr" rtl="1"/>
            <a:r>
              <a:rPr lang="ar-SA" sz="3600" b="1" dirty="0">
                <a:solidFill>
                  <a:srgbClr val="FF0000"/>
                </a:solidFill>
              </a:rPr>
              <a:t>طريقة الوفاة</a:t>
            </a:r>
            <a:endParaRPr lang="en-US" sz="3600" b="1" dirty="0">
              <a:solidFill>
                <a:srgbClr val="FF0000"/>
              </a:solidFill>
            </a:endParaRPr>
          </a:p>
        </p:txBody>
      </p:sp>
    </p:spTree>
    <p:extLst>
      <p:ext uri="{BB962C8B-B14F-4D97-AF65-F5344CB8AC3E}">
        <p14:creationId xmlns:p14="http://schemas.microsoft.com/office/powerpoint/2010/main" val="3257416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FF0000"/>
                </a:solidFill>
              </a:rPr>
              <a:t>مكان حدوث السبب الخارجي</a:t>
            </a:r>
            <a:endParaRPr lang="en-US" b="1" dirty="0">
              <a:solidFill>
                <a:srgbClr val="FF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763000" cy="2536331"/>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071459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FF0000"/>
                </a:solidFill>
              </a:rPr>
              <a:t>وفاة جنين أو رضيع</a:t>
            </a:r>
            <a:endParaRPr lang="en-US"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80762"/>
            <a:ext cx="8686800" cy="2448437"/>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6244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solidFill>
                  <a:srgbClr val="FF0000"/>
                </a:solidFill>
              </a:rPr>
              <a:t>للنساء، هل كانت المتوفاة حاملاً؟</a:t>
            </a:r>
            <a:endParaRPr lang="en-US"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927878"/>
            <a:ext cx="8686800" cy="2329922"/>
          </a:xfrm>
          <a:prstGeom prst="rect">
            <a:avLst/>
          </a:prstGeom>
          <a:noFill/>
          <a:ln w="952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347747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ar-EG" b="1" dirty="0" smtClean="0">
                <a:solidFill>
                  <a:srgbClr val="FF0000"/>
                </a:solidFill>
              </a:rPr>
              <a:t>ا</a:t>
            </a:r>
            <a:r>
              <a:rPr lang="ar-SA" b="1" dirty="0" smtClean="0">
                <a:solidFill>
                  <a:srgbClr val="FF0000"/>
                </a:solidFill>
              </a:rPr>
              <a:t>لمعايير </a:t>
            </a:r>
            <a:r>
              <a:rPr lang="ar-SA" b="1" dirty="0">
                <a:solidFill>
                  <a:srgbClr val="FF0000"/>
                </a:solidFill>
              </a:rPr>
              <a:t>الدولية</a:t>
            </a:r>
            <a:endParaRPr lang="en-US" b="1" dirty="0">
              <a:solidFill>
                <a:srgbClr val="FF0000"/>
              </a:solidFill>
            </a:endParaRPr>
          </a:p>
        </p:txBody>
      </p:sp>
      <p:sp>
        <p:nvSpPr>
          <p:cNvPr id="3" name="Content Placeholder 2"/>
          <p:cNvSpPr>
            <a:spLocks noGrp="1"/>
          </p:cNvSpPr>
          <p:nvPr>
            <p:ph idx="1"/>
          </p:nvPr>
        </p:nvSpPr>
        <p:spPr>
          <a:xfrm>
            <a:off x="467544" y="1340768"/>
            <a:ext cx="8229600" cy="4525963"/>
          </a:xfrm>
        </p:spPr>
        <p:txBody>
          <a:bodyPr>
            <a:noAutofit/>
          </a:bodyPr>
          <a:lstStyle/>
          <a:p>
            <a:pPr algn="r" rtl="1"/>
            <a:r>
              <a:rPr lang="ar-SA" sz="2800" dirty="0"/>
              <a:t>تفترض التعليمات الخاصة بترميز الوفيات على الصعيد الدولي أن البيانات التي تم جمعها ضمن شهادة الوفاة تتطابق مع النموذج الدولي للشهادة الطبية حول سبب الوفاة</a:t>
            </a:r>
            <a:r>
              <a:rPr lang="en-US" sz="2800" dirty="0"/>
              <a:t> </a:t>
            </a:r>
            <a:endParaRPr lang="en-US" sz="2800" dirty="0" smtClean="0"/>
          </a:p>
          <a:p>
            <a:pPr algn="r" rtl="1"/>
            <a:r>
              <a:rPr lang="ar-SA" sz="2800" dirty="0" smtClean="0"/>
              <a:t>وإذا </a:t>
            </a:r>
            <a:r>
              <a:rPr lang="ar-SA" sz="2800" dirty="0"/>
              <a:t>لم يكن الأمر كذلك فإن أسباب الوفاة لا يمكن ترميزها وفقاً للمعايير الدولية وسوف لن تكون البيانات قابلة للمقارنة دولياً</a:t>
            </a:r>
            <a:r>
              <a:rPr lang="ar-SA" sz="2800" dirty="0" smtClean="0"/>
              <a:t>.</a:t>
            </a:r>
            <a:endParaRPr lang="en-US" sz="2800" dirty="0" smtClean="0"/>
          </a:p>
          <a:p>
            <a:pPr algn="r" rtl="1"/>
            <a:r>
              <a:rPr lang="ar-SA" sz="2800" dirty="0" smtClean="0"/>
              <a:t>المعلومات </a:t>
            </a:r>
            <a:r>
              <a:rPr lang="ar-SA" sz="2800" dirty="0"/>
              <a:t>الواردة في أي مكان آخر من شهادة الوفاة، مثل طريقة الوفاة أو ما إذا ساهم الحمل في وقوع الموت، أمر ضروري عند ما يتم تعيين رموز متعددة لأسباب الوفاة إلى جانب الحالات المنصوص عليها في الشهادة</a:t>
            </a:r>
            <a:r>
              <a:rPr lang="en-US" sz="2800" dirty="0"/>
              <a:t>.</a:t>
            </a:r>
          </a:p>
        </p:txBody>
      </p:sp>
    </p:spTree>
    <p:extLst>
      <p:ext uri="{BB962C8B-B14F-4D97-AF65-F5344CB8AC3E}">
        <p14:creationId xmlns:p14="http://schemas.microsoft.com/office/powerpoint/2010/main" val="2817441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r>
              <a:rPr lang="ar-EG" altLang="en-US" b="1" dirty="0" smtClean="0">
                <a:latin typeface="Arial" charset="0"/>
                <a:cs typeface="Arial" charset="0"/>
              </a:rPr>
              <a:t>كيفية </a:t>
            </a:r>
            <a:r>
              <a:rPr lang="ar-KW" altLang="en-US" b="1" dirty="0" smtClean="0">
                <a:latin typeface="Arial" charset="0"/>
                <a:cs typeface="Arial" charset="0"/>
              </a:rPr>
              <a:t>كتابة </a:t>
            </a:r>
            <a:r>
              <a:rPr lang="ar-KW" altLang="en-US" b="1" dirty="0">
                <a:latin typeface="Arial" charset="0"/>
                <a:cs typeface="Arial" charset="0"/>
              </a:rPr>
              <a:t>أسباب الوفاة في شهادة الوفاة</a:t>
            </a:r>
            <a:endParaRPr lang="en-US" dirty="0"/>
          </a:p>
        </p:txBody>
      </p:sp>
    </p:spTree>
    <p:extLst>
      <p:ext uri="{BB962C8B-B14F-4D97-AF65-F5344CB8AC3E}">
        <p14:creationId xmlns:p14="http://schemas.microsoft.com/office/powerpoint/2010/main" val="47952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4" y="1301271"/>
            <a:ext cx="8707373" cy="5256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935384" y="260646"/>
            <a:ext cx="1584176" cy="646331"/>
          </a:xfrm>
          <a:prstGeom prst="rect">
            <a:avLst/>
          </a:prstGeom>
          <a:noFill/>
        </p:spPr>
        <p:txBody>
          <a:bodyPr wrap="square" rtlCol="0">
            <a:spAutoFit/>
          </a:bodyPr>
          <a:lstStyle/>
          <a:p>
            <a:pPr algn="r"/>
            <a:r>
              <a:rPr lang="ar-EG" sz="2000" b="1" dirty="0">
                <a:solidFill>
                  <a:srgbClr val="FF0000"/>
                </a:solidFill>
              </a:rPr>
              <a:t> </a:t>
            </a:r>
            <a:r>
              <a:rPr lang="ar-EG" sz="3600" b="1" dirty="0" smtClean="0">
                <a:solidFill>
                  <a:srgbClr val="FF0000"/>
                </a:solidFill>
              </a:rPr>
              <a:t>الإطار </a:t>
            </a:r>
            <a:r>
              <a:rPr lang="ar-EG" sz="3600" b="1" dirty="0">
                <a:solidFill>
                  <a:srgbClr val="FF0000"/>
                </a:solidFill>
              </a:rPr>
              <a:t>أ</a:t>
            </a:r>
            <a:endParaRPr lang="en-US" sz="2800" dirty="0"/>
          </a:p>
        </p:txBody>
      </p:sp>
      <p:sp>
        <p:nvSpPr>
          <p:cNvPr id="4" name="Rectangle 3"/>
          <p:cNvSpPr/>
          <p:nvPr/>
        </p:nvSpPr>
        <p:spPr>
          <a:xfrm>
            <a:off x="2655372" y="1772816"/>
            <a:ext cx="2033056" cy="954107"/>
          </a:xfrm>
          <a:prstGeom prst="rect">
            <a:avLst/>
          </a:prstGeom>
        </p:spPr>
        <p:txBody>
          <a:bodyPr wrap="square">
            <a:spAutoFit/>
          </a:bodyPr>
          <a:lstStyle/>
          <a:p>
            <a:pPr lvl="0" algn="r"/>
            <a:r>
              <a:rPr lang="ar-KW" sz="2800" b="1" dirty="0">
                <a:solidFill>
                  <a:srgbClr val="FF0000"/>
                </a:solidFill>
              </a:rPr>
              <a:t>السبب المباشر أو الفوري</a:t>
            </a:r>
            <a:endParaRPr lang="en-US" sz="2800" dirty="0">
              <a:solidFill>
                <a:prstClr val="black"/>
              </a:solidFill>
            </a:endParaRPr>
          </a:p>
        </p:txBody>
      </p:sp>
      <p:cxnSp>
        <p:nvCxnSpPr>
          <p:cNvPr id="5" name="Straight Arrow Connector 4"/>
          <p:cNvCxnSpPr/>
          <p:nvPr/>
        </p:nvCxnSpPr>
        <p:spPr>
          <a:xfrm>
            <a:off x="3923928" y="2824624"/>
            <a:ext cx="1031025" cy="105436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2555776" y="1456472"/>
            <a:ext cx="2232248"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71139" y="3514065"/>
            <a:ext cx="2159209" cy="830997"/>
          </a:xfrm>
          <a:prstGeom prst="rect">
            <a:avLst/>
          </a:prstGeom>
        </p:spPr>
        <p:txBody>
          <a:bodyPr wrap="square">
            <a:spAutoFit/>
          </a:bodyPr>
          <a:lstStyle/>
          <a:p>
            <a:pPr algn="r"/>
            <a:r>
              <a:rPr lang="ar-KW" sz="2400" b="1" dirty="0">
                <a:solidFill>
                  <a:srgbClr val="FF0000"/>
                </a:solidFill>
              </a:rPr>
              <a:t>السبب الدفين أو الأصلي</a:t>
            </a:r>
            <a:endParaRPr lang="en-US" sz="2400" dirty="0"/>
          </a:p>
        </p:txBody>
      </p:sp>
      <p:sp>
        <p:nvSpPr>
          <p:cNvPr id="10" name="Oval 9"/>
          <p:cNvSpPr/>
          <p:nvPr/>
        </p:nvSpPr>
        <p:spPr>
          <a:xfrm>
            <a:off x="899592" y="3284984"/>
            <a:ext cx="2160240" cy="11880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a:off x="2915816" y="4173349"/>
            <a:ext cx="2039137" cy="85583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224043" y="4469121"/>
            <a:ext cx="2730910" cy="11201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97490" y="3789040"/>
            <a:ext cx="1664892" cy="58259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059832" y="4149080"/>
            <a:ext cx="75316" cy="5007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8220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251520" y="1556792"/>
            <a:ext cx="8496945" cy="4042792"/>
          </a:xfrm>
        </p:spPr>
        <p:txBody>
          <a:bodyPr>
            <a:noAutofit/>
          </a:bodyPr>
          <a:lstStyle/>
          <a:p>
            <a:pPr algn="r" rtl="1"/>
            <a:r>
              <a:rPr lang="ar-KW" altLang="en-US" sz="3600" b="1" dirty="0">
                <a:solidFill>
                  <a:srgbClr val="000066"/>
                </a:solidFill>
              </a:rPr>
              <a:t>السطر (أ) </a:t>
            </a:r>
            <a:r>
              <a:rPr lang="ar-KW" sz="3600" b="1" u="sng" dirty="0">
                <a:solidFill>
                  <a:srgbClr val="000066"/>
                </a:solidFill>
              </a:rPr>
              <a:t>السبب المباشر أو الفوري</a:t>
            </a:r>
            <a:r>
              <a:rPr lang="ar-EG" sz="3600" b="1" u="sng" dirty="0">
                <a:solidFill>
                  <a:srgbClr val="000066"/>
                </a:solidFill>
              </a:rPr>
              <a:t> </a:t>
            </a:r>
            <a:r>
              <a:rPr lang="ar-EG" sz="3600" b="1" dirty="0">
                <a:solidFill>
                  <a:srgbClr val="000066"/>
                </a:solidFill>
              </a:rPr>
              <a:t>للوفاة.</a:t>
            </a:r>
            <a:endParaRPr lang="en-US" sz="3600" b="1" dirty="0">
              <a:solidFill>
                <a:srgbClr val="000066"/>
              </a:solidFill>
            </a:endParaRPr>
          </a:p>
          <a:p>
            <a:pPr algn="r" rtl="1" eaLnBrk="1" hangingPunct="1">
              <a:buFontTx/>
              <a:buChar char="•"/>
            </a:pPr>
            <a:r>
              <a:rPr lang="ar-KW" altLang="en-US" sz="3600" b="1" dirty="0">
                <a:solidFill>
                  <a:srgbClr val="000066"/>
                </a:solidFill>
              </a:rPr>
              <a:t>السطر (ب) </a:t>
            </a:r>
            <a:r>
              <a:rPr lang="ar-EG" altLang="en-US" sz="3600" b="1" u="sng" dirty="0" smtClean="0">
                <a:solidFill>
                  <a:srgbClr val="000066"/>
                </a:solidFill>
              </a:rPr>
              <a:t>ا</a:t>
            </a:r>
            <a:r>
              <a:rPr lang="ar-KW" altLang="en-US" sz="3600" b="1" u="sng" dirty="0" smtClean="0">
                <a:solidFill>
                  <a:srgbClr val="000066"/>
                </a:solidFill>
              </a:rPr>
              <a:t>لأسباب </a:t>
            </a:r>
            <a:r>
              <a:rPr lang="ar-KW" altLang="en-US" sz="3600" b="1" u="sng" dirty="0">
                <a:solidFill>
                  <a:srgbClr val="000066"/>
                </a:solidFill>
              </a:rPr>
              <a:t>السابقة أو الوسيطة</a:t>
            </a:r>
            <a:r>
              <a:rPr lang="ar-KW" altLang="en-US" sz="3600" b="1" dirty="0">
                <a:solidFill>
                  <a:srgbClr val="000066"/>
                </a:solidFill>
              </a:rPr>
              <a:t>، إن وجدت، والتي أدت إلى السبب المباشر.</a:t>
            </a:r>
          </a:p>
          <a:p>
            <a:pPr algn="r" rtl="1" eaLnBrk="1" hangingPunct="1">
              <a:buFontTx/>
              <a:buChar char="•"/>
            </a:pPr>
            <a:r>
              <a:rPr lang="ar-KW" altLang="en-US" sz="3600" b="1" dirty="0">
                <a:solidFill>
                  <a:srgbClr val="000066"/>
                </a:solidFill>
              </a:rPr>
              <a:t>أدخل السبب </a:t>
            </a:r>
            <a:r>
              <a:rPr lang="ar-KW" altLang="en-US" sz="3600" b="1" u="sng" dirty="0">
                <a:solidFill>
                  <a:srgbClr val="000066"/>
                </a:solidFill>
              </a:rPr>
              <a:t>الدفين</a:t>
            </a:r>
            <a:r>
              <a:rPr lang="ar-KW" altLang="en-US" sz="3600" b="1" dirty="0">
                <a:solidFill>
                  <a:srgbClr val="000066"/>
                </a:solidFill>
              </a:rPr>
              <a:t> دائماً، على أدنى سطر مستخدم في الجزء الأول.</a:t>
            </a:r>
          </a:p>
          <a:p>
            <a:pPr algn="r" rtl="1" eaLnBrk="1" hangingPunct="1">
              <a:buFontTx/>
              <a:buChar char="•"/>
            </a:pPr>
            <a:r>
              <a:rPr lang="ar-KW" altLang="en-US" sz="3600" b="1" dirty="0">
                <a:solidFill>
                  <a:srgbClr val="000066"/>
                </a:solidFill>
              </a:rPr>
              <a:t>ولو تم تسجيل خطوة واحدة من سلسلة الأحداث الاعتلالية، يكتفي بإدخال </a:t>
            </a:r>
            <a:r>
              <a:rPr lang="ar-KW" altLang="en-US" sz="3600" b="1" u="sng" dirty="0" smtClean="0">
                <a:solidFill>
                  <a:srgbClr val="000066"/>
                </a:solidFill>
              </a:rPr>
              <a:t>سبب واحد </a:t>
            </a:r>
            <a:r>
              <a:rPr lang="ar-KW" altLang="en-US" sz="3600" b="1" dirty="0" smtClean="0">
                <a:solidFill>
                  <a:srgbClr val="000066"/>
                </a:solidFill>
              </a:rPr>
              <a:t>على </a:t>
            </a:r>
            <a:r>
              <a:rPr lang="ar-KW" altLang="en-US" sz="3600" b="1" dirty="0">
                <a:solidFill>
                  <a:srgbClr val="000066"/>
                </a:solidFill>
              </a:rPr>
              <a:t>السطر (أ).</a:t>
            </a:r>
            <a:endParaRPr lang="en-US" altLang="en-US" sz="3600" b="1" dirty="0">
              <a:solidFill>
                <a:srgbClr val="000066"/>
              </a:solidFill>
            </a:endParaRPr>
          </a:p>
        </p:txBody>
      </p:sp>
      <p:sp>
        <p:nvSpPr>
          <p:cNvPr id="25603" name="Rectangle 6"/>
          <p:cNvSpPr>
            <a:spLocks noChangeArrowheads="1"/>
          </p:cNvSpPr>
          <p:nvPr/>
        </p:nvSpPr>
        <p:spPr bwMode="auto">
          <a:xfrm>
            <a:off x="395536" y="404664"/>
            <a:ext cx="82809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rtl="1" eaLnBrk="1" hangingPunct="1"/>
            <a:r>
              <a:rPr lang="ar-EG" sz="3600" dirty="0" smtClean="0">
                <a:solidFill>
                  <a:srgbClr val="FF0000"/>
                </a:solidFill>
                <a:latin typeface="Arial Black" panose="020B0A04020102020204" pitchFamily="34" charset="0"/>
              </a:rPr>
              <a:t>الإطار أ </a:t>
            </a:r>
            <a:r>
              <a:rPr lang="ar-EG" altLang="en-US" sz="3600" dirty="0" smtClean="0">
                <a:solidFill>
                  <a:srgbClr val="FF0000"/>
                </a:solidFill>
                <a:latin typeface="Arial Black" panose="020B0A04020102020204" pitchFamily="34" charset="0"/>
              </a:rPr>
              <a:t>:</a:t>
            </a:r>
            <a:r>
              <a:rPr lang="ar-KW" altLang="en-US" sz="3600" dirty="0"/>
              <a:t>الجزء </a:t>
            </a:r>
            <a:r>
              <a:rPr lang="ar-EG" altLang="en-US" sz="3600" dirty="0" smtClean="0"/>
              <a:t>الأول</a:t>
            </a:r>
            <a:r>
              <a:rPr lang="en-US" altLang="en-US" sz="3600" dirty="0" smtClean="0"/>
              <a:t> </a:t>
            </a:r>
            <a:endParaRPr lang="ar-EG" altLang="en-US" sz="3600" dirty="0" smtClean="0"/>
          </a:p>
          <a:p>
            <a:pPr algn="ctr" rtl="1" eaLnBrk="1" hangingPunct="1"/>
            <a:r>
              <a:rPr lang="ar-KW" altLang="en-US" sz="3600" dirty="0" smtClean="0">
                <a:solidFill>
                  <a:srgbClr val="FF0000"/>
                </a:solidFill>
                <a:latin typeface="Arial Black" panose="020B0A04020102020204" pitchFamily="34" charset="0"/>
              </a:rPr>
              <a:t>سلسلة من الأحداث التي تؤدي مباشرة إلى الوفاة</a:t>
            </a:r>
            <a:endParaRPr lang="en-US" altLang="en-US" sz="2800" dirty="0">
              <a:solidFill>
                <a:srgbClr val="00B0F0"/>
              </a:solidFill>
              <a:latin typeface="Arial Black" panose="020B0A04020102020204" pitchFamily="34" charset="0"/>
              <a:cs typeface="Shonar Bangla" panose="020B0502040204020203" pitchFamily="34" charset="0"/>
            </a:endParaRPr>
          </a:p>
        </p:txBody>
      </p:sp>
    </p:spTree>
    <p:extLst>
      <p:ext uri="{BB962C8B-B14F-4D97-AF65-F5344CB8AC3E}">
        <p14:creationId xmlns:p14="http://schemas.microsoft.com/office/powerpoint/2010/main" val="2843677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EG" dirty="0">
                <a:solidFill>
                  <a:srgbClr val="FF0000"/>
                </a:solidFill>
              </a:rPr>
              <a:t>تعريف السبب الكامن وراء وفاة</a:t>
            </a:r>
            <a:endParaRPr lang="en-US" dirty="0">
              <a:solidFill>
                <a:srgbClr val="FF0000"/>
              </a:solidFill>
            </a:endParaRPr>
          </a:p>
        </p:txBody>
      </p:sp>
      <p:sp>
        <p:nvSpPr>
          <p:cNvPr id="3" name="Content Placeholder 2"/>
          <p:cNvSpPr>
            <a:spLocks noGrp="1"/>
          </p:cNvSpPr>
          <p:nvPr>
            <p:ph idx="1"/>
          </p:nvPr>
        </p:nvSpPr>
        <p:spPr/>
        <p:txBody>
          <a:bodyPr/>
          <a:lstStyle/>
          <a:p>
            <a:pPr algn="ctr" rtl="1"/>
            <a:r>
              <a:rPr lang="ar-EG" sz="4000" b="1" dirty="0"/>
              <a:t>المرض أو الإصابة التي شرعت في سلسلة من الأحداث المرضية المؤدية مباشرة إلى الموت ، أو ملابسات الحادث أو العنف الذي أسفر عن اصابة قاتلة "</a:t>
            </a:r>
            <a:endParaRPr lang="en-US" sz="4000" b="1" dirty="0"/>
          </a:p>
        </p:txBody>
      </p:sp>
    </p:spTree>
    <p:extLst>
      <p:ext uri="{BB962C8B-B14F-4D97-AF65-F5344CB8AC3E}">
        <p14:creationId xmlns:p14="http://schemas.microsoft.com/office/powerpoint/2010/main" val="3757621684"/>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332656"/>
            <a:ext cx="6746875" cy="1155700"/>
          </a:xfrm>
        </p:spPr>
        <p:txBody>
          <a:bodyPr>
            <a:normAutofit/>
          </a:bodyPr>
          <a:lstStyle/>
          <a:p>
            <a:pPr>
              <a:defRPr/>
            </a:pPr>
            <a:r>
              <a:rPr lang="en-AU" dirty="0" smtClean="0">
                <a:solidFill>
                  <a:srgbClr val="FF0000"/>
                </a:solidFill>
                <a:latin typeface="+mj-lt"/>
              </a:rPr>
              <a:t>“</a:t>
            </a:r>
            <a:r>
              <a:rPr lang="ar-YE" dirty="0" smtClean="0">
                <a:solidFill>
                  <a:srgbClr val="FF0000"/>
                </a:solidFill>
                <a:latin typeface="+mj-lt"/>
              </a:rPr>
              <a:t>المعايير الذهبية لإحصاءات سبب الوفاة</a:t>
            </a:r>
            <a:endParaRPr lang="en-AU" dirty="0">
              <a:solidFill>
                <a:srgbClr val="FF0000"/>
              </a:solidFill>
              <a:latin typeface="+mj-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7363714"/>
              </p:ext>
            </p:extLst>
          </p:nvPr>
        </p:nvGraphicFramePr>
        <p:xfrm>
          <a:off x="1475656" y="1412776"/>
          <a:ext cx="6738938" cy="4654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710106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92176" y="93957"/>
            <a:ext cx="7662862" cy="1143000"/>
          </a:xfrm>
        </p:spPr>
        <p:txBody>
          <a:bodyPr/>
          <a:lstStyle/>
          <a:p>
            <a:pPr eaLnBrk="1" hangingPunct="1"/>
            <a:r>
              <a:rPr lang="en-US" altLang="en-US" dirty="0" smtClean="0"/>
              <a:t> </a:t>
            </a:r>
          </a:p>
        </p:txBody>
      </p:sp>
      <p:sp>
        <p:nvSpPr>
          <p:cNvPr id="16387" name="Rectangle 3"/>
          <p:cNvSpPr>
            <a:spLocks noGrp="1" noChangeArrowheads="1"/>
          </p:cNvSpPr>
          <p:nvPr>
            <p:ph type="body" idx="1"/>
          </p:nvPr>
        </p:nvSpPr>
        <p:spPr>
          <a:xfrm>
            <a:off x="107504" y="1556792"/>
            <a:ext cx="8915400" cy="4114800"/>
          </a:xfrm>
        </p:spPr>
        <p:txBody>
          <a:bodyPr/>
          <a:lstStyle/>
          <a:p>
            <a:pPr algn="r" rtl="1">
              <a:spcBef>
                <a:spcPct val="0"/>
              </a:spcBef>
              <a:buClrTx/>
              <a:buSzTx/>
              <a:buFontTx/>
              <a:buChar char="•"/>
            </a:pPr>
            <a:r>
              <a:rPr lang="ar-KW" altLang="en-US" sz="3600" b="1" kern="1200" dirty="0"/>
              <a:t>الجزء الثاني هو لتسجيل جميع الأمراض الهامة الأخرى أو </a:t>
            </a:r>
            <a:r>
              <a:rPr lang="ar-KW" altLang="en-US" sz="3600" b="1" u="sng" kern="1200" dirty="0"/>
              <a:t>الظروف التي تسهم في الموت </a:t>
            </a:r>
            <a:r>
              <a:rPr lang="ar-KW" altLang="en-US" sz="3600" b="1" kern="1200" dirty="0"/>
              <a:t>ولكنها لم تسفر عن السبب الدفين.</a:t>
            </a:r>
            <a:br>
              <a:rPr lang="ar-KW" altLang="en-US" sz="3600" b="1" kern="1200" dirty="0"/>
            </a:br>
            <a:r>
              <a:rPr lang="ar-KW" altLang="en-US" sz="3600" b="1" kern="1200" dirty="0"/>
              <a:t>   </a:t>
            </a:r>
            <a:br>
              <a:rPr lang="ar-KW" altLang="en-US" sz="3600" b="1" kern="1200" dirty="0"/>
            </a:br>
            <a:r>
              <a:rPr lang="ar-KW" altLang="en-US" sz="3600" b="1" kern="1200" dirty="0"/>
              <a:t>    (أي ليس في السلسلة السببية في الجزء الأول</a:t>
            </a:r>
            <a:r>
              <a:rPr lang="ar-KW" altLang="en-US" dirty="0" smtClean="0"/>
              <a:t>)</a:t>
            </a:r>
            <a:endParaRPr lang="en-US" altLang="en-US" dirty="0" smtClean="0"/>
          </a:p>
        </p:txBody>
      </p:sp>
      <p:sp>
        <p:nvSpPr>
          <p:cNvPr id="16388" name="Rectangle 2"/>
          <p:cNvSpPr>
            <a:spLocks noChangeArrowheads="1"/>
          </p:cNvSpPr>
          <p:nvPr/>
        </p:nvSpPr>
        <p:spPr bwMode="auto">
          <a:xfrm>
            <a:off x="762000" y="404664"/>
            <a:ext cx="77930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gn="ctr" rtl="1" eaLnBrk="1" hangingPunct="1"/>
            <a:r>
              <a:rPr lang="ar-EG" sz="4000" dirty="0">
                <a:solidFill>
                  <a:srgbClr val="FF0000"/>
                </a:solidFill>
                <a:latin typeface="Arial Black" panose="020B0A04020102020204" pitchFamily="34" charset="0"/>
              </a:rPr>
              <a:t>الإطار أ </a:t>
            </a:r>
            <a:r>
              <a:rPr lang="ar-EG" altLang="en-US" sz="4000" dirty="0" smtClean="0">
                <a:solidFill>
                  <a:srgbClr val="FF0000"/>
                </a:solidFill>
                <a:latin typeface="Arial Black" panose="020B0A04020102020204" pitchFamily="34" charset="0"/>
              </a:rPr>
              <a:t>:</a:t>
            </a:r>
            <a:r>
              <a:rPr lang="ar-KW" altLang="en-US" sz="4000" dirty="0"/>
              <a:t> الجزء الثاني</a:t>
            </a:r>
            <a:r>
              <a:rPr lang="en-US" altLang="en-US" sz="4000" dirty="0"/>
              <a:t> </a:t>
            </a:r>
            <a:endParaRPr lang="ar-EG" altLang="en-US" sz="4000" dirty="0"/>
          </a:p>
        </p:txBody>
      </p:sp>
    </p:spTree>
    <p:extLst>
      <p:ext uri="{BB962C8B-B14F-4D97-AF65-F5344CB8AC3E}">
        <p14:creationId xmlns:p14="http://schemas.microsoft.com/office/powerpoint/2010/main" val="27946507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4" y="1301271"/>
            <a:ext cx="8707373" cy="525658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347864" y="3507091"/>
            <a:ext cx="1499714" cy="523220"/>
          </a:xfrm>
          <a:prstGeom prst="rect">
            <a:avLst/>
          </a:prstGeom>
        </p:spPr>
        <p:txBody>
          <a:bodyPr wrap="square">
            <a:spAutoFit/>
          </a:bodyPr>
          <a:lstStyle/>
          <a:p>
            <a:pPr algn="r" rtl="1"/>
            <a:r>
              <a:rPr lang="ar-KW" altLang="en-US" sz="2800" b="1" dirty="0">
                <a:solidFill>
                  <a:srgbClr val="FF0000"/>
                </a:solidFill>
                <a:latin typeface="Times New Roman" pitchFamily="18" charset="0"/>
              </a:rPr>
              <a:t>فشل كبدي</a:t>
            </a:r>
            <a:endParaRPr lang="en-US" altLang="en-US" sz="2800" b="1" dirty="0">
              <a:solidFill>
                <a:srgbClr val="FF0000"/>
              </a:solidFill>
              <a:latin typeface="Times New Roman" pitchFamily="18" charset="0"/>
            </a:endParaRPr>
          </a:p>
        </p:txBody>
      </p:sp>
      <p:sp>
        <p:nvSpPr>
          <p:cNvPr id="4" name="Rectangle 3"/>
          <p:cNvSpPr/>
          <p:nvPr/>
        </p:nvSpPr>
        <p:spPr>
          <a:xfrm>
            <a:off x="3392111" y="4070099"/>
            <a:ext cx="1311578" cy="461665"/>
          </a:xfrm>
          <a:prstGeom prst="rect">
            <a:avLst/>
          </a:prstGeom>
        </p:spPr>
        <p:txBody>
          <a:bodyPr wrap="none">
            <a:spAutoFit/>
          </a:bodyPr>
          <a:lstStyle/>
          <a:p>
            <a:pPr algn="r" rtl="1"/>
            <a:r>
              <a:rPr lang="ar-KW" altLang="en-US" sz="2400" b="1" dirty="0">
                <a:solidFill>
                  <a:srgbClr val="FF0000"/>
                </a:solidFill>
                <a:latin typeface="Times New Roman" pitchFamily="18" charset="0"/>
              </a:rPr>
              <a:t>تشمع </a:t>
            </a:r>
            <a:r>
              <a:rPr lang="ar-KW" altLang="en-US" sz="2400" b="1" dirty="0" smtClean="0">
                <a:solidFill>
                  <a:srgbClr val="FF0000"/>
                </a:solidFill>
                <a:latin typeface="Times New Roman" pitchFamily="18" charset="0"/>
              </a:rPr>
              <a:t>كبد</a:t>
            </a:r>
            <a:r>
              <a:rPr lang="ar-EG" altLang="en-US" sz="2400" b="1" dirty="0" smtClean="0">
                <a:solidFill>
                  <a:srgbClr val="FF0000"/>
                </a:solidFill>
                <a:latin typeface="Times New Roman" pitchFamily="18" charset="0"/>
              </a:rPr>
              <a:t>ِ</a:t>
            </a:r>
            <a:r>
              <a:rPr lang="ar-KW" altLang="en-US" sz="2400" b="1" dirty="0" smtClean="0">
                <a:solidFill>
                  <a:srgbClr val="FF0000"/>
                </a:solidFill>
                <a:latin typeface="Times New Roman" pitchFamily="18" charset="0"/>
              </a:rPr>
              <a:t>ي</a:t>
            </a:r>
            <a:endParaRPr lang="en-US" altLang="en-US" sz="2400" b="1" dirty="0">
              <a:solidFill>
                <a:srgbClr val="FF0000"/>
              </a:solidFill>
              <a:latin typeface="Times New Roman" pitchFamily="18" charset="0"/>
            </a:endParaRPr>
          </a:p>
        </p:txBody>
      </p:sp>
      <p:sp>
        <p:nvSpPr>
          <p:cNvPr id="5" name="Rectangle 4"/>
          <p:cNvSpPr/>
          <p:nvPr/>
        </p:nvSpPr>
        <p:spPr>
          <a:xfrm>
            <a:off x="1043608" y="4725144"/>
            <a:ext cx="4112703" cy="461665"/>
          </a:xfrm>
          <a:prstGeom prst="rect">
            <a:avLst/>
          </a:prstGeom>
        </p:spPr>
        <p:txBody>
          <a:bodyPr wrap="square">
            <a:spAutoFit/>
          </a:bodyPr>
          <a:lstStyle/>
          <a:p>
            <a:pPr algn="r" rtl="1"/>
            <a:r>
              <a:rPr lang="ar-KW" altLang="en-US" sz="2400" b="1" dirty="0">
                <a:solidFill>
                  <a:srgbClr val="FF0000"/>
                </a:solidFill>
                <a:latin typeface="Times New Roman" pitchFamily="18" charset="0"/>
              </a:rPr>
              <a:t>التهاب كبدي </a:t>
            </a:r>
            <a:r>
              <a:rPr lang="ar-KW" altLang="en-US" sz="2400" b="1" dirty="0" smtClean="0">
                <a:solidFill>
                  <a:srgbClr val="FF0000"/>
                </a:solidFill>
                <a:latin typeface="Times New Roman" pitchFamily="18" charset="0"/>
              </a:rPr>
              <a:t>فيروسي</a:t>
            </a:r>
            <a:r>
              <a:rPr lang="ar-EG" altLang="en-US" sz="2400" b="1" dirty="0" smtClean="0">
                <a:solidFill>
                  <a:srgbClr val="FF0000"/>
                </a:solidFill>
                <a:latin typeface="Times New Roman" pitchFamily="18" charset="0"/>
              </a:rPr>
              <a:t>ِ</a:t>
            </a:r>
            <a:r>
              <a:rPr lang="ar-KW" altLang="en-US" sz="2400" b="1" dirty="0" smtClean="0">
                <a:solidFill>
                  <a:srgbClr val="FF0000"/>
                </a:solidFill>
                <a:latin typeface="Times New Roman" pitchFamily="18" charset="0"/>
              </a:rPr>
              <a:t> مزم</a:t>
            </a:r>
            <a:r>
              <a:rPr lang="ar-EG" altLang="en-US" sz="2400" b="1" dirty="0" smtClean="0">
                <a:solidFill>
                  <a:srgbClr val="FF0000"/>
                </a:solidFill>
                <a:latin typeface="Times New Roman" pitchFamily="18" charset="0"/>
              </a:rPr>
              <a:t>ِ</a:t>
            </a:r>
            <a:r>
              <a:rPr lang="ar-KW" altLang="en-US" sz="2400" b="1" dirty="0" smtClean="0">
                <a:solidFill>
                  <a:srgbClr val="FF0000"/>
                </a:solidFill>
                <a:latin typeface="Times New Roman" pitchFamily="18" charset="0"/>
              </a:rPr>
              <a:t>ن </a:t>
            </a:r>
            <a:r>
              <a:rPr lang="ar-KW" altLang="en-US" sz="2400" b="1" dirty="0">
                <a:solidFill>
                  <a:srgbClr val="FF0000"/>
                </a:solidFill>
                <a:latin typeface="Times New Roman" pitchFamily="18" charset="0"/>
              </a:rPr>
              <a:t>نوع ”ج“</a:t>
            </a:r>
            <a:endParaRPr lang="en-US" altLang="en-US" sz="2400" b="1" dirty="0">
              <a:solidFill>
                <a:srgbClr val="FF0000"/>
              </a:solidFill>
              <a:latin typeface="Times New Roman" pitchFamily="18" charset="0"/>
            </a:endParaRPr>
          </a:p>
        </p:txBody>
      </p:sp>
      <p:sp>
        <p:nvSpPr>
          <p:cNvPr id="6" name="Rectangle 5"/>
          <p:cNvSpPr/>
          <p:nvPr/>
        </p:nvSpPr>
        <p:spPr>
          <a:xfrm>
            <a:off x="1160673" y="5877272"/>
            <a:ext cx="2991524" cy="461665"/>
          </a:xfrm>
          <a:prstGeom prst="rect">
            <a:avLst/>
          </a:prstGeom>
        </p:spPr>
        <p:txBody>
          <a:bodyPr wrap="none">
            <a:spAutoFit/>
          </a:bodyPr>
          <a:lstStyle/>
          <a:p>
            <a:pPr algn="r" rtl="1"/>
            <a:r>
              <a:rPr lang="ar-KW" altLang="en-US" sz="2400" b="1" dirty="0">
                <a:solidFill>
                  <a:srgbClr val="FF0000"/>
                </a:solidFill>
                <a:latin typeface="Times New Roman" pitchFamily="18" charset="0"/>
              </a:rPr>
              <a:t>داء </a:t>
            </a:r>
            <a:r>
              <a:rPr lang="ar" sz="2400" b="1" dirty="0" smtClean="0">
                <a:solidFill>
                  <a:srgbClr val="FF0000"/>
                </a:solidFill>
                <a:latin typeface="Times New Roman" pitchFamily="18" charset="0"/>
              </a:rPr>
              <a:t>السكري</a:t>
            </a:r>
            <a:r>
              <a:rPr lang="ar-KW" altLang="en-US" sz="2400" b="1" dirty="0" smtClean="0">
                <a:solidFill>
                  <a:srgbClr val="FF0000"/>
                </a:solidFill>
                <a:latin typeface="Times New Roman" pitchFamily="18" charset="0"/>
              </a:rPr>
              <a:t> </a:t>
            </a:r>
            <a:r>
              <a:rPr lang="ar" sz="2400" b="1" dirty="0">
                <a:solidFill>
                  <a:srgbClr val="FF0000"/>
                </a:solidFill>
                <a:latin typeface="Times New Roman" pitchFamily="18" charset="0"/>
              </a:rPr>
              <a:t>من النوع الثاني</a:t>
            </a:r>
            <a:endParaRPr lang="en-US" altLang="en-US" sz="2400" b="1" dirty="0">
              <a:solidFill>
                <a:srgbClr val="FF0000"/>
              </a:solidFill>
              <a:latin typeface="Times New Roman" pitchFamily="18" charset="0"/>
            </a:endParaRPr>
          </a:p>
        </p:txBody>
      </p:sp>
    </p:spTree>
    <p:extLst>
      <p:ext uri="{BB962C8B-B14F-4D97-AF65-F5344CB8AC3E}">
        <p14:creationId xmlns:p14="http://schemas.microsoft.com/office/powerpoint/2010/main" val="2251496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6"/>
            <a:ext cx="8229600" cy="745006"/>
          </a:xfrm>
        </p:spPr>
        <p:txBody>
          <a:bodyPr>
            <a:normAutofit fontScale="90000"/>
          </a:bodyPr>
          <a:lstStyle/>
          <a:p>
            <a:r>
              <a:rPr lang="ar-EG" b="1" dirty="0" smtClean="0">
                <a:solidFill>
                  <a:srgbClr val="FF0000"/>
                </a:solidFill>
              </a:rPr>
              <a:t>الخروج من المؤسسات العلاجية</a:t>
            </a:r>
            <a:endParaRPr lang="en-US" b="1" dirty="0"/>
          </a:p>
        </p:txBody>
      </p:sp>
      <p:sp>
        <p:nvSpPr>
          <p:cNvPr id="4" name="Rectangle 3"/>
          <p:cNvSpPr/>
          <p:nvPr/>
        </p:nvSpPr>
        <p:spPr>
          <a:xfrm>
            <a:off x="482908" y="866793"/>
            <a:ext cx="1484503" cy="886300"/>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000" b="1" dirty="0" smtClean="0">
                <a:solidFill>
                  <a:schemeClr val="tx1"/>
                </a:solidFill>
              </a:rPr>
              <a:t>تقرير الخروج</a:t>
            </a:r>
            <a:endParaRPr lang="en-US" sz="2000" b="1" dirty="0">
              <a:solidFill>
                <a:schemeClr val="tx1"/>
              </a:solidFill>
            </a:endParaRPr>
          </a:p>
        </p:txBody>
      </p:sp>
      <p:sp>
        <p:nvSpPr>
          <p:cNvPr id="5" name="Rectangle 4"/>
          <p:cNvSpPr/>
          <p:nvPr/>
        </p:nvSpPr>
        <p:spPr>
          <a:xfrm>
            <a:off x="3451914" y="866792"/>
            <a:ext cx="1484503" cy="886301"/>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000" b="1" dirty="0" smtClean="0">
                <a:solidFill>
                  <a:schemeClr val="tx1"/>
                </a:solidFill>
              </a:rPr>
              <a:t>تقرير الوفاة</a:t>
            </a:r>
            <a:endParaRPr lang="en-US" sz="2000" b="1" dirty="0">
              <a:solidFill>
                <a:schemeClr val="tx1"/>
              </a:solidFill>
            </a:endParaRPr>
          </a:p>
        </p:txBody>
      </p:sp>
      <p:sp>
        <p:nvSpPr>
          <p:cNvPr id="6" name="Rectangle 5"/>
          <p:cNvSpPr/>
          <p:nvPr/>
        </p:nvSpPr>
        <p:spPr>
          <a:xfrm>
            <a:off x="1967411" y="2309781"/>
            <a:ext cx="1484503" cy="59485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000" b="1" smtClean="0">
                <a:solidFill>
                  <a:schemeClr val="tx1"/>
                </a:solidFill>
              </a:rPr>
              <a:t>ملف المريض</a:t>
            </a:r>
            <a:endParaRPr lang="en-US" sz="2000" b="1" dirty="0">
              <a:solidFill>
                <a:schemeClr val="tx1"/>
              </a:solidFill>
            </a:endParaRPr>
          </a:p>
        </p:txBody>
      </p:sp>
      <p:sp>
        <p:nvSpPr>
          <p:cNvPr id="7" name="Rectangle 6"/>
          <p:cNvSpPr/>
          <p:nvPr/>
        </p:nvSpPr>
        <p:spPr>
          <a:xfrm>
            <a:off x="1967411" y="3249273"/>
            <a:ext cx="1484503" cy="59485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EG" sz="1400" b="1" dirty="0" smtClean="0">
                <a:solidFill>
                  <a:schemeClr val="tx1"/>
                </a:solidFill>
              </a:rPr>
              <a:t>إدارة السجلات/الإحصاءات</a:t>
            </a:r>
            <a:endParaRPr lang="en-US" sz="1400" b="1" dirty="0">
              <a:solidFill>
                <a:schemeClr val="tx1"/>
              </a:solidFill>
            </a:endParaRPr>
          </a:p>
        </p:txBody>
      </p:sp>
      <p:sp>
        <p:nvSpPr>
          <p:cNvPr id="8" name="Rectangle 7"/>
          <p:cNvSpPr/>
          <p:nvPr/>
        </p:nvSpPr>
        <p:spPr>
          <a:xfrm>
            <a:off x="1967411" y="4196135"/>
            <a:ext cx="1484503" cy="59485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1400" b="1" dirty="0" smtClean="0">
                <a:solidFill>
                  <a:schemeClr val="tx1"/>
                </a:solidFill>
              </a:rPr>
              <a:t>المعلومات الصحية على مستوى</a:t>
            </a:r>
            <a:r>
              <a:rPr lang="en-US" sz="1400" b="1" dirty="0" smtClean="0">
                <a:solidFill>
                  <a:schemeClr val="tx1"/>
                </a:solidFill>
              </a:rPr>
              <a:t/>
            </a:r>
            <a:br>
              <a:rPr lang="en-US" sz="1400" b="1" dirty="0" smtClean="0">
                <a:solidFill>
                  <a:schemeClr val="tx1"/>
                </a:solidFill>
              </a:rPr>
            </a:br>
            <a:r>
              <a:rPr lang="en-US" sz="1100" b="1" dirty="0" smtClean="0">
                <a:solidFill>
                  <a:schemeClr val="tx1"/>
                </a:solidFill>
              </a:rPr>
              <a:t>(OPD/IPD)</a:t>
            </a:r>
            <a:endParaRPr lang="en-US" sz="1400" b="1" dirty="0">
              <a:solidFill>
                <a:schemeClr val="tx1"/>
              </a:solidFill>
            </a:endParaRPr>
          </a:p>
        </p:txBody>
      </p:sp>
      <p:sp>
        <p:nvSpPr>
          <p:cNvPr id="9" name="Rectangle 8"/>
          <p:cNvSpPr/>
          <p:nvPr/>
        </p:nvSpPr>
        <p:spPr>
          <a:xfrm>
            <a:off x="885706" y="5271523"/>
            <a:ext cx="1484503" cy="59485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000" b="1" dirty="0" smtClean="0">
                <a:solidFill>
                  <a:schemeClr val="tx1"/>
                </a:solidFill>
              </a:rPr>
              <a:t>سجل الخروج</a:t>
            </a:r>
            <a:endParaRPr lang="en-US" sz="2000" b="1" dirty="0">
              <a:solidFill>
                <a:schemeClr val="tx1"/>
              </a:solidFill>
            </a:endParaRPr>
          </a:p>
        </p:txBody>
      </p:sp>
      <p:sp>
        <p:nvSpPr>
          <p:cNvPr id="10" name="Rectangle 9"/>
          <p:cNvSpPr/>
          <p:nvPr/>
        </p:nvSpPr>
        <p:spPr>
          <a:xfrm>
            <a:off x="3023405" y="5257339"/>
            <a:ext cx="1484503" cy="594854"/>
          </a:xfrm>
          <a:prstGeom prst="rect">
            <a:avLst/>
          </a:prstGeom>
          <a:solidFill>
            <a:schemeClr val="accent6">
              <a:lumMod val="60000"/>
              <a:lumOff val="4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000" b="1" dirty="0" smtClean="0">
                <a:solidFill>
                  <a:schemeClr val="tx1"/>
                </a:solidFill>
              </a:rPr>
              <a:t>سجل الوفيات</a:t>
            </a:r>
            <a:endParaRPr lang="en-US" sz="2000" b="1" dirty="0">
              <a:solidFill>
                <a:schemeClr val="tx1"/>
              </a:solidFill>
            </a:endParaRPr>
          </a:p>
        </p:txBody>
      </p:sp>
      <p:cxnSp>
        <p:nvCxnSpPr>
          <p:cNvPr id="14" name="Elbow Connector 13"/>
          <p:cNvCxnSpPr>
            <a:stCxn id="4" idx="2"/>
            <a:endCxn id="6" idx="1"/>
          </p:cNvCxnSpPr>
          <p:nvPr/>
        </p:nvCxnSpPr>
        <p:spPr>
          <a:xfrm rot="16200000" flipH="1">
            <a:off x="1169228" y="1809024"/>
            <a:ext cx="854115" cy="742251"/>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5" idx="2"/>
            <a:endCxn id="6" idx="3"/>
          </p:cNvCxnSpPr>
          <p:nvPr/>
        </p:nvCxnSpPr>
        <p:spPr>
          <a:xfrm rot="5400000">
            <a:off x="3395983" y="1809024"/>
            <a:ext cx="854115" cy="742252"/>
          </a:xfrm>
          <a:prstGeom prst="bentConnector2">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5" name="Elbow Connector 24"/>
          <p:cNvCxnSpPr>
            <a:stCxn id="8" idx="2"/>
            <a:endCxn id="9" idx="0"/>
          </p:cNvCxnSpPr>
          <p:nvPr/>
        </p:nvCxnSpPr>
        <p:spPr>
          <a:xfrm rot="5400000">
            <a:off x="1928544" y="4490404"/>
            <a:ext cx="480534" cy="1081705"/>
          </a:xfrm>
          <a:prstGeom prst="bent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8" idx="2"/>
            <a:endCxn id="10" idx="0"/>
          </p:cNvCxnSpPr>
          <p:nvPr/>
        </p:nvCxnSpPr>
        <p:spPr>
          <a:xfrm rot="16200000" flipH="1">
            <a:off x="3004485" y="4496167"/>
            <a:ext cx="466350" cy="1055994"/>
          </a:xfrm>
          <a:prstGeom prst="bent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Content Placeholder 2"/>
          <p:cNvSpPr txBox="1">
            <a:spLocks/>
          </p:cNvSpPr>
          <p:nvPr/>
        </p:nvSpPr>
        <p:spPr>
          <a:xfrm>
            <a:off x="5246501" y="1341763"/>
            <a:ext cx="1845779" cy="10791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rtl="1">
              <a:buFont typeface="Arial"/>
              <a:buNone/>
            </a:pPr>
            <a:r>
              <a:rPr lang="ar-EG" sz="1600" b="1" dirty="0" smtClean="0">
                <a:solidFill>
                  <a:srgbClr val="000000"/>
                </a:solidFill>
              </a:rPr>
              <a:t>الطبيب يملأ نموذج الوفاة حسب المتغيرات الموصى بها من منظمة الصحة العالمية</a:t>
            </a:r>
            <a:endParaRPr lang="en-US" sz="1500" b="1" dirty="0">
              <a:solidFill>
                <a:srgbClr val="000000"/>
              </a:solidFill>
            </a:endParaRPr>
          </a:p>
        </p:txBody>
      </p:sp>
      <p:sp>
        <p:nvSpPr>
          <p:cNvPr id="35" name="Rectangle 34"/>
          <p:cNvSpPr/>
          <p:nvPr/>
        </p:nvSpPr>
        <p:spPr>
          <a:xfrm>
            <a:off x="885706" y="6111918"/>
            <a:ext cx="1484503" cy="594854"/>
          </a:xfrm>
          <a:prstGeom prst="rect">
            <a:avLst/>
          </a:prstGeom>
          <a:solidFill>
            <a:schemeClr val="accent5">
              <a:lumMod val="20000"/>
              <a:lumOff val="8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EG" sz="2000" b="1" dirty="0" smtClean="0">
                <a:solidFill>
                  <a:schemeClr val="tx1"/>
                </a:solidFill>
              </a:rPr>
              <a:t>إحصاءات الخروج</a:t>
            </a:r>
            <a:endParaRPr lang="en-US" sz="2000" b="1" dirty="0">
              <a:solidFill>
                <a:schemeClr val="tx1"/>
              </a:solidFill>
            </a:endParaRPr>
          </a:p>
        </p:txBody>
      </p:sp>
      <p:sp>
        <p:nvSpPr>
          <p:cNvPr id="36" name="Rectangle 35"/>
          <p:cNvSpPr/>
          <p:nvPr/>
        </p:nvSpPr>
        <p:spPr>
          <a:xfrm>
            <a:off x="3023405" y="6111918"/>
            <a:ext cx="1484503" cy="594854"/>
          </a:xfrm>
          <a:prstGeom prst="rect">
            <a:avLst/>
          </a:prstGeom>
          <a:solidFill>
            <a:schemeClr val="accent5">
              <a:lumMod val="20000"/>
              <a:lumOff val="80000"/>
            </a:schemeClr>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EG" sz="2000" b="1" dirty="0" smtClean="0">
                <a:solidFill>
                  <a:schemeClr val="tx1"/>
                </a:solidFill>
              </a:rPr>
              <a:t>إحصاءات الوفيات</a:t>
            </a:r>
            <a:endParaRPr lang="en-US" sz="2000" b="1" dirty="0">
              <a:solidFill>
                <a:schemeClr val="tx1"/>
              </a:solidFill>
            </a:endParaRPr>
          </a:p>
        </p:txBody>
      </p:sp>
      <p:cxnSp>
        <p:nvCxnSpPr>
          <p:cNvPr id="24" name="Straight Arrow Connector 23"/>
          <p:cNvCxnSpPr>
            <a:stCxn id="6" idx="2"/>
            <a:endCxn id="7" idx="0"/>
          </p:cNvCxnSpPr>
          <p:nvPr/>
        </p:nvCxnSpPr>
        <p:spPr>
          <a:xfrm>
            <a:off x="2709663" y="2904635"/>
            <a:ext cx="0" cy="3446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2710035" y="3851497"/>
            <a:ext cx="0" cy="344638"/>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stCxn id="9" idx="2"/>
            <a:endCxn id="35" idx="0"/>
          </p:cNvCxnSpPr>
          <p:nvPr/>
        </p:nvCxnSpPr>
        <p:spPr>
          <a:xfrm>
            <a:off x="1627958" y="5866377"/>
            <a:ext cx="0" cy="24554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stCxn id="10" idx="2"/>
            <a:endCxn id="36" idx="0"/>
          </p:cNvCxnSpPr>
          <p:nvPr/>
        </p:nvCxnSpPr>
        <p:spPr>
          <a:xfrm>
            <a:off x="3765657" y="5852193"/>
            <a:ext cx="0" cy="25972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3" name="Down Arrow 12"/>
          <p:cNvSpPr/>
          <p:nvPr/>
        </p:nvSpPr>
        <p:spPr>
          <a:xfrm rot="1965597">
            <a:off x="4507908" y="4023816"/>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4684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p:nvPr/>
        </p:nvSpPr>
        <p:spPr>
          <a:xfrm>
            <a:off x="187430" y="5330632"/>
            <a:ext cx="1415114" cy="30777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2400"/>
            </a:lvl1pPr>
          </a:lstStyle>
          <a:p>
            <a:pPr lvl="0" algn="r" rtl="1">
              <a:defRPr sz="1800"/>
            </a:pPr>
            <a:r>
              <a:rPr lang="ar-EG" sz="2000" b="1" dirty="0" smtClean="0">
                <a:solidFill>
                  <a:srgbClr val="000000"/>
                </a:solidFill>
              </a:rPr>
              <a:t>وفاة مريض</a:t>
            </a:r>
            <a:endParaRPr sz="2000" b="1" dirty="0">
              <a:solidFill>
                <a:srgbClr val="000000"/>
              </a:solidFill>
            </a:endParaRPr>
          </a:p>
        </p:txBody>
      </p:sp>
      <p:sp>
        <p:nvSpPr>
          <p:cNvPr id="33" name="Shape 33"/>
          <p:cNvSpPr/>
          <p:nvPr/>
        </p:nvSpPr>
        <p:spPr>
          <a:xfrm>
            <a:off x="1818499" y="5215393"/>
            <a:ext cx="1782110" cy="55399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400"/>
            </a:lvl1pPr>
          </a:lstStyle>
          <a:p>
            <a:pPr lvl="0" algn="r" rtl="1">
              <a:defRPr sz="1800"/>
            </a:pPr>
            <a:r>
              <a:rPr lang="ar-EG" sz="1800" b="1" dirty="0" smtClean="0">
                <a:solidFill>
                  <a:srgbClr val="000000"/>
                </a:solidFill>
              </a:rPr>
              <a:t>استيفاء الطبيب الشهادة الطبية لسبب الوفاة</a:t>
            </a:r>
            <a:endParaRPr sz="1800" b="1" dirty="0">
              <a:solidFill>
                <a:srgbClr val="000000"/>
              </a:solidFill>
            </a:endParaRPr>
          </a:p>
        </p:txBody>
      </p:sp>
      <p:sp>
        <p:nvSpPr>
          <p:cNvPr id="34" name="Shape 34"/>
          <p:cNvSpPr/>
          <p:nvPr/>
        </p:nvSpPr>
        <p:spPr>
          <a:xfrm>
            <a:off x="3763824" y="5353893"/>
            <a:ext cx="1710400" cy="830997"/>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2400"/>
            </a:lvl1pPr>
          </a:lstStyle>
          <a:p>
            <a:pPr lvl="0" algn="r" rtl="1">
              <a:defRPr sz="1800"/>
            </a:pPr>
            <a:r>
              <a:rPr lang="ar-EG" sz="1800" b="1" dirty="0" smtClean="0">
                <a:solidFill>
                  <a:srgbClr val="000000"/>
                </a:solidFill>
              </a:rPr>
              <a:t>تسجيل الشهادة الطبية في نظام المعلومات الكتروني</a:t>
            </a:r>
            <a:endParaRPr sz="1800" b="1" dirty="0">
              <a:solidFill>
                <a:srgbClr val="000000"/>
              </a:solidFill>
            </a:endParaRPr>
          </a:p>
        </p:txBody>
      </p:sp>
      <p:sp>
        <p:nvSpPr>
          <p:cNvPr id="35" name="Shape 35"/>
          <p:cNvSpPr/>
          <p:nvPr/>
        </p:nvSpPr>
        <p:spPr>
          <a:xfrm>
            <a:off x="6829726" y="2655309"/>
            <a:ext cx="1659200" cy="110799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p>
            <a:pPr lvl="0" algn="r" rtl="1">
              <a:defRPr sz="1800"/>
            </a:pPr>
            <a:r>
              <a:rPr lang="ar-EG" sz="2400" b="1" dirty="0" smtClean="0">
                <a:solidFill>
                  <a:srgbClr val="000000"/>
                </a:solidFill>
              </a:rPr>
              <a:t>إعطاء شهادة الوفاة للباقين على قيد الحياة </a:t>
            </a:r>
            <a:endParaRPr sz="2400" b="1" dirty="0">
              <a:solidFill>
                <a:srgbClr val="000000"/>
              </a:solidFill>
            </a:endParaRPr>
          </a:p>
        </p:txBody>
      </p:sp>
      <p:pic>
        <p:nvPicPr>
          <p:cNvPr id="36" name="34.png"/>
          <p:cNvPicPr/>
          <p:nvPr/>
        </p:nvPicPr>
        <p:blipFill>
          <a:blip r:embed="rId3">
            <a:extLst/>
          </a:blip>
          <a:stretch>
            <a:fillRect/>
          </a:stretch>
        </p:blipFill>
        <p:spPr>
          <a:xfrm>
            <a:off x="2842973" y="418438"/>
            <a:ext cx="946548" cy="1013572"/>
          </a:xfrm>
          <a:prstGeom prst="rect">
            <a:avLst/>
          </a:prstGeom>
          <a:ln w="12700">
            <a:miter lim="400000"/>
          </a:ln>
        </p:spPr>
      </p:pic>
      <p:pic>
        <p:nvPicPr>
          <p:cNvPr id="37" name="droppedImage.png"/>
          <p:cNvPicPr/>
          <p:nvPr/>
        </p:nvPicPr>
        <p:blipFill>
          <a:blip r:embed="rId4">
            <a:extLst/>
          </a:blip>
          <a:stretch>
            <a:fillRect/>
          </a:stretch>
        </p:blipFill>
        <p:spPr>
          <a:xfrm>
            <a:off x="2421095" y="4371992"/>
            <a:ext cx="510523" cy="680697"/>
          </a:xfrm>
          <a:prstGeom prst="rect">
            <a:avLst/>
          </a:prstGeom>
          <a:ln w="12700">
            <a:miter lim="400000"/>
          </a:ln>
        </p:spPr>
      </p:pic>
      <p:pic>
        <p:nvPicPr>
          <p:cNvPr id="38" name="droppedImage.tiff"/>
          <p:cNvPicPr/>
          <p:nvPr/>
        </p:nvPicPr>
        <p:blipFill>
          <a:blip r:embed="rId4">
            <a:extLst/>
          </a:blip>
          <a:stretch>
            <a:fillRect/>
          </a:stretch>
        </p:blipFill>
        <p:spPr>
          <a:xfrm>
            <a:off x="6269137" y="2868959"/>
            <a:ext cx="510524" cy="680697"/>
          </a:xfrm>
          <a:prstGeom prst="rect">
            <a:avLst/>
          </a:prstGeom>
          <a:ln w="12700">
            <a:miter lim="400000"/>
          </a:ln>
        </p:spPr>
      </p:pic>
      <p:pic>
        <p:nvPicPr>
          <p:cNvPr id="39" name="pasted-image.tif"/>
          <p:cNvPicPr/>
          <p:nvPr/>
        </p:nvPicPr>
        <p:blipFill>
          <a:blip r:embed="rId5">
            <a:extLst/>
          </a:blip>
          <a:stretch>
            <a:fillRect/>
          </a:stretch>
        </p:blipFill>
        <p:spPr>
          <a:xfrm>
            <a:off x="243486" y="4353448"/>
            <a:ext cx="1265679" cy="717785"/>
          </a:xfrm>
          <a:prstGeom prst="rect">
            <a:avLst/>
          </a:prstGeom>
          <a:ln w="12700">
            <a:miter lim="400000"/>
          </a:ln>
        </p:spPr>
      </p:pic>
      <p:pic>
        <p:nvPicPr>
          <p:cNvPr id="40" name="pasted-image.tif"/>
          <p:cNvPicPr/>
          <p:nvPr/>
        </p:nvPicPr>
        <p:blipFill>
          <a:blip r:embed="rId6">
            <a:extLst/>
          </a:blip>
          <a:stretch>
            <a:fillRect/>
          </a:stretch>
        </p:blipFill>
        <p:spPr>
          <a:xfrm>
            <a:off x="4048863" y="4240436"/>
            <a:ext cx="866739" cy="943809"/>
          </a:xfrm>
          <a:prstGeom prst="rect">
            <a:avLst/>
          </a:prstGeom>
          <a:ln w="12700">
            <a:miter lim="400000"/>
          </a:ln>
        </p:spPr>
      </p:pic>
      <p:sp>
        <p:nvSpPr>
          <p:cNvPr id="41" name="Shape 41"/>
          <p:cNvSpPr/>
          <p:nvPr/>
        </p:nvSpPr>
        <p:spPr>
          <a:xfrm>
            <a:off x="88809" y="2725995"/>
            <a:ext cx="2178906" cy="615553"/>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defRPr sz="2400"/>
            </a:lvl1pPr>
          </a:lstStyle>
          <a:p>
            <a:pPr lvl="0" algn="r" rtl="1">
              <a:defRPr sz="1800"/>
            </a:pPr>
            <a:r>
              <a:rPr lang="ar-EG" sz="2000" b="1" dirty="0" smtClean="0">
                <a:solidFill>
                  <a:srgbClr val="000000"/>
                </a:solidFill>
              </a:rPr>
              <a:t>لوحة متابعة لإدارة المستشفى</a:t>
            </a:r>
            <a:endParaRPr sz="2000" b="1" dirty="0">
              <a:solidFill>
                <a:srgbClr val="000000"/>
              </a:solidFill>
            </a:endParaRPr>
          </a:p>
        </p:txBody>
      </p:sp>
      <p:grpSp>
        <p:nvGrpSpPr>
          <p:cNvPr id="44" name="Group 44"/>
          <p:cNvGrpSpPr/>
          <p:nvPr/>
        </p:nvGrpSpPr>
        <p:grpSpPr>
          <a:xfrm>
            <a:off x="2417125" y="2671232"/>
            <a:ext cx="759025" cy="759024"/>
            <a:chOff x="0" y="0"/>
            <a:chExt cx="1079500" cy="1079500"/>
          </a:xfrm>
        </p:grpSpPr>
        <p:pic>
          <p:nvPicPr>
            <p:cNvPr id="42" name="droppedImage.png"/>
            <p:cNvPicPr/>
            <p:nvPr/>
          </p:nvPicPr>
          <p:blipFill>
            <a:blip r:embed="rId7">
              <a:extLst/>
            </a:blip>
            <a:stretch>
              <a:fillRect/>
            </a:stretch>
          </p:blipFill>
          <p:spPr>
            <a:xfrm>
              <a:off x="0" y="0"/>
              <a:ext cx="1079501" cy="1079500"/>
            </a:xfrm>
            <a:prstGeom prst="rect">
              <a:avLst/>
            </a:prstGeom>
            <a:ln w="12700" cap="flat">
              <a:noFill/>
              <a:miter lim="400000"/>
            </a:ln>
            <a:effectLst/>
          </p:spPr>
        </p:pic>
        <p:pic>
          <p:nvPicPr>
            <p:cNvPr id="43" name="droppedImage.png"/>
            <p:cNvPicPr/>
            <p:nvPr/>
          </p:nvPicPr>
          <p:blipFill>
            <a:blip r:embed="rId8">
              <a:extLst/>
            </a:blip>
            <a:stretch>
              <a:fillRect/>
            </a:stretch>
          </p:blipFill>
          <p:spPr>
            <a:xfrm rot="1374769">
              <a:off x="193845" y="244759"/>
              <a:ext cx="444105" cy="320185"/>
            </a:xfrm>
            <a:prstGeom prst="rect">
              <a:avLst/>
            </a:prstGeom>
            <a:ln w="12700" cap="flat">
              <a:noFill/>
              <a:miter lim="400000"/>
            </a:ln>
            <a:effectLst/>
          </p:spPr>
        </p:pic>
      </p:grpSp>
      <p:sp>
        <p:nvSpPr>
          <p:cNvPr id="45" name="Shape 45"/>
          <p:cNvSpPr/>
          <p:nvPr/>
        </p:nvSpPr>
        <p:spPr>
          <a:xfrm>
            <a:off x="1602544" y="4712340"/>
            <a:ext cx="725172" cy="1"/>
          </a:xfrm>
          <a:prstGeom prst="line">
            <a:avLst/>
          </a:prstGeom>
          <a:ln w="25400">
            <a:solidFill/>
            <a:miter lim="400000"/>
            <a:tailEnd type="triangle"/>
          </a:ln>
        </p:spPr>
        <p:txBody>
          <a:bodyPr lIns="35717" tIns="35717" rIns="35717" bIns="35717" anchor="ctr"/>
          <a:lstStyle/>
          <a:p>
            <a:pPr lvl="0">
              <a:defRPr sz="2400"/>
            </a:pPr>
            <a:endParaRPr dirty="0"/>
          </a:p>
        </p:txBody>
      </p:sp>
      <p:sp>
        <p:nvSpPr>
          <p:cNvPr id="46" name="Shape 46"/>
          <p:cNvSpPr/>
          <p:nvPr/>
        </p:nvSpPr>
        <p:spPr>
          <a:xfrm>
            <a:off x="3127654" y="4712340"/>
            <a:ext cx="725172" cy="1"/>
          </a:xfrm>
          <a:prstGeom prst="line">
            <a:avLst/>
          </a:prstGeom>
          <a:ln w="25400">
            <a:solidFill/>
            <a:miter lim="400000"/>
            <a:tailEnd type="triangle"/>
          </a:ln>
        </p:spPr>
        <p:txBody>
          <a:bodyPr lIns="35717" tIns="35717" rIns="35717" bIns="35717" anchor="ctr"/>
          <a:lstStyle/>
          <a:p>
            <a:pPr lvl="0">
              <a:defRPr sz="2400"/>
            </a:pPr>
            <a:endParaRPr dirty="0"/>
          </a:p>
        </p:txBody>
      </p:sp>
      <p:sp>
        <p:nvSpPr>
          <p:cNvPr id="47" name="Shape 47"/>
          <p:cNvSpPr/>
          <p:nvPr/>
        </p:nvSpPr>
        <p:spPr>
          <a:xfrm flipH="1" flipV="1">
            <a:off x="3581015" y="1510903"/>
            <a:ext cx="838529" cy="2759657"/>
          </a:xfrm>
          <a:prstGeom prst="line">
            <a:avLst/>
          </a:prstGeom>
          <a:ln w="25400">
            <a:solidFill/>
            <a:miter lim="400000"/>
            <a:tailEnd type="triangle"/>
          </a:ln>
        </p:spPr>
        <p:txBody>
          <a:bodyPr lIns="35717" tIns="35717" rIns="35717" bIns="35717" anchor="ctr"/>
          <a:lstStyle/>
          <a:p>
            <a:pPr lvl="0">
              <a:defRPr sz="2400"/>
            </a:pPr>
            <a:endParaRPr dirty="0"/>
          </a:p>
        </p:txBody>
      </p:sp>
      <p:sp>
        <p:nvSpPr>
          <p:cNvPr id="48" name="Shape 48"/>
          <p:cNvSpPr/>
          <p:nvPr/>
        </p:nvSpPr>
        <p:spPr>
          <a:xfrm flipV="1">
            <a:off x="6495530" y="3621855"/>
            <a:ext cx="1" cy="581847"/>
          </a:xfrm>
          <a:prstGeom prst="line">
            <a:avLst/>
          </a:prstGeom>
          <a:ln w="25400">
            <a:solidFill/>
            <a:miter lim="400000"/>
            <a:tailEnd type="triangle"/>
          </a:ln>
        </p:spPr>
        <p:txBody>
          <a:bodyPr lIns="35717" tIns="35717" rIns="35717" bIns="35717" anchor="ctr"/>
          <a:lstStyle/>
          <a:p>
            <a:pPr lvl="0">
              <a:defRPr sz="2400"/>
            </a:pPr>
            <a:endParaRPr dirty="0"/>
          </a:p>
        </p:txBody>
      </p:sp>
      <p:sp>
        <p:nvSpPr>
          <p:cNvPr id="49" name="Shape 49"/>
          <p:cNvSpPr/>
          <p:nvPr/>
        </p:nvSpPr>
        <p:spPr>
          <a:xfrm flipH="1">
            <a:off x="2929452" y="1529047"/>
            <a:ext cx="421834" cy="1224889"/>
          </a:xfrm>
          <a:prstGeom prst="line">
            <a:avLst/>
          </a:prstGeom>
          <a:ln w="25400">
            <a:solidFill/>
            <a:miter lim="400000"/>
            <a:tailEnd type="triangle"/>
          </a:ln>
        </p:spPr>
        <p:txBody>
          <a:bodyPr lIns="35717" tIns="35717" rIns="35717" bIns="35717" anchor="ctr"/>
          <a:lstStyle/>
          <a:p>
            <a:pPr lvl="0">
              <a:defRPr sz="2400"/>
            </a:pPr>
            <a:endParaRPr dirty="0"/>
          </a:p>
        </p:txBody>
      </p:sp>
      <p:sp>
        <p:nvSpPr>
          <p:cNvPr id="50" name="Shape 50"/>
          <p:cNvSpPr/>
          <p:nvPr/>
        </p:nvSpPr>
        <p:spPr>
          <a:xfrm>
            <a:off x="3798622" y="1079164"/>
            <a:ext cx="827204" cy="156052"/>
          </a:xfrm>
          <a:prstGeom prst="line">
            <a:avLst/>
          </a:prstGeom>
          <a:ln w="25400">
            <a:solidFill/>
            <a:miter lim="400000"/>
            <a:tailEnd type="triangle"/>
          </a:ln>
        </p:spPr>
        <p:txBody>
          <a:bodyPr lIns="35717" tIns="35717" rIns="35717" bIns="35717" anchor="ctr"/>
          <a:lstStyle/>
          <a:p>
            <a:pPr lvl="0">
              <a:defRPr sz="2400"/>
            </a:pPr>
            <a:endParaRPr dirty="0"/>
          </a:p>
        </p:txBody>
      </p:sp>
      <p:grpSp>
        <p:nvGrpSpPr>
          <p:cNvPr id="53" name="Group 53"/>
          <p:cNvGrpSpPr/>
          <p:nvPr/>
        </p:nvGrpSpPr>
        <p:grpSpPr>
          <a:xfrm>
            <a:off x="4633209" y="857470"/>
            <a:ext cx="1081791" cy="1047529"/>
            <a:chOff x="0" y="0"/>
            <a:chExt cx="1079500" cy="1079500"/>
          </a:xfrm>
        </p:grpSpPr>
        <p:pic>
          <p:nvPicPr>
            <p:cNvPr id="51" name="droppedImage.tiff"/>
            <p:cNvPicPr/>
            <p:nvPr/>
          </p:nvPicPr>
          <p:blipFill>
            <a:blip r:embed="rId7">
              <a:extLst/>
            </a:blip>
            <a:stretch>
              <a:fillRect/>
            </a:stretch>
          </p:blipFill>
          <p:spPr>
            <a:xfrm>
              <a:off x="0" y="0"/>
              <a:ext cx="1079501" cy="1079500"/>
            </a:xfrm>
            <a:prstGeom prst="rect">
              <a:avLst/>
            </a:prstGeom>
            <a:ln w="12700" cap="flat">
              <a:noFill/>
              <a:miter lim="400000"/>
            </a:ln>
            <a:effectLst/>
          </p:spPr>
        </p:pic>
        <p:pic>
          <p:nvPicPr>
            <p:cNvPr id="52" name="droppedImage.png"/>
            <p:cNvPicPr/>
            <p:nvPr/>
          </p:nvPicPr>
          <p:blipFill>
            <a:blip r:embed="rId8">
              <a:extLst/>
            </a:blip>
            <a:stretch>
              <a:fillRect/>
            </a:stretch>
          </p:blipFill>
          <p:spPr>
            <a:xfrm rot="1374769">
              <a:off x="193845" y="244759"/>
              <a:ext cx="444105" cy="320185"/>
            </a:xfrm>
            <a:prstGeom prst="rect">
              <a:avLst/>
            </a:prstGeom>
            <a:ln w="12700" cap="flat">
              <a:noFill/>
              <a:miter lim="400000"/>
            </a:ln>
            <a:effectLst/>
          </p:spPr>
        </p:pic>
      </p:grpSp>
      <p:sp>
        <p:nvSpPr>
          <p:cNvPr id="54" name="Shape 54"/>
          <p:cNvSpPr/>
          <p:nvPr/>
        </p:nvSpPr>
        <p:spPr>
          <a:xfrm>
            <a:off x="5362944" y="588203"/>
            <a:ext cx="2485656"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2400"/>
            </a:lvl1pPr>
          </a:lstStyle>
          <a:p>
            <a:pPr lvl="0" algn="r" rtl="1">
              <a:defRPr sz="1800"/>
            </a:pPr>
            <a:r>
              <a:rPr lang="ar-EG" sz="2000" b="1" dirty="0">
                <a:solidFill>
                  <a:srgbClr val="000000"/>
                </a:solidFill>
              </a:rPr>
              <a:t>لوحات</a:t>
            </a:r>
            <a:r>
              <a:rPr lang="ar-EG" sz="2000" b="1" dirty="0" smtClean="0">
                <a:solidFill>
                  <a:srgbClr val="000000"/>
                </a:solidFill>
              </a:rPr>
              <a:t> متابعة على المستوى الوطني ودون الوطني</a:t>
            </a:r>
            <a:endParaRPr sz="2000" b="1" dirty="0">
              <a:solidFill>
                <a:srgbClr val="000000"/>
              </a:solidFill>
            </a:endParaRPr>
          </a:p>
        </p:txBody>
      </p:sp>
      <p:sp>
        <p:nvSpPr>
          <p:cNvPr id="55" name="Shape 55"/>
          <p:cNvSpPr/>
          <p:nvPr/>
        </p:nvSpPr>
        <p:spPr>
          <a:xfrm>
            <a:off x="187430" y="617447"/>
            <a:ext cx="2665578" cy="61555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2400"/>
            </a:lvl1pPr>
          </a:lstStyle>
          <a:p>
            <a:pPr lvl="0" algn="r" rtl="1">
              <a:defRPr sz="1800"/>
            </a:pPr>
            <a:r>
              <a:rPr lang="ar-EG" sz="2000" b="1" dirty="0" smtClean="0">
                <a:solidFill>
                  <a:srgbClr val="000000"/>
                </a:solidFill>
              </a:rPr>
              <a:t>قاعدة بيانات وطنية </a:t>
            </a:r>
          </a:p>
          <a:p>
            <a:pPr lvl="0" algn="r" rtl="1">
              <a:defRPr sz="1800"/>
            </a:pPr>
            <a:r>
              <a:rPr lang="ar-EG" sz="2000" b="1" dirty="0" smtClean="0">
                <a:solidFill>
                  <a:srgbClr val="000000"/>
                </a:solidFill>
              </a:rPr>
              <a:t>(على الإنترنت)</a:t>
            </a:r>
            <a:endParaRPr sz="2000" b="1" dirty="0">
              <a:solidFill>
                <a:srgbClr val="000000"/>
              </a:solidFill>
            </a:endParaRPr>
          </a:p>
        </p:txBody>
      </p:sp>
      <p:pic>
        <p:nvPicPr>
          <p:cNvPr id="56" name="pasted-image.png"/>
          <p:cNvPicPr/>
          <p:nvPr/>
        </p:nvPicPr>
        <p:blipFill>
          <a:blip r:embed="rId9">
            <a:extLst/>
          </a:blip>
          <a:stretch>
            <a:fillRect/>
          </a:stretch>
        </p:blipFill>
        <p:spPr>
          <a:xfrm>
            <a:off x="6032848" y="4240436"/>
            <a:ext cx="943808" cy="943809"/>
          </a:xfrm>
          <a:prstGeom prst="rect">
            <a:avLst/>
          </a:prstGeom>
          <a:ln w="12700">
            <a:miter lim="400000"/>
          </a:ln>
        </p:spPr>
      </p:pic>
      <p:sp>
        <p:nvSpPr>
          <p:cNvPr id="57" name="Shape 57"/>
          <p:cNvSpPr/>
          <p:nvPr/>
        </p:nvSpPr>
        <p:spPr>
          <a:xfrm>
            <a:off x="5112014" y="4712340"/>
            <a:ext cx="725173" cy="1"/>
          </a:xfrm>
          <a:prstGeom prst="line">
            <a:avLst/>
          </a:prstGeom>
          <a:ln w="25400">
            <a:solidFill/>
            <a:miter lim="400000"/>
            <a:tailEnd type="triangle"/>
          </a:ln>
        </p:spPr>
        <p:txBody>
          <a:bodyPr lIns="35717" tIns="35717" rIns="35717" bIns="35717" anchor="ctr"/>
          <a:lstStyle/>
          <a:p>
            <a:pPr lvl="0">
              <a:defRPr sz="2400"/>
            </a:pPr>
            <a:endParaRPr dirty="0"/>
          </a:p>
        </p:txBody>
      </p:sp>
      <p:sp>
        <p:nvSpPr>
          <p:cNvPr id="58" name="Shape 58"/>
          <p:cNvSpPr/>
          <p:nvPr/>
        </p:nvSpPr>
        <p:spPr>
          <a:xfrm>
            <a:off x="7096374" y="3990435"/>
            <a:ext cx="1819025" cy="1538883"/>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ctr">
            <a:spAutoFit/>
          </a:bodyPr>
          <a:lstStyle>
            <a:lvl1pPr>
              <a:defRPr sz="2400"/>
            </a:lvl1pPr>
          </a:lstStyle>
          <a:p>
            <a:pPr lvl="0" algn="r" rtl="1">
              <a:defRPr sz="1800"/>
            </a:pPr>
            <a:r>
              <a:rPr lang="ar-EG" sz="2000" b="1" dirty="0" smtClean="0">
                <a:solidFill>
                  <a:srgbClr val="000000"/>
                </a:solidFill>
              </a:rPr>
              <a:t>يستلم السجل المدني نسخة من الشهادة الطبية لسبب الوفاة ويصدر شهادة الوفاة</a:t>
            </a:r>
          </a:p>
          <a:p>
            <a:pPr lvl="0" algn="r" rtl="1">
              <a:defRPr sz="1800"/>
            </a:pPr>
            <a:r>
              <a:rPr lang="ar-EG" sz="2000" b="1" dirty="0" smtClean="0">
                <a:solidFill>
                  <a:srgbClr val="000000"/>
                </a:solidFill>
              </a:rPr>
              <a:t>او اخطار الكتروني</a:t>
            </a:r>
            <a:endParaRPr sz="2000" b="1" dirty="0">
              <a:solidFill>
                <a:srgbClr val="000000"/>
              </a:solidFill>
            </a:endParaRPr>
          </a:p>
        </p:txBody>
      </p:sp>
      <p:sp>
        <p:nvSpPr>
          <p:cNvPr id="59" name="Shape 59"/>
          <p:cNvSpPr/>
          <p:nvPr/>
        </p:nvSpPr>
        <p:spPr>
          <a:xfrm flipV="1">
            <a:off x="4979655" y="3543772"/>
            <a:ext cx="1156004" cy="841151"/>
          </a:xfrm>
          <a:prstGeom prst="line">
            <a:avLst/>
          </a:prstGeom>
          <a:ln w="25400">
            <a:solidFill/>
            <a:custDash>
              <a:ds d="200000" sp="200000"/>
            </a:custDash>
            <a:miter lim="400000"/>
            <a:tailEnd type="triangle"/>
          </a:ln>
        </p:spPr>
        <p:txBody>
          <a:bodyPr lIns="0" tIns="0" rIns="0" bIns="0" anchor="ctr"/>
          <a:lstStyle/>
          <a:p>
            <a:pPr lvl="0">
              <a:defRPr sz="2400"/>
            </a:pPr>
            <a:endParaRPr dirty="0"/>
          </a:p>
        </p:txBody>
      </p:sp>
      <p:sp>
        <p:nvSpPr>
          <p:cNvPr id="60" name="Shape 60"/>
          <p:cNvSpPr/>
          <p:nvPr/>
        </p:nvSpPr>
        <p:spPr>
          <a:xfrm rot="19440000">
            <a:off x="5066262" y="3704745"/>
            <a:ext cx="815925" cy="256798"/>
          </a:xfrm>
          <a:prstGeom prst="rect">
            <a:avLst/>
          </a:prstGeom>
          <a:ln w="12700">
            <a:miter lim="400000"/>
          </a:ln>
          <a:extLst>
            <a:ext uri="{C572A759-6A51-4108-AA02-DFA0A04FC94B}">
              <ma14:wrappingTextBoxFlag xmlns="" xmlns:ma14="http://schemas.microsoft.com/office/mac/drawingml/2011/main" val="1"/>
            </a:ext>
          </a:extLst>
        </p:spPr>
        <p:txBody>
          <a:bodyPr wrap="none" lIns="35717" tIns="35717" rIns="35717" bIns="35717" anchor="ctr">
            <a:spAutoFit/>
          </a:bodyPr>
          <a:lstStyle>
            <a:lvl1pPr>
              <a:defRPr sz="1700"/>
            </a:lvl1pPr>
          </a:lstStyle>
          <a:p>
            <a:pPr lvl="0">
              <a:defRPr sz="1800"/>
            </a:pPr>
            <a:r>
              <a:rPr lang="ar-EG" sz="1200" dirty="0" smtClean="0">
                <a:solidFill>
                  <a:srgbClr val="000000"/>
                </a:solidFill>
              </a:rPr>
              <a:t>إرسال الإخطار</a:t>
            </a:r>
            <a:endParaRPr sz="1200" dirty="0">
              <a:solidFill>
                <a:srgbClr val="000000"/>
              </a:solidFill>
            </a:endParaRPr>
          </a:p>
        </p:txBody>
      </p:sp>
    </p:spTree>
    <p:extLst>
      <p:ext uri="{BB962C8B-B14F-4D97-AF65-F5344CB8AC3E}">
        <p14:creationId xmlns:p14="http://schemas.microsoft.com/office/powerpoint/2010/main" val="3486429818"/>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467257" y="4246240"/>
            <a:ext cx="1152128" cy="720080"/>
          </a:xfrm>
          <a:prstGeom prst="triangl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asted-image.tif"/>
          <p:cNvPicPr/>
          <p:nvPr/>
        </p:nvPicPr>
        <p:blipFill>
          <a:blip r:embed="rId3">
            <a:extLst/>
          </a:blip>
          <a:stretch>
            <a:fillRect/>
          </a:stretch>
        </p:blipFill>
        <p:spPr>
          <a:xfrm>
            <a:off x="1998385" y="5005526"/>
            <a:ext cx="866739" cy="943809"/>
          </a:xfrm>
          <a:prstGeom prst="rect">
            <a:avLst/>
          </a:prstGeom>
          <a:ln w="19050">
            <a:solidFill>
              <a:schemeClr val="tx2">
                <a:lumMod val="75000"/>
              </a:schemeClr>
            </a:solidFill>
            <a:miter lim="400000"/>
          </a:ln>
        </p:spPr>
      </p:pic>
      <p:pic>
        <p:nvPicPr>
          <p:cNvPr id="8" name="pasted-image.tif"/>
          <p:cNvPicPr/>
          <p:nvPr/>
        </p:nvPicPr>
        <p:blipFill>
          <a:blip r:embed="rId3">
            <a:extLst/>
          </a:blip>
          <a:stretch>
            <a:fillRect/>
          </a:stretch>
        </p:blipFill>
        <p:spPr>
          <a:xfrm>
            <a:off x="596291" y="5005526"/>
            <a:ext cx="866739" cy="943809"/>
          </a:xfrm>
          <a:prstGeom prst="rect">
            <a:avLst/>
          </a:prstGeom>
          <a:ln w="19050">
            <a:solidFill>
              <a:schemeClr val="tx2">
                <a:lumMod val="75000"/>
              </a:schemeClr>
            </a:solidFill>
            <a:miter lim="400000"/>
          </a:ln>
        </p:spPr>
      </p:pic>
      <p:sp>
        <p:nvSpPr>
          <p:cNvPr id="9" name="Isosceles Triangle 8"/>
          <p:cNvSpPr/>
          <p:nvPr/>
        </p:nvSpPr>
        <p:spPr>
          <a:xfrm>
            <a:off x="1855690" y="4250317"/>
            <a:ext cx="1152128" cy="720080"/>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asted-image.tif"/>
          <p:cNvPicPr/>
          <p:nvPr/>
        </p:nvPicPr>
        <p:blipFill>
          <a:blip r:embed="rId3">
            <a:extLst/>
          </a:blip>
          <a:stretch>
            <a:fillRect/>
          </a:stretch>
        </p:blipFill>
        <p:spPr>
          <a:xfrm>
            <a:off x="3346542" y="4981024"/>
            <a:ext cx="866739" cy="943809"/>
          </a:xfrm>
          <a:prstGeom prst="rect">
            <a:avLst/>
          </a:prstGeom>
          <a:ln w="19050">
            <a:solidFill>
              <a:schemeClr val="tx2">
                <a:lumMod val="75000"/>
              </a:schemeClr>
            </a:solidFill>
            <a:miter lim="400000"/>
          </a:ln>
        </p:spPr>
      </p:pic>
      <p:sp>
        <p:nvSpPr>
          <p:cNvPr id="11" name="Isosceles Triangle 10"/>
          <p:cNvSpPr/>
          <p:nvPr/>
        </p:nvSpPr>
        <p:spPr>
          <a:xfrm>
            <a:off x="3203848" y="4229542"/>
            <a:ext cx="1152128" cy="720080"/>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asted-image.tif"/>
          <p:cNvPicPr/>
          <p:nvPr/>
        </p:nvPicPr>
        <p:blipFill>
          <a:blip r:embed="rId3">
            <a:extLst/>
          </a:blip>
          <a:stretch>
            <a:fillRect/>
          </a:stretch>
        </p:blipFill>
        <p:spPr>
          <a:xfrm>
            <a:off x="4930718" y="4949622"/>
            <a:ext cx="866739" cy="943809"/>
          </a:xfrm>
          <a:prstGeom prst="rect">
            <a:avLst/>
          </a:prstGeom>
          <a:ln w="19050">
            <a:solidFill>
              <a:schemeClr val="tx2">
                <a:lumMod val="75000"/>
              </a:schemeClr>
            </a:solidFill>
            <a:miter lim="400000"/>
          </a:ln>
        </p:spPr>
      </p:pic>
      <p:sp>
        <p:nvSpPr>
          <p:cNvPr id="13" name="Isosceles Triangle 12"/>
          <p:cNvSpPr/>
          <p:nvPr/>
        </p:nvSpPr>
        <p:spPr>
          <a:xfrm>
            <a:off x="4788024" y="4229542"/>
            <a:ext cx="1152128" cy="720080"/>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asted-image.tif"/>
          <p:cNvPicPr/>
          <p:nvPr/>
        </p:nvPicPr>
        <p:blipFill>
          <a:blip r:embed="rId3">
            <a:extLst/>
          </a:blip>
          <a:stretch>
            <a:fillRect/>
          </a:stretch>
        </p:blipFill>
        <p:spPr>
          <a:xfrm>
            <a:off x="6442887" y="4966320"/>
            <a:ext cx="866739" cy="943809"/>
          </a:xfrm>
          <a:prstGeom prst="rect">
            <a:avLst/>
          </a:prstGeom>
          <a:ln w="19050">
            <a:solidFill>
              <a:schemeClr val="tx2">
                <a:lumMod val="75000"/>
              </a:schemeClr>
            </a:solidFill>
            <a:miter lim="400000"/>
          </a:ln>
        </p:spPr>
      </p:pic>
      <p:sp>
        <p:nvSpPr>
          <p:cNvPr id="15" name="Isosceles Triangle 14"/>
          <p:cNvSpPr/>
          <p:nvPr/>
        </p:nvSpPr>
        <p:spPr>
          <a:xfrm>
            <a:off x="6300192" y="4261216"/>
            <a:ext cx="1152128" cy="720080"/>
          </a:xfrm>
          <a:prstGeom prst="triangl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p:cNvSpPr txBox="1"/>
          <p:nvPr/>
        </p:nvSpPr>
        <p:spPr>
          <a:xfrm>
            <a:off x="1043321" y="6453336"/>
            <a:ext cx="5832935" cy="369332"/>
          </a:xfrm>
          <a:prstGeom prst="rect">
            <a:avLst/>
          </a:prstGeom>
          <a:noFill/>
        </p:spPr>
        <p:txBody>
          <a:bodyPr wrap="square" rtlCol="0">
            <a:spAutoFit/>
          </a:bodyPr>
          <a:lstStyle/>
          <a:p>
            <a:pPr algn="ctr" rtl="1"/>
            <a:r>
              <a:rPr lang="ar-EG" b="1" dirty="0" smtClean="0">
                <a:solidFill>
                  <a:srgbClr val="000000"/>
                </a:solidFill>
              </a:rPr>
              <a:t>المرافق الصحية</a:t>
            </a:r>
            <a:endParaRPr lang="en-GB" b="1" dirty="0">
              <a:solidFill>
                <a:srgbClr val="000000"/>
              </a:solidFill>
            </a:endParaRPr>
          </a:p>
        </p:txBody>
      </p:sp>
      <p:sp>
        <p:nvSpPr>
          <p:cNvPr id="17" name="Bevel 16"/>
          <p:cNvSpPr/>
          <p:nvPr/>
        </p:nvSpPr>
        <p:spPr>
          <a:xfrm>
            <a:off x="2384567" y="2420888"/>
            <a:ext cx="3650399" cy="817562"/>
          </a:xfrm>
          <a:prstGeom prst="beve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EG" sz="1400" dirty="0" smtClean="0">
                <a:solidFill>
                  <a:srgbClr val="000000"/>
                </a:solidFill>
              </a:rPr>
              <a:t>السيرفر المركزي لنظام المعلومات الصحية على مستوى المناطق </a:t>
            </a:r>
            <a:r>
              <a:rPr lang="en-US" sz="1400" dirty="0" smtClean="0">
                <a:solidFill>
                  <a:srgbClr val="000000"/>
                </a:solidFill>
              </a:rPr>
              <a:t>DHIS2 </a:t>
            </a:r>
            <a:r>
              <a:rPr lang="en-GB" sz="1400" dirty="0" smtClean="0"/>
              <a:t> </a:t>
            </a:r>
          </a:p>
          <a:p>
            <a:pPr algn="ctr"/>
            <a:r>
              <a:rPr lang="ar-EG" sz="1400" dirty="0" smtClean="0">
                <a:solidFill>
                  <a:srgbClr val="000000"/>
                </a:solidFill>
              </a:rPr>
              <a:t>يعالج البيانات ويخزنها</a:t>
            </a:r>
            <a:endParaRPr lang="en-GB" sz="1400" dirty="0">
              <a:solidFill>
                <a:srgbClr val="000000"/>
              </a:solidFill>
            </a:endParaRPr>
          </a:p>
        </p:txBody>
      </p:sp>
      <p:cxnSp>
        <p:nvCxnSpPr>
          <p:cNvPr id="19" name="Straight Arrow Connector 18"/>
          <p:cNvCxnSpPr/>
          <p:nvPr/>
        </p:nvCxnSpPr>
        <p:spPr>
          <a:xfrm flipV="1">
            <a:off x="2684145" y="3549378"/>
            <a:ext cx="241387" cy="91692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463030" y="3608794"/>
            <a:ext cx="611343" cy="101143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009723" y="3489523"/>
            <a:ext cx="0" cy="97677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028037" y="3489523"/>
            <a:ext cx="402887" cy="79208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6262347" y="3596059"/>
            <a:ext cx="576067" cy="56519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7" name="Explosion 1 36"/>
          <p:cNvSpPr/>
          <p:nvPr/>
        </p:nvSpPr>
        <p:spPr>
          <a:xfrm>
            <a:off x="2939154" y="1"/>
            <a:ext cx="2404980" cy="1556791"/>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rtl="1"/>
            <a:r>
              <a:rPr lang="ar-EG" sz="1600" b="1" dirty="0" smtClean="0">
                <a:solidFill>
                  <a:srgbClr val="000000"/>
                </a:solidFill>
              </a:rPr>
              <a:t>أداة الترميز </a:t>
            </a:r>
            <a:r>
              <a:rPr lang="ar-EG" sz="1600" b="1" dirty="0" err="1" smtClean="0">
                <a:solidFill>
                  <a:srgbClr val="000000"/>
                </a:solidFill>
              </a:rPr>
              <a:t>المميكنة</a:t>
            </a:r>
            <a:r>
              <a:rPr lang="ar-EG" sz="1600" b="1" dirty="0" smtClean="0">
                <a:solidFill>
                  <a:srgbClr val="000000"/>
                </a:solidFill>
              </a:rPr>
              <a:t> لمستودع المنظمة المؤسسي لتبادل المعلومات </a:t>
            </a:r>
            <a:r>
              <a:rPr lang="en-GB" sz="1600" b="1" dirty="0" smtClean="0">
                <a:solidFill>
                  <a:srgbClr val="000000"/>
                </a:solidFill>
              </a:rPr>
              <a:t>IRIS</a:t>
            </a:r>
            <a:endParaRPr lang="en-GB" sz="1600" b="1" dirty="0">
              <a:solidFill>
                <a:srgbClr val="000000"/>
              </a:solidFill>
            </a:endParaRPr>
          </a:p>
        </p:txBody>
      </p:sp>
      <p:sp>
        <p:nvSpPr>
          <p:cNvPr id="41" name="Curved Left Arrow 40"/>
          <p:cNvSpPr/>
          <p:nvPr/>
        </p:nvSpPr>
        <p:spPr>
          <a:xfrm>
            <a:off x="5714271" y="730526"/>
            <a:ext cx="548076" cy="1466257"/>
          </a:xfrm>
          <a:prstGeom prst="curvedLeftArrow">
            <a:avLst/>
          </a:prstGeom>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3" name="Curved Left Arrow 42"/>
          <p:cNvSpPr/>
          <p:nvPr/>
        </p:nvSpPr>
        <p:spPr>
          <a:xfrm rot="11617323">
            <a:off x="2199043" y="474853"/>
            <a:ext cx="573171" cy="19006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9" name="TextBox 68"/>
          <p:cNvSpPr txBox="1"/>
          <p:nvPr/>
        </p:nvSpPr>
        <p:spPr>
          <a:xfrm>
            <a:off x="712714" y="1066800"/>
            <a:ext cx="1361659" cy="646331"/>
          </a:xfrm>
          <a:prstGeom prst="rect">
            <a:avLst/>
          </a:prstGeom>
          <a:noFill/>
        </p:spPr>
        <p:txBody>
          <a:bodyPr wrap="square" rtlCol="0">
            <a:spAutoFit/>
          </a:bodyPr>
          <a:lstStyle/>
          <a:p>
            <a:pPr algn="r" rtl="1"/>
            <a:r>
              <a:rPr lang="ar-EG" b="1" dirty="0" smtClean="0">
                <a:solidFill>
                  <a:srgbClr val="000000"/>
                </a:solidFill>
              </a:rPr>
              <a:t>إرسال البيانات إلى المستودع</a:t>
            </a:r>
            <a:endParaRPr lang="en-GB" b="1" dirty="0">
              <a:solidFill>
                <a:srgbClr val="000000"/>
              </a:solidFill>
            </a:endParaRPr>
          </a:p>
        </p:txBody>
      </p:sp>
      <p:cxnSp>
        <p:nvCxnSpPr>
          <p:cNvPr id="73" name="Straight Connector 72"/>
          <p:cNvCxnSpPr/>
          <p:nvPr/>
        </p:nvCxnSpPr>
        <p:spPr>
          <a:xfrm flipV="1">
            <a:off x="5004048" y="234345"/>
            <a:ext cx="793409" cy="7200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5004048" y="378361"/>
            <a:ext cx="793409" cy="7200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004048" y="414365"/>
            <a:ext cx="793409" cy="16341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08348" y="84195"/>
            <a:ext cx="2120036" cy="1200329"/>
          </a:xfrm>
          <a:prstGeom prst="rect">
            <a:avLst/>
          </a:prstGeom>
          <a:noFill/>
        </p:spPr>
        <p:txBody>
          <a:bodyPr wrap="square" rtlCol="0">
            <a:spAutoFit/>
          </a:bodyPr>
          <a:lstStyle/>
          <a:p>
            <a:pPr marL="285750" indent="-285750" algn="r" rtl="1">
              <a:buFont typeface="Arial" panose="020B0604020202020204" pitchFamily="34" charset="0"/>
              <a:buChar char="•"/>
            </a:pPr>
            <a:r>
              <a:rPr lang="ar-EG" b="1" dirty="0" smtClean="0">
                <a:solidFill>
                  <a:srgbClr val="000000"/>
                </a:solidFill>
              </a:rPr>
              <a:t>قاعدة البيانات </a:t>
            </a:r>
            <a:r>
              <a:rPr lang="en-GB" b="1" dirty="0" smtClean="0">
                <a:solidFill>
                  <a:srgbClr val="000000"/>
                </a:solidFill>
              </a:rPr>
              <a:t>SQL</a:t>
            </a:r>
          </a:p>
          <a:p>
            <a:pPr marL="285750" indent="-285750" algn="r" rtl="1">
              <a:buFont typeface="Arial" panose="020B0604020202020204" pitchFamily="34" charset="0"/>
              <a:buChar char="•"/>
            </a:pPr>
            <a:r>
              <a:rPr lang="ar-EG" b="1" dirty="0" smtClean="0">
                <a:solidFill>
                  <a:srgbClr val="000000"/>
                </a:solidFill>
              </a:rPr>
              <a:t>القاموس</a:t>
            </a:r>
            <a:endParaRPr lang="en-GB" b="1" dirty="0" smtClean="0">
              <a:solidFill>
                <a:srgbClr val="000000"/>
              </a:solidFill>
            </a:endParaRPr>
          </a:p>
          <a:p>
            <a:pPr marL="285750" indent="-285750" algn="r" rtl="1">
              <a:buFont typeface="Arial" panose="020B0604020202020204" pitchFamily="34" charset="0"/>
              <a:buChar char="•"/>
            </a:pPr>
            <a:r>
              <a:rPr lang="ar-EG" b="1" dirty="0" smtClean="0">
                <a:solidFill>
                  <a:srgbClr val="000000"/>
                </a:solidFill>
              </a:rPr>
              <a:t>قواعد التصنيف الدولي للأمراض</a:t>
            </a:r>
            <a:endParaRPr lang="en-GB" b="1" dirty="0" smtClean="0">
              <a:solidFill>
                <a:srgbClr val="000000"/>
              </a:solidFill>
            </a:endParaRPr>
          </a:p>
        </p:txBody>
      </p:sp>
      <p:sp>
        <p:nvSpPr>
          <p:cNvPr id="84" name="Vertical Scroll 83"/>
          <p:cNvSpPr/>
          <p:nvPr/>
        </p:nvSpPr>
        <p:spPr>
          <a:xfrm>
            <a:off x="2780107" y="1668158"/>
            <a:ext cx="1457800" cy="752730"/>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ar-EG" sz="1200" b="1" dirty="0" smtClean="0">
                <a:solidFill>
                  <a:srgbClr val="000000"/>
                </a:solidFill>
              </a:rPr>
              <a:t>الحصول على رموز قائمة الوفيات الأولية</a:t>
            </a:r>
            <a:endParaRPr lang="en-GB" sz="1200" b="1" dirty="0">
              <a:solidFill>
                <a:srgbClr val="000000"/>
              </a:solidFill>
            </a:endParaRPr>
          </a:p>
        </p:txBody>
      </p:sp>
      <p:sp>
        <p:nvSpPr>
          <p:cNvPr id="85" name="TextBox 84"/>
          <p:cNvSpPr txBox="1"/>
          <p:nvPr/>
        </p:nvSpPr>
        <p:spPr>
          <a:xfrm>
            <a:off x="6362765" y="1462143"/>
            <a:ext cx="1405995" cy="707886"/>
          </a:xfrm>
          <a:prstGeom prst="rect">
            <a:avLst/>
          </a:prstGeom>
          <a:noFill/>
        </p:spPr>
        <p:txBody>
          <a:bodyPr wrap="square" rtlCol="0">
            <a:spAutoFit/>
          </a:bodyPr>
          <a:lstStyle/>
          <a:p>
            <a:pPr algn="r" rtl="1"/>
            <a:r>
              <a:rPr lang="ar-EG" sz="2000" b="1" dirty="0" smtClean="0">
                <a:solidFill>
                  <a:srgbClr val="000000"/>
                </a:solidFill>
              </a:rPr>
              <a:t>إرسال النتائج إلى السيرفر</a:t>
            </a:r>
            <a:endParaRPr lang="en-GB" sz="2000" b="1" dirty="0">
              <a:solidFill>
                <a:srgbClr val="000000"/>
              </a:solidFill>
            </a:endParaRPr>
          </a:p>
        </p:txBody>
      </p:sp>
      <p:sp>
        <p:nvSpPr>
          <p:cNvPr id="89" name="Vertical Scroll 88"/>
          <p:cNvSpPr/>
          <p:nvPr/>
        </p:nvSpPr>
        <p:spPr>
          <a:xfrm>
            <a:off x="4275148" y="1677823"/>
            <a:ext cx="1457800" cy="752730"/>
          </a:xfrm>
          <a:prstGeom prst="vertic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rtl="1"/>
            <a:r>
              <a:rPr lang="ar-EG" sz="1200" b="1" dirty="0" smtClean="0">
                <a:solidFill>
                  <a:srgbClr val="000000"/>
                </a:solidFill>
              </a:rPr>
              <a:t>الحصول على الرمز المفصّل للتصنيف الدولي للأمراض</a:t>
            </a:r>
            <a:endParaRPr lang="en-GB" sz="1200" b="1" dirty="0">
              <a:solidFill>
                <a:srgbClr val="000000"/>
              </a:solidFill>
            </a:endParaRPr>
          </a:p>
        </p:txBody>
      </p:sp>
      <p:cxnSp>
        <p:nvCxnSpPr>
          <p:cNvPr id="118" name="Straight Connector 117"/>
          <p:cNvCxnSpPr/>
          <p:nvPr/>
        </p:nvCxnSpPr>
        <p:spPr>
          <a:xfrm>
            <a:off x="254251" y="6317674"/>
            <a:ext cx="850148"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074373" y="6317674"/>
            <a:ext cx="628150"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331638" y="6317674"/>
            <a:ext cx="628150"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930718" y="6317675"/>
            <a:ext cx="628150"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6501810" y="6317674"/>
            <a:ext cx="628150"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sp>
        <p:nvSpPr>
          <p:cNvPr id="126" name="Up Arrow 125"/>
          <p:cNvSpPr/>
          <p:nvPr/>
        </p:nvSpPr>
        <p:spPr>
          <a:xfrm>
            <a:off x="1059137" y="6021288"/>
            <a:ext cx="249878" cy="296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 name="Up Arrow 126"/>
          <p:cNvSpPr/>
          <p:nvPr/>
        </p:nvSpPr>
        <p:spPr>
          <a:xfrm>
            <a:off x="2559206" y="6025495"/>
            <a:ext cx="249878" cy="296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8" name="Up Arrow 127"/>
          <p:cNvSpPr/>
          <p:nvPr/>
        </p:nvSpPr>
        <p:spPr>
          <a:xfrm>
            <a:off x="3834849" y="6007287"/>
            <a:ext cx="249878" cy="296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9" name="Up Arrow 128"/>
          <p:cNvSpPr/>
          <p:nvPr/>
        </p:nvSpPr>
        <p:spPr>
          <a:xfrm>
            <a:off x="5464393" y="5949335"/>
            <a:ext cx="249878" cy="296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0" name="Up Arrow 129"/>
          <p:cNvSpPr/>
          <p:nvPr/>
        </p:nvSpPr>
        <p:spPr>
          <a:xfrm>
            <a:off x="6815885" y="5924833"/>
            <a:ext cx="249878" cy="296386"/>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1" name="Straight Connector 130"/>
          <p:cNvCxnSpPr/>
          <p:nvPr/>
        </p:nvCxnSpPr>
        <p:spPr>
          <a:xfrm>
            <a:off x="7603173" y="6287286"/>
            <a:ext cx="628150" cy="0"/>
          </a:xfrm>
          <a:prstGeom prst="line">
            <a:avLst/>
          </a:prstGeom>
          <a:ln w="88900">
            <a:solidFill>
              <a:srgbClr val="00B050"/>
            </a:solidFill>
            <a:prstDash val="sysDot"/>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a:off x="242025" y="2276872"/>
            <a:ext cx="2457937" cy="0"/>
          </a:xfrm>
          <a:prstGeom prst="straightConnector1">
            <a:avLst/>
          </a:prstGeom>
          <a:ln w="762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a:off x="5854667" y="2276872"/>
            <a:ext cx="2376656" cy="0"/>
          </a:xfrm>
          <a:prstGeom prst="straightConnector1">
            <a:avLst/>
          </a:prstGeom>
          <a:ln w="762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5496" y="41424"/>
            <a:ext cx="9108504" cy="3272797"/>
          </a:xfrm>
          <a:prstGeom prst="rect">
            <a:avLst/>
          </a:prstGeom>
          <a:no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extBox 3"/>
          <p:cNvSpPr txBox="1"/>
          <p:nvPr/>
        </p:nvSpPr>
        <p:spPr>
          <a:xfrm>
            <a:off x="226209" y="59053"/>
            <a:ext cx="1454033" cy="830997"/>
          </a:xfrm>
          <a:prstGeom prst="rect">
            <a:avLst/>
          </a:prstGeom>
          <a:noFill/>
        </p:spPr>
        <p:txBody>
          <a:bodyPr wrap="square" rtlCol="0">
            <a:spAutoFit/>
          </a:bodyPr>
          <a:lstStyle/>
          <a:p>
            <a:pPr algn="ctr" rtl="1"/>
            <a:r>
              <a:rPr lang="ar-EG" sz="2400" b="1" dirty="0" smtClean="0">
                <a:solidFill>
                  <a:srgbClr val="080000"/>
                </a:solidFill>
              </a:rPr>
              <a:t>المستوى الوطني</a:t>
            </a:r>
            <a:endParaRPr lang="en-GB" sz="2400" b="1" dirty="0">
              <a:solidFill>
                <a:srgbClr val="080000"/>
              </a:solidFill>
            </a:endParaRPr>
          </a:p>
        </p:txBody>
      </p:sp>
      <p:sp>
        <p:nvSpPr>
          <p:cNvPr id="5" name="Rectangle 4"/>
          <p:cNvSpPr/>
          <p:nvPr/>
        </p:nvSpPr>
        <p:spPr>
          <a:xfrm>
            <a:off x="35496" y="3429001"/>
            <a:ext cx="9108503" cy="3393668"/>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323528" y="3489523"/>
            <a:ext cx="1532162" cy="461665"/>
          </a:xfrm>
          <a:prstGeom prst="rect">
            <a:avLst/>
          </a:prstGeom>
          <a:noFill/>
        </p:spPr>
        <p:txBody>
          <a:bodyPr wrap="square" rtlCol="0">
            <a:spAutoFit/>
          </a:bodyPr>
          <a:lstStyle/>
          <a:p>
            <a:pPr algn="r" rtl="1"/>
            <a:r>
              <a:rPr lang="ar-EG" sz="2400" b="1" dirty="0" smtClean="0">
                <a:solidFill>
                  <a:srgbClr val="000000"/>
                </a:solidFill>
              </a:rPr>
              <a:t>منطقة فرعية</a:t>
            </a:r>
            <a:endParaRPr lang="en-GB" sz="2400" b="1" dirty="0">
              <a:solidFill>
                <a:srgbClr val="000000"/>
              </a:solidFill>
            </a:endParaRPr>
          </a:p>
        </p:txBody>
      </p:sp>
      <p:cxnSp>
        <p:nvCxnSpPr>
          <p:cNvPr id="49" name="Straight Arrow Connector 48"/>
          <p:cNvCxnSpPr/>
          <p:nvPr/>
        </p:nvCxnSpPr>
        <p:spPr>
          <a:xfrm flipH="1">
            <a:off x="254251" y="2348846"/>
            <a:ext cx="6223" cy="3968828"/>
          </a:xfrm>
          <a:prstGeom prst="straightConnector1">
            <a:avLst/>
          </a:prstGeom>
          <a:ln w="762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8225100" y="2297197"/>
            <a:ext cx="6223" cy="3968828"/>
          </a:xfrm>
          <a:prstGeom prst="straightConnector1">
            <a:avLst/>
          </a:prstGeom>
          <a:ln w="762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650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1)">
                                      <p:cBhvr>
                                        <p:cTn id="41" dur="2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73"/>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7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7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6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8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8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34"/>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18"/>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2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127"/>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121"/>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22"/>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129"/>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123"/>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131"/>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54"/>
                                        </p:tgtEl>
                                        <p:attrNameLst>
                                          <p:attrName>style.visibility</p:attrName>
                                        </p:attrNameLst>
                                      </p:cBhvr>
                                      <p:to>
                                        <p:strVal val="visible"/>
                                      </p:to>
                                    </p:set>
                                  </p:childTnLst>
                                </p:cTn>
                              </p:par>
                              <p:par>
                                <p:cTn id="102" presetID="1" presetClass="entr" presetSubtype="0" fill="hold" nodeType="withEffect">
                                  <p:stCondLst>
                                    <p:cond delay="0"/>
                                  </p:stCondLst>
                                  <p:childTnLst>
                                    <p:set>
                                      <p:cBhvr>
                                        <p:cTn id="103"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3" grpId="0" animBg="1"/>
      <p:bldP spid="15" grpId="0" animBg="1"/>
      <p:bldP spid="17" grpId="0" animBg="1"/>
      <p:bldP spid="37" grpId="0" animBg="1"/>
      <p:bldP spid="41" grpId="0" animBg="1"/>
      <p:bldP spid="43" grpId="0" animBg="1"/>
      <p:bldP spid="69" grpId="0"/>
      <p:bldP spid="79" grpId="0"/>
      <p:bldP spid="84" grpId="0" animBg="1"/>
      <p:bldP spid="85" grpId="0"/>
      <p:bldP spid="89" grpId="0" animBg="1"/>
      <p:bldP spid="126" grpId="0" animBg="1"/>
      <p:bldP spid="127" grpId="0" animBg="1"/>
      <p:bldP spid="128" grpId="0" animBg="1"/>
      <p:bldP spid="129" grpId="0" animBg="1"/>
      <p:bldP spid="130"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452a60c5-c424-4d7b-9b69-919616650b53@wi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76" y="1119402"/>
            <a:ext cx="7133124" cy="497659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548680"/>
            <a:ext cx="7344816" cy="523220"/>
          </a:xfrm>
          <a:prstGeom prst="rect">
            <a:avLst/>
          </a:prstGeom>
          <a:noFill/>
        </p:spPr>
        <p:txBody>
          <a:bodyPr wrap="square" rtlCol="0">
            <a:spAutoFit/>
          </a:bodyPr>
          <a:lstStyle/>
          <a:p>
            <a:pPr algn="ctr" rtl="1"/>
            <a:r>
              <a:rPr lang="ar-EG" sz="2800" b="1" dirty="0" smtClean="0">
                <a:solidFill>
                  <a:srgbClr val="FF0000"/>
                </a:solidFill>
                <a:latin typeface="Arial Black" panose="020B0A04020102020204" pitchFamily="34" charset="0"/>
              </a:rPr>
              <a:t>لوحة متابعة للنتائج الفورية وتتبع التقدم</a:t>
            </a:r>
            <a:endParaRPr lang="en-GB" sz="28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77397323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1905000"/>
            <a:ext cx="3962400" cy="1143000"/>
          </a:xfrm>
        </p:spPr>
        <p:txBody>
          <a:bodyPr/>
          <a:lstStyle/>
          <a:p>
            <a:r>
              <a:rPr lang="ar-EG" dirty="0" smtClean="0">
                <a:solidFill>
                  <a:srgbClr val="800080"/>
                </a:solidFill>
                <a:latin typeface="Candara" pitchFamily="34" charset="0"/>
              </a:rPr>
              <a:t>مناقشة</a:t>
            </a:r>
            <a:endParaRPr lang="en-US" dirty="0">
              <a:solidFill>
                <a:srgbClr val="080000"/>
              </a:solidFill>
              <a:latin typeface="Candara" pitchFamily="34" charset="0"/>
            </a:endParaRPr>
          </a:p>
        </p:txBody>
      </p:sp>
      <p:pic>
        <p:nvPicPr>
          <p:cNvPr id="3" name="Picture 2" descr="C:\Users\badra\Desktop\New folder\IMG_517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13929" y="1171575"/>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67200" y="3086100"/>
            <a:ext cx="4800600" cy="1477328"/>
          </a:xfrm>
          <a:prstGeom prst="rect">
            <a:avLst/>
          </a:prstGeom>
          <a:noFill/>
        </p:spPr>
        <p:txBody>
          <a:bodyPr wrap="square" rtlCol="0">
            <a:spAutoFit/>
          </a:bodyPr>
          <a:lstStyle/>
          <a:p>
            <a:pPr algn="ctr"/>
            <a:r>
              <a:rPr lang="en-US" u="sng" dirty="0" smtClean="0">
                <a:solidFill>
                  <a:srgbClr val="000000"/>
                </a:solidFill>
              </a:rPr>
              <a:t>http://www.emro.who.int/entity/civil-registration-statistics/index.html</a:t>
            </a:r>
          </a:p>
          <a:p>
            <a:pPr algn="ctr"/>
            <a:endParaRPr lang="en-US" u="sng" dirty="0" smtClean="0"/>
          </a:p>
          <a:p>
            <a:pPr algn="ctr"/>
            <a:r>
              <a:rPr lang="en-US" u="sng" dirty="0" smtClean="0">
                <a:solidFill>
                  <a:srgbClr val="000000"/>
                </a:solidFill>
              </a:rPr>
              <a:t>badra@who.int</a:t>
            </a:r>
            <a:endParaRPr lang="en-US" dirty="0">
              <a:solidFill>
                <a:srgbClr val="000000"/>
              </a:solidFill>
            </a:endParaRPr>
          </a:p>
          <a:p>
            <a:pPr algn="ctr"/>
            <a:endParaRPr lang="en-US" dirty="0"/>
          </a:p>
        </p:txBody>
      </p:sp>
    </p:spTree>
    <p:extLst>
      <p:ext uri="{BB962C8B-B14F-4D97-AF65-F5344CB8AC3E}">
        <p14:creationId xmlns:p14="http://schemas.microsoft.com/office/powerpoint/2010/main" val="792938828"/>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EG" sz="4800" dirty="0" smtClean="0">
                <a:solidFill>
                  <a:srgbClr val="FF0000"/>
                </a:solidFill>
              </a:rPr>
              <a:t>مصطلحات</a:t>
            </a:r>
            <a:r>
              <a:rPr lang="en-US" sz="4000" dirty="0" smtClean="0">
                <a:solidFill>
                  <a:srgbClr val="FF0000"/>
                </a:solidFill>
              </a:rPr>
              <a:t> </a:t>
            </a:r>
            <a:endParaRPr lang="en-US" sz="4000" dirty="0">
              <a:solidFill>
                <a:srgbClr val="FF0000"/>
              </a:solidFill>
            </a:endParaRPr>
          </a:p>
        </p:txBody>
      </p:sp>
      <p:sp>
        <p:nvSpPr>
          <p:cNvPr id="3" name="Content Placeholder 2"/>
          <p:cNvSpPr>
            <a:spLocks noGrp="1"/>
          </p:cNvSpPr>
          <p:nvPr>
            <p:ph idx="1"/>
          </p:nvPr>
        </p:nvSpPr>
        <p:spPr>
          <a:xfrm>
            <a:off x="3505200" y="1676400"/>
            <a:ext cx="5181601" cy="4953000"/>
          </a:xfrm>
        </p:spPr>
        <p:txBody>
          <a:bodyPr>
            <a:normAutofit/>
          </a:bodyPr>
          <a:lstStyle/>
          <a:p>
            <a:pPr algn="r" rtl="1"/>
            <a:r>
              <a:rPr lang="ar-YE" b="1" dirty="0" smtClean="0"/>
              <a:t>الإشهاد</a:t>
            </a:r>
            <a:endParaRPr lang="ar-EG" b="1" dirty="0" smtClean="0"/>
          </a:p>
          <a:p>
            <a:pPr algn="r" rtl="1"/>
            <a:r>
              <a:rPr lang="ar-YE" b="1" dirty="0" smtClean="0"/>
              <a:t>الإشهاد</a:t>
            </a:r>
            <a:r>
              <a:rPr lang="ar-EG" b="1" dirty="0" smtClean="0"/>
              <a:t> الطبي</a:t>
            </a:r>
            <a:r>
              <a:rPr lang="en-US" b="1" dirty="0" smtClean="0"/>
              <a:t> </a:t>
            </a:r>
            <a:r>
              <a:rPr lang="ar-EG" b="1" dirty="0" smtClean="0"/>
              <a:t>(اعتماد سبب الوفاة)</a:t>
            </a:r>
          </a:p>
          <a:p>
            <a:pPr algn="r" rtl="1"/>
            <a:r>
              <a:rPr lang="ar-EG" b="1" dirty="0" smtClean="0"/>
              <a:t>اخطار</a:t>
            </a:r>
          </a:p>
          <a:p>
            <a:pPr algn="r" rtl="1"/>
            <a:r>
              <a:rPr lang="ar-EG" b="1" dirty="0" smtClean="0"/>
              <a:t>ابلاغ</a:t>
            </a:r>
          </a:p>
          <a:p>
            <a:pPr algn="r" rtl="1"/>
            <a:r>
              <a:rPr lang="ar-EG" b="1" dirty="0" smtClean="0"/>
              <a:t>تسجيل</a:t>
            </a:r>
            <a:endParaRPr lang="ar-EG" dirty="0"/>
          </a:p>
        </p:txBody>
      </p:sp>
      <p:sp>
        <p:nvSpPr>
          <p:cNvPr id="5" name="TextBox 4"/>
          <p:cNvSpPr txBox="1"/>
          <p:nvPr/>
        </p:nvSpPr>
        <p:spPr>
          <a:xfrm>
            <a:off x="609600" y="1524000"/>
            <a:ext cx="3962400" cy="3120854"/>
          </a:xfrm>
          <a:prstGeom prst="rect">
            <a:avLst/>
          </a:prstGeom>
          <a:noFill/>
        </p:spPr>
        <p:txBody>
          <a:bodyPr wrap="square" rtlCol="0">
            <a:spAutoFit/>
          </a:bodyPr>
          <a:lstStyle/>
          <a:p>
            <a:pPr marL="342235" indent="-342235" algn="l" defTabSz="914018" fontAlgn="base">
              <a:spcBef>
                <a:spcPct val="80000"/>
              </a:spcBef>
              <a:spcAft>
                <a:spcPct val="0"/>
              </a:spcAft>
              <a:buClr>
                <a:srgbClr val="1E7FB8"/>
              </a:buClr>
              <a:buFont typeface="Wingdings" pitchFamily="2" charset="2"/>
              <a:buChar char="l"/>
            </a:pPr>
            <a:r>
              <a:rPr lang="en-US" sz="2400" b="1" u="sng" dirty="0" smtClean="0">
                <a:solidFill>
                  <a:srgbClr val="000066"/>
                </a:solidFill>
              </a:rPr>
              <a:t>Certification</a:t>
            </a:r>
          </a:p>
          <a:p>
            <a:pPr marL="342235" indent="-342235" algn="l" defTabSz="914018" fontAlgn="base">
              <a:spcBef>
                <a:spcPct val="80000"/>
              </a:spcBef>
              <a:spcAft>
                <a:spcPct val="0"/>
              </a:spcAft>
              <a:buClr>
                <a:srgbClr val="1E7FB8"/>
              </a:buClr>
              <a:buFont typeface="Wingdings" pitchFamily="2" charset="2"/>
              <a:buChar char="l"/>
            </a:pPr>
            <a:r>
              <a:rPr lang="en-US" sz="2400" b="1" u="sng" dirty="0" smtClean="0">
                <a:solidFill>
                  <a:srgbClr val="000066"/>
                </a:solidFill>
              </a:rPr>
              <a:t>Certification of death</a:t>
            </a:r>
          </a:p>
          <a:p>
            <a:pPr marL="342235" indent="-342235" algn="l" defTabSz="914018" fontAlgn="base">
              <a:spcBef>
                <a:spcPct val="80000"/>
              </a:spcBef>
              <a:spcAft>
                <a:spcPct val="0"/>
              </a:spcAft>
              <a:buClr>
                <a:srgbClr val="1E7FB8"/>
              </a:buClr>
              <a:buFont typeface="Wingdings" pitchFamily="2" charset="2"/>
              <a:buChar char="l"/>
            </a:pPr>
            <a:r>
              <a:rPr lang="en-US" sz="2400" b="1" u="sng" dirty="0" smtClean="0">
                <a:solidFill>
                  <a:srgbClr val="000066"/>
                </a:solidFill>
              </a:rPr>
              <a:t>Notification</a:t>
            </a:r>
          </a:p>
          <a:p>
            <a:pPr marL="342235" indent="-342235" algn="l" defTabSz="914018" fontAlgn="base">
              <a:spcBef>
                <a:spcPct val="80000"/>
              </a:spcBef>
              <a:spcAft>
                <a:spcPct val="0"/>
              </a:spcAft>
              <a:buClr>
                <a:srgbClr val="1E7FB8"/>
              </a:buClr>
              <a:buFont typeface="Wingdings" pitchFamily="2" charset="2"/>
              <a:buChar char="l"/>
            </a:pPr>
            <a:r>
              <a:rPr lang="en-US" sz="2400" b="1" u="sng" dirty="0" smtClean="0">
                <a:solidFill>
                  <a:srgbClr val="000066"/>
                </a:solidFill>
              </a:rPr>
              <a:t>Reporting</a:t>
            </a:r>
            <a:r>
              <a:rPr lang="ar-EG" sz="2400" b="1" u="sng" dirty="0" smtClean="0">
                <a:solidFill>
                  <a:srgbClr val="000066"/>
                </a:solidFill>
              </a:rPr>
              <a:t>-</a:t>
            </a:r>
            <a:r>
              <a:rPr lang="en-US" sz="2400" b="1" u="sng" dirty="0" smtClean="0">
                <a:solidFill>
                  <a:srgbClr val="000066"/>
                </a:solidFill>
              </a:rPr>
              <a:t>declaration</a:t>
            </a:r>
            <a:endParaRPr lang="ar-EG" sz="2400" b="1" u="sng" dirty="0" smtClean="0">
              <a:solidFill>
                <a:srgbClr val="000066"/>
              </a:solidFill>
            </a:endParaRPr>
          </a:p>
          <a:p>
            <a:pPr marL="342235" indent="-342235" algn="l" defTabSz="914018" fontAlgn="base">
              <a:spcBef>
                <a:spcPct val="80000"/>
              </a:spcBef>
              <a:spcAft>
                <a:spcPct val="0"/>
              </a:spcAft>
              <a:buClr>
                <a:srgbClr val="1E7FB8"/>
              </a:buClr>
              <a:buFont typeface="Wingdings" pitchFamily="2" charset="2"/>
              <a:buChar char="l"/>
            </a:pPr>
            <a:r>
              <a:rPr lang="en-US" sz="2400" b="1" u="sng" dirty="0" smtClean="0">
                <a:solidFill>
                  <a:srgbClr val="000066"/>
                </a:solidFill>
              </a:rPr>
              <a:t>Registration</a:t>
            </a:r>
            <a:endParaRPr lang="ar-EG" sz="2400" b="1" u="sng" dirty="0" smtClean="0">
              <a:solidFill>
                <a:srgbClr val="000066"/>
              </a:solidFill>
            </a:endParaRPr>
          </a:p>
        </p:txBody>
      </p:sp>
    </p:spTree>
    <p:extLst>
      <p:ext uri="{BB962C8B-B14F-4D97-AF65-F5344CB8AC3E}">
        <p14:creationId xmlns:p14="http://schemas.microsoft.com/office/powerpoint/2010/main" val="135067406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43" y="152400"/>
            <a:ext cx="8229600" cy="1143000"/>
          </a:xfrm>
        </p:spPr>
        <p:txBody>
          <a:bodyPr/>
          <a:lstStyle/>
          <a:p>
            <a:pPr rtl="1"/>
            <a:r>
              <a:rPr lang="ar-EG" dirty="0" smtClean="0">
                <a:solidFill>
                  <a:srgbClr val="808000"/>
                </a:solidFill>
              </a:rPr>
              <a:t>تحدث الوفيات في موقعين</a:t>
            </a:r>
            <a:endParaRPr lang="en-US" dirty="0">
              <a:solidFill>
                <a:srgbClr val="808000"/>
              </a:solidFill>
            </a:endParaRPr>
          </a:p>
        </p:txBody>
      </p:sp>
      <p:sp>
        <p:nvSpPr>
          <p:cNvPr id="3" name="Text Placeholder 2"/>
          <p:cNvSpPr>
            <a:spLocks noGrp="1"/>
          </p:cNvSpPr>
          <p:nvPr>
            <p:ph type="body" idx="1"/>
          </p:nvPr>
        </p:nvSpPr>
        <p:spPr>
          <a:xfrm>
            <a:off x="450298" y="990600"/>
            <a:ext cx="4040188" cy="639762"/>
          </a:xfrm>
        </p:spPr>
        <p:txBody>
          <a:bodyPr>
            <a:normAutofit/>
          </a:bodyPr>
          <a:lstStyle/>
          <a:p>
            <a:pPr algn="ctr" rtl="1"/>
            <a:r>
              <a:rPr lang="ar-EG" sz="2800" dirty="0" smtClean="0">
                <a:solidFill>
                  <a:srgbClr val="000000"/>
                </a:solidFill>
              </a:rPr>
              <a:t>الوفيات داخل المؤسسات</a:t>
            </a:r>
            <a:endParaRPr lang="en-US" sz="2800" dirty="0">
              <a:solidFill>
                <a:srgbClr val="000000"/>
              </a:solidFill>
            </a:endParaRPr>
          </a:p>
        </p:txBody>
      </p:sp>
      <p:sp>
        <p:nvSpPr>
          <p:cNvPr id="4" name="Content Placeholder 3"/>
          <p:cNvSpPr>
            <a:spLocks noGrp="1"/>
          </p:cNvSpPr>
          <p:nvPr>
            <p:ph sz="half" idx="2"/>
          </p:nvPr>
        </p:nvSpPr>
        <p:spPr>
          <a:xfrm>
            <a:off x="457200" y="2174875"/>
            <a:ext cx="4040188" cy="3414365"/>
          </a:xfrm>
        </p:spPr>
        <p:txBody>
          <a:bodyPr/>
          <a:lstStyle/>
          <a:p>
            <a:endParaRPr lang="en-US" dirty="0"/>
          </a:p>
        </p:txBody>
      </p:sp>
      <p:sp>
        <p:nvSpPr>
          <p:cNvPr id="5" name="Text Placeholder 4"/>
          <p:cNvSpPr>
            <a:spLocks noGrp="1"/>
          </p:cNvSpPr>
          <p:nvPr>
            <p:ph type="body" sz="quarter" idx="3"/>
          </p:nvPr>
        </p:nvSpPr>
        <p:spPr>
          <a:xfrm>
            <a:off x="4612205" y="990600"/>
            <a:ext cx="4041775" cy="639762"/>
          </a:xfrm>
        </p:spPr>
        <p:txBody>
          <a:bodyPr>
            <a:normAutofit/>
          </a:bodyPr>
          <a:lstStyle/>
          <a:p>
            <a:pPr algn="ctr" rtl="1"/>
            <a:r>
              <a:rPr lang="ar-EG" sz="2800" dirty="0" smtClean="0">
                <a:solidFill>
                  <a:srgbClr val="000000"/>
                </a:solidFill>
              </a:rPr>
              <a:t>الوفيات داخل المجتمع</a:t>
            </a:r>
            <a:endParaRPr lang="en-US" sz="2800" dirty="0">
              <a:solidFill>
                <a:srgbClr val="000000"/>
              </a:solidFill>
            </a:endParaRPr>
          </a:p>
        </p:txBody>
      </p:sp>
      <p:sp>
        <p:nvSpPr>
          <p:cNvPr id="6" name="Content Placeholder 5"/>
          <p:cNvSpPr>
            <a:spLocks noGrp="1"/>
          </p:cNvSpPr>
          <p:nvPr>
            <p:ph sz="quarter" idx="4"/>
          </p:nvPr>
        </p:nvSpPr>
        <p:spPr>
          <a:xfrm>
            <a:off x="4645025" y="2174875"/>
            <a:ext cx="4041775" cy="3270349"/>
          </a:xfrm>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43" y="1828800"/>
            <a:ext cx="4157861"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2205" y="1828800"/>
            <a:ext cx="4001607"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9552" y="5105400"/>
            <a:ext cx="8352928" cy="830997"/>
          </a:xfrm>
          <a:prstGeom prst="rect">
            <a:avLst/>
          </a:prstGeom>
          <a:noFill/>
        </p:spPr>
        <p:txBody>
          <a:bodyPr wrap="square" rtlCol="0">
            <a:spAutoFit/>
          </a:bodyPr>
          <a:lstStyle/>
          <a:p>
            <a:pPr algn="ctr" rtl="1"/>
            <a:r>
              <a:rPr lang="ar-EG" sz="2400" b="1" dirty="0" smtClean="0"/>
              <a:t>نظام تسجيل الأحوال المدنية والإحصاءات الحيوية الجيد لابد أن يكون قادراً على رصد كل الوفيات وأسباب حدوثها</a:t>
            </a:r>
            <a:endParaRPr lang="en-US" sz="2400" b="1" dirty="0"/>
          </a:p>
        </p:txBody>
      </p:sp>
    </p:spTree>
    <p:extLst>
      <p:ext uri="{BB962C8B-B14F-4D97-AF65-F5344CB8AC3E}">
        <p14:creationId xmlns:p14="http://schemas.microsoft.com/office/powerpoint/2010/main" val="204787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02" y="0"/>
            <a:ext cx="8229600" cy="1143000"/>
          </a:xfrm>
        </p:spPr>
        <p:txBody>
          <a:bodyPr/>
          <a:lstStyle/>
          <a:p>
            <a:pPr rtl="1"/>
            <a:r>
              <a:rPr lang="ar-EG" u="sng" dirty="0" smtClean="0"/>
              <a:t>اخطاروتسجيل الوفيات</a:t>
            </a:r>
            <a:endParaRPr lang="en-US" u="sng" dirty="0"/>
          </a:p>
        </p:txBody>
      </p:sp>
      <p:sp>
        <p:nvSpPr>
          <p:cNvPr id="5" name="Oval 4"/>
          <p:cNvSpPr/>
          <p:nvPr/>
        </p:nvSpPr>
        <p:spPr>
          <a:xfrm>
            <a:off x="228600" y="2975290"/>
            <a:ext cx="1447800" cy="7620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smtClean="0">
                <a:solidFill>
                  <a:schemeClr val="tx1"/>
                </a:solidFill>
              </a:rPr>
              <a:t>الوفاة في المستشفى</a:t>
            </a:r>
            <a:endParaRPr lang="en-US" b="1" dirty="0">
              <a:solidFill>
                <a:schemeClr val="tx1"/>
              </a:solidFill>
            </a:endParaRPr>
          </a:p>
        </p:txBody>
      </p:sp>
      <p:sp>
        <p:nvSpPr>
          <p:cNvPr id="7" name="Oval 6"/>
          <p:cNvSpPr/>
          <p:nvPr/>
        </p:nvSpPr>
        <p:spPr>
          <a:xfrm>
            <a:off x="7581900" y="3200400"/>
            <a:ext cx="1447800" cy="12192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smtClean="0">
                <a:solidFill>
                  <a:schemeClr val="tx1"/>
                </a:solidFill>
              </a:rPr>
              <a:t>مكتب الإحصاء المركزي</a:t>
            </a:r>
            <a:endParaRPr lang="en-US" b="1" dirty="0">
              <a:solidFill>
                <a:schemeClr val="tx1"/>
              </a:solidFill>
            </a:endParaRPr>
          </a:p>
        </p:txBody>
      </p:sp>
      <p:sp>
        <p:nvSpPr>
          <p:cNvPr id="8" name="Oval 7"/>
          <p:cNvSpPr/>
          <p:nvPr/>
        </p:nvSpPr>
        <p:spPr>
          <a:xfrm>
            <a:off x="3755571" y="1328057"/>
            <a:ext cx="1883228"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smtClean="0">
                <a:solidFill>
                  <a:schemeClr val="tx1"/>
                </a:solidFill>
              </a:rPr>
              <a:t>مكتب تسجيل الأحوال المدنية</a:t>
            </a:r>
            <a:endParaRPr lang="en-US" b="1" dirty="0">
              <a:solidFill>
                <a:schemeClr val="tx1"/>
              </a:solidFill>
            </a:endParaRPr>
          </a:p>
        </p:txBody>
      </p:sp>
      <p:cxnSp>
        <p:nvCxnSpPr>
          <p:cNvPr id="15" name="Straight Arrow Connector 14"/>
          <p:cNvCxnSpPr>
            <a:stCxn id="8" idx="6"/>
            <a:endCxn id="7" idx="0"/>
          </p:cNvCxnSpPr>
          <p:nvPr/>
        </p:nvCxnSpPr>
        <p:spPr>
          <a:xfrm>
            <a:off x="5638799" y="1785257"/>
            <a:ext cx="2667001" cy="1415143"/>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883154" y="3737290"/>
            <a:ext cx="9001" cy="111797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59254" y="4893502"/>
            <a:ext cx="1676442" cy="119979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b="1" dirty="0">
                <a:solidFill>
                  <a:srgbClr val="000000"/>
                </a:solidFill>
              </a:rPr>
              <a:t>الوفيات داخل المجتمع</a:t>
            </a:r>
            <a:endParaRPr lang="en-US" b="1" dirty="0">
              <a:solidFill>
                <a:srgbClr val="000000"/>
              </a:solidFill>
            </a:endParaRPr>
          </a:p>
          <a:p>
            <a:pPr algn="ctr"/>
            <a:endParaRPr lang="en-US" b="1" dirty="0">
              <a:solidFill>
                <a:schemeClr val="tx1"/>
              </a:solidFill>
            </a:endParaRPr>
          </a:p>
        </p:txBody>
      </p:sp>
      <p:pic>
        <p:nvPicPr>
          <p:cNvPr id="4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7324" y="4238240"/>
            <a:ext cx="1406676" cy="86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elbayoumih\AppData\Local\Microsoft\Windows\Temporary Internet Files\Content.IE5\YT1HZ2WT\MC900290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1785257"/>
            <a:ext cx="1007706" cy="105192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a:off x="4753472" y="2240719"/>
            <a:ext cx="788152" cy="211580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3494852">
            <a:off x="4711657" y="3009332"/>
            <a:ext cx="1531440" cy="523220"/>
          </a:xfrm>
          <a:prstGeom prst="rect">
            <a:avLst/>
          </a:prstGeom>
          <a:noFill/>
          <a:scene3d>
            <a:camera prst="orthographicFront">
              <a:rot lat="0" lon="21299999" rev="0"/>
            </a:camera>
            <a:lightRig rig="threePt" dir="t"/>
          </a:scene3d>
        </p:spPr>
        <p:txBody>
          <a:bodyPr wrap="square" rtlCol="0">
            <a:spAutoFit/>
          </a:bodyPr>
          <a:lstStyle/>
          <a:p>
            <a:pPr algn="ctr"/>
            <a:r>
              <a:rPr lang="ar-EG" sz="2800" b="1" dirty="0" smtClean="0"/>
              <a:t>الإشهاد</a:t>
            </a:r>
            <a:endParaRPr lang="en-US" sz="2800" b="1" dirty="0"/>
          </a:p>
        </p:txBody>
      </p:sp>
      <p:cxnSp>
        <p:nvCxnSpPr>
          <p:cNvPr id="12" name="Straight Arrow Connector 11"/>
          <p:cNvCxnSpPr/>
          <p:nvPr/>
        </p:nvCxnSpPr>
        <p:spPr bwMode="auto">
          <a:xfrm flipH="1">
            <a:off x="2192788" y="1932828"/>
            <a:ext cx="212383" cy="0"/>
          </a:xfrm>
          <a:prstGeom prst="straightConnector1">
            <a:avLst/>
          </a:prstGeom>
          <a:noFill/>
          <a:ln w="9525" cap="flat" cmpd="sng" algn="ctr">
            <a:noFill/>
            <a:prstDash val="solid"/>
            <a:round/>
            <a:headEnd type="none" w="med" len="med"/>
            <a:tailEnd type="arrow"/>
          </a:ln>
          <a:effectLst>
            <a:outerShdw dist="17961" dir="2700000" algn="ctr" rotWithShape="0">
              <a:srgbClr val="96CCEE"/>
            </a:outerShdw>
          </a:effectLst>
        </p:spPr>
      </p:cxnSp>
      <p:cxnSp>
        <p:nvCxnSpPr>
          <p:cNvPr id="23" name="Straight Arrow Connector 22"/>
          <p:cNvCxnSpPr>
            <a:endCxn id="8" idx="3"/>
          </p:cNvCxnSpPr>
          <p:nvPr/>
        </p:nvCxnSpPr>
        <p:spPr bwMode="auto">
          <a:xfrm>
            <a:off x="3048000" y="2106595"/>
            <a:ext cx="983363" cy="1951"/>
          </a:xfrm>
          <a:prstGeom prst="straightConnector1">
            <a:avLst/>
          </a:prstGeom>
          <a:noFill/>
          <a:ln w="9525" cap="flat" cmpd="sng" algn="ctr">
            <a:noFill/>
            <a:prstDash val="solid"/>
            <a:round/>
            <a:headEnd type="none" w="med" len="med"/>
            <a:tailEnd type="arrow"/>
          </a:ln>
          <a:effectLst>
            <a:outerShdw dist="17961" dir="2700000" algn="ctr" rotWithShape="0">
              <a:srgbClr val="96CCEE"/>
            </a:outerShdw>
          </a:effectLst>
        </p:spPr>
      </p:cxnSp>
      <p:cxnSp>
        <p:nvCxnSpPr>
          <p:cNvPr id="28" name="Straight Arrow Connector 27"/>
          <p:cNvCxnSpPr>
            <a:stCxn id="5" idx="6"/>
            <a:endCxn id="8" idx="3"/>
          </p:cNvCxnSpPr>
          <p:nvPr/>
        </p:nvCxnSpPr>
        <p:spPr bwMode="auto">
          <a:xfrm flipV="1">
            <a:off x="1676400" y="2108546"/>
            <a:ext cx="2354963" cy="1247744"/>
          </a:xfrm>
          <a:prstGeom prst="straightConnector1">
            <a:avLst/>
          </a:prstGeom>
          <a:noFill/>
          <a:ln w="28575" cap="flat" cmpd="sng" algn="ctr">
            <a:solidFill>
              <a:srgbClr val="FF0000"/>
            </a:solidFill>
            <a:prstDash val="solid"/>
            <a:round/>
            <a:headEnd type="none" w="med" len="med"/>
            <a:tailEnd type="arrow"/>
          </a:ln>
          <a:effectLst>
            <a:outerShdw dist="17961" dir="2700000" algn="ctr" rotWithShape="0">
              <a:srgbClr val="96CCEE"/>
            </a:outerShdw>
          </a:effectLst>
        </p:spPr>
      </p:cxnSp>
      <p:sp>
        <p:nvSpPr>
          <p:cNvPr id="29" name="TextBox 28"/>
          <p:cNvSpPr txBox="1"/>
          <p:nvPr/>
        </p:nvSpPr>
        <p:spPr>
          <a:xfrm rot="19983933">
            <a:off x="1155423" y="2275604"/>
            <a:ext cx="3061160" cy="369332"/>
          </a:xfrm>
          <a:prstGeom prst="rect">
            <a:avLst/>
          </a:prstGeom>
          <a:noFill/>
        </p:spPr>
        <p:txBody>
          <a:bodyPr wrap="square" rtlCol="0">
            <a:spAutoFit/>
          </a:bodyPr>
          <a:lstStyle/>
          <a:p>
            <a:pPr algn="ctr"/>
            <a:r>
              <a:rPr lang="ar-EG" b="1" dirty="0" smtClean="0"/>
              <a:t>إخطار المرفق الصحي</a:t>
            </a:r>
            <a:endParaRPr lang="en-US" b="1" dirty="0"/>
          </a:p>
        </p:txBody>
      </p:sp>
      <p:sp>
        <p:nvSpPr>
          <p:cNvPr id="30" name="TextBox 29"/>
          <p:cNvSpPr txBox="1"/>
          <p:nvPr/>
        </p:nvSpPr>
        <p:spPr>
          <a:xfrm rot="1714123">
            <a:off x="5555545" y="1967690"/>
            <a:ext cx="3238500" cy="461665"/>
          </a:xfrm>
          <a:prstGeom prst="rect">
            <a:avLst/>
          </a:prstGeom>
          <a:noFill/>
        </p:spPr>
        <p:txBody>
          <a:bodyPr wrap="square" rtlCol="0">
            <a:spAutoFit/>
          </a:bodyPr>
          <a:lstStyle/>
          <a:p>
            <a:pPr algn="ctr"/>
            <a:r>
              <a:rPr lang="ar-EG" sz="2400" b="1" dirty="0" smtClean="0"/>
              <a:t>نقل فوري للبيانات</a:t>
            </a:r>
            <a:endParaRPr lang="en-US" sz="2400" b="1" dirty="0"/>
          </a:p>
        </p:txBody>
      </p:sp>
      <p:pic>
        <p:nvPicPr>
          <p:cNvPr id="1026" name="Picture 2" descr="C:\Program Files\Microsoft Office\MEDIA\CAGCAT10\j0186348.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2896" y="4419600"/>
            <a:ext cx="1289304" cy="1810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192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611560" y="1412776"/>
            <a:ext cx="7846640" cy="4530824"/>
          </a:xfrm>
        </p:spPr>
        <p:txBody>
          <a:bodyPr/>
          <a:lstStyle/>
          <a:p>
            <a:pPr marL="609600" indent="-609600" algn="r" rtl="1" eaLnBrk="1" hangingPunct="1">
              <a:lnSpc>
                <a:spcPct val="90000"/>
              </a:lnSpc>
              <a:buFont typeface="Tahoma" pitchFamily="34" charset="0"/>
              <a:buAutoNum type="arabicPeriod"/>
            </a:pPr>
            <a:r>
              <a:rPr lang="ar-KW" altLang="en-US" sz="3200" b="1" dirty="0" smtClean="0"/>
              <a:t>ل</a:t>
            </a:r>
            <a:r>
              <a:rPr lang="ar-KW" altLang="en-US" sz="3200" b="1" dirty="0" smtClean="0">
                <a:solidFill>
                  <a:srgbClr val="FF0000"/>
                </a:solidFill>
              </a:rPr>
              <a:t>لأسرة</a:t>
            </a:r>
            <a:r>
              <a:rPr lang="ar-KW" altLang="en-US" sz="3200" b="1" dirty="0" smtClean="0"/>
              <a:t>، وإلى الأفراد لتسوية ممتلكات المتوفى.</a:t>
            </a:r>
          </a:p>
          <a:p>
            <a:pPr marL="609600" indent="-609600" algn="r" rtl="1" eaLnBrk="1" hangingPunct="1">
              <a:lnSpc>
                <a:spcPct val="90000"/>
              </a:lnSpc>
              <a:buFont typeface="Tahoma" pitchFamily="34" charset="0"/>
              <a:buAutoNum type="arabicPeriod"/>
            </a:pPr>
            <a:r>
              <a:rPr lang="ar-KW" altLang="en-US" sz="3200" b="1" dirty="0" smtClean="0"/>
              <a:t>في كثير من الأحيان إلى </a:t>
            </a:r>
            <a:r>
              <a:rPr lang="ar-KW" altLang="en-US" sz="3200" b="1" dirty="0" smtClean="0">
                <a:solidFill>
                  <a:srgbClr val="FF0000"/>
                </a:solidFill>
              </a:rPr>
              <a:t>شركات التأمين </a:t>
            </a:r>
            <a:r>
              <a:rPr lang="ar-KW" altLang="en-US" sz="3200" b="1" dirty="0" smtClean="0"/>
              <a:t>في تسوية المنازعات المتعلقة بالوفاة.</a:t>
            </a:r>
          </a:p>
          <a:p>
            <a:pPr marL="609600" indent="-609600" algn="r" rtl="1" eaLnBrk="1" hangingPunct="1">
              <a:lnSpc>
                <a:spcPct val="90000"/>
              </a:lnSpc>
              <a:buFont typeface="Tahoma" pitchFamily="34" charset="0"/>
              <a:buAutoNum type="arabicPeriod"/>
            </a:pPr>
            <a:r>
              <a:rPr lang="ar-KW" altLang="en-US" sz="3200" b="1" dirty="0" smtClean="0">
                <a:solidFill>
                  <a:srgbClr val="FF0000"/>
                </a:solidFill>
              </a:rPr>
              <a:t>لمصلحة الطب الشرعي </a:t>
            </a:r>
            <a:r>
              <a:rPr lang="ar-KW" altLang="en-US" sz="3200" b="1" dirty="0" smtClean="0"/>
              <a:t>لحالات الوفاة الناجمة عن الحوادث أو التسمم.</a:t>
            </a:r>
          </a:p>
          <a:p>
            <a:pPr marL="609600" indent="-609600" algn="r" rtl="1" eaLnBrk="1" hangingPunct="1">
              <a:lnSpc>
                <a:spcPct val="90000"/>
              </a:lnSpc>
              <a:buFont typeface="Tahoma" pitchFamily="34" charset="0"/>
              <a:buAutoNum type="arabicPeriod"/>
            </a:pPr>
            <a:r>
              <a:rPr lang="ar-KW" altLang="en-US" sz="3200" b="1" dirty="0" smtClean="0"/>
              <a:t>ل</a:t>
            </a:r>
            <a:r>
              <a:rPr lang="ar-KW" altLang="en-US" sz="3200" b="1" dirty="0" smtClean="0">
                <a:solidFill>
                  <a:srgbClr val="FF0000"/>
                </a:solidFill>
              </a:rPr>
              <a:t>مجتمع الصحة العامة</a:t>
            </a:r>
            <a:r>
              <a:rPr lang="ar-KW" altLang="en-US" sz="3200" b="1" dirty="0" smtClean="0"/>
              <a:t> في تقييم وتحسين صحة المجتمع</a:t>
            </a:r>
            <a:r>
              <a:rPr lang="ar-EG" altLang="en-US" sz="3200" b="1" dirty="0" smtClean="0"/>
              <a:t> والتخطيط الصحي</a:t>
            </a:r>
            <a:r>
              <a:rPr lang="ar-KW" altLang="en-US" sz="3200" b="1" dirty="0" smtClean="0"/>
              <a:t>.</a:t>
            </a:r>
            <a:endParaRPr lang="en-US" altLang="en-US" sz="3200" b="1" dirty="0" smtClean="0"/>
          </a:p>
        </p:txBody>
      </p:sp>
      <p:sp>
        <p:nvSpPr>
          <p:cNvPr id="6147" name="Rectangle 4"/>
          <p:cNvSpPr>
            <a:spLocks noGrp="1" noChangeArrowheads="1"/>
          </p:cNvSpPr>
          <p:nvPr>
            <p:ph type="title"/>
          </p:nvPr>
        </p:nvSpPr>
        <p:spPr>
          <a:xfrm>
            <a:off x="914400" y="304800"/>
            <a:ext cx="7543800" cy="830263"/>
          </a:xfrm>
          <a:noFill/>
        </p:spPr>
        <p:txBody>
          <a:bodyPr anchor="ctr">
            <a:normAutofit fontScale="90000"/>
          </a:bodyPr>
          <a:lstStyle/>
          <a:p>
            <a:pPr algn="r" rtl="1" eaLnBrk="1" hangingPunct="1"/>
            <a:r>
              <a:rPr lang="ar-KW" altLang="en-US" b="1" dirty="0" smtClean="0"/>
              <a:t>أهمية دقة كتابة </a:t>
            </a:r>
            <a:r>
              <a:rPr lang="ar-EG" altLang="en-US" b="1" dirty="0" smtClean="0"/>
              <a:t>شهادة الوفاه وا</a:t>
            </a:r>
            <a:r>
              <a:rPr lang="ar-KW" altLang="en-US" b="1" dirty="0" smtClean="0"/>
              <a:t>سب</a:t>
            </a:r>
            <a:r>
              <a:rPr lang="ar-EG" altLang="en-US" b="1" dirty="0" smtClean="0"/>
              <a:t>ا</a:t>
            </a:r>
            <a:r>
              <a:rPr lang="ar-KW" altLang="en-US" b="1" dirty="0" smtClean="0"/>
              <a:t>ب الوفاة </a:t>
            </a:r>
            <a:endParaRPr lang="en-US" altLang="en-US" b="1" dirty="0" smtClean="0"/>
          </a:p>
        </p:txBody>
      </p:sp>
    </p:spTree>
    <p:extLst>
      <p:ext uri="{BB962C8B-B14F-4D97-AF65-F5344CB8AC3E}">
        <p14:creationId xmlns:p14="http://schemas.microsoft.com/office/powerpoint/2010/main" val="4954622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2160" y="3204530"/>
            <a:ext cx="3034680" cy="587375"/>
          </a:xfrm>
        </p:spPr>
        <p:txBody>
          <a:bodyPr>
            <a:normAutofit fontScale="90000"/>
          </a:bodyPr>
          <a:lstStyle/>
          <a:p>
            <a:r>
              <a:rPr lang="ar-EG" b="1" dirty="0">
                <a:solidFill>
                  <a:srgbClr val="FF0000"/>
                </a:solidFill>
              </a:rPr>
              <a:t>شهادة الوفاة الدوليه الجديده  لمنظمة الصحة العالمية </a:t>
            </a:r>
            <a:r>
              <a:rPr lang="ar-EG" b="1" dirty="0" smtClean="0">
                <a:solidFill>
                  <a:srgbClr val="FF0000"/>
                </a:solidFill>
              </a:rPr>
              <a:t>- </a:t>
            </a:r>
            <a:r>
              <a:rPr lang="ar-EG" sz="4000" b="1" dirty="0" smtClean="0">
                <a:solidFill>
                  <a:srgbClr val="FF0000"/>
                </a:solidFill>
              </a:rPr>
              <a:t>2016</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095"/>
            <a:ext cx="4785891" cy="6700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9552" y="586586"/>
            <a:ext cx="5112568" cy="1728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96136" y="980728"/>
            <a:ext cx="1152128" cy="523220"/>
          </a:xfrm>
          <a:prstGeom prst="rect">
            <a:avLst/>
          </a:prstGeom>
          <a:noFill/>
        </p:spPr>
        <p:txBody>
          <a:bodyPr wrap="square" rtlCol="0">
            <a:spAutoFit/>
          </a:bodyPr>
          <a:lstStyle/>
          <a:p>
            <a:pPr algn="r" rtl="1"/>
            <a:r>
              <a:rPr lang="ar-EG" sz="1600" b="1" dirty="0">
                <a:solidFill>
                  <a:srgbClr val="FF0000"/>
                </a:solidFill>
              </a:rPr>
              <a:t> </a:t>
            </a:r>
            <a:r>
              <a:rPr lang="ar-EG" sz="2800" b="1" u="sng" dirty="0">
                <a:solidFill>
                  <a:srgbClr val="FF0000"/>
                </a:solidFill>
              </a:rPr>
              <a:t>الإطار </a:t>
            </a:r>
            <a:r>
              <a:rPr lang="ar-EG" sz="2800" b="1" u="sng" dirty="0" smtClean="0">
                <a:solidFill>
                  <a:srgbClr val="FF0000"/>
                </a:solidFill>
              </a:rPr>
              <a:t>أ</a:t>
            </a:r>
            <a:endParaRPr lang="en-US" sz="2800" u="sng" dirty="0"/>
          </a:p>
        </p:txBody>
      </p:sp>
      <p:sp>
        <p:nvSpPr>
          <p:cNvPr id="6" name="Rectangle 5"/>
          <p:cNvSpPr/>
          <p:nvPr/>
        </p:nvSpPr>
        <p:spPr>
          <a:xfrm>
            <a:off x="539552" y="2492896"/>
            <a:ext cx="5112568" cy="449946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04302" y="5229200"/>
            <a:ext cx="1287977" cy="523220"/>
          </a:xfrm>
          <a:prstGeom prst="rect">
            <a:avLst/>
          </a:prstGeom>
          <a:noFill/>
        </p:spPr>
        <p:txBody>
          <a:bodyPr wrap="square" rtlCol="0">
            <a:spAutoFit/>
          </a:bodyPr>
          <a:lstStyle/>
          <a:p>
            <a:pPr algn="r" rtl="1"/>
            <a:r>
              <a:rPr lang="ar-EG" sz="2800" b="1" u="sng" dirty="0">
                <a:solidFill>
                  <a:srgbClr val="0070C0"/>
                </a:solidFill>
              </a:rPr>
              <a:t>الإطار ب</a:t>
            </a:r>
            <a:endParaRPr lang="en-US" sz="2800" b="1" u="sng" dirty="0">
              <a:solidFill>
                <a:srgbClr val="0070C0"/>
              </a:solidFill>
            </a:endParaRPr>
          </a:p>
        </p:txBody>
      </p:sp>
    </p:spTree>
    <p:extLst>
      <p:ext uri="{BB962C8B-B14F-4D97-AF65-F5344CB8AC3E}">
        <p14:creationId xmlns:p14="http://schemas.microsoft.com/office/powerpoint/2010/main" val="2065602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271" y="1196752"/>
            <a:ext cx="8763124" cy="511256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33413" y="183509"/>
            <a:ext cx="7877175" cy="954107"/>
          </a:xfrm>
          <a:prstGeom prst="rect">
            <a:avLst/>
          </a:prstGeom>
          <a:noFill/>
        </p:spPr>
        <p:txBody>
          <a:bodyPr wrap="square" rtlCol="0">
            <a:spAutoFit/>
          </a:bodyPr>
          <a:lstStyle/>
          <a:p>
            <a:pPr algn="ctr" rtl="1"/>
            <a:r>
              <a:rPr lang="ar-EG" sz="2800" b="1" dirty="0">
                <a:solidFill>
                  <a:srgbClr val="FF0000"/>
                </a:solidFill>
              </a:rPr>
              <a:t>شهادة الوفاة الدوليه </a:t>
            </a:r>
            <a:r>
              <a:rPr lang="ar-EG" sz="2800" b="1" dirty="0" smtClean="0">
                <a:solidFill>
                  <a:srgbClr val="FF0000"/>
                </a:solidFill>
              </a:rPr>
              <a:t>الجديده  لمنظمة الصحة العالمية </a:t>
            </a:r>
            <a:r>
              <a:rPr lang="ar-EG" sz="2800" b="1" dirty="0">
                <a:solidFill>
                  <a:srgbClr val="FF0000"/>
                </a:solidFill>
              </a:rPr>
              <a:t>2016</a:t>
            </a:r>
            <a:endParaRPr lang="en-US" sz="2800" dirty="0">
              <a:solidFill>
                <a:srgbClr val="FF0000"/>
              </a:solidFill>
            </a:endParaRPr>
          </a:p>
          <a:p>
            <a:pPr algn="ctr" rtl="1"/>
            <a:r>
              <a:rPr lang="ar-EG" sz="1600" b="1" u="sng" dirty="0">
                <a:solidFill>
                  <a:srgbClr val="FF0000"/>
                </a:solidFill>
              </a:rPr>
              <a:t> </a:t>
            </a:r>
            <a:r>
              <a:rPr lang="ar-EG" sz="2800" b="1" u="sng" dirty="0">
                <a:solidFill>
                  <a:srgbClr val="FF0000"/>
                </a:solidFill>
              </a:rPr>
              <a:t>الإطار أ</a:t>
            </a:r>
            <a:endParaRPr lang="en-US" sz="2000" u="sng" dirty="0"/>
          </a:p>
        </p:txBody>
      </p:sp>
      <p:sp>
        <p:nvSpPr>
          <p:cNvPr id="3" name="Rectangle 2"/>
          <p:cNvSpPr/>
          <p:nvPr/>
        </p:nvSpPr>
        <p:spPr>
          <a:xfrm>
            <a:off x="2716421" y="4509120"/>
            <a:ext cx="2304256" cy="1897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31980" y="5085184"/>
            <a:ext cx="2304256" cy="1897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79475" y="4005064"/>
            <a:ext cx="2304256" cy="1897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672300" y="3523867"/>
            <a:ext cx="2304256" cy="1897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1642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796"/>
            <a:ext cx="7884368" cy="1143000"/>
          </a:xfrm>
        </p:spPr>
        <p:txBody>
          <a:bodyPr>
            <a:noAutofit/>
          </a:bodyPr>
          <a:lstStyle/>
          <a:p>
            <a:pPr algn="r" rtl="1"/>
            <a:r>
              <a:rPr lang="ar-EG" sz="2400" b="1" dirty="0">
                <a:solidFill>
                  <a:schemeClr val="tx2"/>
                </a:solidFill>
              </a:rPr>
              <a:t>شهادة الوفاة الدوليه الجديده  لمنظمة الصحة العالمية </a:t>
            </a:r>
            <a:r>
              <a:rPr lang="ar-EG" sz="2400" b="1" dirty="0" smtClean="0">
                <a:solidFill>
                  <a:schemeClr val="tx2"/>
                </a:solidFill>
              </a:rPr>
              <a:t>2016   </a:t>
            </a:r>
            <a:r>
              <a:rPr lang="ar-EG" sz="2400" b="1" u="sng" dirty="0" smtClean="0">
                <a:solidFill>
                  <a:schemeClr val="tx2"/>
                </a:solidFill>
              </a:rPr>
              <a:t> اطار ب</a:t>
            </a:r>
            <a:r>
              <a:rPr lang="en-US" sz="2400" u="sng" dirty="0" smtClean="0">
                <a:solidFill>
                  <a:schemeClr val="tx2"/>
                </a:solidFill>
              </a:rPr>
              <a:t/>
            </a:r>
            <a:br>
              <a:rPr lang="en-US" sz="2400" u="sng" dirty="0" smtClean="0">
                <a:solidFill>
                  <a:schemeClr val="tx2"/>
                </a:solidFill>
              </a:rPr>
            </a:br>
            <a:endParaRPr lang="en-US" sz="2400" dirty="0">
              <a:solidFill>
                <a:schemeClr val="tx2"/>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92696"/>
            <a:ext cx="6375226" cy="599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05640" y="2060848"/>
            <a:ext cx="1800200" cy="646331"/>
          </a:xfrm>
          <a:prstGeom prst="rect">
            <a:avLst/>
          </a:prstGeom>
          <a:solidFill>
            <a:schemeClr val="accent2">
              <a:lumMod val="20000"/>
              <a:lumOff val="80000"/>
            </a:schemeClr>
          </a:solidFill>
        </p:spPr>
        <p:txBody>
          <a:bodyPr wrap="square" rtlCol="0">
            <a:spAutoFit/>
          </a:bodyPr>
          <a:lstStyle/>
          <a:p>
            <a:pPr algn="r"/>
            <a:r>
              <a:rPr lang="ar-EG" b="1" dirty="0" smtClean="0"/>
              <a:t>طريقة الوفاه :مرض، اعتداء، حادُث الخ</a:t>
            </a:r>
            <a:r>
              <a:rPr lang="en-GB" dirty="0" smtClean="0"/>
              <a:t>,</a:t>
            </a:r>
            <a:endParaRPr lang="en-GB" dirty="0"/>
          </a:p>
        </p:txBody>
      </p:sp>
      <p:sp>
        <p:nvSpPr>
          <p:cNvPr id="7" name="TextBox 6"/>
          <p:cNvSpPr txBox="1"/>
          <p:nvPr/>
        </p:nvSpPr>
        <p:spPr>
          <a:xfrm>
            <a:off x="7005640" y="4509120"/>
            <a:ext cx="1800200" cy="369332"/>
          </a:xfrm>
          <a:prstGeom prst="rect">
            <a:avLst/>
          </a:prstGeom>
          <a:solidFill>
            <a:schemeClr val="accent2">
              <a:lumMod val="20000"/>
              <a:lumOff val="80000"/>
            </a:schemeClr>
          </a:solidFill>
        </p:spPr>
        <p:txBody>
          <a:bodyPr wrap="square" rtlCol="0">
            <a:spAutoFit/>
          </a:bodyPr>
          <a:lstStyle/>
          <a:p>
            <a:pPr algn="l" rtl="1"/>
            <a:r>
              <a:rPr lang="ar-SA" b="1" dirty="0"/>
              <a:t>وفاة جنين أو </a:t>
            </a:r>
            <a:r>
              <a:rPr lang="ar-SA" b="1" dirty="0" smtClean="0"/>
              <a:t>رضيع</a:t>
            </a:r>
            <a:endParaRPr lang="en-GB" b="1" dirty="0"/>
          </a:p>
        </p:txBody>
      </p:sp>
      <p:sp>
        <p:nvSpPr>
          <p:cNvPr id="9" name="TextBox 8"/>
          <p:cNvSpPr txBox="1"/>
          <p:nvPr/>
        </p:nvSpPr>
        <p:spPr>
          <a:xfrm>
            <a:off x="7005640" y="5272106"/>
            <a:ext cx="1800200" cy="646331"/>
          </a:xfrm>
          <a:prstGeom prst="rect">
            <a:avLst/>
          </a:prstGeom>
          <a:solidFill>
            <a:schemeClr val="accent2">
              <a:lumMod val="20000"/>
              <a:lumOff val="80000"/>
            </a:schemeClr>
          </a:solidFill>
        </p:spPr>
        <p:txBody>
          <a:bodyPr wrap="square" rtlCol="0">
            <a:spAutoFit/>
          </a:bodyPr>
          <a:lstStyle/>
          <a:p>
            <a:pPr algn="r"/>
            <a:r>
              <a:rPr lang="ar-SA" b="1" dirty="0"/>
              <a:t>للنساء، هل كانت المتوفاة حاملاً</a:t>
            </a:r>
            <a:endParaRPr lang="en-GB" b="1" dirty="0"/>
          </a:p>
        </p:txBody>
      </p:sp>
      <p:sp>
        <p:nvSpPr>
          <p:cNvPr id="10" name="TextBox 9"/>
          <p:cNvSpPr txBox="1"/>
          <p:nvPr/>
        </p:nvSpPr>
        <p:spPr>
          <a:xfrm>
            <a:off x="7005640" y="1052736"/>
            <a:ext cx="1800200" cy="369332"/>
          </a:xfrm>
          <a:prstGeom prst="rect">
            <a:avLst/>
          </a:prstGeom>
          <a:solidFill>
            <a:schemeClr val="accent2">
              <a:lumMod val="20000"/>
              <a:lumOff val="80000"/>
            </a:schemeClr>
          </a:solidFill>
        </p:spPr>
        <p:txBody>
          <a:bodyPr wrap="square" rtlCol="0">
            <a:spAutoFit/>
          </a:bodyPr>
          <a:lstStyle/>
          <a:p>
            <a:pPr algn="r" rtl="1"/>
            <a:r>
              <a:rPr lang="ar-SA" b="1" dirty="0"/>
              <a:t>هل أجريت جراحة </a:t>
            </a:r>
            <a:endParaRPr lang="en-GB" b="1" dirty="0"/>
          </a:p>
        </p:txBody>
      </p:sp>
      <p:sp>
        <p:nvSpPr>
          <p:cNvPr id="12" name="TextBox 11"/>
          <p:cNvSpPr txBox="1"/>
          <p:nvPr/>
        </p:nvSpPr>
        <p:spPr>
          <a:xfrm>
            <a:off x="7005640" y="3692504"/>
            <a:ext cx="1800200" cy="646331"/>
          </a:xfrm>
          <a:prstGeom prst="rect">
            <a:avLst/>
          </a:prstGeom>
          <a:solidFill>
            <a:schemeClr val="accent2">
              <a:lumMod val="20000"/>
              <a:lumOff val="80000"/>
            </a:schemeClr>
          </a:solidFill>
        </p:spPr>
        <p:txBody>
          <a:bodyPr wrap="square" rtlCol="0">
            <a:spAutoFit/>
          </a:bodyPr>
          <a:lstStyle/>
          <a:p>
            <a:pPr algn="r"/>
            <a:r>
              <a:rPr lang="ar-SA" b="1" dirty="0"/>
              <a:t>مكان حدوث السبب الخارجي</a:t>
            </a:r>
            <a:r>
              <a:rPr lang="en-GB" b="1" dirty="0" smtClean="0"/>
              <a:t>,</a:t>
            </a:r>
            <a:endParaRPr lang="en-GB" b="1" dirty="0"/>
          </a:p>
        </p:txBody>
      </p:sp>
    </p:spTree>
    <p:extLst>
      <p:ext uri="{BB962C8B-B14F-4D97-AF65-F5344CB8AC3E}">
        <p14:creationId xmlns:p14="http://schemas.microsoft.com/office/powerpoint/2010/main" val="165929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C 60 Template 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TotalTime>
  <Words>708</Words>
  <Application>Microsoft Office PowerPoint</Application>
  <PresentationFormat>On-screen Show (4:3)</PresentationFormat>
  <Paragraphs>124</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1_RC 60 Template EN</vt:lpstr>
      <vt:lpstr>دور المرافق الصحية في اخطار الوفاه واسباب الوفاه</vt:lpstr>
      <vt:lpstr>“المعايير الذهبية لإحصاءات سبب الوفاة</vt:lpstr>
      <vt:lpstr>مصطلحات </vt:lpstr>
      <vt:lpstr>تحدث الوفيات في موقعين</vt:lpstr>
      <vt:lpstr>اخطاروتسجيل الوفيات</vt:lpstr>
      <vt:lpstr>أهمية دقة كتابة شهادة الوفاه واسباب الوفاة </vt:lpstr>
      <vt:lpstr>شهادة الوفاة الدوليه الجديده  لمنظمة الصحة العالمية - 2016</vt:lpstr>
      <vt:lpstr>PowerPoint Presentation</vt:lpstr>
      <vt:lpstr>شهادة الوفاة الدوليه الجديده  لمنظمة الصحة العالمية 2016    اطار ب </vt:lpstr>
      <vt:lpstr>هل أجريت جراحة خلال الأربعة أسابيع الأخيرة؟</vt:lpstr>
      <vt:lpstr>PowerPoint Presentation</vt:lpstr>
      <vt:lpstr>مكان حدوث السبب الخارجي</vt:lpstr>
      <vt:lpstr>وفاة جنين أو رضيع</vt:lpstr>
      <vt:lpstr>للنساء، هل كانت المتوفاة حاملاً؟</vt:lpstr>
      <vt:lpstr>المعايير الدولية</vt:lpstr>
      <vt:lpstr>كيفية كتابة أسباب الوفاة في شهادة الوفاة</vt:lpstr>
      <vt:lpstr>PowerPoint Presentation</vt:lpstr>
      <vt:lpstr>PowerPoint Presentation</vt:lpstr>
      <vt:lpstr>تعريف السبب الكامن وراء وفاة</vt:lpstr>
      <vt:lpstr> </vt:lpstr>
      <vt:lpstr>PowerPoint Presentation</vt:lpstr>
      <vt:lpstr>الخروج من المؤسسات العلاجية</vt:lpstr>
      <vt:lpstr>PowerPoint Presentation</vt:lpstr>
      <vt:lpstr>PowerPoint Presentation</vt:lpstr>
      <vt:lpstr>PowerPoint Presentation</vt:lpstr>
      <vt:lpstr>مناقشة</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BADR, Dr Azza    WHO/EMRO</dc:creator>
  <cp:lastModifiedBy>BADR, Dr Azza    ARD/PME</cp:lastModifiedBy>
  <cp:revision>51</cp:revision>
  <dcterms:created xsi:type="dcterms:W3CDTF">2017-03-06T08:44:54Z</dcterms:created>
  <dcterms:modified xsi:type="dcterms:W3CDTF">2018-03-20T09:35:15Z</dcterms:modified>
</cp:coreProperties>
</file>