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4" r:id="rId4"/>
    <p:sldId id="258" r:id="rId5"/>
    <p:sldId id="259" r:id="rId6"/>
    <p:sldId id="266" r:id="rId7"/>
    <p:sldId id="264" r:id="rId8"/>
    <p:sldId id="260" r:id="rId9"/>
    <p:sldId id="269" r:id="rId10"/>
    <p:sldId id="267" r:id="rId11"/>
    <p:sldId id="261" r:id="rId12"/>
    <p:sldId id="262" r:id="rId13"/>
    <p:sldId id="263" r:id="rId14"/>
    <p:sldId id="268" r:id="rId15"/>
    <p:sldId id="272" r:id="rId16"/>
    <p:sldId id="271" r:id="rId17"/>
    <p:sldId id="273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BC8F1-CBF8-42A3-BD4C-70F452AD477F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D174E5-A894-4FD4-9D4D-5647571DB017}">
      <dgm:prSet phldrT="[Text]"/>
      <dgm:spPr/>
      <dgm:t>
        <a:bodyPr/>
        <a:lstStyle/>
        <a:p>
          <a:r>
            <a:rPr lang="ar-QA" dirty="0" smtClean="0"/>
            <a:t>المستشفيات و غيرها...</a:t>
          </a:r>
          <a:endParaRPr lang="en-US" dirty="0"/>
        </a:p>
      </dgm:t>
    </dgm:pt>
    <dgm:pt modelId="{0F146CA7-A980-4EF6-8155-A7A9EABE1577}" type="parTrans" cxnId="{382C1332-720C-4542-ABBA-8D0B5C43312D}">
      <dgm:prSet/>
      <dgm:spPr/>
      <dgm:t>
        <a:bodyPr/>
        <a:lstStyle/>
        <a:p>
          <a:endParaRPr lang="en-US"/>
        </a:p>
      </dgm:t>
    </dgm:pt>
    <dgm:pt modelId="{9DB58F12-979B-48D2-AE0C-4D6BD4A78AEE}" type="sibTrans" cxnId="{382C1332-720C-4542-ABBA-8D0B5C43312D}">
      <dgm:prSet/>
      <dgm:spPr/>
      <dgm:t>
        <a:bodyPr/>
        <a:lstStyle/>
        <a:p>
          <a:endParaRPr lang="en-US"/>
        </a:p>
      </dgm:t>
    </dgm:pt>
    <dgm:pt modelId="{6163754B-C39B-466F-BEC8-B85D581109B0}">
      <dgm:prSet phldrT="[Text]"/>
      <dgm:spPr/>
      <dgm:t>
        <a:bodyPr/>
        <a:lstStyle/>
        <a:p>
          <a:r>
            <a:rPr lang="ar-QA" dirty="0" smtClean="0"/>
            <a:t>إخطار الوفاة مع وصف سبب الوفاة</a:t>
          </a:r>
          <a:endParaRPr lang="en-US" dirty="0"/>
        </a:p>
      </dgm:t>
    </dgm:pt>
    <dgm:pt modelId="{766229F8-0F04-40E6-999B-8282DE636EF3}" type="parTrans" cxnId="{7805ADE4-8306-4789-92F3-3AAE034223CF}">
      <dgm:prSet/>
      <dgm:spPr/>
      <dgm:t>
        <a:bodyPr/>
        <a:lstStyle/>
        <a:p>
          <a:endParaRPr lang="en-US"/>
        </a:p>
      </dgm:t>
    </dgm:pt>
    <dgm:pt modelId="{BD97E35A-905F-4696-9927-D84123DE9FA4}" type="sibTrans" cxnId="{7805ADE4-8306-4789-92F3-3AAE034223CF}">
      <dgm:prSet/>
      <dgm:spPr/>
      <dgm:t>
        <a:bodyPr/>
        <a:lstStyle/>
        <a:p>
          <a:endParaRPr lang="en-US"/>
        </a:p>
      </dgm:t>
    </dgm:pt>
    <dgm:pt modelId="{E186E996-4A66-4B4D-B093-368986DE7438}">
      <dgm:prSet phldrT="[Text]"/>
      <dgm:spPr/>
      <dgm:t>
        <a:bodyPr/>
        <a:lstStyle/>
        <a:p>
          <a:pPr rtl="1"/>
          <a:r>
            <a:rPr lang="ar-QA" dirty="0" smtClean="0"/>
            <a:t>وزارة الصحة العامة:</a:t>
          </a:r>
          <a:r>
            <a:rPr lang="en-US" dirty="0" smtClean="0"/>
            <a:t> </a:t>
          </a:r>
          <a:r>
            <a:rPr lang="ar-QA" dirty="0" smtClean="0"/>
            <a:t>قسم تسجيل المواليد والوفيات</a:t>
          </a:r>
          <a:endParaRPr lang="en-US" dirty="0"/>
        </a:p>
      </dgm:t>
    </dgm:pt>
    <dgm:pt modelId="{E1BB3230-A349-4309-95DE-B25B67FCA71E}" type="parTrans" cxnId="{ACB4CD8B-C2E3-46D6-AC6A-2B8EB4060EEF}">
      <dgm:prSet/>
      <dgm:spPr/>
      <dgm:t>
        <a:bodyPr/>
        <a:lstStyle/>
        <a:p>
          <a:endParaRPr lang="en-US"/>
        </a:p>
      </dgm:t>
    </dgm:pt>
    <dgm:pt modelId="{8F081F93-FF7E-466E-9C3A-7BAA661BA1D5}" type="sibTrans" cxnId="{ACB4CD8B-C2E3-46D6-AC6A-2B8EB4060EEF}">
      <dgm:prSet/>
      <dgm:spPr/>
      <dgm:t>
        <a:bodyPr/>
        <a:lstStyle/>
        <a:p>
          <a:endParaRPr lang="en-US"/>
        </a:p>
      </dgm:t>
    </dgm:pt>
    <dgm:pt modelId="{5196549B-8B1B-44AF-AE6D-7E0D0E4667EF}">
      <dgm:prSet phldrT="[Text]"/>
      <dgm:spPr/>
      <dgm:t>
        <a:bodyPr/>
        <a:lstStyle/>
        <a:p>
          <a:r>
            <a:rPr lang="ar-SA" dirty="0" smtClean="0"/>
            <a:t>تسجيل الوفاة و إصدار شهادة الوفاة</a:t>
          </a:r>
          <a:endParaRPr lang="en-US" dirty="0"/>
        </a:p>
      </dgm:t>
    </dgm:pt>
    <dgm:pt modelId="{1CE4B9BE-8D67-4E2F-94E2-CDB381629D88}" type="parTrans" cxnId="{2D198A4B-8165-4151-849E-0375DCB0CE35}">
      <dgm:prSet/>
      <dgm:spPr/>
      <dgm:t>
        <a:bodyPr/>
        <a:lstStyle/>
        <a:p>
          <a:endParaRPr lang="en-US"/>
        </a:p>
      </dgm:t>
    </dgm:pt>
    <dgm:pt modelId="{DF8F6D91-05BE-44AA-918C-A914140F605B}" type="sibTrans" cxnId="{2D198A4B-8165-4151-849E-0375DCB0CE35}">
      <dgm:prSet/>
      <dgm:spPr/>
      <dgm:t>
        <a:bodyPr/>
        <a:lstStyle/>
        <a:p>
          <a:endParaRPr lang="en-US"/>
        </a:p>
      </dgm:t>
    </dgm:pt>
    <dgm:pt modelId="{7577E559-CC1A-4162-93E9-5F84CEA37B05}">
      <dgm:prSet phldrT="[Text]"/>
      <dgm:spPr/>
      <dgm:t>
        <a:bodyPr/>
        <a:lstStyle/>
        <a:p>
          <a:r>
            <a:rPr lang="ar-QA" dirty="0" smtClean="0"/>
            <a:t>وزارة الصحة العامة: قسم الاستخبار و المعلومات الصحية</a:t>
          </a:r>
          <a:endParaRPr lang="en-US" dirty="0"/>
        </a:p>
      </dgm:t>
    </dgm:pt>
    <dgm:pt modelId="{2B26F7B2-A4AE-48FC-A20D-A6750AA52210}" type="parTrans" cxnId="{60776BBB-4C29-4576-91D5-88B6920D086A}">
      <dgm:prSet/>
      <dgm:spPr/>
      <dgm:t>
        <a:bodyPr/>
        <a:lstStyle/>
        <a:p>
          <a:endParaRPr lang="en-US"/>
        </a:p>
      </dgm:t>
    </dgm:pt>
    <dgm:pt modelId="{5172ACA9-F485-4414-BD8B-84400E046E5F}" type="sibTrans" cxnId="{60776BBB-4C29-4576-91D5-88B6920D086A}">
      <dgm:prSet/>
      <dgm:spPr/>
      <dgm:t>
        <a:bodyPr/>
        <a:lstStyle/>
        <a:p>
          <a:endParaRPr lang="en-US"/>
        </a:p>
      </dgm:t>
    </dgm:pt>
    <dgm:pt modelId="{272A3F01-427A-4CE6-8EB0-B94168075D6D}">
      <dgm:prSet phldrT="[Text]"/>
      <dgm:spPr/>
      <dgm:t>
        <a:bodyPr/>
        <a:lstStyle/>
        <a:p>
          <a:r>
            <a:rPr lang="ar-QA" dirty="0" smtClean="0"/>
            <a:t>ترميز سبب الوفاة وفقا للتصنيف الإحصائي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ICD-10,2016</a:t>
          </a:r>
          <a:endParaRPr lang="en-US" dirty="0"/>
        </a:p>
      </dgm:t>
    </dgm:pt>
    <dgm:pt modelId="{33303B41-4C9B-47EA-ABD8-571827B1CD88}" type="parTrans" cxnId="{AFA60B62-D934-4311-BEB5-390D3BD25B69}">
      <dgm:prSet/>
      <dgm:spPr/>
      <dgm:t>
        <a:bodyPr/>
        <a:lstStyle/>
        <a:p>
          <a:endParaRPr lang="en-US"/>
        </a:p>
      </dgm:t>
    </dgm:pt>
    <dgm:pt modelId="{6F08D5E8-3051-4985-B8AB-702A4157AEFA}" type="sibTrans" cxnId="{AFA60B62-D934-4311-BEB5-390D3BD25B69}">
      <dgm:prSet/>
      <dgm:spPr/>
      <dgm:t>
        <a:bodyPr/>
        <a:lstStyle/>
        <a:p>
          <a:endParaRPr lang="en-US"/>
        </a:p>
      </dgm:t>
    </dgm:pt>
    <dgm:pt modelId="{2B89AA79-EAE9-4719-AB1C-3F0D7C11E073}" type="pres">
      <dgm:prSet presAssocID="{B15BC8F1-CBF8-42A3-BD4C-70F452AD47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117EA-D427-43BA-B794-ACDCFA2CA99F}" type="pres">
      <dgm:prSet presAssocID="{7577E559-CC1A-4162-93E9-5F84CEA37B05}" presName="boxAndChildren" presStyleCnt="0"/>
      <dgm:spPr/>
    </dgm:pt>
    <dgm:pt modelId="{F12225A0-4FBC-4B17-9958-EBFC860E64C0}" type="pres">
      <dgm:prSet presAssocID="{7577E559-CC1A-4162-93E9-5F84CEA37B05}" presName="parentTextBox" presStyleLbl="node1" presStyleIdx="0" presStyleCnt="3"/>
      <dgm:spPr/>
      <dgm:t>
        <a:bodyPr/>
        <a:lstStyle/>
        <a:p>
          <a:endParaRPr lang="en-US"/>
        </a:p>
      </dgm:t>
    </dgm:pt>
    <dgm:pt modelId="{A39B7576-41F5-4872-90A4-31B318634B77}" type="pres">
      <dgm:prSet presAssocID="{7577E559-CC1A-4162-93E9-5F84CEA37B05}" presName="entireBox" presStyleLbl="node1" presStyleIdx="0" presStyleCnt="3"/>
      <dgm:spPr/>
      <dgm:t>
        <a:bodyPr/>
        <a:lstStyle/>
        <a:p>
          <a:endParaRPr lang="en-US"/>
        </a:p>
      </dgm:t>
    </dgm:pt>
    <dgm:pt modelId="{78887E6E-79FB-4C85-9C78-DFC6EC17971B}" type="pres">
      <dgm:prSet presAssocID="{7577E559-CC1A-4162-93E9-5F84CEA37B05}" presName="descendantBox" presStyleCnt="0"/>
      <dgm:spPr/>
    </dgm:pt>
    <dgm:pt modelId="{CFF65870-CCB7-449D-A119-81FFD07F7B0A}" type="pres">
      <dgm:prSet presAssocID="{272A3F01-427A-4CE6-8EB0-B94168075D6D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054DB-1E02-4B2C-9239-97E97ECF842B}" type="pres">
      <dgm:prSet presAssocID="{8F081F93-FF7E-466E-9C3A-7BAA661BA1D5}" presName="sp" presStyleCnt="0"/>
      <dgm:spPr/>
    </dgm:pt>
    <dgm:pt modelId="{A5E298A4-1F00-46AB-A6B3-923B3B28AACB}" type="pres">
      <dgm:prSet presAssocID="{E186E996-4A66-4B4D-B093-368986DE7438}" presName="arrowAndChildren" presStyleCnt="0"/>
      <dgm:spPr/>
    </dgm:pt>
    <dgm:pt modelId="{6D73D6AA-C6D8-4925-BDC6-4F84808BA4CB}" type="pres">
      <dgm:prSet presAssocID="{E186E996-4A66-4B4D-B093-368986DE7438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BBACD8A0-6FD8-4F7A-A226-BEF0EE1321BA}" type="pres">
      <dgm:prSet presAssocID="{E186E996-4A66-4B4D-B093-368986DE7438}" presName="arrow" presStyleLbl="node1" presStyleIdx="1" presStyleCnt="3"/>
      <dgm:spPr/>
      <dgm:t>
        <a:bodyPr/>
        <a:lstStyle/>
        <a:p>
          <a:endParaRPr lang="en-US"/>
        </a:p>
      </dgm:t>
    </dgm:pt>
    <dgm:pt modelId="{8B729E90-2748-4C66-BC39-7F44277D8CAF}" type="pres">
      <dgm:prSet presAssocID="{E186E996-4A66-4B4D-B093-368986DE7438}" presName="descendantArrow" presStyleCnt="0"/>
      <dgm:spPr/>
    </dgm:pt>
    <dgm:pt modelId="{04B248CA-9E01-427C-8BDB-1C614B662C66}" type="pres">
      <dgm:prSet presAssocID="{5196549B-8B1B-44AF-AE6D-7E0D0E4667EF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8BBFE-C354-4C2C-90F6-550B78AAFC08}" type="pres">
      <dgm:prSet presAssocID="{9DB58F12-979B-48D2-AE0C-4D6BD4A78AEE}" presName="sp" presStyleCnt="0"/>
      <dgm:spPr/>
    </dgm:pt>
    <dgm:pt modelId="{CE29AA7C-047C-441D-973B-EAE78D6AA3AA}" type="pres">
      <dgm:prSet presAssocID="{47D174E5-A894-4FD4-9D4D-5647571DB017}" presName="arrowAndChildren" presStyleCnt="0"/>
      <dgm:spPr/>
    </dgm:pt>
    <dgm:pt modelId="{FD90A87A-5304-4DC9-A834-36BA56664418}" type="pres">
      <dgm:prSet presAssocID="{47D174E5-A894-4FD4-9D4D-5647571DB01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9680937-EAD5-49BF-B977-4DFFEBF5914B}" type="pres">
      <dgm:prSet presAssocID="{47D174E5-A894-4FD4-9D4D-5647571DB017}" presName="arrow" presStyleLbl="node1" presStyleIdx="2" presStyleCnt="3" custLinFactNeighborX="-5313" custLinFactNeighborY="-2888"/>
      <dgm:spPr/>
      <dgm:t>
        <a:bodyPr/>
        <a:lstStyle/>
        <a:p>
          <a:endParaRPr lang="en-US"/>
        </a:p>
      </dgm:t>
    </dgm:pt>
    <dgm:pt modelId="{0D41A4C6-EF76-44CA-95B9-DC9759120093}" type="pres">
      <dgm:prSet presAssocID="{47D174E5-A894-4FD4-9D4D-5647571DB017}" presName="descendantArrow" presStyleCnt="0"/>
      <dgm:spPr/>
    </dgm:pt>
    <dgm:pt modelId="{35306C31-BE2D-452A-9691-66E3A5B04E55}" type="pres">
      <dgm:prSet presAssocID="{6163754B-C39B-466F-BEC8-B85D581109B0}" presName="childTextArrow" presStyleLbl="fgAccFollowNode1" presStyleIdx="2" presStyleCnt="3" custScaleX="112351" custScaleY="64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C2BB48-CFEE-4F14-98FB-01716EF86526}" type="presOf" srcId="{47D174E5-A894-4FD4-9D4D-5647571DB017}" destId="{B9680937-EAD5-49BF-B977-4DFFEBF5914B}" srcOrd="1" destOrd="0" presId="urn:microsoft.com/office/officeart/2005/8/layout/process4"/>
    <dgm:cxn modelId="{2D198A4B-8165-4151-849E-0375DCB0CE35}" srcId="{E186E996-4A66-4B4D-B093-368986DE7438}" destId="{5196549B-8B1B-44AF-AE6D-7E0D0E4667EF}" srcOrd="0" destOrd="0" parTransId="{1CE4B9BE-8D67-4E2F-94E2-CDB381629D88}" sibTransId="{DF8F6D91-05BE-44AA-918C-A914140F605B}"/>
    <dgm:cxn modelId="{7DDCFEA7-91AC-418B-8244-F545D99BD9D6}" type="presOf" srcId="{47D174E5-A894-4FD4-9D4D-5647571DB017}" destId="{FD90A87A-5304-4DC9-A834-36BA56664418}" srcOrd="0" destOrd="0" presId="urn:microsoft.com/office/officeart/2005/8/layout/process4"/>
    <dgm:cxn modelId="{7805ADE4-8306-4789-92F3-3AAE034223CF}" srcId="{47D174E5-A894-4FD4-9D4D-5647571DB017}" destId="{6163754B-C39B-466F-BEC8-B85D581109B0}" srcOrd="0" destOrd="0" parTransId="{766229F8-0F04-40E6-999B-8282DE636EF3}" sibTransId="{BD97E35A-905F-4696-9927-D84123DE9FA4}"/>
    <dgm:cxn modelId="{ACB4CD8B-C2E3-46D6-AC6A-2B8EB4060EEF}" srcId="{B15BC8F1-CBF8-42A3-BD4C-70F452AD477F}" destId="{E186E996-4A66-4B4D-B093-368986DE7438}" srcOrd="1" destOrd="0" parTransId="{E1BB3230-A349-4309-95DE-B25B67FCA71E}" sibTransId="{8F081F93-FF7E-466E-9C3A-7BAA661BA1D5}"/>
    <dgm:cxn modelId="{16FFE922-A3EF-4EF7-80FF-EB60AC667582}" type="presOf" srcId="{E186E996-4A66-4B4D-B093-368986DE7438}" destId="{6D73D6AA-C6D8-4925-BDC6-4F84808BA4CB}" srcOrd="0" destOrd="0" presId="urn:microsoft.com/office/officeart/2005/8/layout/process4"/>
    <dgm:cxn modelId="{60776BBB-4C29-4576-91D5-88B6920D086A}" srcId="{B15BC8F1-CBF8-42A3-BD4C-70F452AD477F}" destId="{7577E559-CC1A-4162-93E9-5F84CEA37B05}" srcOrd="2" destOrd="0" parTransId="{2B26F7B2-A4AE-48FC-A20D-A6750AA52210}" sibTransId="{5172ACA9-F485-4414-BD8B-84400E046E5F}"/>
    <dgm:cxn modelId="{30C91D5D-7445-4BE0-B970-BCE4D2931EAF}" type="presOf" srcId="{6163754B-C39B-466F-BEC8-B85D581109B0}" destId="{35306C31-BE2D-452A-9691-66E3A5B04E55}" srcOrd="0" destOrd="0" presId="urn:microsoft.com/office/officeart/2005/8/layout/process4"/>
    <dgm:cxn modelId="{99EF76BA-F9D2-4BC8-9DCB-354039D3EC4B}" type="presOf" srcId="{E186E996-4A66-4B4D-B093-368986DE7438}" destId="{BBACD8A0-6FD8-4F7A-A226-BEF0EE1321BA}" srcOrd="1" destOrd="0" presId="urn:microsoft.com/office/officeart/2005/8/layout/process4"/>
    <dgm:cxn modelId="{DBEC9916-5C85-4DCF-8E9E-D63F06A57A2F}" type="presOf" srcId="{B15BC8F1-CBF8-42A3-BD4C-70F452AD477F}" destId="{2B89AA79-EAE9-4719-AB1C-3F0D7C11E073}" srcOrd="0" destOrd="0" presId="urn:microsoft.com/office/officeart/2005/8/layout/process4"/>
    <dgm:cxn modelId="{78E80C7E-BCC2-4C60-BDE9-9F281E694855}" type="presOf" srcId="{7577E559-CC1A-4162-93E9-5F84CEA37B05}" destId="{F12225A0-4FBC-4B17-9958-EBFC860E64C0}" srcOrd="0" destOrd="0" presId="urn:microsoft.com/office/officeart/2005/8/layout/process4"/>
    <dgm:cxn modelId="{AFA60B62-D934-4311-BEB5-390D3BD25B69}" srcId="{7577E559-CC1A-4162-93E9-5F84CEA37B05}" destId="{272A3F01-427A-4CE6-8EB0-B94168075D6D}" srcOrd="0" destOrd="0" parTransId="{33303B41-4C9B-47EA-ABD8-571827B1CD88}" sibTransId="{6F08D5E8-3051-4985-B8AB-702A4157AEFA}"/>
    <dgm:cxn modelId="{67BC2706-6F2D-49E4-B55E-67CD62FB6F7A}" type="presOf" srcId="{5196549B-8B1B-44AF-AE6D-7E0D0E4667EF}" destId="{04B248CA-9E01-427C-8BDB-1C614B662C66}" srcOrd="0" destOrd="0" presId="urn:microsoft.com/office/officeart/2005/8/layout/process4"/>
    <dgm:cxn modelId="{E6015FD0-2FC7-4EB1-97A8-9A1D32F2394C}" type="presOf" srcId="{7577E559-CC1A-4162-93E9-5F84CEA37B05}" destId="{A39B7576-41F5-4872-90A4-31B318634B77}" srcOrd="1" destOrd="0" presId="urn:microsoft.com/office/officeart/2005/8/layout/process4"/>
    <dgm:cxn modelId="{9BA88026-3509-4672-AEC9-89D5A3DD98D7}" type="presOf" srcId="{272A3F01-427A-4CE6-8EB0-B94168075D6D}" destId="{CFF65870-CCB7-449D-A119-81FFD07F7B0A}" srcOrd="0" destOrd="0" presId="urn:microsoft.com/office/officeart/2005/8/layout/process4"/>
    <dgm:cxn modelId="{382C1332-720C-4542-ABBA-8D0B5C43312D}" srcId="{B15BC8F1-CBF8-42A3-BD4C-70F452AD477F}" destId="{47D174E5-A894-4FD4-9D4D-5647571DB017}" srcOrd="0" destOrd="0" parTransId="{0F146CA7-A980-4EF6-8155-A7A9EABE1577}" sibTransId="{9DB58F12-979B-48D2-AE0C-4D6BD4A78AEE}"/>
    <dgm:cxn modelId="{51A1D4F9-9AB1-4B68-B6A2-D229E146D148}" type="presParOf" srcId="{2B89AA79-EAE9-4719-AB1C-3F0D7C11E073}" destId="{51F117EA-D427-43BA-B794-ACDCFA2CA99F}" srcOrd="0" destOrd="0" presId="urn:microsoft.com/office/officeart/2005/8/layout/process4"/>
    <dgm:cxn modelId="{6CF41BA3-E67D-40D4-B89F-4CD1FC31774B}" type="presParOf" srcId="{51F117EA-D427-43BA-B794-ACDCFA2CA99F}" destId="{F12225A0-4FBC-4B17-9958-EBFC860E64C0}" srcOrd="0" destOrd="0" presId="urn:microsoft.com/office/officeart/2005/8/layout/process4"/>
    <dgm:cxn modelId="{BFFA039C-6A9C-4A10-8040-36099EF2DD3B}" type="presParOf" srcId="{51F117EA-D427-43BA-B794-ACDCFA2CA99F}" destId="{A39B7576-41F5-4872-90A4-31B318634B77}" srcOrd="1" destOrd="0" presId="urn:microsoft.com/office/officeart/2005/8/layout/process4"/>
    <dgm:cxn modelId="{0B662D59-774A-4C1C-A221-CE8B8E56068D}" type="presParOf" srcId="{51F117EA-D427-43BA-B794-ACDCFA2CA99F}" destId="{78887E6E-79FB-4C85-9C78-DFC6EC17971B}" srcOrd="2" destOrd="0" presId="urn:microsoft.com/office/officeart/2005/8/layout/process4"/>
    <dgm:cxn modelId="{52DB8667-EBD8-4133-8465-5AC2704B1D5C}" type="presParOf" srcId="{78887E6E-79FB-4C85-9C78-DFC6EC17971B}" destId="{CFF65870-CCB7-449D-A119-81FFD07F7B0A}" srcOrd="0" destOrd="0" presId="urn:microsoft.com/office/officeart/2005/8/layout/process4"/>
    <dgm:cxn modelId="{93C3D853-785A-4A31-8C2E-31641330D103}" type="presParOf" srcId="{2B89AA79-EAE9-4719-AB1C-3F0D7C11E073}" destId="{C62054DB-1E02-4B2C-9239-97E97ECF842B}" srcOrd="1" destOrd="0" presId="urn:microsoft.com/office/officeart/2005/8/layout/process4"/>
    <dgm:cxn modelId="{9A76000B-173F-4912-9149-03000D3F6E00}" type="presParOf" srcId="{2B89AA79-EAE9-4719-AB1C-3F0D7C11E073}" destId="{A5E298A4-1F00-46AB-A6B3-923B3B28AACB}" srcOrd="2" destOrd="0" presId="urn:microsoft.com/office/officeart/2005/8/layout/process4"/>
    <dgm:cxn modelId="{1C974C77-EFF5-4043-9020-F8C277730538}" type="presParOf" srcId="{A5E298A4-1F00-46AB-A6B3-923B3B28AACB}" destId="{6D73D6AA-C6D8-4925-BDC6-4F84808BA4CB}" srcOrd="0" destOrd="0" presId="urn:microsoft.com/office/officeart/2005/8/layout/process4"/>
    <dgm:cxn modelId="{9E300B4F-D2F8-4B2E-B968-2FBE808CC4CE}" type="presParOf" srcId="{A5E298A4-1F00-46AB-A6B3-923B3B28AACB}" destId="{BBACD8A0-6FD8-4F7A-A226-BEF0EE1321BA}" srcOrd="1" destOrd="0" presId="urn:microsoft.com/office/officeart/2005/8/layout/process4"/>
    <dgm:cxn modelId="{303048D4-957C-4D58-825D-2B0EBB87AA48}" type="presParOf" srcId="{A5E298A4-1F00-46AB-A6B3-923B3B28AACB}" destId="{8B729E90-2748-4C66-BC39-7F44277D8CAF}" srcOrd="2" destOrd="0" presId="urn:microsoft.com/office/officeart/2005/8/layout/process4"/>
    <dgm:cxn modelId="{5C226567-B689-4ABC-9DA0-BD73AC809176}" type="presParOf" srcId="{8B729E90-2748-4C66-BC39-7F44277D8CAF}" destId="{04B248CA-9E01-427C-8BDB-1C614B662C66}" srcOrd="0" destOrd="0" presId="urn:microsoft.com/office/officeart/2005/8/layout/process4"/>
    <dgm:cxn modelId="{73BB1BC9-C144-4F89-BB68-AD9C74EB71DF}" type="presParOf" srcId="{2B89AA79-EAE9-4719-AB1C-3F0D7C11E073}" destId="{39E8BBFE-C354-4C2C-90F6-550B78AAFC08}" srcOrd="3" destOrd="0" presId="urn:microsoft.com/office/officeart/2005/8/layout/process4"/>
    <dgm:cxn modelId="{96F6432E-6D24-440B-ADB3-E19F5FA97141}" type="presParOf" srcId="{2B89AA79-EAE9-4719-AB1C-3F0D7C11E073}" destId="{CE29AA7C-047C-441D-973B-EAE78D6AA3AA}" srcOrd="4" destOrd="0" presId="urn:microsoft.com/office/officeart/2005/8/layout/process4"/>
    <dgm:cxn modelId="{A90F39EE-95A4-4E19-8045-8D9F08E8F396}" type="presParOf" srcId="{CE29AA7C-047C-441D-973B-EAE78D6AA3AA}" destId="{FD90A87A-5304-4DC9-A834-36BA56664418}" srcOrd="0" destOrd="0" presId="urn:microsoft.com/office/officeart/2005/8/layout/process4"/>
    <dgm:cxn modelId="{A6FDD449-A839-40A2-93CE-08549F366B71}" type="presParOf" srcId="{CE29AA7C-047C-441D-973B-EAE78D6AA3AA}" destId="{B9680937-EAD5-49BF-B977-4DFFEBF5914B}" srcOrd="1" destOrd="0" presId="urn:microsoft.com/office/officeart/2005/8/layout/process4"/>
    <dgm:cxn modelId="{D0AFA93C-573F-4BD6-98F2-B358097536D2}" type="presParOf" srcId="{CE29AA7C-047C-441D-973B-EAE78D6AA3AA}" destId="{0D41A4C6-EF76-44CA-95B9-DC9759120093}" srcOrd="2" destOrd="0" presId="urn:microsoft.com/office/officeart/2005/8/layout/process4"/>
    <dgm:cxn modelId="{E2B9D645-B0F3-4AA3-84E9-947DDF64A63F}" type="presParOf" srcId="{0D41A4C6-EF76-44CA-95B9-DC9759120093}" destId="{35306C31-BE2D-452A-9691-66E3A5B04E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B7576-41F5-4872-90A4-31B318634B77}">
      <dsp:nvSpPr>
        <dsp:cNvPr id="0" name=""/>
        <dsp:cNvSpPr/>
      </dsp:nvSpPr>
      <dsp:spPr>
        <a:xfrm>
          <a:off x="0" y="2699096"/>
          <a:ext cx="5781040" cy="8859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QA" sz="1600" kern="1200" dirty="0" smtClean="0"/>
            <a:t>وزارة الصحة العامة: قسم الاستخبار و المعلومات الصحية</a:t>
          </a:r>
          <a:endParaRPr lang="en-US" sz="1600" kern="1200" dirty="0"/>
        </a:p>
      </dsp:txBody>
      <dsp:txXfrm>
        <a:off x="0" y="2699096"/>
        <a:ext cx="5781040" cy="478388"/>
      </dsp:txXfrm>
    </dsp:sp>
    <dsp:sp modelId="{CFF65870-CCB7-449D-A119-81FFD07F7B0A}">
      <dsp:nvSpPr>
        <dsp:cNvPr id="0" name=""/>
        <dsp:cNvSpPr/>
      </dsp:nvSpPr>
      <dsp:spPr>
        <a:xfrm>
          <a:off x="0" y="3159766"/>
          <a:ext cx="5781040" cy="40751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QA" sz="1300" kern="1200" dirty="0" smtClean="0"/>
            <a:t>ترميز سبب الوفاة وفقا للتصنيف الإحصائي</a:t>
          </a:r>
          <a:r>
            <a:rPr lang="en-US" sz="1300" kern="1200" dirty="0" smtClean="0"/>
            <a:t/>
          </a:r>
          <a:br>
            <a:rPr lang="en-US" sz="1300" kern="1200" dirty="0" smtClean="0"/>
          </a:br>
          <a:r>
            <a:rPr lang="en-US" sz="1300" kern="1200" dirty="0" smtClean="0"/>
            <a:t>ICD-10,2016</a:t>
          </a:r>
          <a:endParaRPr lang="en-US" sz="1300" kern="1200" dirty="0"/>
        </a:p>
      </dsp:txBody>
      <dsp:txXfrm>
        <a:off x="0" y="3159766"/>
        <a:ext cx="5781040" cy="407515"/>
      </dsp:txXfrm>
    </dsp:sp>
    <dsp:sp modelId="{BBACD8A0-6FD8-4F7A-A226-BEF0EE1321BA}">
      <dsp:nvSpPr>
        <dsp:cNvPr id="0" name=""/>
        <dsp:cNvSpPr/>
      </dsp:nvSpPr>
      <dsp:spPr>
        <a:xfrm rot="10800000">
          <a:off x="0" y="1349865"/>
          <a:ext cx="5781040" cy="1362519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QA" sz="1600" kern="1200" dirty="0" smtClean="0"/>
            <a:t>وزارة الصحة العامة:</a:t>
          </a:r>
          <a:r>
            <a:rPr lang="en-US" sz="1600" kern="1200" dirty="0" smtClean="0"/>
            <a:t> </a:t>
          </a:r>
          <a:r>
            <a:rPr lang="ar-QA" sz="1600" kern="1200" dirty="0" smtClean="0"/>
            <a:t>قسم تسجيل المواليد والوفيات</a:t>
          </a:r>
          <a:endParaRPr lang="en-US" sz="1600" kern="1200" dirty="0"/>
        </a:p>
      </dsp:txBody>
      <dsp:txXfrm rot="-10800000">
        <a:off x="0" y="1349865"/>
        <a:ext cx="5781040" cy="478244"/>
      </dsp:txXfrm>
    </dsp:sp>
    <dsp:sp modelId="{04B248CA-9E01-427C-8BDB-1C614B662C66}">
      <dsp:nvSpPr>
        <dsp:cNvPr id="0" name=""/>
        <dsp:cNvSpPr/>
      </dsp:nvSpPr>
      <dsp:spPr>
        <a:xfrm>
          <a:off x="0" y="1828109"/>
          <a:ext cx="5781040" cy="407393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 smtClean="0"/>
            <a:t>تسجيل الوفاة و إصدار شهادة الوفاة</a:t>
          </a:r>
          <a:endParaRPr lang="en-US" sz="1300" kern="1200" dirty="0"/>
        </a:p>
      </dsp:txBody>
      <dsp:txXfrm>
        <a:off x="0" y="1828109"/>
        <a:ext cx="5781040" cy="407393"/>
      </dsp:txXfrm>
    </dsp:sp>
    <dsp:sp modelId="{B9680937-EAD5-49BF-B977-4DFFEBF5914B}">
      <dsp:nvSpPr>
        <dsp:cNvPr id="0" name=""/>
        <dsp:cNvSpPr/>
      </dsp:nvSpPr>
      <dsp:spPr>
        <a:xfrm rot="10800000">
          <a:off x="0" y="0"/>
          <a:ext cx="5781040" cy="1362519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QA" sz="1600" kern="1200" dirty="0" smtClean="0"/>
            <a:t>المستشفيات و غيرها...</a:t>
          </a:r>
          <a:endParaRPr lang="en-US" sz="1600" kern="1200" dirty="0"/>
        </a:p>
      </dsp:txBody>
      <dsp:txXfrm rot="-10800000">
        <a:off x="0" y="0"/>
        <a:ext cx="5781040" cy="478244"/>
      </dsp:txXfrm>
    </dsp:sp>
    <dsp:sp modelId="{35306C31-BE2D-452A-9691-66E3A5B04E55}">
      <dsp:nvSpPr>
        <dsp:cNvPr id="0" name=""/>
        <dsp:cNvSpPr/>
      </dsp:nvSpPr>
      <dsp:spPr>
        <a:xfrm>
          <a:off x="1361" y="550946"/>
          <a:ext cx="5778316" cy="263257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QA" sz="1300" kern="1200" dirty="0" smtClean="0"/>
            <a:t>إخطار الوفاة مع وصف سبب الوفاة</a:t>
          </a:r>
          <a:endParaRPr lang="en-US" sz="1300" kern="1200" dirty="0"/>
        </a:p>
      </dsp:txBody>
      <dsp:txXfrm>
        <a:off x="1361" y="550946"/>
        <a:ext cx="5778316" cy="263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72525-E2FC-4AEE-AAAF-CCF5AB928ED7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7FC7-8F9A-4B26-9FA8-338312971F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59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80C77-0781-49B2-AC35-8314A7839B77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5ABDD-06C4-4A66-A53C-465963C67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6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ABDD-06C4-4A66-A53C-465963C672A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1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ABDD-06C4-4A66-A53C-465963C672A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7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ABDD-06C4-4A66-A53C-465963C672A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3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83C7-0445-428B-A1F4-8AEC1213BEC1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A55-7F36-4F30-9F32-D3BB5102A6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3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4412-9801-4A8C-ACD4-89DE8FC59CAA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A55-7F36-4F30-9F32-D3BB5102A6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4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A4F6-F000-48BD-890C-D3B76ACFD322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A55-7F36-4F30-9F32-D3BB5102A6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1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7D72-3243-4E7F-B656-A5591C6741E2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A55-7F36-4F30-9F32-D3BB5102A6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6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FE6A-F1DE-4109-B232-FCE86E587B28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A55-7F36-4F30-9F32-D3BB5102A6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5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D2AE-8628-4BE6-8984-BF667BE76475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A55-7F36-4F30-9F32-D3BB5102A6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5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CE96-3B73-48C9-B477-5CD5A198754D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A55-7F36-4F30-9F32-D3BB5102A6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7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020F-968D-4459-8159-09EA9E9330CE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A55-7F36-4F30-9F32-D3BB5102A6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3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97AF-9F20-468A-AF46-226E185E0723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A55-7F36-4F30-9F32-D3BB5102A6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5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80B9-A1D5-447C-AB31-DC7336705F82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A55-7F36-4F30-9F32-D3BB5102A6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9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EC4E-01A7-4936-BA35-FABC61FF5893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7A55-7F36-4F30-9F32-D3BB5102A6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26BBA-519D-4B1C-8FCB-2BE63AC021AB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A7A55-7F36-4F30-9F32-D3BB5102A6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0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92875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22000">
                <a:schemeClr val="accent1">
                  <a:lumMod val="75000"/>
                </a:schemeClr>
              </a:gs>
              <a:gs pos="47000">
                <a:schemeClr val="accent2">
                  <a:lumMod val="50000"/>
                </a:schemeClr>
              </a:gs>
              <a:gs pos="65000">
                <a:srgbClr val="A21E06"/>
              </a:gs>
              <a:gs pos="87000">
                <a:srgbClr val="6E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808" y="1167874"/>
            <a:ext cx="10125456" cy="1953475"/>
          </a:xfrm>
          <a:solidFill>
            <a:srgbClr val="8E0000"/>
          </a:solidFill>
        </p:spPr>
        <p:txBody>
          <a:bodyPr>
            <a:normAutofit fontScale="90000"/>
          </a:bodyPr>
          <a:lstStyle/>
          <a:p>
            <a:r>
              <a:rPr lang="ar-QA" dirty="0" smtClean="0">
                <a:solidFill>
                  <a:schemeClr val="bg1"/>
                </a:solidFill>
              </a:rPr>
              <a:t>دور المؤسسات الصحية في قطر في جمع الوقائع الحيوية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ar-QA" sz="2200" dirty="0" smtClean="0">
                <a:solidFill>
                  <a:schemeClr val="bg1"/>
                </a:solidFill>
              </a:rPr>
              <a:t>عملية جمع بيانات المواليد والوفيات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39784" y="6007940"/>
            <a:ext cx="2743200" cy="365125"/>
          </a:xfrm>
        </p:spPr>
        <p:txBody>
          <a:bodyPr/>
          <a:lstStyle/>
          <a:p>
            <a:fld id="{665A7A55-7F36-4F30-9F32-D3BB5102A6F2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572768" y="4160780"/>
            <a:ext cx="54071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000" b="1"/>
            </a:lvl1pPr>
          </a:lstStyle>
          <a:p>
            <a:r>
              <a:rPr lang="ar-QA" dirty="0"/>
              <a:t>تقديم:</a:t>
            </a:r>
            <a:br>
              <a:rPr lang="ar-QA" dirty="0"/>
            </a:br>
            <a:r>
              <a:rPr lang="ar-QA" sz="1800" dirty="0"/>
              <a:t>السيد عبد الله حمد هزيم المريخي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52059" y="4160780"/>
            <a:ext cx="30042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sz="2000" b="1" dirty="0" smtClean="0"/>
              <a:t>اعداد:</a:t>
            </a:r>
            <a:endParaRPr lang="ar-QA" sz="2000" b="1" dirty="0"/>
          </a:p>
          <a:p>
            <a:pPr algn="r" rtl="1"/>
            <a:r>
              <a:rPr lang="ar-QA" b="1" dirty="0"/>
              <a:t>السيد أمين </a:t>
            </a:r>
            <a:r>
              <a:rPr lang="ar-QA" b="1" dirty="0" smtClean="0"/>
              <a:t>التومي</a:t>
            </a:r>
          </a:p>
          <a:p>
            <a:pPr algn="r" rtl="1"/>
            <a:r>
              <a:rPr lang="ar-QA" b="1" dirty="0" smtClean="0"/>
              <a:t>السيد عبد الله حمد </a:t>
            </a:r>
            <a:r>
              <a:rPr lang="ar-QA" b="1" dirty="0"/>
              <a:t>هزيم </a:t>
            </a:r>
            <a:r>
              <a:rPr lang="ar-QA" b="1" dirty="0" smtClean="0"/>
              <a:t>المريخي</a:t>
            </a:r>
          </a:p>
          <a:p>
            <a:pPr algn="r" rtl="1"/>
            <a:r>
              <a:rPr lang="ar-QA" b="1" dirty="0" smtClean="0"/>
              <a:t>السيد شمس الدين خليفة</a:t>
            </a:r>
            <a:endParaRPr lang="en-US" b="1" dirty="0" smtClean="0"/>
          </a:p>
          <a:p>
            <a:pPr algn="r" rtl="1"/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-3048" y="649666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Workshop on the Operation of Civil Registration, Vital Statistics and Identity Management Systems and the Production of Vital Statistics Reports for the EMR Countries, Tunis, Tunisia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7209"/>
            <a:ext cx="929640" cy="9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365125"/>
            <a:ext cx="10668000" cy="1325563"/>
          </a:xfrm>
          <a:prstGeom prst="rect">
            <a:avLst/>
          </a:prstGeom>
          <a:solidFill>
            <a:srgbClr val="8E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QA" sz="5400" dirty="0">
                <a:solidFill>
                  <a:schemeClr val="bg1"/>
                </a:solidFill>
              </a:rPr>
              <a:t>إصدار شهادة الوفاة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10668000" cy="4351338"/>
          </a:xfrm>
        </p:spPr>
        <p:txBody>
          <a:bodyPr vert="horz" lIns="91440" tIns="45720" rIns="91440" bIns="45720" rtlCol="0">
            <a:noAutofit/>
          </a:bodyPr>
          <a:lstStyle/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r>
              <a:rPr lang="ar-QA" sz="2400" dirty="0"/>
              <a:t>يعتمد إصدار شهادة الوفاة على الجنسية ومكان </a:t>
            </a:r>
            <a:r>
              <a:rPr lang="ar-QA" sz="2400" dirty="0" smtClean="0"/>
              <a:t>الوفاة و</a:t>
            </a:r>
            <a:r>
              <a:rPr lang="fr-FR" sz="2400" dirty="0" smtClean="0"/>
              <a:t> </a:t>
            </a:r>
            <a:r>
              <a:rPr lang="ar-QA" sz="2400" dirty="0" smtClean="0"/>
              <a:t>يحق للمبلغ </a:t>
            </a:r>
            <a:r>
              <a:rPr lang="ar-QA" sz="2400" dirty="0"/>
              <a:t>فقط الحصول على شهادة الوفاة</a:t>
            </a:r>
            <a:endParaRPr lang="en-US" sz="2400" dirty="0"/>
          </a:p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sz="2400" dirty="0"/>
          </a:p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sz="2400" dirty="0"/>
          </a:p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sz="2400" dirty="0"/>
          </a:p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0" y="6492874"/>
            <a:ext cx="12192000" cy="365126"/>
            <a:chOff x="0" y="6492874"/>
            <a:chExt cx="12192000" cy="365126"/>
          </a:xfrm>
        </p:grpSpPr>
        <p:sp>
          <p:nvSpPr>
            <p:cNvPr id="12" name="Rectangle 11"/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2000">
                  <a:schemeClr val="accent1">
                    <a:lumMod val="75000"/>
                  </a:schemeClr>
                </a:gs>
                <a:gs pos="47000">
                  <a:schemeClr val="accent2">
                    <a:lumMod val="50000"/>
                  </a:schemeClr>
                </a:gs>
                <a:gs pos="65000">
                  <a:srgbClr val="A21E06"/>
                </a:gs>
                <a:gs pos="87000">
                  <a:srgbClr val="6E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0" y="6492875"/>
              <a:ext cx="121920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Workshop on the Operation of Civil Registration, Vital Statistics and Identity Management Systems and the Production of Vital Statistics Reports for the EMR Countries, Tunis, Tunisia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3"/>
            <a:ext cx="2743200" cy="365125"/>
          </a:xfrm>
        </p:spPr>
        <p:txBody>
          <a:bodyPr/>
          <a:lstStyle/>
          <a:p>
            <a:fld id="{665A7A55-7F36-4F30-9F32-D3BB5102A6F2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07479" y="2607677"/>
            <a:ext cx="11200892" cy="2886075"/>
            <a:chOff x="907479" y="3148009"/>
            <a:chExt cx="11200892" cy="28860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8371" y="3148009"/>
              <a:ext cx="3810000" cy="2428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1000" y="3148009"/>
              <a:ext cx="3743325" cy="28860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479" y="3148009"/>
              <a:ext cx="3419475" cy="2295525"/>
            </a:xfrm>
            <a:prstGeom prst="rect">
              <a:avLst/>
            </a:prstGeom>
          </p:spPr>
        </p:pic>
      </p:grp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467767" y="5679569"/>
            <a:ext cx="1935384" cy="576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QA" i="1" dirty="0" smtClean="0"/>
              <a:t>نموذج من شهادة </a:t>
            </a:r>
            <a:r>
              <a:rPr lang="ar-QA" i="1" dirty="0"/>
              <a:t>الوفاة</a:t>
            </a:r>
            <a:endParaRPr lang="en-US" i="1" dirty="0"/>
          </a:p>
        </p:txBody>
      </p:sp>
      <p:sp>
        <p:nvSpPr>
          <p:cNvPr id="17" name="Striped Right Arrow 16"/>
          <p:cNvSpPr/>
          <p:nvPr/>
        </p:nvSpPr>
        <p:spPr>
          <a:xfrm rot="10800000">
            <a:off x="2628497" y="5756119"/>
            <a:ext cx="1298448" cy="422972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22000">
                <a:schemeClr val="accent1">
                  <a:lumMod val="75000"/>
                </a:schemeClr>
              </a:gs>
              <a:gs pos="47000">
                <a:schemeClr val="accent2">
                  <a:lumMod val="50000"/>
                </a:schemeClr>
              </a:gs>
              <a:gs pos="65000">
                <a:srgbClr val="A21E06"/>
              </a:gs>
              <a:gs pos="87000">
                <a:srgbClr val="6E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7209"/>
            <a:ext cx="929640" cy="9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365125"/>
            <a:ext cx="10668000" cy="1325563"/>
          </a:xfrm>
          <a:prstGeom prst="rect">
            <a:avLst/>
          </a:prstGeom>
          <a:solidFill>
            <a:srgbClr val="8E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QA" sz="5400" dirty="0">
                <a:solidFill>
                  <a:schemeClr val="bg1"/>
                </a:solidFill>
              </a:rPr>
              <a:t>مراحل عملية الترميز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106680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r>
              <a:rPr lang="ar-QA" sz="2400" dirty="0"/>
              <a:t>بعد تلقي إخطار الوفاة الذي يحتوي على وصف الوفاة، تقوم وزارة الصحة العامة بعملية ترميز أسباب الوفاة باستخدام التصنيف </a:t>
            </a:r>
            <a:r>
              <a:rPr lang="ar-QA" sz="2400" dirty="0" smtClean="0"/>
              <a:t>الإحصائي </a:t>
            </a:r>
            <a:r>
              <a:rPr lang="ar-QA" sz="2400" dirty="0"/>
              <a:t>الدولي للأمراض والمشكلات المتعلقة بالصحة (</a:t>
            </a:r>
            <a:r>
              <a:rPr lang="en-US" sz="2400" dirty="0" smtClean="0"/>
              <a:t>ICD-10 ، </a:t>
            </a:r>
            <a:r>
              <a:rPr lang="ar-QA" sz="2400" dirty="0" smtClean="0"/>
              <a:t>الإصدار 2016)</a:t>
            </a:r>
            <a:endParaRPr lang="en-US" sz="2400" dirty="0" smtClean="0"/>
          </a:p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6492874"/>
            <a:ext cx="12192000" cy="365126"/>
            <a:chOff x="0" y="6492874"/>
            <a:chExt cx="12192000" cy="365126"/>
          </a:xfrm>
        </p:grpSpPr>
        <p:sp>
          <p:nvSpPr>
            <p:cNvPr id="12" name="Rectangle 11"/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2000">
                  <a:schemeClr val="accent1">
                    <a:lumMod val="75000"/>
                  </a:schemeClr>
                </a:gs>
                <a:gs pos="47000">
                  <a:schemeClr val="accent2">
                    <a:lumMod val="50000"/>
                  </a:schemeClr>
                </a:gs>
                <a:gs pos="65000">
                  <a:srgbClr val="A21E06"/>
                </a:gs>
                <a:gs pos="87000">
                  <a:srgbClr val="6E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0" y="6492875"/>
              <a:ext cx="121920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Workshop on the Operation of Civil Registration, Vital Statistics and Identity Management Systems and the Production of Vital Statistics Reports for the EMR Countries, Tunis, Tunisia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3"/>
            <a:ext cx="2743200" cy="365125"/>
          </a:xfrm>
        </p:spPr>
        <p:txBody>
          <a:bodyPr/>
          <a:lstStyle/>
          <a:p>
            <a:fld id="{665A7A55-7F36-4F30-9F32-D3BB5102A6F2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97050402"/>
              </p:ext>
            </p:extLst>
          </p:nvPr>
        </p:nvGraphicFramePr>
        <p:xfrm>
          <a:off x="3987800" y="2726266"/>
          <a:ext cx="5781040" cy="3585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7209"/>
            <a:ext cx="929640" cy="913025"/>
          </a:xfrm>
          <a:prstGeom prst="rect">
            <a:avLst/>
          </a:prstGeom>
        </p:spPr>
      </p:pic>
      <p:sp>
        <p:nvSpPr>
          <p:cNvPr id="3" name="Curved Right Arrow 2"/>
          <p:cNvSpPr/>
          <p:nvPr/>
        </p:nvSpPr>
        <p:spPr>
          <a:xfrm rot="10800000">
            <a:off x="10280073" y="2930234"/>
            <a:ext cx="803564" cy="3068783"/>
          </a:xfrm>
          <a:prstGeom prst="curvedRightArrow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22000">
                <a:schemeClr val="accent1">
                  <a:lumMod val="75000"/>
                </a:schemeClr>
              </a:gs>
              <a:gs pos="47000">
                <a:schemeClr val="accent2">
                  <a:lumMod val="50000"/>
                </a:schemeClr>
              </a:gs>
              <a:gs pos="65000">
                <a:srgbClr val="A21E06"/>
              </a:gs>
              <a:gs pos="87000">
                <a:srgbClr val="6E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06891" y="3837709"/>
            <a:ext cx="142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/>
              <a:t>في حالة عدم وضوح سبب الوفاة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27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 flipH="1">
            <a:off x="1524000" y="365125"/>
            <a:ext cx="10668000" cy="1325563"/>
          </a:xfrm>
          <a:prstGeom prst="rect">
            <a:avLst/>
          </a:prstGeom>
          <a:solidFill>
            <a:srgbClr val="8E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QA" sz="5400" dirty="0" smtClean="0">
                <a:solidFill>
                  <a:schemeClr val="bg1"/>
                </a:solidFill>
              </a:rPr>
              <a:t>الخلاصة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106680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r>
              <a:rPr lang="ar-QA" dirty="0"/>
              <a:t>عملية جمع </a:t>
            </a:r>
            <a:r>
              <a:rPr lang="ar-QA" dirty="0" smtClean="0"/>
              <a:t>بيانات </a:t>
            </a:r>
            <a:r>
              <a:rPr lang="ar-QA" dirty="0"/>
              <a:t>المواليد والوفيات في قطر تشمل العديد من المؤسسات </a:t>
            </a:r>
            <a:r>
              <a:rPr lang="ar-QA" dirty="0" smtClean="0"/>
              <a:t>الصحية:</a:t>
            </a:r>
            <a:endParaRPr lang="ar-QA" dirty="0"/>
          </a:p>
          <a:p>
            <a:pPr lvl="1" algn="r" rtl="1">
              <a:buClr>
                <a:srgbClr val="6E0000"/>
              </a:buClr>
              <a:buFont typeface="Wingdings" panose="05000000000000000000" pitchFamily="2" charset="2"/>
              <a:buChar char="ü"/>
            </a:pPr>
            <a:r>
              <a:rPr lang="ar-QA" dirty="0"/>
              <a:t>وزارة الصحة العامة</a:t>
            </a:r>
          </a:p>
          <a:p>
            <a:pPr lvl="1" algn="r" rtl="1">
              <a:buClr>
                <a:srgbClr val="6E0000"/>
              </a:buClr>
              <a:buFont typeface="Wingdings" panose="05000000000000000000" pitchFamily="2" charset="2"/>
              <a:buChar char="ü"/>
            </a:pPr>
            <a:r>
              <a:rPr lang="ar-QA" dirty="0"/>
              <a:t>المستشفيات</a:t>
            </a:r>
          </a:p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r>
              <a:rPr lang="ar-QA" dirty="0" smtClean="0"/>
              <a:t>تعتبر وزارة الصحة العامة المركز الرئيسي في هذه العملية باعتبار أن إصدار شهادة الميلاد والوفاة بالإضافة إلى الترميز يتم من قبل قسم تسجيل المواليد والوفيات و قسم الاستخبار و المعلومات الصحية في وزارة الصحة العامة.</a:t>
            </a:r>
            <a:endParaRPr lang="fr-FR" dirty="0" smtClean="0"/>
          </a:p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r>
              <a:rPr lang="ar-SA" dirty="0"/>
              <a:t>تقوم وزارة الصحة العامة بإصدار تقارير صحية سنوية تحتوي على نسب الولادات حسب الجنس، الجنسية، الوزن... و كذلك معدلات الخصوبة. كما يتضمن التقرير نسب الوفيات، المعدلات و أسباب الوفيات حسب الجنس، الجنسية</a:t>
            </a:r>
            <a:r>
              <a:rPr lang="ar-SA"/>
              <a:t>، العمر...</a:t>
            </a:r>
            <a:endParaRPr lang="fr-FR" dirty="0" smtClean="0"/>
          </a:p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 lvl="1"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1"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6492874"/>
            <a:ext cx="12192000" cy="365126"/>
            <a:chOff x="0" y="6492874"/>
            <a:chExt cx="12192000" cy="365126"/>
          </a:xfrm>
        </p:grpSpPr>
        <p:sp>
          <p:nvSpPr>
            <p:cNvPr id="12" name="Rectangle 11"/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2000">
                  <a:schemeClr val="accent1">
                    <a:lumMod val="75000"/>
                  </a:schemeClr>
                </a:gs>
                <a:gs pos="47000">
                  <a:schemeClr val="accent2">
                    <a:lumMod val="50000"/>
                  </a:schemeClr>
                </a:gs>
                <a:gs pos="65000">
                  <a:srgbClr val="A21E06"/>
                </a:gs>
                <a:gs pos="87000">
                  <a:srgbClr val="6E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0" y="6492875"/>
              <a:ext cx="121920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Workshop on the Operation of Civil Registration, Vital Statistics and Identity Management Systems and the Production of Vital Statistics Reports for the EMR Countries, Tunis, Tunisia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92873"/>
            <a:ext cx="2743200" cy="365125"/>
          </a:xfrm>
        </p:spPr>
        <p:txBody>
          <a:bodyPr/>
          <a:lstStyle/>
          <a:p>
            <a:fld id="{665A7A55-7F36-4F30-9F32-D3BB5102A6F2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7209"/>
            <a:ext cx="929640" cy="9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448800" y="6492873"/>
            <a:ext cx="2743200" cy="365125"/>
          </a:xfrm>
        </p:spPr>
        <p:txBody>
          <a:bodyPr/>
          <a:lstStyle/>
          <a:p>
            <a:fld id="{665A7A55-7F36-4F30-9F32-D3BB5102A6F2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2002726"/>
          </a:xfrm>
        </p:spPr>
        <p:txBody>
          <a:bodyPr/>
          <a:lstStyle/>
          <a:p>
            <a:pPr algn="ctr"/>
            <a:r>
              <a:rPr lang="ar-QA" dirty="0" smtClean="0"/>
              <a:t>شكرا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6492874"/>
            <a:ext cx="12192000" cy="365126"/>
            <a:chOff x="0" y="6492874"/>
            <a:chExt cx="12192000" cy="365126"/>
          </a:xfrm>
        </p:grpSpPr>
        <p:sp>
          <p:nvSpPr>
            <p:cNvPr id="10" name="Rectangle 9"/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2000">
                  <a:schemeClr val="accent1">
                    <a:lumMod val="75000"/>
                  </a:schemeClr>
                </a:gs>
                <a:gs pos="47000">
                  <a:schemeClr val="accent2">
                    <a:lumMod val="50000"/>
                  </a:schemeClr>
                </a:gs>
                <a:gs pos="65000">
                  <a:srgbClr val="A21E06"/>
                </a:gs>
                <a:gs pos="87000">
                  <a:srgbClr val="6E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0" y="6492875"/>
              <a:ext cx="121920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Workshop on the Operation of Civil Registration, Vital Statistics and Identity Management Systems and the Production of Vital Statistics Reports for the EMR Countries, Tunis, Tunisia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7209"/>
            <a:ext cx="929640" cy="9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0712189" y="5747512"/>
            <a:ext cx="1298448" cy="576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QA" i="1" dirty="0" smtClean="0"/>
              <a:t>رجوع</a:t>
            </a:r>
            <a:endParaRPr lang="en-US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492874"/>
            <a:ext cx="12192000" cy="365126"/>
            <a:chOff x="0" y="6492874"/>
            <a:chExt cx="12192000" cy="365126"/>
          </a:xfrm>
        </p:grpSpPr>
        <p:sp>
          <p:nvSpPr>
            <p:cNvPr id="6" name="Rectangle 5"/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2000">
                  <a:schemeClr val="accent1">
                    <a:lumMod val="75000"/>
                  </a:schemeClr>
                </a:gs>
                <a:gs pos="47000">
                  <a:schemeClr val="accent2">
                    <a:lumMod val="50000"/>
                  </a:schemeClr>
                </a:gs>
                <a:gs pos="65000">
                  <a:srgbClr val="A21E06"/>
                </a:gs>
                <a:gs pos="87000">
                  <a:srgbClr val="6E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ooter Placeholder 4"/>
            <p:cNvSpPr txBox="1">
              <a:spLocks/>
            </p:cNvSpPr>
            <p:nvPr/>
          </p:nvSpPr>
          <p:spPr>
            <a:xfrm>
              <a:off x="0" y="6492875"/>
              <a:ext cx="121920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Workshop on the Operation of Civil Registration, Vital Statistics and Identity Management Systems and the Production of Vital Statistics Reports for the EMR Countries, Tunis, Tunisia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7209"/>
            <a:ext cx="929640" cy="913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4" y="361529"/>
            <a:ext cx="6014085" cy="480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0712189" y="5747512"/>
            <a:ext cx="1298448" cy="576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QA" i="1" dirty="0" smtClean="0"/>
              <a:t>رجوع</a:t>
            </a:r>
            <a:endParaRPr lang="en-US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492874"/>
            <a:ext cx="12192000" cy="365126"/>
            <a:chOff x="0" y="6492874"/>
            <a:chExt cx="12192000" cy="365126"/>
          </a:xfrm>
        </p:grpSpPr>
        <p:sp>
          <p:nvSpPr>
            <p:cNvPr id="6" name="Rectangle 5"/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2000">
                  <a:schemeClr val="accent1">
                    <a:lumMod val="75000"/>
                  </a:schemeClr>
                </a:gs>
                <a:gs pos="47000">
                  <a:schemeClr val="accent2">
                    <a:lumMod val="50000"/>
                  </a:schemeClr>
                </a:gs>
                <a:gs pos="65000">
                  <a:srgbClr val="A21E06"/>
                </a:gs>
                <a:gs pos="87000">
                  <a:srgbClr val="6E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ooter Placeholder 4"/>
            <p:cNvSpPr txBox="1">
              <a:spLocks/>
            </p:cNvSpPr>
            <p:nvPr/>
          </p:nvSpPr>
          <p:spPr>
            <a:xfrm>
              <a:off x="0" y="6492875"/>
              <a:ext cx="121920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Workshop on the Operation of Civil Registration, Vital Statistics and Identity Management Systems and the Production of Vital Statistics Reports for the EMR Countries, Tunis, Tunisia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5" y="95250"/>
            <a:ext cx="6000750" cy="6397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7209"/>
            <a:ext cx="929640" cy="9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0712189" y="5747512"/>
            <a:ext cx="1298448" cy="576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QA" i="1" dirty="0" smtClean="0"/>
              <a:t>رجوع</a:t>
            </a:r>
            <a:endParaRPr lang="en-US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492874"/>
            <a:ext cx="12192000" cy="365126"/>
            <a:chOff x="0" y="6492874"/>
            <a:chExt cx="12192000" cy="365126"/>
          </a:xfrm>
        </p:grpSpPr>
        <p:sp>
          <p:nvSpPr>
            <p:cNvPr id="6" name="Rectangle 5"/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2000">
                  <a:schemeClr val="accent1">
                    <a:lumMod val="75000"/>
                  </a:schemeClr>
                </a:gs>
                <a:gs pos="47000">
                  <a:schemeClr val="accent2">
                    <a:lumMod val="50000"/>
                  </a:schemeClr>
                </a:gs>
                <a:gs pos="65000">
                  <a:srgbClr val="A21E06"/>
                </a:gs>
                <a:gs pos="87000">
                  <a:srgbClr val="6E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ooter Placeholder 4"/>
            <p:cNvSpPr txBox="1">
              <a:spLocks/>
            </p:cNvSpPr>
            <p:nvPr/>
          </p:nvSpPr>
          <p:spPr>
            <a:xfrm>
              <a:off x="0" y="6492875"/>
              <a:ext cx="121920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Workshop on the Operation of Civil Registration, Vital Statistics and Identity Management Systems and the Production of Vital Statistics Reports for the EMR Countries, Tunis, Tunisia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876" y="52306"/>
            <a:ext cx="6552247" cy="6196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7209"/>
            <a:ext cx="929640" cy="9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0712189" y="5747512"/>
            <a:ext cx="1298448" cy="576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QA" i="1" dirty="0" smtClean="0"/>
              <a:t>رجوع</a:t>
            </a:r>
            <a:endParaRPr lang="en-US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492874"/>
            <a:ext cx="12192000" cy="365126"/>
            <a:chOff x="0" y="6492874"/>
            <a:chExt cx="12192000" cy="365126"/>
          </a:xfrm>
        </p:grpSpPr>
        <p:sp>
          <p:nvSpPr>
            <p:cNvPr id="6" name="Rectangle 5"/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2000">
                  <a:schemeClr val="accent1">
                    <a:lumMod val="75000"/>
                  </a:schemeClr>
                </a:gs>
                <a:gs pos="47000">
                  <a:schemeClr val="accent2">
                    <a:lumMod val="50000"/>
                  </a:schemeClr>
                </a:gs>
                <a:gs pos="65000">
                  <a:srgbClr val="A21E06"/>
                </a:gs>
                <a:gs pos="87000">
                  <a:srgbClr val="6E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ooter Placeholder 4"/>
            <p:cNvSpPr txBox="1">
              <a:spLocks/>
            </p:cNvSpPr>
            <p:nvPr/>
          </p:nvSpPr>
          <p:spPr>
            <a:xfrm>
              <a:off x="0" y="6492875"/>
              <a:ext cx="121920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Workshop on the Operation of Civil Registration, Vital Statistics and Identity Management Systems and the Production of Vital Statistics Reports for the EMR Countries, Tunis, Tunisia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85" y="0"/>
            <a:ext cx="4855429" cy="6323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7209"/>
            <a:ext cx="929640" cy="9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92874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22000">
                <a:schemeClr val="accent1">
                  <a:lumMod val="75000"/>
                </a:schemeClr>
              </a:gs>
              <a:gs pos="47000">
                <a:schemeClr val="accent2">
                  <a:lumMod val="50000"/>
                </a:schemeClr>
              </a:gs>
              <a:gs pos="65000">
                <a:srgbClr val="A21E06"/>
              </a:gs>
              <a:gs pos="87000">
                <a:srgbClr val="6E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5125"/>
            <a:ext cx="10668000" cy="1325563"/>
          </a:xfrm>
          <a:solidFill>
            <a:srgbClr val="8E0000"/>
          </a:solidFill>
        </p:spPr>
        <p:txBody>
          <a:bodyPr/>
          <a:lstStyle/>
          <a:p>
            <a:pPr algn="r"/>
            <a:r>
              <a:rPr lang="ar-QA" sz="5400" dirty="0" smtClean="0">
                <a:solidFill>
                  <a:schemeClr val="bg1"/>
                </a:solidFill>
              </a:rPr>
              <a:t>المحاور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10668000" cy="4351338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endParaRPr lang="fr-FR" dirty="0" smtClean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QA" dirty="0" smtClean="0"/>
              <a:t>المقدمة</a:t>
            </a:r>
            <a:endParaRPr lang="fr-FR" dirty="0" smtClean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QA" dirty="0" smtClean="0"/>
              <a:t>عملية </a:t>
            </a:r>
            <a:r>
              <a:rPr lang="ar-QA" dirty="0"/>
              <a:t>تسجيل المواليد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QA" dirty="0"/>
              <a:t>اصدار شهادة الميلاد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QA" dirty="0"/>
              <a:t>عملية تسجيل الوفاة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QA" dirty="0"/>
              <a:t>إصدار شهادة الوفاة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QA" dirty="0" smtClean="0"/>
              <a:t>مراحل</a:t>
            </a:r>
            <a:r>
              <a:rPr lang="fr-FR" dirty="0" smtClean="0"/>
              <a:t> </a:t>
            </a:r>
            <a:r>
              <a:rPr lang="ar-QA" dirty="0" smtClean="0"/>
              <a:t>عملية </a:t>
            </a:r>
            <a:r>
              <a:rPr lang="ar-QA" dirty="0"/>
              <a:t>الترميز </a:t>
            </a:r>
            <a:endParaRPr lang="fr-FR" dirty="0" smtClean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QA" dirty="0" smtClean="0"/>
              <a:t>الخلاصة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Workshop on the Operation of Civil Registration, Vital Statistics and Identity Management Systems and the Production of Vital Statistics Reports for the EMR Countries, Tunis, Tunisia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448800" y="6492873"/>
            <a:ext cx="2743200" cy="365125"/>
          </a:xfrm>
        </p:spPr>
        <p:txBody>
          <a:bodyPr/>
          <a:lstStyle/>
          <a:p>
            <a:fld id="{665A7A55-7F36-4F30-9F32-D3BB5102A6F2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7209"/>
            <a:ext cx="929640" cy="9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92874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22000">
                <a:schemeClr val="accent1">
                  <a:lumMod val="75000"/>
                </a:schemeClr>
              </a:gs>
              <a:gs pos="47000">
                <a:schemeClr val="accent2">
                  <a:lumMod val="50000"/>
                </a:schemeClr>
              </a:gs>
              <a:gs pos="65000">
                <a:srgbClr val="A21E06"/>
              </a:gs>
              <a:gs pos="87000">
                <a:srgbClr val="6E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365125"/>
            <a:ext cx="10668000" cy="1325563"/>
          </a:xfrm>
          <a:prstGeom prst="rect">
            <a:avLst/>
          </a:prstGeom>
          <a:solidFill>
            <a:srgbClr val="8E00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ar-QA" sz="5400" dirty="0"/>
          </a:p>
          <a:p>
            <a:pPr algn="r" rtl="1"/>
            <a:r>
              <a:rPr lang="ar-QA" sz="5800" dirty="0">
                <a:solidFill>
                  <a:schemeClr val="bg1"/>
                </a:solidFill>
              </a:rPr>
              <a:t>دولة </a:t>
            </a:r>
            <a:r>
              <a:rPr lang="ar-QA" sz="5800" dirty="0" smtClean="0">
                <a:solidFill>
                  <a:schemeClr val="bg1"/>
                </a:solidFill>
              </a:rPr>
              <a:t>قطر</a:t>
            </a:r>
            <a:r>
              <a:rPr lang="fr-FR" sz="5800" dirty="0" smtClean="0">
                <a:solidFill>
                  <a:schemeClr val="bg1"/>
                </a:solidFill>
              </a:rPr>
              <a:t> </a:t>
            </a:r>
            <a:endParaRPr lang="ar-QA" sz="5800" dirty="0">
              <a:solidFill>
                <a:schemeClr val="bg1"/>
              </a:solidFill>
            </a:endParaRPr>
          </a:p>
          <a:p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Workshop on the Operation of Civil Registration, Vital Statistics and Identity Management Systems and the Production of Vital Statistics Reports for the EMR Countries, Tunis, Tunisia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448800" y="6492873"/>
            <a:ext cx="2743200" cy="365125"/>
          </a:xfrm>
        </p:spPr>
        <p:txBody>
          <a:bodyPr/>
          <a:lstStyle/>
          <a:p>
            <a:fld id="{665A7A55-7F36-4F30-9F32-D3BB5102A6F2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7209"/>
            <a:ext cx="929640" cy="913025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67745" y="1825625"/>
            <a:ext cx="7024255" cy="4351338"/>
          </a:xfrm>
        </p:spPr>
        <p:txBody>
          <a:bodyPr>
            <a:normAutofit/>
          </a:bodyPr>
          <a:lstStyle/>
          <a:p>
            <a:pPr algn="r" rtl="1">
              <a:buClr>
                <a:srgbClr val="8E0000"/>
              </a:buClr>
              <a:buFont typeface="Wingdings" panose="05000000000000000000" pitchFamily="2" charset="2"/>
              <a:buChar char="q"/>
            </a:pPr>
            <a:r>
              <a:rPr lang="ar-QA" dirty="0"/>
              <a:t>مساحة دولة </a:t>
            </a:r>
            <a:r>
              <a:rPr lang="ar-QA" dirty="0" smtClean="0"/>
              <a:t>قطر</a:t>
            </a:r>
            <a:r>
              <a:rPr lang="fr-FR" dirty="0" smtClean="0"/>
              <a:t> :</a:t>
            </a:r>
            <a:r>
              <a:rPr lang="ar-QA" dirty="0" smtClean="0"/>
              <a:t>11،571 كم²</a:t>
            </a:r>
            <a:endParaRPr lang="ar-SA" dirty="0" smtClean="0"/>
          </a:p>
          <a:p>
            <a:pPr algn="r" rtl="1">
              <a:buClr>
                <a:srgbClr val="8E0000"/>
              </a:buClr>
              <a:buFont typeface="Wingdings" panose="05000000000000000000" pitchFamily="2" charset="2"/>
              <a:buChar char="q"/>
            </a:pPr>
            <a:endParaRPr lang="ar-SA" dirty="0"/>
          </a:p>
          <a:p>
            <a:pPr algn="r" rtl="1">
              <a:buClr>
                <a:srgbClr val="8E0000"/>
              </a:buClr>
              <a:buFont typeface="Wingdings" panose="05000000000000000000" pitchFamily="2" charset="2"/>
              <a:buChar char="q"/>
            </a:pPr>
            <a:r>
              <a:rPr lang="ar-SA" dirty="0"/>
              <a:t>عدد السكان في دولة </a:t>
            </a:r>
            <a:r>
              <a:rPr lang="ar-SA" dirty="0" smtClean="0"/>
              <a:t>قطر</a:t>
            </a:r>
            <a:r>
              <a:rPr lang="fr-FR" dirty="0" smtClean="0"/>
              <a:t> </a:t>
            </a:r>
            <a:r>
              <a:rPr lang="fr-FR" dirty="0"/>
              <a:t>2,700,000 :</a:t>
            </a:r>
            <a:endParaRPr lang="en-US" dirty="0"/>
          </a:p>
          <a:p>
            <a:pPr algn="r" rtl="1">
              <a:buClr>
                <a:srgbClr val="8E0000"/>
              </a:buClr>
              <a:buFont typeface="Wingdings" panose="05000000000000000000" pitchFamily="2" charset="2"/>
              <a:buChar char="q"/>
            </a:pPr>
            <a:endParaRPr lang="fr-FR" dirty="0" smtClean="0"/>
          </a:p>
          <a:p>
            <a:pPr algn="r" rtl="1">
              <a:buClr>
                <a:srgbClr val="8E0000"/>
              </a:buClr>
              <a:buFont typeface="Wingdings" panose="05000000000000000000" pitchFamily="2" charset="2"/>
              <a:buChar char="q"/>
            </a:pPr>
            <a:r>
              <a:rPr lang="ar-QA" dirty="0"/>
              <a:t>عدد المستشفيات التي تتم فيها الولادة </a:t>
            </a:r>
            <a:r>
              <a:rPr lang="fr-FR" dirty="0" smtClean="0"/>
              <a:t>:</a:t>
            </a:r>
            <a:r>
              <a:rPr lang="ar-QA" dirty="0" smtClean="0"/>
              <a:t>  11</a:t>
            </a:r>
            <a:r>
              <a:rPr lang="fr-FR" dirty="0" smtClean="0"/>
              <a:t> </a:t>
            </a:r>
            <a:r>
              <a:rPr lang="ar-QA" dirty="0" smtClean="0"/>
              <a:t>مستشفى</a:t>
            </a:r>
            <a:endParaRPr lang="fr-FR" dirty="0" smtClean="0"/>
          </a:p>
          <a:p>
            <a:pPr algn="r" rtl="1">
              <a:buClr>
                <a:srgbClr val="8E0000"/>
              </a:buClr>
              <a:buFont typeface="Wingdings" panose="05000000000000000000" pitchFamily="2" charset="2"/>
              <a:buChar char="q"/>
            </a:pPr>
            <a:endParaRPr lang="fr-FR" dirty="0"/>
          </a:p>
          <a:p>
            <a:pPr algn="r" rtl="1">
              <a:buClr>
                <a:srgbClr val="8E0000"/>
              </a:buClr>
              <a:buFont typeface="Wingdings" panose="05000000000000000000" pitchFamily="2" charset="2"/>
              <a:buChar char="q"/>
            </a:pPr>
            <a:r>
              <a:rPr lang="ar-QA" dirty="0"/>
              <a:t>عدد المستشفيات المخولة بإصدار إشعار الوفاة: 5 مستشفيات حكومية في جميع مناطق الدولة</a:t>
            </a:r>
          </a:p>
          <a:p>
            <a:pPr algn="r" rtl="1">
              <a:buClr>
                <a:srgbClr val="8E0000"/>
              </a:buClr>
              <a:buFont typeface="Wingdings" panose="05000000000000000000" pitchFamily="2" charset="2"/>
              <a:buChar char="q"/>
            </a:pPr>
            <a:endParaRPr lang="ar-QA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6094"/>
            <a:ext cx="3246727" cy="4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92874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22000">
                <a:schemeClr val="accent1">
                  <a:lumMod val="75000"/>
                </a:schemeClr>
              </a:gs>
              <a:gs pos="47000">
                <a:schemeClr val="accent2">
                  <a:lumMod val="50000"/>
                </a:schemeClr>
              </a:gs>
              <a:gs pos="65000">
                <a:srgbClr val="A21E06"/>
              </a:gs>
              <a:gs pos="87000">
                <a:srgbClr val="6E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365125"/>
            <a:ext cx="10668000" cy="1325563"/>
          </a:xfrm>
          <a:prstGeom prst="rect">
            <a:avLst/>
          </a:prstGeom>
          <a:solidFill>
            <a:srgbClr val="8E00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ar-QA" sz="5400" dirty="0"/>
          </a:p>
          <a:p>
            <a:pPr algn="r" rtl="1"/>
            <a:r>
              <a:rPr lang="ar-QA" sz="5800" dirty="0">
                <a:solidFill>
                  <a:schemeClr val="bg1"/>
                </a:solidFill>
              </a:rPr>
              <a:t>المقدمة</a:t>
            </a:r>
          </a:p>
          <a:p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10668000" cy="4351338"/>
          </a:xfrm>
        </p:spPr>
        <p:txBody>
          <a:bodyPr>
            <a:normAutofit/>
          </a:bodyPr>
          <a:lstStyle/>
          <a:p>
            <a:pPr algn="r" rtl="1">
              <a:buClr>
                <a:srgbClr val="8E0000"/>
              </a:buClr>
              <a:buFont typeface="Wingdings" panose="05000000000000000000" pitchFamily="2" charset="2"/>
              <a:buChar char="q"/>
            </a:pPr>
            <a:r>
              <a:rPr lang="ar-QA" dirty="0"/>
              <a:t>بدأت </a:t>
            </a:r>
            <a:r>
              <a:rPr lang="ar-QA" dirty="0" smtClean="0"/>
              <a:t>دولة</a:t>
            </a:r>
            <a:r>
              <a:rPr lang="fr-FR" dirty="0" smtClean="0"/>
              <a:t> </a:t>
            </a:r>
            <a:r>
              <a:rPr lang="ar-QA" dirty="0" smtClean="0"/>
              <a:t>قطر </a:t>
            </a:r>
            <a:r>
              <a:rPr lang="ar-QA" dirty="0"/>
              <a:t>التسجيل الكامل </a:t>
            </a:r>
            <a:r>
              <a:rPr lang="ar-QA" dirty="0" smtClean="0"/>
              <a:t>لحالات </a:t>
            </a:r>
            <a:r>
              <a:rPr lang="ar-QA" dirty="0"/>
              <a:t>الولادات و </a:t>
            </a:r>
            <a:r>
              <a:rPr lang="ar-QA" dirty="0" smtClean="0"/>
              <a:t>الوفيات</a:t>
            </a:r>
            <a:r>
              <a:rPr lang="fr-FR" dirty="0" smtClean="0"/>
              <a:t> </a:t>
            </a:r>
            <a:r>
              <a:rPr lang="ar-QA" dirty="0" smtClean="0"/>
              <a:t>في </a:t>
            </a:r>
            <a:r>
              <a:rPr lang="ar-QA" dirty="0"/>
              <a:t>سنة 1982. وفي سنة 2000 ، بدأ استخدام النظام الإلكتروني</a:t>
            </a:r>
            <a:r>
              <a:rPr lang="ar-QA" dirty="0" smtClean="0"/>
              <a:t>.</a:t>
            </a:r>
          </a:p>
          <a:p>
            <a:pPr algn="r" rtl="1">
              <a:buClr>
                <a:srgbClr val="8E0000"/>
              </a:buClr>
              <a:buFont typeface="Wingdings" panose="05000000000000000000" pitchFamily="2" charset="2"/>
              <a:buChar char="q"/>
            </a:pPr>
            <a:endParaRPr lang="ar-QA" dirty="0" smtClean="0"/>
          </a:p>
          <a:p>
            <a:pPr algn="r" rtl="1">
              <a:buClr>
                <a:srgbClr val="8E0000"/>
              </a:buClr>
              <a:buFont typeface="Wingdings" panose="05000000000000000000" pitchFamily="2" charset="2"/>
              <a:buChar char="q"/>
            </a:pPr>
            <a:r>
              <a:rPr lang="ar-QA" dirty="0" smtClean="0"/>
              <a:t>يتسم </a:t>
            </a:r>
            <a:r>
              <a:rPr lang="ar-QA" dirty="0"/>
              <a:t>نظام التسجيل في دولة قطر بالمركزية ، وفي الوقت الحاضر يعتبر قسم تسجيل المواليد والوفيات في وزارة الصحة العامة هو المسؤول عن تسجيل المواليد والوفيات</a:t>
            </a:r>
            <a:r>
              <a:rPr lang="ar-QA" dirty="0" smtClean="0"/>
              <a:t>.</a:t>
            </a:r>
          </a:p>
          <a:p>
            <a:pPr algn="r" rtl="1">
              <a:buClr>
                <a:srgbClr val="8E0000"/>
              </a:buClr>
              <a:buFont typeface="Wingdings" panose="05000000000000000000" pitchFamily="2" charset="2"/>
              <a:buChar char="q"/>
            </a:pPr>
            <a:endParaRPr lang="ar-QA" dirty="0" smtClean="0"/>
          </a:p>
          <a:p>
            <a:pPr algn="r" rtl="1">
              <a:buClr>
                <a:srgbClr val="8E0000"/>
              </a:buClr>
              <a:buFont typeface="Wingdings" panose="05000000000000000000" pitchFamily="2" charset="2"/>
              <a:buChar char="q"/>
            </a:pPr>
            <a:r>
              <a:rPr lang="ar-QA" dirty="0"/>
              <a:t>يجب على جميع المواطنين القطريين والمقيمين الإبلاغ عن حالات الولادة الجديدة خلال 15 يومًا وحتى 30 يومًا للمواطنين القطريين خارج البلاد</a:t>
            </a:r>
            <a:r>
              <a:rPr lang="ar-QA" dirty="0" smtClean="0"/>
              <a:t>.</a:t>
            </a:r>
            <a:endParaRPr lang="ar-Q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Workshop on the Operation of Civil Registration, Vital Statistics and Identity Management Systems and the Production of Vital Statistics Reports for the EMR Countries, Tunis, Tunisia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448800" y="6492873"/>
            <a:ext cx="2743200" cy="365125"/>
          </a:xfrm>
        </p:spPr>
        <p:txBody>
          <a:bodyPr/>
          <a:lstStyle/>
          <a:p>
            <a:fld id="{665A7A55-7F36-4F30-9F32-D3BB5102A6F2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7209"/>
            <a:ext cx="929640" cy="9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365125"/>
            <a:ext cx="10668000" cy="1325563"/>
          </a:xfrm>
          <a:prstGeom prst="rect">
            <a:avLst/>
          </a:prstGeom>
          <a:solidFill>
            <a:srgbClr val="8E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QA" sz="5400" dirty="0">
                <a:solidFill>
                  <a:schemeClr val="bg1"/>
                </a:solidFill>
              </a:rPr>
              <a:t>عملية تسجيل المواليد (1)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10668000" cy="4227703"/>
          </a:xfrm>
        </p:spPr>
        <p:txBody>
          <a:bodyPr>
            <a:noAutofit/>
          </a:bodyPr>
          <a:lstStyle/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r>
              <a:rPr lang="ar-QA" dirty="0" smtClean="0"/>
              <a:t>يُلزم </a:t>
            </a:r>
            <a:r>
              <a:rPr lang="ar-QA" dirty="0"/>
              <a:t>القانون بالإبلاغ عن جميع الولادات التي تتم داخل البلد إلى المكاتب المعنية في وزارة الصحة العامة. </a:t>
            </a:r>
            <a:endParaRPr lang="ar-QA" dirty="0" smtClean="0"/>
          </a:p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r>
              <a:rPr lang="ar-QA" dirty="0" smtClean="0"/>
              <a:t>الأشخاص </a:t>
            </a:r>
            <a:r>
              <a:rPr lang="ar-QA" dirty="0"/>
              <a:t>الذين يمكنهم الإبلاغ عن </a:t>
            </a:r>
            <a:r>
              <a:rPr lang="ar-QA" dirty="0" smtClean="0"/>
              <a:t>الولادات</a:t>
            </a:r>
            <a:r>
              <a:rPr lang="ar-QA" dirty="0"/>
              <a:t>: </a:t>
            </a:r>
            <a:endParaRPr lang="ar-QA" dirty="0" smtClean="0"/>
          </a:p>
          <a:p>
            <a:pPr marL="800100" lvl="1" indent="-342900" algn="r" rtl="1">
              <a:buClr>
                <a:srgbClr val="6E0000"/>
              </a:buClr>
              <a:buFont typeface="+mj-lt"/>
              <a:buAutoNum type="arabicPeriod"/>
            </a:pPr>
            <a:r>
              <a:rPr lang="ar-QA" sz="1800" dirty="0"/>
              <a:t>والد </a:t>
            </a:r>
            <a:r>
              <a:rPr lang="ar-QA" sz="1800" dirty="0" smtClean="0"/>
              <a:t>المولود اذا كان </a:t>
            </a:r>
            <a:r>
              <a:rPr lang="ar-QA" sz="1800" dirty="0"/>
              <a:t>حاضرا ،</a:t>
            </a:r>
          </a:p>
          <a:p>
            <a:pPr marL="800100" lvl="1" indent="-342900" algn="r" rtl="1">
              <a:buClr>
                <a:srgbClr val="6E0000"/>
              </a:buClr>
              <a:buFont typeface="+mj-lt"/>
              <a:buAutoNum type="arabicPeriod"/>
            </a:pPr>
            <a:r>
              <a:rPr lang="ar-QA" sz="1800" dirty="0" smtClean="0"/>
              <a:t>الأقارب البالغين من الذكور العصبة، ثم الاناث الأقرب درجة للمولود ممن حضر الولادة،</a:t>
            </a:r>
            <a:endParaRPr lang="ar-QA" sz="1800" dirty="0"/>
          </a:p>
          <a:p>
            <a:pPr marL="800100" lvl="1" indent="-342900" algn="r" rtl="1">
              <a:buClr>
                <a:srgbClr val="6E0000"/>
              </a:buClr>
              <a:buFont typeface="+mj-lt"/>
              <a:buAutoNum type="arabicPeriod"/>
            </a:pPr>
            <a:r>
              <a:rPr lang="ar-QA" sz="1800" dirty="0"/>
              <a:t>الطبيب </a:t>
            </a:r>
            <a:r>
              <a:rPr lang="ar-QA" sz="1800" dirty="0" smtClean="0"/>
              <a:t>الذي أجرى الولادة أو غيره من الأشخاص المرخص لهم بالتوليد،</a:t>
            </a:r>
            <a:endParaRPr lang="ar-QA" sz="1800" dirty="0"/>
          </a:p>
          <a:p>
            <a:pPr marL="800100" lvl="1" indent="-342900" algn="r" rtl="1">
              <a:buClr>
                <a:srgbClr val="6E0000"/>
              </a:buClr>
              <a:buFont typeface="+mj-lt"/>
              <a:buAutoNum type="arabicPeriod"/>
            </a:pPr>
            <a:r>
              <a:rPr lang="ar-QA" sz="1800" dirty="0"/>
              <a:t>مديري المستشفيات </a:t>
            </a:r>
            <a:r>
              <a:rPr lang="ar-QA" sz="1800" dirty="0" smtClean="0"/>
              <a:t>العامة و الخاصة و المؤسسات العقابية، و غيرها من الأماكن التي تتم فيها </a:t>
            </a:r>
            <a:r>
              <a:rPr lang="ar-QA" sz="1800" dirty="0"/>
              <a:t>الولادة ،</a:t>
            </a:r>
          </a:p>
          <a:p>
            <a:pPr marL="800100" lvl="1" indent="-342900" algn="r" rtl="1">
              <a:buClr>
                <a:srgbClr val="6E0000"/>
              </a:buClr>
              <a:buFont typeface="+mj-lt"/>
              <a:buAutoNum type="arabicPeriod"/>
            </a:pPr>
            <a:r>
              <a:rPr lang="ar-QA" sz="1800" dirty="0" smtClean="0"/>
              <a:t>والدة المولود،</a:t>
            </a:r>
          </a:p>
          <a:p>
            <a:pPr marL="800100" lvl="1" indent="-342900" algn="r" rtl="1">
              <a:buClr>
                <a:srgbClr val="6E0000"/>
              </a:buClr>
              <a:buFont typeface="+mj-lt"/>
              <a:buAutoNum type="arabicPeriod"/>
            </a:pPr>
            <a:r>
              <a:rPr lang="ar-QA" sz="1800" dirty="0" smtClean="0"/>
              <a:t>من تعينه المحكمة المختصة بناء على أمر أو حكم قضائي صادر عنها</a:t>
            </a:r>
            <a:r>
              <a:rPr lang="ar-QA" sz="1800" dirty="0"/>
              <a:t> ،</a:t>
            </a:r>
          </a:p>
          <a:p>
            <a:pPr marL="800100" lvl="1" indent="-342900" algn="r" rtl="1">
              <a:buClr>
                <a:srgbClr val="6E0000"/>
              </a:buClr>
              <a:buFont typeface="+mj-lt"/>
              <a:buAutoNum type="arabicPeriod"/>
            </a:pPr>
            <a:r>
              <a:rPr lang="ar-QA" sz="1800" dirty="0" smtClean="0"/>
              <a:t>ربان السفينة أو قائد الطائرة أو غيرها من وسائل النقل اذا حدثت الولادة بها.</a:t>
            </a:r>
          </a:p>
          <a:p>
            <a:pPr marL="457200" lvl="1" indent="0" algn="r" rtl="1">
              <a:buClr>
                <a:srgbClr val="6E0000"/>
              </a:buClr>
              <a:buNone/>
            </a:pPr>
            <a:r>
              <a:rPr lang="ar-QA" sz="1800" dirty="0" smtClean="0"/>
              <a:t> و في حالة ولادة أكثر من مولود يكون التبليغ عن كل مولود على حدة. فاذا حدثت واقعة الولادة خارج الدولة</a:t>
            </a:r>
            <a:r>
              <a:rPr lang="ar-QA" sz="1800" dirty="0"/>
              <a:t> ،</a:t>
            </a:r>
            <a:r>
              <a:rPr lang="ar-QA" sz="1800" dirty="0" smtClean="0"/>
              <a:t> يكون الأشخاص المكلفون بالتبليغ هم </a:t>
            </a:r>
            <a:r>
              <a:rPr lang="ar-QA" sz="1800" dirty="0"/>
              <a:t>المذكورين 1 ،2 ،5 ،6 ،</a:t>
            </a:r>
            <a:r>
              <a:rPr lang="ar-QA" sz="1800" dirty="0" smtClean="0"/>
              <a:t>7.</a:t>
            </a:r>
            <a:endParaRPr lang="en-US" sz="18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6492874"/>
            <a:ext cx="12192000" cy="365126"/>
            <a:chOff x="0" y="6492874"/>
            <a:chExt cx="12192000" cy="365126"/>
          </a:xfrm>
        </p:grpSpPr>
        <p:sp>
          <p:nvSpPr>
            <p:cNvPr id="12" name="Rectangle 11"/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2000">
                  <a:schemeClr val="accent1">
                    <a:lumMod val="75000"/>
                  </a:schemeClr>
                </a:gs>
                <a:gs pos="47000">
                  <a:schemeClr val="accent2">
                    <a:lumMod val="50000"/>
                  </a:schemeClr>
                </a:gs>
                <a:gs pos="65000">
                  <a:srgbClr val="A21E06"/>
                </a:gs>
                <a:gs pos="87000">
                  <a:srgbClr val="6E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0" y="6492875"/>
              <a:ext cx="121920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Workshop on the Operation of Civil Registration, Vital Statistics and Identity Management Systems and the Production of Vital Statistics Reports for the EMR Countries, Tunis, Tunisia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448800" y="6492873"/>
            <a:ext cx="2743200" cy="365125"/>
          </a:xfrm>
        </p:spPr>
        <p:txBody>
          <a:bodyPr/>
          <a:lstStyle/>
          <a:p>
            <a:fld id="{665A7A55-7F36-4F30-9F32-D3BB5102A6F2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7209"/>
            <a:ext cx="929640" cy="9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365125"/>
            <a:ext cx="10668000" cy="1325563"/>
          </a:xfrm>
          <a:prstGeom prst="rect">
            <a:avLst/>
          </a:prstGeom>
          <a:solidFill>
            <a:srgbClr val="8E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QA" sz="5400" dirty="0">
                <a:solidFill>
                  <a:schemeClr val="bg1"/>
                </a:solidFill>
              </a:rPr>
              <a:t>عملية تسجيل </a:t>
            </a:r>
            <a:r>
              <a:rPr lang="ar-QA" sz="5400" dirty="0" smtClean="0">
                <a:solidFill>
                  <a:schemeClr val="bg1"/>
                </a:solidFill>
              </a:rPr>
              <a:t>المواليد </a:t>
            </a:r>
            <a:r>
              <a:rPr lang="en-US" sz="5400" dirty="0" smtClean="0">
                <a:solidFill>
                  <a:schemeClr val="bg1"/>
                </a:solidFill>
              </a:rPr>
              <a:t>(2)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0" y="1825626"/>
            <a:ext cx="10668000" cy="436832"/>
          </a:xfrm>
        </p:spPr>
        <p:txBody>
          <a:bodyPr>
            <a:normAutofit/>
          </a:bodyPr>
          <a:lstStyle/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r>
              <a:rPr lang="ar-QA" sz="2400" dirty="0"/>
              <a:t>يجب على المبلغ تقديم المعلومات التالية: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6492874"/>
            <a:ext cx="12192000" cy="365126"/>
            <a:chOff x="0" y="6492874"/>
            <a:chExt cx="12192000" cy="365126"/>
          </a:xfrm>
        </p:grpSpPr>
        <p:sp>
          <p:nvSpPr>
            <p:cNvPr id="12" name="Rectangle 11"/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2000">
                  <a:schemeClr val="accent1">
                    <a:lumMod val="75000"/>
                  </a:schemeClr>
                </a:gs>
                <a:gs pos="47000">
                  <a:schemeClr val="accent2">
                    <a:lumMod val="50000"/>
                  </a:schemeClr>
                </a:gs>
                <a:gs pos="65000">
                  <a:srgbClr val="A21E06"/>
                </a:gs>
                <a:gs pos="87000">
                  <a:srgbClr val="6E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0" y="6492875"/>
              <a:ext cx="121920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Workshop on the Operation of Civil Registration, Vital Statistics and Identity Management Systems and the Production of Vital Statistics Reports for the EMR Countries, Tunis, Tunisia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79592" y="2194560"/>
            <a:ext cx="6226663" cy="4284217"/>
            <a:chOff x="0" y="2262458"/>
            <a:chExt cx="6134100" cy="42304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62458"/>
              <a:ext cx="6134100" cy="423041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596134" y="2307710"/>
              <a:ext cx="941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QA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الجزء 1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08" y="2294081"/>
            <a:ext cx="6086475" cy="4183793"/>
            <a:chOff x="6119813" y="2309080"/>
            <a:chExt cx="6086475" cy="41837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9813" y="3236086"/>
              <a:ext cx="6086475" cy="325678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692134" y="2309080"/>
              <a:ext cx="941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QA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الجزء 2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92873"/>
            <a:ext cx="2743200" cy="365125"/>
          </a:xfrm>
        </p:spPr>
        <p:txBody>
          <a:bodyPr/>
          <a:lstStyle/>
          <a:p>
            <a:fld id="{665A7A55-7F36-4F30-9F32-D3BB5102A6F2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7209"/>
            <a:ext cx="929640" cy="9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365125"/>
            <a:ext cx="10668000" cy="1325563"/>
          </a:xfrm>
          <a:prstGeom prst="rect">
            <a:avLst/>
          </a:prstGeom>
          <a:solidFill>
            <a:srgbClr val="8E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QA" sz="5400" dirty="0">
                <a:solidFill>
                  <a:schemeClr val="bg1"/>
                </a:solidFill>
              </a:rPr>
              <a:t>اصدار شهادة الميلاد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10668000" cy="4351338"/>
          </a:xfrm>
        </p:spPr>
        <p:txBody>
          <a:bodyPr>
            <a:normAutofit/>
          </a:bodyPr>
          <a:lstStyle/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r>
              <a:rPr lang="ar-QA" sz="2400" dirty="0"/>
              <a:t>يعتمد إصدار شهادة الميلاد على الجنسية ومكان </a:t>
            </a:r>
            <a:r>
              <a:rPr lang="ar-QA" sz="2400" dirty="0" smtClean="0"/>
              <a:t>الميلاد</a:t>
            </a:r>
            <a:r>
              <a:rPr lang="fr-FR" sz="2400" dirty="0" smtClean="0"/>
              <a:t> </a:t>
            </a:r>
            <a:r>
              <a:rPr lang="ar-QA" sz="2400" dirty="0" smtClean="0"/>
              <a:t>ويحق للمبلغ أو المخول بالإبلاغ </a:t>
            </a:r>
            <a:r>
              <a:rPr lang="ar-QA" sz="2400" dirty="0"/>
              <a:t>فقط الحصول على شهادة </a:t>
            </a:r>
            <a:r>
              <a:rPr lang="ar-QA" sz="2400" dirty="0" smtClean="0"/>
              <a:t>الميلاد</a:t>
            </a:r>
            <a:r>
              <a:rPr lang="fr-FR" sz="2400" dirty="0" smtClean="0"/>
              <a:t> </a:t>
            </a:r>
            <a:endParaRPr lang="en-US" sz="2400" dirty="0" smtClean="0"/>
          </a:p>
          <a:p>
            <a:pPr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lvl="1"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lvl="1"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>
              <a:buClr>
                <a:srgbClr val="6E0000"/>
              </a:buCl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6492874"/>
            <a:ext cx="12192000" cy="365126"/>
            <a:chOff x="0" y="6492874"/>
            <a:chExt cx="12192000" cy="365126"/>
          </a:xfrm>
        </p:grpSpPr>
        <p:sp>
          <p:nvSpPr>
            <p:cNvPr id="12" name="Rectangle 11"/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2000">
                  <a:schemeClr val="accent1">
                    <a:lumMod val="75000"/>
                  </a:schemeClr>
                </a:gs>
                <a:gs pos="47000">
                  <a:schemeClr val="accent2">
                    <a:lumMod val="50000"/>
                  </a:schemeClr>
                </a:gs>
                <a:gs pos="65000">
                  <a:srgbClr val="A21E06"/>
                </a:gs>
                <a:gs pos="87000">
                  <a:srgbClr val="6E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0" y="6492875"/>
              <a:ext cx="121920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Workshop on the Operation of Civil Registration, Vital Statistics and Identity Management Systems and the Production of Vital Statistics Reports for the EMR Countries, Tunis, Tunisia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92873"/>
            <a:ext cx="2743200" cy="365125"/>
          </a:xfrm>
        </p:spPr>
        <p:txBody>
          <a:bodyPr/>
          <a:lstStyle/>
          <a:p>
            <a:fld id="{665A7A55-7F36-4F30-9F32-D3BB5102A6F2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8706" y="5550250"/>
            <a:ext cx="2998782" cy="576072"/>
            <a:chOff x="2297240" y="5550250"/>
            <a:chExt cx="2998782" cy="576072"/>
          </a:xfrm>
        </p:grpSpPr>
        <p:sp>
          <p:nvSpPr>
            <p:cNvPr id="20" name="Rounded Rectangle 19">
              <a:hlinkClick r:id="rId2" action="ppaction://hlinksldjump"/>
            </p:cNvPr>
            <p:cNvSpPr/>
            <p:nvPr/>
          </p:nvSpPr>
          <p:spPr>
            <a:xfrm>
              <a:off x="2297240" y="5550250"/>
              <a:ext cx="1298448" cy="576072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r>
                <a:rPr lang="ar-QA" dirty="0">
                  <a:solidFill>
                    <a:schemeClr val="bg1"/>
                  </a:solidFill>
                </a:rPr>
                <a:t>شهادة الميلاد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Striped Right Arrow 21"/>
            <p:cNvSpPr/>
            <p:nvPr/>
          </p:nvSpPr>
          <p:spPr>
            <a:xfrm rot="10800000">
              <a:off x="3997574" y="5634808"/>
              <a:ext cx="1298448" cy="422972"/>
            </a:xfrm>
            <a:prstGeom prst="stripedRightArrow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2000">
                  <a:schemeClr val="accent1">
                    <a:lumMod val="75000"/>
                  </a:schemeClr>
                </a:gs>
                <a:gs pos="47000">
                  <a:schemeClr val="accent2">
                    <a:lumMod val="50000"/>
                  </a:schemeClr>
                </a:gs>
                <a:gs pos="65000">
                  <a:srgbClr val="A21E06"/>
                </a:gs>
                <a:gs pos="87000">
                  <a:srgbClr val="6E00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805" y="2802097"/>
            <a:ext cx="3800475" cy="3324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146" y="2820193"/>
            <a:ext cx="3800475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" y="2820193"/>
            <a:ext cx="3829050" cy="14287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7209"/>
            <a:ext cx="929640" cy="9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365125"/>
            <a:ext cx="10668000" cy="1325563"/>
          </a:xfrm>
          <a:prstGeom prst="rect">
            <a:avLst/>
          </a:prstGeom>
          <a:solidFill>
            <a:srgbClr val="8E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QA" sz="5400" dirty="0">
                <a:solidFill>
                  <a:schemeClr val="bg1"/>
                </a:solidFill>
              </a:rPr>
              <a:t>عملية تسجيل </a:t>
            </a:r>
            <a:r>
              <a:rPr lang="ar-QA" sz="5400" dirty="0" smtClean="0">
                <a:solidFill>
                  <a:schemeClr val="bg1"/>
                </a:solidFill>
              </a:rPr>
              <a:t>الوفيات </a:t>
            </a:r>
            <a:r>
              <a:rPr lang="ar-QA" sz="5400" dirty="0">
                <a:solidFill>
                  <a:schemeClr val="bg1"/>
                </a:solidFill>
              </a:rPr>
              <a:t>(1)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10668000" cy="4351338"/>
          </a:xfrm>
        </p:spPr>
        <p:txBody>
          <a:bodyPr vert="horz" lIns="91440" tIns="45720" rIns="91440" bIns="45720" rtlCol="0">
            <a:noAutofit/>
          </a:bodyPr>
          <a:lstStyle/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r>
              <a:rPr lang="ar-QA" dirty="0"/>
              <a:t>يتم جمع بيانات الوفيات </a:t>
            </a:r>
            <a:r>
              <a:rPr lang="ar-QA" dirty="0" smtClean="0"/>
              <a:t>من </a:t>
            </a:r>
            <a:r>
              <a:rPr lang="ar-QA" dirty="0"/>
              <a:t>خلال العديد من المصادر</a:t>
            </a:r>
            <a:r>
              <a:rPr lang="ar-QA" dirty="0" smtClean="0"/>
              <a:t>:</a:t>
            </a:r>
          </a:p>
          <a:p>
            <a:pPr lvl="1" algn="r" rtl="1">
              <a:buClr>
                <a:srgbClr val="6E0000"/>
              </a:buClr>
              <a:buFont typeface="Wingdings" panose="05000000000000000000" pitchFamily="2" charset="2"/>
              <a:buChar char="ü"/>
            </a:pPr>
            <a:r>
              <a:rPr lang="ar-QA" sz="1800" dirty="0" smtClean="0"/>
              <a:t>المستشفيات</a:t>
            </a:r>
            <a:r>
              <a:rPr lang="fr-FR" sz="1800" dirty="0" smtClean="0"/>
              <a:t>   </a:t>
            </a:r>
            <a:endParaRPr lang="ar-QA" sz="1800" dirty="0"/>
          </a:p>
          <a:p>
            <a:pPr lvl="1" algn="r" rtl="1">
              <a:buClr>
                <a:srgbClr val="6E0000"/>
              </a:buClr>
              <a:buFont typeface="Wingdings" panose="05000000000000000000" pitchFamily="2" charset="2"/>
              <a:buChar char="ü"/>
            </a:pPr>
            <a:r>
              <a:rPr lang="ar-QA" sz="1800" dirty="0" smtClean="0"/>
              <a:t>وزارة </a:t>
            </a:r>
            <a:r>
              <a:rPr lang="ar-QA" sz="1800" dirty="0"/>
              <a:t>الداخلية (قسم الطب </a:t>
            </a:r>
            <a:r>
              <a:rPr lang="ar-QA" sz="1800" dirty="0" smtClean="0"/>
              <a:t>الشرعي)</a:t>
            </a:r>
            <a:endParaRPr lang="ar-QA" sz="1800" dirty="0"/>
          </a:p>
          <a:p>
            <a:pPr lvl="1" algn="r" rtl="1">
              <a:buClr>
                <a:srgbClr val="6E0000"/>
              </a:buClr>
              <a:buFont typeface="Wingdings" panose="05000000000000000000" pitchFamily="2" charset="2"/>
              <a:buChar char="ü"/>
            </a:pPr>
            <a:r>
              <a:rPr lang="ar-QA" sz="1800" dirty="0"/>
              <a:t>القنصليات </a:t>
            </a:r>
            <a:r>
              <a:rPr lang="ar-QA" sz="1800" dirty="0" smtClean="0"/>
              <a:t>والسفارات</a:t>
            </a:r>
          </a:p>
          <a:p>
            <a:pPr marL="0" indent="0" algn="r" rtl="1">
              <a:buClr>
                <a:srgbClr val="6E0000"/>
              </a:buClr>
              <a:buNone/>
            </a:pPr>
            <a:r>
              <a:rPr lang="ar-QA" sz="2400" dirty="0" smtClean="0"/>
              <a:t>	يتم </a:t>
            </a:r>
            <a:r>
              <a:rPr lang="ar-QA" sz="2400" dirty="0"/>
              <a:t>إصدار إخطار بالوفاة مع وصف سبب </a:t>
            </a:r>
            <a:r>
              <a:rPr lang="ar-QA" sz="2400" dirty="0" smtClean="0"/>
              <a:t>الوفاة</a:t>
            </a:r>
          </a:p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r>
              <a:rPr lang="ar-QA" dirty="0" smtClean="0"/>
              <a:t>يتلقى </a:t>
            </a:r>
            <a:r>
              <a:rPr lang="ar-QA" dirty="0"/>
              <a:t>قسم </a:t>
            </a:r>
            <a:r>
              <a:rPr lang="ar-QA" dirty="0" smtClean="0"/>
              <a:t>تسجيل </a:t>
            </a:r>
            <a:r>
              <a:rPr lang="ar-QA" dirty="0"/>
              <a:t>المواليد والوفيات في وزارة الصحة العامة هذا </a:t>
            </a:r>
            <a:r>
              <a:rPr lang="ar-QA" dirty="0" smtClean="0"/>
              <a:t>الإشعارو يقوم بالإجراءات </a:t>
            </a:r>
            <a:r>
              <a:rPr lang="ar-QA" dirty="0"/>
              <a:t>التالية</a:t>
            </a:r>
            <a:r>
              <a:rPr lang="ar-QA" dirty="0" smtClean="0"/>
              <a:t>:</a:t>
            </a:r>
          </a:p>
          <a:p>
            <a:pPr lvl="1" algn="r" rtl="1">
              <a:buClr>
                <a:srgbClr val="6E0000"/>
              </a:buClr>
              <a:buFont typeface="Wingdings" panose="05000000000000000000" pitchFamily="2" charset="2"/>
              <a:buChar char="ü"/>
            </a:pPr>
            <a:r>
              <a:rPr lang="ar-QA" sz="1800" dirty="0"/>
              <a:t>التحقق من صحة الإخطار</a:t>
            </a:r>
          </a:p>
          <a:p>
            <a:pPr lvl="1" algn="r" rtl="1">
              <a:buClr>
                <a:srgbClr val="6E0000"/>
              </a:buClr>
              <a:buFont typeface="Wingdings" panose="05000000000000000000" pitchFamily="2" charset="2"/>
              <a:buChar char="ü"/>
            </a:pPr>
            <a:r>
              <a:rPr lang="ar-QA" sz="1800" dirty="0"/>
              <a:t>التسجيل</a:t>
            </a:r>
          </a:p>
          <a:p>
            <a:pPr lvl="1" algn="r" rtl="1">
              <a:buClr>
                <a:srgbClr val="6E0000"/>
              </a:buClr>
              <a:buFont typeface="Wingdings" panose="05000000000000000000" pitchFamily="2" charset="2"/>
              <a:buChar char="ü"/>
            </a:pPr>
            <a:r>
              <a:rPr lang="ar-QA" sz="1800" dirty="0"/>
              <a:t>إصدار شهادة الوفاة وتصريح الدفن</a:t>
            </a:r>
          </a:p>
          <a:p>
            <a:pPr lvl="1" algn="r" rtl="1">
              <a:buClr>
                <a:srgbClr val="6E0000"/>
              </a:buClr>
              <a:buFont typeface="Wingdings" panose="05000000000000000000" pitchFamily="2" charset="2"/>
              <a:buChar char="ü"/>
            </a:pPr>
            <a:r>
              <a:rPr lang="ar-QA" sz="1800" dirty="0"/>
              <a:t>التخزين والأرشفة</a:t>
            </a:r>
            <a:endParaRPr lang="en-US" sz="18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0" y="6492874"/>
            <a:ext cx="12192000" cy="365126"/>
            <a:chOff x="0" y="6492874"/>
            <a:chExt cx="12192000" cy="365126"/>
          </a:xfrm>
        </p:grpSpPr>
        <p:sp>
          <p:nvSpPr>
            <p:cNvPr id="12" name="Rectangle 11"/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2000">
                  <a:schemeClr val="accent1">
                    <a:lumMod val="75000"/>
                  </a:schemeClr>
                </a:gs>
                <a:gs pos="47000">
                  <a:schemeClr val="accent2">
                    <a:lumMod val="50000"/>
                  </a:schemeClr>
                </a:gs>
                <a:gs pos="65000">
                  <a:srgbClr val="A21E06"/>
                </a:gs>
                <a:gs pos="87000">
                  <a:srgbClr val="6E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0" y="6492875"/>
              <a:ext cx="121920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Workshop on the Operation of Civil Registration, Vital Statistics and Identity Management Systems and the Production of Vital Statistics Reports for the EMR Countries, Tunis, Tunisia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3" name="Curved Right Arrow 2"/>
          <p:cNvSpPr/>
          <p:nvPr/>
        </p:nvSpPr>
        <p:spPr>
          <a:xfrm rot="10800000" flipV="1">
            <a:off x="11442457" y="3241384"/>
            <a:ext cx="583289" cy="367676"/>
          </a:xfrm>
          <a:prstGeom prst="curvedRightArrow">
            <a:avLst>
              <a:gd name="adj1" fmla="val 15765"/>
              <a:gd name="adj2" fmla="val 50000"/>
              <a:gd name="adj3" fmla="val 56247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22000">
                <a:schemeClr val="accent1">
                  <a:lumMod val="75000"/>
                </a:schemeClr>
              </a:gs>
              <a:gs pos="47000">
                <a:schemeClr val="accent2">
                  <a:lumMod val="50000"/>
                </a:schemeClr>
              </a:gs>
              <a:gs pos="65000">
                <a:srgbClr val="A21E06"/>
              </a:gs>
              <a:gs pos="87000">
                <a:srgbClr val="6E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3"/>
            <a:ext cx="2743200" cy="365125"/>
          </a:xfrm>
        </p:spPr>
        <p:txBody>
          <a:bodyPr/>
          <a:lstStyle/>
          <a:p>
            <a:fld id="{665A7A55-7F36-4F30-9F32-D3BB5102A6F2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87582" y="3137185"/>
            <a:ext cx="2842164" cy="576072"/>
            <a:chOff x="2557272" y="5312856"/>
            <a:chExt cx="2842164" cy="576072"/>
          </a:xfrm>
        </p:grpSpPr>
        <p:sp>
          <p:nvSpPr>
            <p:cNvPr id="13" name="Rounded Rectangle 12">
              <a:hlinkClick r:id="rId2" action="ppaction://hlinksldjump"/>
            </p:cNvPr>
            <p:cNvSpPr/>
            <p:nvPr/>
          </p:nvSpPr>
          <p:spPr>
            <a:xfrm>
              <a:off x="2557272" y="5312856"/>
              <a:ext cx="1362408" cy="576072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r-QA" i="1" dirty="0" smtClean="0"/>
                <a:t>نموذج إخطار</a:t>
              </a:r>
              <a:endParaRPr lang="en-US" i="1" dirty="0"/>
            </a:p>
          </p:txBody>
        </p:sp>
        <p:sp>
          <p:nvSpPr>
            <p:cNvPr id="14" name="Striped Right Arrow 13"/>
            <p:cNvSpPr/>
            <p:nvPr/>
          </p:nvSpPr>
          <p:spPr>
            <a:xfrm rot="10800000">
              <a:off x="4506468" y="5389406"/>
              <a:ext cx="892968" cy="422972"/>
            </a:xfrm>
            <a:prstGeom prst="stripedRightArrow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2000">
                  <a:schemeClr val="accent1">
                    <a:lumMod val="75000"/>
                  </a:schemeClr>
                </a:gs>
                <a:gs pos="47000">
                  <a:schemeClr val="accent2">
                    <a:lumMod val="50000"/>
                  </a:schemeClr>
                </a:gs>
                <a:gs pos="65000">
                  <a:srgbClr val="A21E06"/>
                </a:gs>
                <a:gs pos="87000">
                  <a:srgbClr val="6E00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7209"/>
            <a:ext cx="929640" cy="9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365125"/>
            <a:ext cx="10668000" cy="1325563"/>
          </a:xfrm>
          <a:prstGeom prst="rect">
            <a:avLst/>
          </a:prstGeom>
          <a:solidFill>
            <a:srgbClr val="8E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QA" sz="5400" dirty="0">
                <a:solidFill>
                  <a:schemeClr val="bg1"/>
                </a:solidFill>
              </a:rPr>
              <a:t>عملية تسجيل </a:t>
            </a:r>
            <a:r>
              <a:rPr lang="ar-QA" sz="5400" dirty="0" smtClean="0">
                <a:solidFill>
                  <a:schemeClr val="bg1"/>
                </a:solidFill>
              </a:rPr>
              <a:t>الوفيات </a:t>
            </a:r>
            <a:r>
              <a:rPr lang="en-US" sz="5400" dirty="0" smtClean="0">
                <a:solidFill>
                  <a:schemeClr val="bg1"/>
                </a:solidFill>
              </a:rPr>
              <a:t> (2)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0" y="1825625"/>
            <a:ext cx="10668000" cy="4351338"/>
          </a:xfrm>
        </p:spPr>
        <p:txBody>
          <a:bodyPr vert="horz" lIns="91440" tIns="45720" rIns="91440" bIns="45720" rtlCol="0">
            <a:noAutofit/>
          </a:bodyPr>
          <a:lstStyle/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q"/>
            </a:pPr>
            <a:r>
              <a:rPr lang="ar-QA" sz="2400" dirty="0"/>
              <a:t>الأشخاص المصرح لهم بالإبلاغ عن </a:t>
            </a:r>
            <a:r>
              <a:rPr lang="ar-QA" sz="2400" dirty="0" smtClean="0"/>
              <a:t>الوفيات و تعبئة استمارة </a:t>
            </a:r>
            <a:r>
              <a:rPr lang="ar-QA" sz="2400" dirty="0"/>
              <a:t>تسجيل الوفاة</a:t>
            </a:r>
            <a:r>
              <a:rPr lang="ar-QA" sz="2400" dirty="0" smtClean="0"/>
              <a:t>:</a:t>
            </a:r>
          </a:p>
          <a:p>
            <a:pPr marL="457200" indent="-457200" algn="r" rtl="1">
              <a:buClr>
                <a:srgbClr val="6E0000"/>
              </a:buClr>
              <a:buFont typeface="+mj-lt"/>
              <a:buAutoNum type="arabicPeriod"/>
            </a:pPr>
            <a:r>
              <a:rPr lang="ar-QA" sz="2000" dirty="0"/>
              <a:t>أحد الوالدين للمتوفي اذا كان حاضرا،</a:t>
            </a:r>
          </a:p>
          <a:p>
            <a:pPr marL="457200" indent="-457200" algn="r" rtl="1">
              <a:buClr>
                <a:srgbClr val="6E0000"/>
              </a:buClr>
              <a:buFont typeface="+mj-lt"/>
              <a:buAutoNum type="arabicPeriod"/>
            </a:pPr>
            <a:r>
              <a:rPr lang="ar-QA" sz="2000" dirty="0"/>
              <a:t>من حضر الوفاة من الأقارب البالغين من الذكور العصبة، ثم الاناث الأقرب درجة للمتوفي،</a:t>
            </a:r>
          </a:p>
          <a:p>
            <a:pPr marL="457200" indent="-457200" algn="r" rtl="1">
              <a:buClr>
                <a:srgbClr val="6E0000"/>
              </a:buClr>
              <a:buFont typeface="+mj-lt"/>
              <a:buAutoNum type="arabicPeriod"/>
            </a:pPr>
            <a:r>
              <a:rPr lang="ar-QA" sz="2000" dirty="0"/>
              <a:t>من كان يقيم مع المتوفى في السكن من البالغين الذكور </a:t>
            </a:r>
            <a:r>
              <a:rPr lang="ar-QA" sz="2000" dirty="0" smtClean="0"/>
              <a:t>أو الإناث،</a:t>
            </a:r>
            <a:endParaRPr lang="ar-QA" sz="2000" dirty="0"/>
          </a:p>
          <a:p>
            <a:pPr marL="457200" indent="-457200" algn="r" rtl="1">
              <a:buClr>
                <a:srgbClr val="6E0000"/>
              </a:buClr>
              <a:buFont typeface="+mj-lt"/>
              <a:buAutoNum type="arabicPeriod"/>
            </a:pPr>
            <a:r>
              <a:rPr lang="ar-QA" sz="2000" dirty="0"/>
              <a:t>الطبيب الذي أجرى الكشف الطبي على جثة المتوفي،</a:t>
            </a:r>
          </a:p>
          <a:p>
            <a:pPr marL="457200" indent="-457200" algn="r" rtl="1">
              <a:buClr>
                <a:srgbClr val="6E0000"/>
              </a:buClr>
              <a:buFont typeface="+mj-lt"/>
              <a:buAutoNum type="arabicPeriod"/>
            </a:pPr>
            <a:r>
              <a:rPr lang="ar-QA" sz="2000" dirty="0"/>
              <a:t>مديري المستشفيات العامة و الخاصة و المؤسسات العقابية، و غيرها من الأماكن التي </a:t>
            </a:r>
            <a:r>
              <a:rPr lang="ar-QA" sz="2000" dirty="0" smtClean="0"/>
              <a:t>حدثت </a:t>
            </a:r>
            <a:r>
              <a:rPr lang="ar-QA" sz="2000" dirty="0"/>
              <a:t>الوفاة بها ،</a:t>
            </a:r>
          </a:p>
          <a:p>
            <a:pPr marL="457200" indent="-457200" algn="r" rtl="1">
              <a:buClr>
                <a:srgbClr val="6E0000"/>
              </a:buClr>
              <a:buFont typeface="+mj-lt"/>
              <a:buAutoNum type="arabicPeriod"/>
            </a:pPr>
            <a:r>
              <a:rPr lang="ar-QA" sz="2000" dirty="0"/>
              <a:t>ربان السفينة أو قائد الطائرة أو غيرها من وسائل النقل اذا حدثت الوفاة بها حدثت.</a:t>
            </a:r>
          </a:p>
          <a:p>
            <a:pPr marL="457200" indent="-457200" algn="r" rtl="1">
              <a:buClr>
                <a:srgbClr val="6E0000"/>
              </a:buClr>
              <a:buFont typeface="+mj-lt"/>
              <a:buAutoNum type="arabicPeriod"/>
            </a:pPr>
            <a:endParaRPr lang="ar-QA" sz="2000" dirty="0" smtClean="0"/>
          </a:p>
          <a:p>
            <a:pPr marL="0" indent="0" algn="r" rtl="1">
              <a:buClr>
                <a:srgbClr val="6E0000"/>
              </a:buClr>
              <a:buNone/>
            </a:pPr>
            <a:r>
              <a:rPr lang="ar-QA" sz="2400" dirty="0"/>
              <a:t>فاذا حدثت واقعة الولادة خارج الدولة ، يكون الأشخاص المكلفون بالتبليغ هم المذكورين 1 ،2 </a:t>
            </a:r>
            <a:r>
              <a:rPr lang="ar-QA" sz="2400" dirty="0" smtClean="0"/>
              <a:t>،3 </a:t>
            </a:r>
            <a:r>
              <a:rPr lang="ar-QA" sz="2400" dirty="0"/>
              <a:t>،6 </a:t>
            </a:r>
            <a:r>
              <a:rPr lang="ar-QA" sz="2400" dirty="0" smtClean="0"/>
              <a:t>.</a:t>
            </a:r>
            <a:endParaRPr lang="en-US" sz="2400" dirty="0"/>
          </a:p>
          <a:p>
            <a:pPr algn="r" rtl="1">
              <a:buClr>
                <a:srgbClr val="6E0000"/>
              </a:buClr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457200" lvl="1" indent="0">
              <a:buClr>
                <a:srgbClr val="6E0000"/>
              </a:buClr>
              <a:buNone/>
            </a:pPr>
            <a:endParaRPr lang="en-US" sz="20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0" y="6492874"/>
            <a:ext cx="12192000" cy="365126"/>
            <a:chOff x="0" y="6492874"/>
            <a:chExt cx="12192000" cy="365126"/>
          </a:xfrm>
        </p:grpSpPr>
        <p:sp>
          <p:nvSpPr>
            <p:cNvPr id="12" name="Rectangle 11"/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2000">
                  <a:schemeClr val="accent1">
                    <a:lumMod val="75000"/>
                  </a:schemeClr>
                </a:gs>
                <a:gs pos="47000">
                  <a:schemeClr val="accent2">
                    <a:lumMod val="50000"/>
                  </a:schemeClr>
                </a:gs>
                <a:gs pos="65000">
                  <a:srgbClr val="A21E06"/>
                </a:gs>
                <a:gs pos="87000">
                  <a:srgbClr val="6E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0" y="6492875"/>
              <a:ext cx="12192000" cy="36512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Workshop on the Operation of Civil Registration, Vital Statistics and Identity Management Systems and the Production of Vital Statistics Reports for the EMR Countries, Tunis, Tunisia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3"/>
            <a:ext cx="2743200" cy="365125"/>
          </a:xfrm>
        </p:spPr>
        <p:txBody>
          <a:bodyPr/>
          <a:lstStyle/>
          <a:p>
            <a:fld id="{665A7A55-7F36-4F30-9F32-D3BB5102A6F2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1749346" y="5677441"/>
            <a:ext cx="1935384" cy="57607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QA" i="1" dirty="0"/>
              <a:t>استمارة تسجيل الوفاة</a:t>
            </a:r>
            <a:endParaRPr lang="en-US" i="1" dirty="0"/>
          </a:p>
        </p:txBody>
      </p:sp>
      <p:sp>
        <p:nvSpPr>
          <p:cNvPr id="14" name="Striped Right Arrow 13"/>
          <p:cNvSpPr/>
          <p:nvPr/>
        </p:nvSpPr>
        <p:spPr>
          <a:xfrm rot="10800000">
            <a:off x="3910076" y="5753991"/>
            <a:ext cx="1298448" cy="422972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22000">
                <a:schemeClr val="accent1">
                  <a:lumMod val="75000"/>
                </a:schemeClr>
              </a:gs>
              <a:gs pos="47000">
                <a:schemeClr val="accent2">
                  <a:lumMod val="50000"/>
                </a:schemeClr>
              </a:gs>
              <a:gs pos="65000">
                <a:srgbClr val="A21E06"/>
              </a:gs>
              <a:gs pos="87000">
                <a:srgbClr val="6E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7209"/>
            <a:ext cx="929640" cy="9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>
                <a:lumMod val="50000"/>
              </a:schemeClr>
            </a:gs>
            <a:gs pos="22000">
              <a:schemeClr val="accent1">
                <a:lumMod val="75000"/>
              </a:schemeClr>
            </a:gs>
            <a:gs pos="47000">
              <a:schemeClr val="accent2">
                <a:lumMod val="50000"/>
              </a:schemeClr>
            </a:gs>
            <a:gs pos="65000">
              <a:srgbClr val="A21E06"/>
            </a:gs>
            <a:gs pos="87000">
              <a:srgbClr val="6E0000"/>
            </a:gs>
          </a:gsLst>
          <a:lin ang="0" scaled="1"/>
          <a:tileRect/>
        </a:gra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1207</Words>
  <Application>Microsoft Office PowerPoint</Application>
  <PresentationFormat>Widescreen</PresentationFormat>
  <Paragraphs>142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دور المؤسسات الصحية في قطر في جمع الوقائع الحيوية عملية جمع بيانات المواليد والوفيات</vt:lpstr>
      <vt:lpstr>المحاور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Health Institutions in Qatar in collecting Vital Events </dc:title>
  <dc:creator>Amine  Bin Ali Toumi</dc:creator>
  <cp:lastModifiedBy>Amine Toumi</cp:lastModifiedBy>
  <cp:revision>117</cp:revision>
  <cp:lastPrinted>2018-03-20T08:41:51Z</cp:lastPrinted>
  <dcterms:created xsi:type="dcterms:W3CDTF">2018-03-20T05:44:28Z</dcterms:created>
  <dcterms:modified xsi:type="dcterms:W3CDTF">2018-03-27T11:25:29Z</dcterms:modified>
</cp:coreProperties>
</file>