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72" r:id="rId2"/>
    <p:sldId id="261" r:id="rId3"/>
    <p:sldId id="262" r:id="rId4"/>
    <p:sldId id="291" r:id="rId5"/>
    <p:sldId id="263" r:id="rId6"/>
    <p:sldId id="266" r:id="rId7"/>
    <p:sldId id="260" r:id="rId8"/>
    <p:sldId id="256" r:id="rId9"/>
    <p:sldId id="257" r:id="rId10"/>
    <p:sldId id="258" r:id="rId11"/>
    <p:sldId id="25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8" r:id="rId20"/>
    <p:sldId id="290" r:id="rId21"/>
    <p:sldId id="289" r:id="rId22"/>
    <p:sldId id="279" r:id="rId23"/>
    <p:sldId id="280" r:id="rId24"/>
    <p:sldId id="281" r:id="rId25"/>
    <p:sldId id="264" r:id="rId26"/>
    <p:sldId id="267" r:id="rId27"/>
    <p:sldId id="269" r:id="rId28"/>
    <p:sldId id="270" r:id="rId29"/>
    <p:sldId id="283" r:id="rId30"/>
    <p:sldId id="282" r:id="rId31"/>
    <p:sldId id="284" r:id="rId32"/>
    <p:sldId id="285" r:id="rId33"/>
    <p:sldId id="286" r:id="rId34"/>
    <p:sldId id="287" r:id="rId35"/>
    <p:sldId id="265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%20-Awareness%20and%20Training\Training\I-Seha%20Overseas%20Training\Overseas%20Training%20-2018\WHO%20Workshop%20Statistics%20Report%20for%20EMRO%2026-30%20Mar-2018\Workshop%20Materials%2026-30%20Mar-2018\Vital%20graphs%20-%20MO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%20-Awareness%20and%20Training\Training\I-Seha%20Overseas%20Training\Overseas%20Training%20-2018\WHO%20Workshop%20Statistics%20Report%20for%20EMRO%2026-30%20Mar-2018\Workshop%20Materials%2026-30%20Mar-2018\Vital%20graphs%20-%20MO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%20-Awareness%20and%20Training\Training\I-Seha%20Overseas%20Training\Overseas%20Training%20-2018\WHO%20Workshop%20Statistics%20Report%20for%20EMRO%2026-30%20Mar-2018\Workshop%20Materials%2026-30%20Mar-2018\Vital%20graphs%20-%20MO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%20-Awareness%20and%20Training\Training\I-Seha%20Overseas%20Training\Overseas%20Training%20-2018\WHO%20Workshop%20Statistics%20Report%20for%20EMRO%2026-30%20Mar-2018\Workshop%20Materials%2026-30%20Mar-2018\Vital%20graphs%20-%20MO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%20-Awareness%20and%20Training\Training\I-Seha%20Overseas%20Training\Overseas%20Training%20-2018\WHO%20Workshop%20Statistics%20Report%20for%20EMRO%2026-30%20Mar-2018\Workshop%20Materials%2026-30%20Mar-2018\Vital%20graphs%20-%20MO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%20-Awareness%20and%20Training\Training\I-Seha%20Overseas%20Training\Overseas%20Training%20-2018\WHO%20Workshop%20Statistics%20Report%20for%20EMRO%2026-30%20Mar-2018\Workshop%20Materials%2026-30%20Mar-2018\Vital%20graphs%20-%20MO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69177051066818E-2"/>
          <c:y val="6.25E-2"/>
          <c:w val="0.83779779779779784"/>
          <c:h val="0.863425925925925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0382319649163928E-2"/>
                  <c:y val="-1.312255649297140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39.1%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16.6%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12.3%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882953652788687"/>
                  <c:y val="4.178384364794467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32.1%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'[HCF_Bahrain_Licensed_Facilities (2).xlsx]Sheet3'!$H$9:$H$12</c:f>
              <c:strCache>
                <c:ptCount val="4"/>
                <c:pt idx="0">
                  <c:v>Ministry of Health </c:v>
                </c:pt>
                <c:pt idx="1">
                  <c:v>Bahrain Defence Force - Royal Medical Services</c:v>
                </c:pt>
                <c:pt idx="2">
                  <c:v>King Hamad University Hospital(2014 data)</c:v>
                </c:pt>
                <c:pt idx="3">
                  <c:v> Private Hospitals</c:v>
                </c:pt>
              </c:strCache>
            </c:strRef>
          </c:cat>
          <c:val>
            <c:numRef>
              <c:f>'[HCF_Bahrain_Licensed_Facilities (2).xlsx]Sheet3'!$I$9:$I$12</c:f>
              <c:numCache>
                <c:formatCode>0.0</c:formatCode>
                <c:ptCount val="4"/>
                <c:pt idx="0">
                  <c:v>38.454748468479345</c:v>
                </c:pt>
                <c:pt idx="1">
                  <c:v>17.87956061200471</c:v>
                </c:pt>
                <c:pt idx="2">
                  <c:v>12.036394362796873</c:v>
                </c:pt>
                <c:pt idx="3">
                  <c:v>31.629296556719076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69177051066818E-2"/>
          <c:y val="6.25E-2"/>
          <c:w val="0.83779779779779784"/>
          <c:h val="0.863425925925925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6666666666666666E-2"/>
                  <c:y val="-3.24074074074074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12.0%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31.6%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'[HCF_Bahrain_Licensed_Facilities (2).xlsx]Sheet3'!$H$9:$H$12</c:f>
              <c:strCache>
                <c:ptCount val="4"/>
                <c:pt idx="0">
                  <c:v>Ministry of Health </c:v>
                </c:pt>
                <c:pt idx="1">
                  <c:v>Bahrain Defence Force - Royal Medical Services</c:v>
                </c:pt>
                <c:pt idx="2">
                  <c:v>King Hamad University Hospital(2014 data)</c:v>
                </c:pt>
                <c:pt idx="3">
                  <c:v> Private Hospitals</c:v>
                </c:pt>
              </c:strCache>
            </c:strRef>
          </c:cat>
          <c:val>
            <c:numRef>
              <c:f>'[HCF_Bahrain_Licensed_Facilities (2).xlsx]Sheet3'!$I$9:$I$12</c:f>
              <c:numCache>
                <c:formatCode>0.0</c:formatCode>
                <c:ptCount val="4"/>
                <c:pt idx="0">
                  <c:v>38.454748468479345</c:v>
                </c:pt>
                <c:pt idx="1">
                  <c:v>17.87956061200471</c:v>
                </c:pt>
                <c:pt idx="2">
                  <c:v>12.036394362796873</c:v>
                </c:pt>
                <c:pt idx="3">
                  <c:v>31.629296556719076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2000" b="1" i="0" baseline="0" dirty="0">
                <a:effectLst/>
              </a:rPr>
              <a:t>Live Births by Mother's Age 2015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'Live Births 2015'!$A$5:$A$14</c:f>
              <c:strCache>
                <c:ptCount val="10"/>
                <c:pt idx="0">
                  <c:v>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50+</c:v>
                </c:pt>
                <c:pt idx="9">
                  <c:v>Unknown</c:v>
                </c:pt>
              </c:strCache>
            </c:strRef>
          </c:cat>
          <c:val>
            <c:numRef>
              <c:f>'Live Births 2015'!$B$5:$B$14</c:f>
              <c:numCache>
                <c:formatCode>General</c:formatCode>
                <c:ptCount val="10"/>
                <c:pt idx="0">
                  <c:v>3</c:v>
                </c:pt>
                <c:pt idx="1">
                  <c:v>525</c:v>
                </c:pt>
                <c:pt idx="2">
                  <c:v>4247</c:v>
                </c:pt>
                <c:pt idx="3">
                  <c:v>6652</c:v>
                </c:pt>
                <c:pt idx="4">
                  <c:v>5499</c:v>
                </c:pt>
                <c:pt idx="5">
                  <c:v>3118</c:v>
                </c:pt>
                <c:pt idx="6">
                  <c:v>835</c:v>
                </c:pt>
                <c:pt idx="7">
                  <c:v>85</c:v>
                </c:pt>
                <c:pt idx="8">
                  <c:v>16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225280"/>
        <c:axId val="68637824"/>
        <c:axId val="0"/>
      </c:bar3DChart>
      <c:catAx>
        <c:axId val="68225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8637824"/>
        <c:crosses val="autoZero"/>
        <c:auto val="1"/>
        <c:lblAlgn val="ctr"/>
        <c:lblOffset val="100"/>
        <c:noMultiLvlLbl val="0"/>
      </c:catAx>
      <c:valAx>
        <c:axId val="686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822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2000" dirty="0"/>
              <a:t>Live</a:t>
            </a:r>
            <a:r>
              <a:rPr lang="en-US" sz="2000" baseline="0" dirty="0"/>
              <a:t> Births by Mother's Age 2016</a:t>
            </a:r>
            <a:endParaRPr lang="en-US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62773403324584"/>
          <c:y val="0.10486111111111111"/>
          <c:w val="0.78848337707786531"/>
          <c:h val="0.7877395013123359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'Live Births 2016'!$A$8:$A$17</c:f>
              <c:strCache>
                <c:ptCount val="10"/>
                <c:pt idx="0">
                  <c:v>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50+</c:v>
                </c:pt>
                <c:pt idx="9">
                  <c:v>Unknown</c:v>
                </c:pt>
              </c:strCache>
            </c:strRef>
          </c:cat>
          <c:val>
            <c:numRef>
              <c:f>'Live Births 2016'!$B$8:$B$17</c:f>
              <c:numCache>
                <c:formatCode>General</c:formatCode>
                <c:ptCount val="10"/>
                <c:pt idx="0">
                  <c:v>2</c:v>
                </c:pt>
                <c:pt idx="1">
                  <c:v>502</c:v>
                </c:pt>
                <c:pt idx="2">
                  <c:v>4027</c:v>
                </c:pt>
                <c:pt idx="3">
                  <c:v>6684</c:v>
                </c:pt>
                <c:pt idx="4">
                  <c:v>5628</c:v>
                </c:pt>
                <c:pt idx="5">
                  <c:v>2969</c:v>
                </c:pt>
                <c:pt idx="6">
                  <c:v>805</c:v>
                </c:pt>
                <c:pt idx="7">
                  <c:v>82</c:v>
                </c:pt>
                <c:pt idx="8">
                  <c:v>13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603264"/>
        <c:axId val="5972352"/>
        <c:axId val="0"/>
      </c:bar3DChart>
      <c:catAx>
        <c:axId val="192603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972352"/>
        <c:crosses val="autoZero"/>
        <c:auto val="1"/>
        <c:lblAlgn val="ctr"/>
        <c:lblOffset val="100"/>
        <c:noMultiLvlLbl val="0"/>
      </c:catAx>
      <c:valAx>
        <c:axId val="59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92603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Deaths by Sex</a:t>
            </a:r>
            <a:r>
              <a:rPr lang="en-US" sz="2000" baseline="0" dirty="0"/>
              <a:t> &amp; Age group 2015</a:t>
            </a:r>
            <a:endParaRPr lang="en-US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44538247152096"/>
          <c:y val="0.13031475716698204"/>
          <c:w val="0.85138404091241171"/>
          <c:h val="0.705054697620161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'Deaths by sex 2015'!$D$5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'Deaths by sex 2015'!$A$6:$A$22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sex 2015'!$D$6:$D$22</c:f>
              <c:numCache>
                <c:formatCode>General</c:formatCode>
                <c:ptCount val="17"/>
                <c:pt idx="0">
                  <c:v>69</c:v>
                </c:pt>
                <c:pt idx="1">
                  <c:v>25</c:v>
                </c:pt>
                <c:pt idx="2">
                  <c:v>12</c:v>
                </c:pt>
                <c:pt idx="3">
                  <c:v>16</c:v>
                </c:pt>
                <c:pt idx="4">
                  <c:v>18</c:v>
                </c:pt>
                <c:pt idx="5">
                  <c:v>52</c:v>
                </c:pt>
                <c:pt idx="6">
                  <c:v>64</c:v>
                </c:pt>
                <c:pt idx="7">
                  <c:v>89</c:v>
                </c:pt>
                <c:pt idx="8">
                  <c:v>91</c:v>
                </c:pt>
                <c:pt idx="9">
                  <c:v>89</c:v>
                </c:pt>
                <c:pt idx="10">
                  <c:v>111</c:v>
                </c:pt>
                <c:pt idx="11">
                  <c:v>140</c:v>
                </c:pt>
                <c:pt idx="12">
                  <c:v>149</c:v>
                </c:pt>
                <c:pt idx="13">
                  <c:v>145</c:v>
                </c:pt>
                <c:pt idx="14">
                  <c:v>114</c:v>
                </c:pt>
                <c:pt idx="15">
                  <c:v>108</c:v>
                </c:pt>
                <c:pt idx="16">
                  <c:v>410</c:v>
                </c:pt>
              </c:numCache>
            </c:numRef>
          </c:val>
        </c:ser>
        <c:ser>
          <c:idx val="1"/>
          <c:order val="1"/>
          <c:tx>
            <c:strRef>
              <c:f>'Deaths by sex 2015'!$E$5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'Deaths by sex 2015'!$A$6:$A$22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sex 2015'!$E$6:$E$22</c:f>
              <c:numCache>
                <c:formatCode>General</c:formatCode>
                <c:ptCount val="17"/>
                <c:pt idx="0">
                  <c:v>-87</c:v>
                </c:pt>
                <c:pt idx="1">
                  <c:v>-15</c:v>
                </c:pt>
                <c:pt idx="2">
                  <c:v>-9</c:v>
                </c:pt>
                <c:pt idx="3">
                  <c:v>-5</c:v>
                </c:pt>
                <c:pt idx="4">
                  <c:v>-9</c:v>
                </c:pt>
                <c:pt idx="5">
                  <c:v>-18</c:v>
                </c:pt>
                <c:pt idx="6">
                  <c:v>-21</c:v>
                </c:pt>
                <c:pt idx="7">
                  <c:v>-28</c:v>
                </c:pt>
                <c:pt idx="8">
                  <c:v>-41</c:v>
                </c:pt>
                <c:pt idx="9">
                  <c:v>-40</c:v>
                </c:pt>
                <c:pt idx="10">
                  <c:v>-47</c:v>
                </c:pt>
                <c:pt idx="11">
                  <c:v>-59</c:v>
                </c:pt>
                <c:pt idx="12">
                  <c:v>-100</c:v>
                </c:pt>
                <c:pt idx="13">
                  <c:v>-95</c:v>
                </c:pt>
                <c:pt idx="14">
                  <c:v>-83</c:v>
                </c:pt>
                <c:pt idx="15">
                  <c:v>-118</c:v>
                </c:pt>
                <c:pt idx="16">
                  <c:v>-383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5982464"/>
        <c:axId val="5996544"/>
      </c:barChart>
      <c:catAx>
        <c:axId val="5982464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900" b="1"/>
            </a:pPr>
            <a:endParaRPr lang="en-US"/>
          </a:p>
        </c:txPr>
        <c:crossAx val="5996544"/>
        <c:crosses val="autoZero"/>
        <c:auto val="1"/>
        <c:lblAlgn val="ctr"/>
        <c:lblOffset val="100"/>
        <c:noMultiLvlLbl val="0"/>
      </c:catAx>
      <c:valAx>
        <c:axId val="5996544"/>
        <c:scaling>
          <c:orientation val="minMax"/>
          <c:min val="-60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82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2000" b="1" i="0" baseline="0" dirty="0">
                <a:effectLst/>
              </a:rPr>
              <a:t>Deaths by Sex &amp; Age group 2016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73061544876984"/>
          <c:y val="0.12975660251774529"/>
          <c:w val="0.84436294061373174"/>
          <c:h val="0.74650938138468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'Deaths by sex 2016'!$D$5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'Deaths by sex 2016'!$A$6:$A$22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sex 2016'!$D$6:$D$22</c:f>
              <c:numCache>
                <c:formatCode>General</c:formatCode>
                <c:ptCount val="17"/>
                <c:pt idx="0">
                  <c:v>53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18</c:v>
                </c:pt>
                <c:pt idx="5">
                  <c:v>47</c:v>
                </c:pt>
                <c:pt idx="6">
                  <c:v>63</c:v>
                </c:pt>
                <c:pt idx="7">
                  <c:v>71</c:v>
                </c:pt>
                <c:pt idx="8">
                  <c:v>84</c:v>
                </c:pt>
                <c:pt idx="9">
                  <c:v>88</c:v>
                </c:pt>
                <c:pt idx="10">
                  <c:v>105</c:v>
                </c:pt>
                <c:pt idx="11">
                  <c:v>123</c:v>
                </c:pt>
                <c:pt idx="12">
                  <c:v>165</c:v>
                </c:pt>
                <c:pt idx="13">
                  <c:v>149</c:v>
                </c:pt>
                <c:pt idx="14">
                  <c:v>148</c:v>
                </c:pt>
                <c:pt idx="15">
                  <c:v>121</c:v>
                </c:pt>
                <c:pt idx="16">
                  <c:v>423</c:v>
                </c:pt>
              </c:numCache>
            </c:numRef>
          </c:val>
        </c:ser>
        <c:ser>
          <c:idx val="1"/>
          <c:order val="1"/>
          <c:tx>
            <c:strRef>
              <c:f>'Deaths by sex 2016'!$E$5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'Deaths by sex 2016'!$A$6:$A$22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sex 2016'!$E$6:$E$22</c:f>
              <c:numCache>
                <c:formatCode>General</c:formatCode>
                <c:ptCount val="17"/>
                <c:pt idx="0">
                  <c:v>-56</c:v>
                </c:pt>
                <c:pt idx="1">
                  <c:v>-17</c:v>
                </c:pt>
                <c:pt idx="2">
                  <c:v>-10</c:v>
                </c:pt>
                <c:pt idx="3">
                  <c:v>-6</c:v>
                </c:pt>
                <c:pt idx="4">
                  <c:v>-9</c:v>
                </c:pt>
                <c:pt idx="5">
                  <c:v>-12</c:v>
                </c:pt>
                <c:pt idx="6">
                  <c:v>-15</c:v>
                </c:pt>
                <c:pt idx="7">
                  <c:v>-19</c:v>
                </c:pt>
                <c:pt idx="8">
                  <c:v>-26</c:v>
                </c:pt>
                <c:pt idx="9">
                  <c:v>-36</c:v>
                </c:pt>
                <c:pt idx="10">
                  <c:v>-55</c:v>
                </c:pt>
                <c:pt idx="11">
                  <c:v>-58</c:v>
                </c:pt>
                <c:pt idx="12">
                  <c:v>-74</c:v>
                </c:pt>
                <c:pt idx="13">
                  <c:v>-110</c:v>
                </c:pt>
                <c:pt idx="14">
                  <c:v>-91</c:v>
                </c:pt>
                <c:pt idx="15">
                  <c:v>-117</c:v>
                </c:pt>
                <c:pt idx="16">
                  <c:v>-465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6011136"/>
        <c:axId val="6012928"/>
      </c:barChart>
      <c:catAx>
        <c:axId val="6011136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900" b="1"/>
            </a:pPr>
            <a:endParaRPr lang="en-US"/>
          </a:p>
        </c:txPr>
        <c:crossAx val="6012928"/>
        <c:crosses val="autoZero"/>
        <c:auto val="1"/>
        <c:lblAlgn val="ctr"/>
        <c:lblOffset val="100"/>
        <c:noMultiLvlLbl val="0"/>
      </c:catAx>
      <c:valAx>
        <c:axId val="60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01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702288615792186"/>
          <c:y val="0.9226091969717658"/>
          <c:w val="0.21592287879902863"/>
          <c:h val="6.968367393382185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i="0" baseline="0" dirty="0">
                <a:effectLst/>
              </a:rPr>
              <a:t>Deaths by Nationality &amp; Age group 2015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839890660433615"/>
          <c:y val="0.11595336292739197"/>
          <c:w val="0.8404624297584693"/>
          <c:h val="0.700794199909079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'Deaths By nationality 2015'!$C$7</c:f>
              <c:strCache>
                <c:ptCount val="1"/>
                <c:pt idx="0">
                  <c:v> Non-Bahraini</c:v>
                </c:pt>
              </c:strCache>
            </c:strRef>
          </c:tx>
          <c:invertIfNegative val="0"/>
          <c:cat>
            <c:strRef>
              <c:f>'Deaths By nationality 2015'!$A$8:$A$24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nationality 2015'!$C$8:$C$24</c:f>
              <c:numCache>
                <c:formatCode>General</c:formatCode>
                <c:ptCount val="17"/>
                <c:pt idx="0">
                  <c:v>-27</c:v>
                </c:pt>
                <c:pt idx="1">
                  <c:v>-6</c:v>
                </c:pt>
                <c:pt idx="2">
                  <c:v>-3</c:v>
                </c:pt>
                <c:pt idx="3">
                  <c:v>-4</c:v>
                </c:pt>
                <c:pt idx="4">
                  <c:v>-5</c:v>
                </c:pt>
                <c:pt idx="5">
                  <c:v>-22</c:v>
                </c:pt>
                <c:pt idx="6">
                  <c:v>-46</c:v>
                </c:pt>
                <c:pt idx="7">
                  <c:v>-58</c:v>
                </c:pt>
                <c:pt idx="8">
                  <c:v>-72</c:v>
                </c:pt>
                <c:pt idx="9">
                  <c:v>-72</c:v>
                </c:pt>
                <c:pt idx="10">
                  <c:v>-73</c:v>
                </c:pt>
                <c:pt idx="11">
                  <c:v>-65</c:v>
                </c:pt>
                <c:pt idx="12">
                  <c:v>-60</c:v>
                </c:pt>
                <c:pt idx="13">
                  <c:v>-48</c:v>
                </c:pt>
                <c:pt idx="14">
                  <c:v>-29</c:v>
                </c:pt>
                <c:pt idx="15">
                  <c:v>-28</c:v>
                </c:pt>
                <c:pt idx="16">
                  <c:v>-52</c:v>
                </c:pt>
              </c:numCache>
            </c:numRef>
          </c:val>
        </c:ser>
        <c:ser>
          <c:idx val="1"/>
          <c:order val="1"/>
          <c:tx>
            <c:strRef>
              <c:f>'Deaths By nationality 2015'!$D$7</c:f>
              <c:strCache>
                <c:ptCount val="1"/>
                <c:pt idx="0">
                  <c:v> Bahraini </c:v>
                </c:pt>
              </c:strCache>
            </c:strRef>
          </c:tx>
          <c:invertIfNegative val="0"/>
          <c:cat>
            <c:strRef>
              <c:f>'Deaths By nationality 2015'!$A$8:$A$24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nationality 2015'!$D$8:$D$24</c:f>
              <c:numCache>
                <c:formatCode>General</c:formatCode>
                <c:ptCount val="17"/>
                <c:pt idx="0">
                  <c:v>129</c:v>
                </c:pt>
                <c:pt idx="1">
                  <c:v>34</c:v>
                </c:pt>
                <c:pt idx="2">
                  <c:v>18</c:v>
                </c:pt>
                <c:pt idx="3">
                  <c:v>17</c:v>
                </c:pt>
                <c:pt idx="4">
                  <c:v>22</c:v>
                </c:pt>
                <c:pt idx="5">
                  <c:v>48</c:v>
                </c:pt>
                <c:pt idx="6">
                  <c:v>39</c:v>
                </c:pt>
                <c:pt idx="7">
                  <c:v>59</c:v>
                </c:pt>
                <c:pt idx="8">
                  <c:v>60</c:v>
                </c:pt>
                <c:pt idx="9">
                  <c:v>57</c:v>
                </c:pt>
                <c:pt idx="10">
                  <c:v>85</c:v>
                </c:pt>
                <c:pt idx="11">
                  <c:v>134</c:v>
                </c:pt>
                <c:pt idx="12">
                  <c:v>189</c:v>
                </c:pt>
                <c:pt idx="13">
                  <c:v>192</c:v>
                </c:pt>
                <c:pt idx="14">
                  <c:v>168</c:v>
                </c:pt>
                <c:pt idx="15">
                  <c:v>198</c:v>
                </c:pt>
                <c:pt idx="16">
                  <c:v>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6027520"/>
        <c:axId val="20840448"/>
      </c:barChart>
      <c:catAx>
        <c:axId val="6027520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900" b="1"/>
            </a:pPr>
            <a:endParaRPr lang="en-US"/>
          </a:p>
        </c:txPr>
        <c:crossAx val="20840448"/>
        <c:crosses val="autoZero"/>
        <c:auto val="1"/>
        <c:lblAlgn val="ctr"/>
        <c:lblOffset val="100"/>
        <c:noMultiLvlLbl val="0"/>
      </c:catAx>
      <c:valAx>
        <c:axId val="208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027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Deaths by Nationality &amp; Age group 2016</a:t>
            </a:r>
            <a:endParaRPr lang="en-US" sz="2000">
              <a:effectLst/>
            </a:endParaRPr>
          </a:p>
        </c:rich>
      </c:tx>
      <c:layout/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0640020966082668"/>
          <c:y val="0.10248660323709537"/>
          <c:w val="0.84305336832895883"/>
          <c:h val="0.726907261592301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'Deaths By nationality 2016'!$C$7</c:f>
              <c:strCache>
                <c:ptCount val="1"/>
                <c:pt idx="0">
                  <c:v> Non-Bahraini</c:v>
                </c:pt>
              </c:strCache>
            </c:strRef>
          </c:tx>
          <c:invertIfNegative val="0"/>
          <c:cat>
            <c:strRef>
              <c:f>'Deaths By nationality 2016'!$A$8:$A$24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nationality 2016'!$C$8:$C$24</c:f>
              <c:numCache>
                <c:formatCode>General</c:formatCode>
                <c:ptCount val="17"/>
                <c:pt idx="0">
                  <c:v>-29</c:v>
                </c:pt>
                <c:pt idx="1">
                  <c:v>-13</c:v>
                </c:pt>
                <c:pt idx="2">
                  <c:v>-3</c:v>
                </c:pt>
                <c:pt idx="3">
                  <c:v>-2</c:v>
                </c:pt>
                <c:pt idx="4">
                  <c:v>-2</c:v>
                </c:pt>
                <c:pt idx="5">
                  <c:v>-18</c:v>
                </c:pt>
                <c:pt idx="6">
                  <c:v>-36</c:v>
                </c:pt>
                <c:pt idx="7">
                  <c:v>-52</c:v>
                </c:pt>
                <c:pt idx="8">
                  <c:v>-52</c:v>
                </c:pt>
                <c:pt idx="9">
                  <c:v>-63</c:v>
                </c:pt>
                <c:pt idx="10">
                  <c:v>-66</c:v>
                </c:pt>
                <c:pt idx="11">
                  <c:v>-62</c:v>
                </c:pt>
                <c:pt idx="12">
                  <c:v>-59</c:v>
                </c:pt>
                <c:pt idx="13">
                  <c:v>-35</c:v>
                </c:pt>
                <c:pt idx="14">
                  <c:v>-22</c:v>
                </c:pt>
                <c:pt idx="15">
                  <c:v>-16</c:v>
                </c:pt>
                <c:pt idx="16">
                  <c:v>-61</c:v>
                </c:pt>
              </c:numCache>
            </c:numRef>
          </c:val>
        </c:ser>
        <c:ser>
          <c:idx val="1"/>
          <c:order val="1"/>
          <c:tx>
            <c:strRef>
              <c:f>'Deaths By nationality 2016'!$D$7</c:f>
              <c:strCache>
                <c:ptCount val="1"/>
                <c:pt idx="0">
                  <c:v> Bahraini </c:v>
                </c:pt>
              </c:strCache>
            </c:strRef>
          </c:tx>
          <c:invertIfNegative val="0"/>
          <c:cat>
            <c:strRef>
              <c:f>'Deaths By nationality 2016'!$A$8:$A$24</c:f>
              <c:strCache>
                <c:ptCount val="17"/>
                <c:pt idx="0">
                  <c:v>0 - &lt; 1 yr </c:v>
                </c:pt>
                <c:pt idx="1">
                  <c:v>1 - 4</c:v>
                </c:pt>
                <c:pt idx="2">
                  <c:v>5 - 9</c:v>
                </c:pt>
                <c:pt idx="3">
                  <c:v>10 -14</c:v>
                </c:pt>
                <c:pt idx="4">
                  <c:v>15 -  19</c:v>
                </c:pt>
                <c:pt idx="5">
                  <c:v>20 - 24</c:v>
                </c:pt>
                <c:pt idx="6">
                  <c:v>25 - 29</c:v>
                </c:pt>
                <c:pt idx="7">
                  <c:v>30 - 34</c:v>
                </c:pt>
                <c:pt idx="8">
                  <c:v>35 - 39</c:v>
                </c:pt>
                <c:pt idx="9">
                  <c:v>40 - 44</c:v>
                </c:pt>
                <c:pt idx="10">
                  <c:v>45 - 49</c:v>
                </c:pt>
                <c:pt idx="11">
                  <c:v>50 - 54</c:v>
                </c:pt>
                <c:pt idx="12">
                  <c:v>55 - 59</c:v>
                </c:pt>
                <c:pt idx="13">
                  <c:v>60 - 64</c:v>
                </c:pt>
                <c:pt idx="14">
                  <c:v>65 - 69</c:v>
                </c:pt>
                <c:pt idx="15">
                  <c:v>70 - 74</c:v>
                </c:pt>
                <c:pt idx="16">
                  <c:v>75+</c:v>
                </c:pt>
              </c:strCache>
            </c:strRef>
          </c:cat>
          <c:val>
            <c:numRef>
              <c:f>'Deaths By nationality 2016'!$D$8:$D$24</c:f>
              <c:numCache>
                <c:formatCode>General</c:formatCode>
                <c:ptCount val="17"/>
                <c:pt idx="0">
                  <c:v>80</c:v>
                </c:pt>
                <c:pt idx="1">
                  <c:v>14</c:v>
                </c:pt>
                <c:pt idx="2">
                  <c:v>14</c:v>
                </c:pt>
                <c:pt idx="3">
                  <c:v>11</c:v>
                </c:pt>
                <c:pt idx="4">
                  <c:v>25</c:v>
                </c:pt>
                <c:pt idx="5">
                  <c:v>41</c:v>
                </c:pt>
                <c:pt idx="6">
                  <c:v>42</c:v>
                </c:pt>
                <c:pt idx="7">
                  <c:v>38</c:v>
                </c:pt>
                <c:pt idx="8">
                  <c:v>58</c:v>
                </c:pt>
                <c:pt idx="9">
                  <c:v>61</c:v>
                </c:pt>
                <c:pt idx="10">
                  <c:v>94</c:v>
                </c:pt>
                <c:pt idx="11">
                  <c:v>119</c:v>
                </c:pt>
                <c:pt idx="12">
                  <c:v>180</c:v>
                </c:pt>
                <c:pt idx="13">
                  <c:v>224</c:v>
                </c:pt>
                <c:pt idx="14">
                  <c:v>217</c:v>
                </c:pt>
                <c:pt idx="15">
                  <c:v>222</c:v>
                </c:pt>
                <c:pt idx="16">
                  <c:v>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20859136"/>
        <c:axId val="20877312"/>
      </c:barChart>
      <c:catAx>
        <c:axId val="20859136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20877312"/>
        <c:crosses val="autoZero"/>
        <c:auto val="1"/>
        <c:lblAlgn val="ctr"/>
        <c:lblOffset val="100"/>
        <c:noMultiLvlLbl val="0"/>
      </c:catAx>
      <c:valAx>
        <c:axId val="208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59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9A05D-2EEB-40EB-8C40-F97E1390607E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F80964-351F-44CF-AF6F-1E49DA4693EC}">
      <dgm:prSet phldrT="[Text]" custT="1"/>
      <dgm:spPr/>
      <dgm:t>
        <a:bodyPr/>
        <a:lstStyle/>
        <a:p>
          <a:r>
            <a:rPr lang="en-US" sz="1800" b="1" dirty="0" smtClean="0"/>
            <a:t>Ministry of Health (</a:t>
          </a:r>
          <a:r>
            <a:rPr lang="en-US" sz="1800" b="1" dirty="0" err="1" smtClean="0"/>
            <a:t>MoH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768F84E4-664C-4710-873B-6D8A0E59E719}" type="parTrans" cxnId="{94FCCD97-A8B4-4DF5-A46C-FD9EE97B1DAA}">
      <dgm:prSet/>
      <dgm:spPr/>
      <dgm:t>
        <a:bodyPr/>
        <a:lstStyle/>
        <a:p>
          <a:endParaRPr lang="en-US"/>
        </a:p>
      </dgm:t>
    </dgm:pt>
    <dgm:pt modelId="{6C9A44A0-04E9-4B87-8C27-1628C8EA7D24}" type="sibTrans" cxnId="{94FCCD97-A8B4-4DF5-A46C-FD9EE97B1DAA}">
      <dgm:prSet/>
      <dgm:spPr/>
      <dgm:t>
        <a:bodyPr/>
        <a:lstStyle/>
        <a:p>
          <a:endParaRPr lang="en-US"/>
        </a:p>
      </dgm:t>
    </dgm:pt>
    <dgm:pt modelId="{19A1C0C2-F6F0-4E61-B007-BCB1EBDF1FCB}">
      <dgm:prSet phldrT="[Text]" custT="1"/>
      <dgm:spPr/>
      <dgm:t>
        <a:bodyPr/>
        <a:lstStyle/>
        <a:p>
          <a:r>
            <a:rPr lang="en-US" sz="1800" b="1" dirty="0" smtClean="0"/>
            <a:t>Private Health Sector</a:t>
          </a:r>
          <a:endParaRPr lang="en-US" sz="1800" b="1" dirty="0"/>
        </a:p>
      </dgm:t>
    </dgm:pt>
    <dgm:pt modelId="{2E3D4B8D-7407-43EA-BB69-A2B506B153E7}" type="parTrans" cxnId="{A2BA29D6-3EB4-440C-96E3-5493FA6899C8}">
      <dgm:prSet/>
      <dgm:spPr/>
      <dgm:t>
        <a:bodyPr/>
        <a:lstStyle/>
        <a:p>
          <a:endParaRPr lang="en-US"/>
        </a:p>
      </dgm:t>
    </dgm:pt>
    <dgm:pt modelId="{62B121AE-F162-4A04-89D7-665CEC001059}" type="sibTrans" cxnId="{A2BA29D6-3EB4-440C-96E3-5493FA6899C8}">
      <dgm:prSet/>
      <dgm:spPr/>
      <dgm:t>
        <a:bodyPr/>
        <a:lstStyle/>
        <a:p>
          <a:endParaRPr lang="en-US"/>
        </a:p>
      </dgm:t>
    </dgm:pt>
    <dgm:pt modelId="{756FA620-5727-4F68-A380-8109D789AEF6}">
      <dgm:prSet phldrT="[Text]" custT="1"/>
      <dgm:spPr/>
      <dgm:t>
        <a:bodyPr/>
        <a:lstStyle/>
        <a:p>
          <a:r>
            <a:rPr lang="en-US" sz="1800" b="1" dirty="0" smtClean="0"/>
            <a:t>King Hamad University Hospital</a:t>
          </a:r>
        </a:p>
        <a:p>
          <a:r>
            <a:rPr lang="en-US" sz="1800" b="1" dirty="0" smtClean="0"/>
            <a:t>(KHUH)</a:t>
          </a:r>
          <a:endParaRPr lang="en-US" sz="1800" b="1" dirty="0"/>
        </a:p>
      </dgm:t>
    </dgm:pt>
    <dgm:pt modelId="{695267CE-ABA7-4DBA-AB35-E0FDA25715D9}" type="parTrans" cxnId="{370403BD-37FA-4208-9711-EAC69498332F}">
      <dgm:prSet/>
      <dgm:spPr/>
      <dgm:t>
        <a:bodyPr/>
        <a:lstStyle/>
        <a:p>
          <a:endParaRPr lang="en-US"/>
        </a:p>
      </dgm:t>
    </dgm:pt>
    <dgm:pt modelId="{5A65A093-CD43-41E6-813F-7A40DD5C9704}" type="sibTrans" cxnId="{370403BD-37FA-4208-9711-EAC69498332F}">
      <dgm:prSet/>
      <dgm:spPr/>
      <dgm:t>
        <a:bodyPr/>
        <a:lstStyle/>
        <a:p>
          <a:endParaRPr lang="en-US"/>
        </a:p>
      </dgm:t>
    </dgm:pt>
    <dgm:pt modelId="{2AF11C64-95A2-4376-9591-2B4126B3D5B7}">
      <dgm:prSet phldrT="[Text]" custT="1"/>
      <dgm:spPr/>
      <dgm:t>
        <a:bodyPr/>
        <a:lstStyle/>
        <a:p>
          <a:r>
            <a:rPr lang="en-US" sz="1800" b="1" i="1" dirty="0" smtClean="0"/>
            <a:t>Bahrain</a:t>
          </a:r>
          <a:r>
            <a:rPr lang="en-US" sz="1800" b="1" dirty="0" smtClean="0"/>
            <a:t> Defense Force </a:t>
          </a:r>
          <a:r>
            <a:rPr lang="en-US" sz="1800" b="1" i="1" dirty="0" smtClean="0"/>
            <a:t>Royal Medical Services (BDF) </a:t>
          </a:r>
          <a:endParaRPr lang="en-US" sz="1800" b="1" dirty="0"/>
        </a:p>
      </dgm:t>
    </dgm:pt>
    <dgm:pt modelId="{157E71EF-876A-4520-8599-DEC398CB4857}" type="parTrans" cxnId="{D9268F72-F5EC-4290-94E2-7F7464960CD4}">
      <dgm:prSet/>
      <dgm:spPr/>
      <dgm:t>
        <a:bodyPr/>
        <a:lstStyle/>
        <a:p>
          <a:endParaRPr lang="en-US"/>
        </a:p>
      </dgm:t>
    </dgm:pt>
    <dgm:pt modelId="{8B34AD6B-8D31-4526-B2E4-03DB74561615}" type="sibTrans" cxnId="{D9268F72-F5EC-4290-94E2-7F7464960CD4}">
      <dgm:prSet/>
      <dgm:spPr/>
      <dgm:t>
        <a:bodyPr/>
        <a:lstStyle/>
        <a:p>
          <a:endParaRPr lang="en-US"/>
        </a:p>
      </dgm:t>
    </dgm:pt>
    <dgm:pt modelId="{067FCE00-F8AE-475D-81B7-AFD5B302F351}">
      <dgm:prSet phldrT="[Text]" custT="1"/>
      <dgm:spPr/>
      <dgm:t>
        <a:bodyPr/>
        <a:lstStyle/>
        <a:p>
          <a:r>
            <a:rPr lang="en-US" sz="1800" b="1" i="1" dirty="0" smtClean="0"/>
            <a:t>National Health</a:t>
          </a:r>
          <a:r>
            <a:rPr lang="en-US" sz="1800" b="1" dirty="0" smtClean="0"/>
            <a:t> Regulatory Authority (NHRA)</a:t>
          </a:r>
          <a:endParaRPr lang="en-US" sz="1800" b="1" dirty="0"/>
        </a:p>
      </dgm:t>
    </dgm:pt>
    <dgm:pt modelId="{B2E47FDE-6E96-49DE-B615-9B4A42D7A36F}" type="parTrans" cxnId="{D9029FA4-D9DA-421C-8A02-B5484889F53F}">
      <dgm:prSet/>
      <dgm:spPr/>
      <dgm:t>
        <a:bodyPr/>
        <a:lstStyle/>
        <a:p>
          <a:endParaRPr lang="en-US"/>
        </a:p>
      </dgm:t>
    </dgm:pt>
    <dgm:pt modelId="{8A92FEC3-1EC3-4729-9CD5-B8B0B05BD46E}" type="sibTrans" cxnId="{D9029FA4-D9DA-421C-8A02-B5484889F53F}">
      <dgm:prSet/>
      <dgm:spPr/>
      <dgm:t>
        <a:bodyPr/>
        <a:lstStyle/>
        <a:p>
          <a:endParaRPr lang="en-US"/>
        </a:p>
      </dgm:t>
    </dgm:pt>
    <dgm:pt modelId="{DFE4D463-089B-4284-826D-A7C49DE34566}" type="pres">
      <dgm:prSet presAssocID="{E999A05D-2EEB-40EB-8C40-F97E1390607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98346-9E5F-4A35-AD27-E1C2B0121745}" type="pres">
      <dgm:prSet presAssocID="{DEF80964-351F-44CF-AF6F-1E49DA4693EC}" presName="circ1" presStyleLbl="vennNode1" presStyleIdx="0" presStyleCnt="5"/>
      <dgm:spPr/>
      <dgm:t>
        <a:bodyPr/>
        <a:lstStyle/>
        <a:p>
          <a:endParaRPr lang="en-US"/>
        </a:p>
      </dgm:t>
    </dgm:pt>
    <dgm:pt modelId="{8DDE7E53-EE0D-4422-9147-B2A11F621853}" type="pres">
      <dgm:prSet presAssocID="{DEF80964-351F-44CF-AF6F-1E49DA4693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8D0E0-152D-42AE-A49D-A46F677A3BEF}" type="pres">
      <dgm:prSet presAssocID="{067FCE00-F8AE-475D-81B7-AFD5B302F351}" presName="circ2" presStyleLbl="vennNode1" presStyleIdx="1" presStyleCnt="5"/>
      <dgm:spPr/>
      <dgm:t>
        <a:bodyPr/>
        <a:lstStyle/>
        <a:p>
          <a:endParaRPr lang="en-US"/>
        </a:p>
      </dgm:t>
    </dgm:pt>
    <dgm:pt modelId="{F24C253C-8CBD-4B44-A596-0EE7C5990402}" type="pres">
      <dgm:prSet presAssocID="{067FCE00-F8AE-475D-81B7-AFD5B302F3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E5B7F-2DD2-4FFF-A77E-7D9E75E4738A}" type="pres">
      <dgm:prSet presAssocID="{19A1C0C2-F6F0-4E61-B007-BCB1EBDF1FCB}" presName="circ3" presStyleLbl="vennNode1" presStyleIdx="2" presStyleCnt="5"/>
      <dgm:spPr/>
      <dgm:t>
        <a:bodyPr/>
        <a:lstStyle/>
        <a:p>
          <a:endParaRPr lang="en-US"/>
        </a:p>
      </dgm:t>
    </dgm:pt>
    <dgm:pt modelId="{8FFE6F3C-B3EE-45A1-85DD-56AFD2F777CC}" type="pres">
      <dgm:prSet presAssocID="{19A1C0C2-F6F0-4E61-B007-BCB1EBDF1F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9DF24-8429-4807-85DE-48E9E328FCD0}" type="pres">
      <dgm:prSet presAssocID="{756FA620-5727-4F68-A380-8109D789AEF6}" presName="circ4" presStyleLbl="vennNode1" presStyleIdx="3" presStyleCnt="5"/>
      <dgm:spPr/>
      <dgm:t>
        <a:bodyPr/>
        <a:lstStyle/>
        <a:p>
          <a:endParaRPr lang="en-US"/>
        </a:p>
      </dgm:t>
    </dgm:pt>
    <dgm:pt modelId="{AA957DE6-ABF0-45CD-9C99-DB2478A21F75}" type="pres">
      <dgm:prSet presAssocID="{756FA620-5727-4F68-A380-8109D789AEF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EBB1-A5A0-4E05-84F8-1A3B8D0F92AC}" type="pres">
      <dgm:prSet presAssocID="{2AF11C64-95A2-4376-9591-2B4126B3D5B7}" presName="circ5" presStyleLbl="vennNode1" presStyleIdx="4" presStyleCnt="5"/>
      <dgm:spPr/>
      <dgm:t>
        <a:bodyPr/>
        <a:lstStyle/>
        <a:p>
          <a:endParaRPr lang="en-US"/>
        </a:p>
      </dgm:t>
    </dgm:pt>
    <dgm:pt modelId="{528B1BCA-E8DE-43E0-BD44-EB3C98C6E991}" type="pres">
      <dgm:prSet presAssocID="{2AF11C64-95A2-4376-9591-2B4126B3D5B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68F72-F5EC-4290-94E2-7F7464960CD4}" srcId="{E999A05D-2EEB-40EB-8C40-F97E1390607E}" destId="{2AF11C64-95A2-4376-9591-2B4126B3D5B7}" srcOrd="4" destOrd="0" parTransId="{157E71EF-876A-4520-8599-DEC398CB4857}" sibTransId="{8B34AD6B-8D31-4526-B2E4-03DB74561615}"/>
    <dgm:cxn modelId="{A2BA29D6-3EB4-440C-96E3-5493FA6899C8}" srcId="{E999A05D-2EEB-40EB-8C40-F97E1390607E}" destId="{19A1C0C2-F6F0-4E61-B007-BCB1EBDF1FCB}" srcOrd="2" destOrd="0" parTransId="{2E3D4B8D-7407-43EA-BB69-A2B506B153E7}" sibTransId="{62B121AE-F162-4A04-89D7-665CEC001059}"/>
    <dgm:cxn modelId="{D2185705-A8EC-42F6-9145-0F94CE919B3B}" type="presOf" srcId="{067FCE00-F8AE-475D-81B7-AFD5B302F351}" destId="{F24C253C-8CBD-4B44-A596-0EE7C5990402}" srcOrd="0" destOrd="0" presId="urn:microsoft.com/office/officeart/2005/8/layout/venn1"/>
    <dgm:cxn modelId="{D9029FA4-D9DA-421C-8A02-B5484889F53F}" srcId="{E999A05D-2EEB-40EB-8C40-F97E1390607E}" destId="{067FCE00-F8AE-475D-81B7-AFD5B302F351}" srcOrd="1" destOrd="0" parTransId="{B2E47FDE-6E96-49DE-B615-9B4A42D7A36F}" sibTransId="{8A92FEC3-1EC3-4729-9CD5-B8B0B05BD46E}"/>
    <dgm:cxn modelId="{97BE5069-4A77-41B1-8CF5-5191AA460327}" type="presOf" srcId="{19A1C0C2-F6F0-4E61-B007-BCB1EBDF1FCB}" destId="{8FFE6F3C-B3EE-45A1-85DD-56AFD2F777CC}" srcOrd="0" destOrd="0" presId="urn:microsoft.com/office/officeart/2005/8/layout/venn1"/>
    <dgm:cxn modelId="{79C49876-1396-4554-A3BD-870A967680CF}" type="presOf" srcId="{DEF80964-351F-44CF-AF6F-1E49DA4693EC}" destId="{8DDE7E53-EE0D-4422-9147-B2A11F621853}" srcOrd="0" destOrd="0" presId="urn:microsoft.com/office/officeart/2005/8/layout/venn1"/>
    <dgm:cxn modelId="{370403BD-37FA-4208-9711-EAC69498332F}" srcId="{E999A05D-2EEB-40EB-8C40-F97E1390607E}" destId="{756FA620-5727-4F68-A380-8109D789AEF6}" srcOrd="3" destOrd="0" parTransId="{695267CE-ABA7-4DBA-AB35-E0FDA25715D9}" sibTransId="{5A65A093-CD43-41E6-813F-7A40DD5C9704}"/>
    <dgm:cxn modelId="{5DAE9980-DAD1-4772-9162-2B1C8E15F622}" type="presOf" srcId="{E999A05D-2EEB-40EB-8C40-F97E1390607E}" destId="{DFE4D463-089B-4284-826D-A7C49DE34566}" srcOrd="0" destOrd="0" presId="urn:microsoft.com/office/officeart/2005/8/layout/venn1"/>
    <dgm:cxn modelId="{DC7740C9-AC8E-4F9F-805B-ADAD55BDBF1B}" type="presOf" srcId="{756FA620-5727-4F68-A380-8109D789AEF6}" destId="{AA957DE6-ABF0-45CD-9C99-DB2478A21F75}" srcOrd="0" destOrd="0" presId="urn:microsoft.com/office/officeart/2005/8/layout/venn1"/>
    <dgm:cxn modelId="{94FCCD97-A8B4-4DF5-A46C-FD9EE97B1DAA}" srcId="{E999A05D-2EEB-40EB-8C40-F97E1390607E}" destId="{DEF80964-351F-44CF-AF6F-1E49DA4693EC}" srcOrd="0" destOrd="0" parTransId="{768F84E4-664C-4710-873B-6D8A0E59E719}" sibTransId="{6C9A44A0-04E9-4B87-8C27-1628C8EA7D24}"/>
    <dgm:cxn modelId="{EE325FFF-19E7-4FE9-93F8-123F93017F9D}" type="presOf" srcId="{2AF11C64-95A2-4376-9591-2B4126B3D5B7}" destId="{528B1BCA-E8DE-43E0-BD44-EB3C98C6E991}" srcOrd="0" destOrd="0" presId="urn:microsoft.com/office/officeart/2005/8/layout/venn1"/>
    <dgm:cxn modelId="{81FECC82-FB6E-48F4-839E-2CB91978E7A0}" type="presParOf" srcId="{DFE4D463-089B-4284-826D-A7C49DE34566}" destId="{4D898346-9E5F-4A35-AD27-E1C2B0121745}" srcOrd="0" destOrd="0" presId="urn:microsoft.com/office/officeart/2005/8/layout/venn1"/>
    <dgm:cxn modelId="{EEE45E88-89B4-433B-A175-20D428CE543A}" type="presParOf" srcId="{DFE4D463-089B-4284-826D-A7C49DE34566}" destId="{8DDE7E53-EE0D-4422-9147-B2A11F621853}" srcOrd="1" destOrd="0" presId="urn:microsoft.com/office/officeart/2005/8/layout/venn1"/>
    <dgm:cxn modelId="{7D5A04D5-2E2A-46EE-A428-E16455A71D3A}" type="presParOf" srcId="{DFE4D463-089B-4284-826D-A7C49DE34566}" destId="{0DF8D0E0-152D-42AE-A49D-A46F677A3BEF}" srcOrd="2" destOrd="0" presId="urn:microsoft.com/office/officeart/2005/8/layout/venn1"/>
    <dgm:cxn modelId="{828DF8C0-9686-4F20-8E71-28CA2F3C4F95}" type="presParOf" srcId="{DFE4D463-089B-4284-826D-A7C49DE34566}" destId="{F24C253C-8CBD-4B44-A596-0EE7C5990402}" srcOrd="3" destOrd="0" presId="urn:microsoft.com/office/officeart/2005/8/layout/venn1"/>
    <dgm:cxn modelId="{2AB989F0-9942-4805-B887-69FA8FF9A06D}" type="presParOf" srcId="{DFE4D463-089B-4284-826D-A7C49DE34566}" destId="{29AE5B7F-2DD2-4FFF-A77E-7D9E75E4738A}" srcOrd="4" destOrd="0" presId="urn:microsoft.com/office/officeart/2005/8/layout/venn1"/>
    <dgm:cxn modelId="{0FF69CF5-AC8F-454F-9E05-630A16A3935B}" type="presParOf" srcId="{DFE4D463-089B-4284-826D-A7C49DE34566}" destId="{8FFE6F3C-B3EE-45A1-85DD-56AFD2F777CC}" srcOrd="5" destOrd="0" presId="urn:microsoft.com/office/officeart/2005/8/layout/venn1"/>
    <dgm:cxn modelId="{622F4B74-C67D-42DC-904B-35FB0C6D07A7}" type="presParOf" srcId="{DFE4D463-089B-4284-826D-A7C49DE34566}" destId="{2319DF24-8429-4807-85DE-48E9E328FCD0}" srcOrd="6" destOrd="0" presId="urn:microsoft.com/office/officeart/2005/8/layout/venn1"/>
    <dgm:cxn modelId="{D5648528-DAC8-4DAA-AF4F-CCC8FA73FFF4}" type="presParOf" srcId="{DFE4D463-089B-4284-826D-A7C49DE34566}" destId="{AA957DE6-ABF0-45CD-9C99-DB2478A21F75}" srcOrd="7" destOrd="0" presId="urn:microsoft.com/office/officeart/2005/8/layout/venn1"/>
    <dgm:cxn modelId="{154CD598-C1F1-432A-804C-CC4CEB6D407C}" type="presParOf" srcId="{DFE4D463-089B-4284-826D-A7C49DE34566}" destId="{0BC3EBB1-A5A0-4E05-84F8-1A3B8D0F92AC}" srcOrd="8" destOrd="0" presId="urn:microsoft.com/office/officeart/2005/8/layout/venn1"/>
    <dgm:cxn modelId="{80A52515-224C-4E1A-9535-A568F9C3877F}" type="presParOf" srcId="{DFE4D463-089B-4284-826D-A7C49DE34566}" destId="{528B1BCA-E8DE-43E0-BD44-EB3C98C6E99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98346-9E5F-4A35-AD27-E1C2B0121745}">
      <dsp:nvSpPr>
        <dsp:cNvPr id="0" name=""/>
        <dsp:cNvSpPr/>
      </dsp:nvSpPr>
      <dsp:spPr>
        <a:xfrm>
          <a:off x="3322756" y="1289899"/>
          <a:ext cx="1584087" cy="15840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DE7E53-EE0D-4422-9147-B2A11F621853}">
      <dsp:nvSpPr>
        <dsp:cNvPr id="0" name=""/>
        <dsp:cNvSpPr/>
      </dsp:nvSpPr>
      <dsp:spPr>
        <a:xfrm>
          <a:off x="3196029" y="0"/>
          <a:ext cx="1837540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Ministry of Health (</a:t>
          </a:r>
          <a:r>
            <a:rPr lang="en-US" sz="1800" b="1" kern="1200" dirty="0" err="1" smtClean="0"/>
            <a:t>MoH</a:t>
          </a:r>
          <a:r>
            <a:rPr lang="en-US" sz="1800" b="1" kern="1200" dirty="0" smtClean="0"/>
            <a:t>)</a:t>
          </a:r>
          <a:endParaRPr lang="en-US" sz="1800" b="1" kern="1200" dirty="0"/>
        </a:p>
      </dsp:txBody>
      <dsp:txXfrm>
        <a:off x="3196029" y="0"/>
        <a:ext cx="1837540" cy="1063601"/>
      </dsp:txXfrm>
    </dsp:sp>
    <dsp:sp modelId="{0DF8D0E0-152D-42AE-A49D-A46F677A3BEF}">
      <dsp:nvSpPr>
        <dsp:cNvPr id="0" name=""/>
        <dsp:cNvSpPr/>
      </dsp:nvSpPr>
      <dsp:spPr>
        <a:xfrm>
          <a:off x="3925343" y="1727560"/>
          <a:ext cx="1584087" cy="1584087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4C253C-8CBD-4B44-A596-0EE7C5990402}">
      <dsp:nvSpPr>
        <dsp:cNvPr id="0" name=""/>
        <dsp:cNvSpPr/>
      </dsp:nvSpPr>
      <dsp:spPr>
        <a:xfrm>
          <a:off x="5635523" y="1403048"/>
          <a:ext cx="1647450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National Health</a:t>
          </a:r>
          <a:r>
            <a:rPr lang="en-US" sz="1800" b="1" kern="1200" dirty="0" smtClean="0"/>
            <a:t> Regulatory Authority (NHRA)</a:t>
          </a:r>
          <a:endParaRPr lang="en-US" sz="1800" b="1" kern="1200" dirty="0"/>
        </a:p>
      </dsp:txBody>
      <dsp:txXfrm>
        <a:off x="5635523" y="1403048"/>
        <a:ext cx="1647450" cy="1154120"/>
      </dsp:txXfrm>
    </dsp:sp>
    <dsp:sp modelId="{29AE5B7F-2DD2-4FFF-A77E-7D9E75E4738A}">
      <dsp:nvSpPr>
        <dsp:cNvPr id="0" name=""/>
        <dsp:cNvSpPr/>
      </dsp:nvSpPr>
      <dsp:spPr>
        <a:xfrm>
          <a:off x="3695333" y="2436325"/>
          <a:ext cx="1584087" cy="1584087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FE6F3C-B3EE-45A1-85DD-56AFD2F777CC}">
      <dsp:nvSpPr>
        <dsp:cNvPr id="0" name=""/>
        <dsp:cNvSpPr/>
      </dsp:nvSpPr>
      <dsp:spPr>
        <a:xfrm>
          <a:off x="5382069" y="3371842"/>
          <a:ext cx="1647450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Private Health Sector</a:t>
          </a:r>
          <a:endParaRPr lang="en-US" sz="1800" b="1" kern="1200" dirty="0"/>
        </a:p>
      </dsp:txBody>
      <dsp:txXfrm>
        <a:off x="5382069" y="3371842"/>
        <a:ext cx="1647450" cy="1154120"/>
      </dsp:txXfrm>
    </dsp:sp>
    <dsp:sp modelId="{2319DF24-8429-4807-85DE-48E9E328FCD0}">
      <dsp:nvSpPr>
        <dsp:cNvPr id="0" name=""/>
        <dsp:cNvSpPr/>
      </dsp:nvSpPr>
      <dsp:spPr>
        <a:xfrm>
          <a:off x="2950179" y="2436325"/>
          <a:ext cx="1584087" cy="1584087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957DE6-ABF0-45CD-9C99-DB2478A21F75}">
      <dsp:nvSpPr>
        <dsp:cNvPr id="0" name=""/>
        <dsp:cNvSpPr/>
      </dsp:nvSpPr>
      <dsp:spPr>
        <a:xfrm>
          <a:off x="1200079" y="3371842"/>
          <a:ext cx="1647450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King Hamad University Hospital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(KHUH)</a:t>
          </a:r>
          <a:endParaRPr lang="en-US" sz="1800" b="1" kern="1200" dirty="0"/>
        </a:p>
      </dsp:txBody>
      <dsp:txXfrm>
        <a:off x="1200079" y="3371842"/>
        <a:ext cx="1647450" cy="1154120"/>
      </dsp:txXfrm>
    </dsp:sp>
    <dsp:sp modelId="{0BC3EBB1-A5A0-4E05-84F8-1A3B8D0F92AC}">
      <dsp:nvSpPr>
        <dsp:cNvPr id="0" name=""/>
        <dsp:cNvSpPr/>
      </dsp:nvSpPr>
      <dsp:spPr>
        <a:xfrm>
          <a:off x="2720169" y="1727560"/>
          <a:ext cx="1584087" cy="158408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8B1BCA-E8DE-43E0-BD44-EB3C98C6E991}">
      <dsp:nvSpPr>
        <dsp:cNvPr id="0" name=""/>
        <dsp:cNvSpPr/>
      </dsp:nvSpPr>
      <dsp:spPr>
        <a:xfrm>
          <a:off x="946625" y="1403048"/>
          <a:ext cx="1647450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Bahrain</a:t>
          </a:r>
          <a:r>
            <a:rPr lang="en-US" sz="1800" b="1" kern="1200" dirty="0" smtClean="0"/>
            <a:t> Defense Force </a:t>
          </a:r>
          <a:r>
            <a:rPr lang="en-US" sz="1800" b="1" i="1" kern="1200" dirty="0" smtClean="0"/>
            <a:t>Royal Medical Services (BDF) </a:t>
          </a:r>
          <a:endParaRPr lang="en-US" sz="1800" b="1" kern="1200" dirty="0"/>
        </a:p>
      </dsp:txBody>
      <dsp:txXfrm>
        <a:off x="946625" y="1403048"/>
        <a:ext cx="1647450" cy="115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0.66064</cdr:x>
      <cdr:y>0.24026</cdr:y>
    </cdr:from>
    <cdr:to>
      <cdr:x>0.86064</cdr:x>
      <cdr:y>0.36178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0175" y="949325"/>
          <a:ext cx="808355" cy="48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Ministry of Health</a:t>
          </a:r>
        </a:p>
      </cdr:txBody>
    </cdr:sp>
  </cdr:relSizeAnchor>
  <cdr:relSizeAnchor xmlns:cdr="http://schemas.openxmlformats.org/drawingml/2006/chartDrawing">
    <cdr:from>
      <cdr:x>0.03849</cdr:x>
      <cdr:y>0.22097</cdr:y>
    </cdr:from>
    <cdr:to>
      <cdr:x>0.32678</cdr:x>
      <cdr:y>0.30777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5575" y="873125"/>
          <a:ext cx="1165203" cy="342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Private Hospitals</a:t>
          </a:r>
        </a:p>
      </cdr:txBody>
    </cdr:sp>
  </cdr:relSizeAnchor>
  <cdr:relSizeAnchor xmlns:cdr="http://schemas.openxmlformats.org/drawingml/2006/chartDrawing">
    <cdr:from>
      <cdr:x>0.01502</cdr:x>
      <cdr:y>0.56597</cdr:y>
    </cdr:from>
    <cdr:to>
      <cdr:x>0.17117</cdr:x>
      <cdr:y>0.65799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625" y="1552575"/>
          <a:ext cx="495300" cy="2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KHUH</a:t>
          </a:r>
        </a:p>
      </cdr:txBody>
    </cdr:sp>
  </cdr:relSizeAnchor>
  <cdr:relSizeAnchor xmlns:cdr="http://schemas.openxmlformats.org/drawingml/2006/chartDrawing">
    <cdr:from>
      <cdr:x>0.63063</cdr:x>
      <cdr:y>0.74306</cdr:y>
    </cdr:from>
    <cdr:to>
      <cdr:x>0.91892</cdr:x>
      <cdr:y>0.82465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00250" y="2038350"/>
          <a:ext cx="914400" cy="223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BDF Hospital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0.6795</cdr:x>
      <cdr:y>0.22097</cdr:y>
    </cdr:from>
    <cdr:to>
      <cdr:x>0.8795</cdr:x>
      <cdr:y>0.34249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6375" y="873125"/>
          <a:ext cx="808355" cy="48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Ministry of Health</a:t>
          </a:r>
        </a:p>
      </cdr:txBody>
    </cdr:sp>
  </cdr:relSizeAnchor>
  <cdr:relSizeAnchor xmlns:cdr="http://schemas.openxmlformats.org/drawingml/2006/chartDrawing">
    <cdr:from>
      <cdr:x>0.03849</cdr:x>
      <cdr:y>0.22097</cdr:y>
    </cdr:from>
    <cdr:to>
      <cdr:x>0.32678</cdr:x>
      <cdr:y>0.30777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5575" y="873125"/>
          <a:ext cx="1165203" cy="342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Private Hospitals</a:t>
          </a:r>
        </a:p>
      </cdr:txBody>
    </cdr:sp>
  </cdr:relSizeAnchor>
  <cdr:relSizeAnchor xmlns:cdr="http://schemas.openxmlformats.org/drawingml/2006/chartDrawing">
    <cdr:from>
      <cdr:x>0.01502</cdr:x>
      <cdr:y>0.56597</cdr:y>
    </cdr:from>
    <cdr:to>
      <cdr:x>0.17117</cdr:x>
      <cdr:y>0.65799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625" y="1552575"/>
          <a:ext cx="495300" cy="2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KHUH</a:t>
          </a:r>
        </a:p>
      </cdr:txBody>
    </cdr:sp>
  </cdr:relSizeAnchor>
  <cdr:relSizeAnchor xmlns:cdr="http://schemas.openxmlformats.org/drawingml/2006/chartDrawing">
    <cdr:from>
      <cdr:x>0.63063</cdr:x>
      <cdr:y>0.74306</cdr:y>
    </cdr:from>
    <cdr:to>
      <cdr:x>0.91892</cdr:x>
      <cdr:y>0.82465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00250" y="2038350"/>
          <a:ext cx="914400" cy="223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BDF Hospital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693A1-EF5D-46FB-9F68-76A42C232EFF}" type="datetimeFigureOut">
              <a:rPr lang="en-US" smtClean="0"/>
              <a:t>27-Mar-18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8933-88CD-4BD9-8D15-782C857457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The Kingdom of Bahrain is an island in the Arabian Gulf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an area of </a:t>
            </a:r>
            <a:r>
              <a:rPr lang="en-US" sz="1200" dirty="0" smtClean="0"/>
              <a:t>779 </a:t>
            </a:r>
            <a:r>
              <a:rPr lang="en-GB" sz="1200" dirty="0" smtClean="0"/>
              <a:t>sq.km (approximately)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with population of </a:t>
            </a:r>
            <a:r>
              <a:rPr lang="en-US" sz="1200" dirty="0" smtClean="0"/>
              <a:t>1,423.7 (in 000) </a:t>
            </a:r>
            <a:r>
              <a:rPr lang="en-GB" sz="1200" dirty="0" smtClean="0"/>
              <a:t>as estimated in 2016;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percentage of Bahraini was 46% and Non-Bahraini 54%.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The crude birth rate was </a:t>
            </a:r>
            <a:r>
              <a:rPr lang="en-US" sz="1200" dirty="0" smtClean="0"/>
              <a:t>14.5 </a:t>
            </a:r>
            <a:r>
              <a:rPr lang="en-GB" sz="1200" dirty="0" smtClean="0"/>
              <a:t>per 1000 population,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the population growth rate was 5.8% (Central Informatics Organization, 2011&amp;2012).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GDP per capita of US$  22,602 (2016 data)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and  the adult literacy rate is 93.5 </a:t>
            </a:r>
            <a:r>
              <a:rPr lang="en-GB" sz="1200" baseline="30000" dirty="0" smtClean="0"/>
              <a:t>Bahraini15+, 2010</a:t>
            </a:r>
            <a:r>
              <a:rPr lang="en-GB" sz="1200" dirty="0" smtClean="0"/>
              <a:t> </a:t>
            </a:r>
            <a:endParaRPr lang="en-US" sz="1200" dirty="0" smtClean="0"/>
          </a:p>
          <a:p>
            <a:pPr>
              <a:defRPr/>
            </a:pPr>
            <a:endParaRPr lang="en-GB" altLang="ar-BH" sz="1200" dirty="0" smtClean="0"/>
          </a:p>
          <a:p>
            <a:pPr>
              <a:defRPr/>
            </a:pPr>
            <a:r>
              <a:rPr lang="en-GB" altLang="ar-BH" sz="1200" dirty="0" smtClean="0"/>
              <a:t>Similar to other Gulf Cooperation Council (GCC) countries, Bahrain has a relatively young population with two thirds of its residents in the age group of 15–64 years; a noticeable increase in this category has been in the working-age group of non-Bahrainis.</a:t>
            </a:r>
            <a:endParaRPr lang="en-US" altLang="ar-B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8933-88CD-4BD9-8D15-782C857457C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91275"/>
            <a:ext cx="9180512" cy="132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CM -Awareness and Training\Training\I-Seha Overseas Training\Overseas Training -2018\WHO Workshop Statistics Report for EMRO 26-30 Mar-2018\Workshop Materials 26-30 Mar-2018\I-Seha Logo 27-03-201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65565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11/07/1439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0.emf"/><Relationship Id="rId3" Type="http://schemas.openxmlformats.org/officeDocument/2006/relationships/tags" Target="../tags/tag2.xml"/><Relationship Id="rId21" Type="http://schemas.openxmlformats.org/officeDocument/2006/relationships/oleObject" Target="../embeddings/Microsoft_Excel_97-2003_Worksheet4.xls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oleObject" Target="../embeddings/Microsoft_Excel_97-2003_Worksheet2.xls"/><Relationship Id="rId2" Type="http://schemas.openxmlformats.org/officeDocument/2006/relationships/tags" Target="../tags/tag1.xml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Microsoft_Excel_97-2003_Worksheet1.xls"/><Relationship Id="rId10" Type="http://schemas.openxmlformats.org/officeDocument/2006/relationships/tags" Target="../tags/tag9.xml"/><Relationship Id="rId19" Type="http://schemas.openxmlformats.org/officeDocument/2006/relationships/oleObject" Target="../embeddings/Microsoft_Excel_97-2003_Worksheet3.xls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4.png"/><Relationship Id="rId3" Type="http://schemas.openxmlformats.org/officeDocument/2006/relationships/tags" Target="../tags/tag13.xml"/><Relationship Id="rId21" Type="http://schemas.openxmlformats.org/officeDocument/2006/relationships/oleObject" Target="../embeddings/Microsoft_Excel_97-2003_Worksheet8.xls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oleObject" Target="../embeddings/Microsoft_Excel_97-2003_Worksheet6.xls"/><Relationship Id="rId2" Type="http://schemas.openxmlformats.org/officeDocument/2006/relationships/tags" Target="../tags/tag1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oleObject" Target="../embeddings/Microsoft_Excel_97-2003_Worksheet5.xls"/><Relationship Id="rId10" Type="http://schemas.openxmlformats.org/officeDocument/2006/relationships/tags" Target="../tags/tag20.xml"/><Relationship Id="rId19" Type="http://schemas.openxmlformats.org/officeDocument/2006/relationships/oleObject" Target="../embeddings/Microsoft_Excel_97-2003_Worksheet7.xls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9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10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1800200"/>
          </a:xfrm>
        </p:spPr>
        <p:txBody>
          <a:bodyPr>
            <a:normAutofit/>
          </a:bodyPr>
          <a:lstStyle/>
          <a:p>
            <a:pPr rtl="0"/>
            <a:r>
              <a:rPr lang="en-US" altLang="en-US" dirty="0" smtClean="0"/>
              <a:t>The Role of Health Institute</a:t>
            </a:r>
            <a:br>
              <a:rPr lang="en-US" altLang="en-US" dirty="0" smtClean="0"/>
            </a:br>
            <a:r>
              <a:rPr lang="en-US" altLang="en-US" dirty="0" smtClean="0"/>
              <a:t>Kingdom of Bahrain</a:t>
            </a:r>
            <a:endParaRPr lang="en-US" dirty="0"/>
          </a:p>
        </p:txBody>
      </p:sp>
      <p:pic>
        <p:nvPicPr>
          <p:cNvPr id="5122" name="Picture 2" descr="D:\CM -Awareness and Training\Training\I-Seha Overseas Training\Overseas Training -2018\WHO Workshop Statistics Report for EMRO 26-30 Mar-2018\Workshop Materials 26-30 Mar-2018\Lbwi5F-F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4850"/>
            <a:ext cx="3409107" cy="34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332656"/>
            <a:ext cx="8712968" cy="792088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Mortuary in </a:t>
            </a:r>
            <a:r>
              <a:rPr lang="en-US" sz="3200" dirty="0" err="1" smtClean="0"/>
              <a:t>Salmaniya</a:t>
            </a:r>
            <a:r>
              <a:rPr lang="en-US" sz="3200" dirty="0" smtClean="0"/>
              <a:t> Medical Complex(SMC)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4536504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System available in Mortuary.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Dead body received outside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MoH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will be registered in this system.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Mortuary system part of our HIS(I-Seha).</a:t>
            </a:r>
          </a:p>
          <a:p>
            <a:pPr algn="l" rtl="0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7772400" cy="936104"/>
          </a:xfrm>
        </p:spPr>
        <p:txBody>
          <a:bodyPr/>
          <a:lstStyle/>
          <a:p>
            <a:pPr algn="l" rtl="0"/>
            <a:r>
              <a:rPr lang="en-US" dirty="0" smtClean="0"/>
              <a:t>Death Registration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4248472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All death now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MoH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available in Mortuary System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All death Notifications Form will be sent to Birth and Death Office.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Birth and Death office is responsible to register death.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MoH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qualified coders will verify and enter the causes of death using ICD10 Who version in Death System.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All reports related to Vital indicators will be generated from this system.</a:t>
            </a:r>
          </a:p>
        </p:txBody>
      </p:sp>
    </p:spTree>
    <p:extLst>
      <p:ext uri="{BB962C8B-B14F-4D97-AF65-F5344CB8AC3E}">
        <p14:creationId xmlns:p14="http://schemas.microsoft.com/office/powerpoint/2010/main" val="92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7772400" cy="936104"/>
          </a:xfrm>
        </p:spPr>
        <p:txBody>
          <a:bodyPr/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4248472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Integration with IGA System.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altLang="es-ES" sz="3600" dirty="0">
                <a:solidFill>
                  <a:schemeClr val="tx2">
                    <a:lumMod val="75000"/>
                  </a:schemeClr>
                </a:solidFill>
              </a:rPr>
              <a:t>Getting the </a:t>
            </a:r>
            <a:r>
              <a:rPr lang="en-US" altLang="es-ES" sz="3600" dirty="0" smtClean="0">
                <a:solidFill>
                  <a:schemeClr val="tx2">
                    <a:lumMod val="75000"/>
                  </a:schemeClr>
                </a:solidFill>
              </a:rPr>
              <a:t>Death Certificate(Notification).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Integration with IGA System.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9" y="1125538"/>
            <a:ext cx="6186709" cy="44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Integration with IGA System.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79500"/>
            <a:ext cx="6625108" cy="441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4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736"/>
            <a:ext cx="6337076" cy="44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4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120680" cy="433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rectangular redondeada"/>
          <p:cNvSpPr/>
          <p:nvPr/>
        </p:nvSpPr>
        <p:spPr bwMode="auto">
          <a:xfrm>
            <a:off x="3829503" y="1292171"/>
            <a:ext cx="1728192" cy="385223"/>
          </a:xfrm>
          <a:prstGeom prst="wedgeRoundRectCallout">
            <a:avLst>
              <a:gd name="adj1" fmla="val -35680"/>
              <a:gd name="adj2" fmla="val 76763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rtl="0">
              <a:defRPr/>
            </a:pPr>
            <a:r>
              <a:rPr lang="en-US" sz="1400" kern="0" dirty="0">
                <a:solidFill>
                  <a:srgbClr val="F8F8F8"/>
                </a:solidFill>
              </a:rPr>
              <a:t>Generate the </a:t>
            </a:r>
            <a:r>
              <a:rPr lang="en-US" sz="1400" kern="0" dirty="0" smtClean="0">
                <a:solidFill>
                  <a:srgbClr val="F8F8F8"/>
                </a:solidFill>
              </a:rPr>
              <a:t>report</a:t>
            </a:r>
            <a:endParaRPr lang="en-US" sz="1400" kern="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4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264696" cy="44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Llamada rectangular redondeada"/>
          <p:cNvSpPr/>
          <p:nvPr/>
        </p:nvSpPr>
        <p:spPr bwMode="auto">
          <a:xfrm>
            <a:off x="2483768" y="1772816"/>
            <a:ext cx="2633662" cy="500063"/>
          </a:xfrm>
          <a:prstGeom prst="wedgeRoundRectCallout">
            <a:avLst>
              <a:gd name="adj1" fmla="val -35680"/>
              <a:gd name="adj2" fmla="val 76763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rtl="0">
              <a:defRPr/>
            </a:pPr>
            <a:r>
              <a:rPr lang="en-US" sz="1200" kern="0" dirty="0">
                <a:solidFill>
                  <a:srgbClr val="F8F8F8"/>
                </a:solidFill>
              </a:rPr>
              <a:t>Select the previously created report of this type and click on “Print</a:t>
            </a:r>
            <a:r>
              <a:rPr lang="en-US" sz="1200" kern="0" dirty="0" smtClean="0">
                <a:solidFill>
                  <a:srgbClr val="F8F8F8"/>
                </a:solidFill>
              </a:rPr>
              <a:t>”</a:t>
            </a:r>
            <a:endParaRPr lang="en-US" sz="1200" kern="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 smtClean="0"/>
              <a:t>eDeath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4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>
            <a:fillRect/>
          </a:stretch>
        </p:blipFill>
        <p:spPr bwMode="auto">
          <a:xfrm>
            <a:off x="569913" y="1102361"/>
            <a:ext cx="4146103" cy="43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772400" cy="72008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err="1" smtClean="0"/>
              <a:t>eDeath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0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D:\CM -Awareness and Training\Training\I-Seha Overseas Training\Overseas Training -2018\WHO Workshop Statistics Report for EMRO 26-30 Mar-2018\Workshop Materials 26-30 Mar-2018\IMG_2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2504"/>
            <a:ext cx="4032448" cy="48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-27384"/>
            <a:ext cx="8640960" cy="864096"/>
          </a:xfrm>
        </p:spPr>
        <p:txBody>
          <a:bodyPr/>
          <a:lstStyle/>
          <a:p>
            <a:pPr algn="l" rtl="0"/>
            <a:r>
              <a:rPr lang="en-US" altLang="en-US" dirty="0" smtClean="0"/>
              <a:t>Healthcare </a:t>
            </a:r>
            <a:r>
              <a:rPr lang="en-US" altLang="en-US" dirty="0"/>
              <a:t>Governance in Bahrain</a:t>
            </a:r>
            <a:endParaRPr lang="en-US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818425"/>
              </p:ext>
            </p:extLst>
          </p:nvPr>
        </p:nvGraphicFramePr>
        <p:xfrm>
          <a:off x="395536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1752600" y="692696"/>
            <a:ext cx="5257800" cy="6397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en-US" b="1" dirty="0" smtClean="0"/>
              <a:t>Supreme Council of Health</a:t>
            </a:r>
          </a:p>
        </p:txBody>
      </p:sp>
    </p:spTree>
    <p:extLst>
      <p:ext uri="{BB962C8B-B14F-4D97-AF65-F5344CB8AC3E}">
        <p14:creationId xmlns:p14="http://schemas.microsoft.com/office/powerpoint/2010/main" val="17290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772400" cy="72008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err="1" smtClean="0"/>
              <a:t>eDeath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0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D:\CM -Awareness and Training\Training\I-Seha Overseas Training\Overseas Training -2018\WHO Workshop Statistics Report for EMRO 26-30 Mar-2018\Workshop Materials 26-30 Mar-2018\Death Notification Form-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34630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772400" cy="72008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err="1" smtClean="0"/>
              <a:t>eDeath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96944" cy="648072"/>
          </a:xfrm>
        </p:spPr>
        <p:txBody>
          <a:bodyPr>
            <a:noAutofit/>
          </a:bodyPr>
          <a:lstStyle/>
          <a:p>
            <a:pPr algn="l" rtl="0"/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</a:rPr>
              <a:t>Getting the Death </a:t>
            </a:r>
            <a:r>
              <a:rPr lang="en-US" altLang="es-ES" sz="2000" dirty="0" smtClean="0">
                <a:solidFill>
                  <a:schemeClr val="tx2">
                    <a:lumMod val="75000"/>
                  </a:schemeClr>
                </a:solidFill>
              </a:rPr>
              <a:t>Certificate(Notification)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D:\CM -Awareness and Training\Training\I-Seha Overseas Training\Overseas Training -2018\WHO Workshop Statistics Report for EMRO 26-30 Mar-2018\Workshop Materials 26-30 Mar-2018\IMG_2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6" y="670912"/>
            <a:ext cx="3613249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200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Codification System at </a:t>
            </a:r>
            <a:r>
              <a:rPr lang="en-US" dirty="0" err="1" smtClean="0"/>
              <a:t>MoH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683568" y="980728"/>
            <a:ext cx="7776864" cy="18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solidFill>
                  <a:schemeClr val="tx1"/>
                </a:solidFill>
              </a:rPr>
              <a:t>ICD10 CM V2009</a:t>
            </a:r>
          </a:p>
          <a:p>
            <a:pPr algn="ctr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801353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/>
              <a:t>National Coding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 err="1"/>
              <a:t>MoH</a:t>
            </a:r>
            <a:r>
              <a:rPr lang="en-US" b="1" i="1" dirty="0"/>
              <a:t> Main Hospital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/>
              <a:t>King Hamad University Hospital(KHUH)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en-US" b="1" i="1" dirty="0"/>
              <a:t>Bahrain</a:t>
            </a:r>
            <a:r>
              <a:rPr lang="en-US" b="1" dirty="0"/>
              <a:t> Defense Force </a:t>
            </a:r>
            <a:r>
              <a:rPr lang="en-US" b="1" i="1" dirty="0"/>
              <a:t>Royal Medical Services (BDF)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55576" y="4437112"/>
            <a:ext cx="74168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solidFill>
                  <a:schemeClr val="tx1"/>
                </a:solidFill>
              </a:rPr>
              <a:t>ICD10-AM </a:t>
            </a:r>
            <a:r>
              <a:rPr lang="en-US" sz="3600" b="1" dirty="0" smtClean="0">
                <a:solidFill>
                  <a:schemeClr val="tx1"/>
                </a:solidFill>
              </a:rPr>
              <a:t>&amp; </a:t>
            </a:r>
            <a:r>
              <a:rPr lang="en-US" sz="3600" b="1" dirty="0">
                <a:solidFill>
                  <a:schemeClr val="tx1"/>
                </a:solidFill>
              </a:rPr>
              <a:t>ACHI Codes</a:t>
            </a:r>
          </a:p>
        </p:txBody>
      </p:sp>
    </p:spTree>
    <p:extLst>
      <p:ext uri="{BB962C8B-B14F-4D97-AF65-F5344CB8AC3E}">
        <p14:creationId xmlns:p14="http://schemas.microsoft.com/office/powerpoint/2010/main" val="1096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942" y="-27384"/>
            <a:ext cx="8787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+mj-lt"/>
                <a:ea typeface="+mj-ea"/>
                <a:cs typeface="+mj-cs"/>
              </a:rPr>
              <a:t>Diagnosis </a:t>
            </a:r>
            <a:r>
              <a:rPr lang="es-ES" sz="3200" dirty="0" err="1">
                <a:latin typeface="+mj-lt"/>
                <a:ea typeface="+mj-ea"/>
                <a:cs typeface="+mj-cs"/>
              </a:rPr>
              <a:t>Related</a:t>
            </a:r>
            <a:r>
              <a:rPr lang="es-ES" sz="3200" dirty="0">
                <a:latin typeface="+mj-lt"/>
                <a:ea typeface="+mj-ea"/>
                <a:cs typeface="+mj-cs"/>
              </a:rPr>
              <a:t> </a:t>
            </a:r>
            <a:r>
              <a:rPr lang="es-ES" sz="3200" dirty="0" err="1">
                <a:latin typeface="+mj-lt"/>
                <a:ea typeface="+mj-ea"/>
                <a:cs typeface="+mj-cs"/>
              </a:rPr>
              <a:t>Groups</a:t>
            </a:r>
            <a:r>
              <a:rPr lang="es-ES" sz="3200" dirty="0">
                <a:latin typeface="+mj-lt"/>
                <a:ea typeface="+mj-ea"/>
                <a:cs typeface="+mj-cs"/>
              </a:rPr>
              <a:t> (DRG</a:t>
            </a:r>
            <a:r>
              <a:rPr lang="es-ES" sz="3200" dirty="0" smtClean="0">
                <a:latin typeface="+mj-lt"/>
                <a:ea typeface="+mj-ea"/>
                <a:cs typeface="+mj-cs"/>
              </a:rPr>
              <a:t>) v8 &amp; ICD10 </a:t>
            </a:r>
            <a:r>
              <a:rPr lang="es-ES" sz="3200" dirty="0" err="1" smtClean="0">
                <a:latin typeface="+mj-lt"/>
                <a:ea typeface="+mj-ea"/>
                <a:cs typeface="+mj-cs"/>
              </a:rPr>
              <a:t>Coding</a:t>
            </a:r>
            <a:r>
              <a:rPr lang="es-ES" sz="3200" dirty="0" smtClean="0">
                <a:latin typeface="+mj-lt"/>
                <a:ea typeface="+mj-ea"/>
                <a:cs typeface="+mj-cs"/>
              </a:rPr>
              <a:t> 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07" name="Grupo 32"/>
          <p:cNvGrpSpPr/>
          <p:nvPr/>
        </p:nvGrpSpPr>
        <p:grpSpPr>
          <a:xfrm>
            <a:off x="172233" y="5118123"/>
            <a:ext cx="7376211" cy="543402"/>
            <a:chOff x="364245" y="5693517"/>
            <a:chExt cx="7376211" cy="543402"/>
          </a:xfrm>
        </p:grpSpPr>
        <p:grpSp>
          <p:nvGrpSpPr>
            <p:cNvPr id="108" name="Grupo 27"/>
            <p:cNvGrpSpPr/>
            <p:nvPr/>
          </p:nvGrpSpPr>
          <p:grpSpPr>
            <a:xfrm>
              <a:off x="364245" y="5693517"/>
              <a:ext cx="7376211" cy="537023"/>
              <a:chOff x="364245" y="5693517"/>
              <a:chExt cx="7376211" cy="537023"/>
            </a:xfrm>
          </p:grpSpPr>
          <p:sp>
            <p:nvSpPr>
              <p:cNvPr id="110" name="Rectángulo 89"/>
              <p:cNvSpPr/>
              <p:nvPr/>
            </p:nvSpPr>
            <p:spPr bwMode="auto">
              <a:xfrm>
                <a:off x="4859098" y="5940843"/>
                <a:ext cx="2088000" cy="204237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1" name="Rectángulo 88"/>
              <p:cNvSpPr/>
              <p:nvPr/>
            </p:nvSpPr>
            <p:spPr bwMode="auto">
              <a:xfrm>
                <a:off x="5688456" y="5693517"/>
                <a:ext cx="2052000" cy="20423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2" name="CuadroTexto 112"/>
              <p:cNvSpPr txBox="1"/>
              <p:nvPr/>
            </p:nvSpPr>
            <p:spPr>
              <a:xfrm>
                <a:off x="364245" y="5861208"/>
                <a:ext cx="3485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8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788.20 - </a:t>
                </a:r>
                <a:r>
                  <a:rPr lang="en-US" sz="18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Retention of urine</a:t>
                </a:r>
                <a:endParaRPr lang="es-ES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09" name="Forma libre 13"/>
            <p:cNvSpPr/>
            <p:nvPr/>
          </p:nvSpPr>
          <p:spPr bwMode="auto">
            <a:xfrm>
              <a:off x="2943225" y="5772150"/>
              <a:ext cx="2714625" cy="464769"/>
            </a:xfrm>
            <a:custGeom>
              <a:avLst/>
              <a:gdLst>
                <a:gd name="connsiteX0" fmla="*/ 2714625 w 2714625"/>
                <a:gd name="connsiteY0" fmla="*/ 0 h 464769"/>
                <a:gd name="connsiteX1" fmla="*/ 1157288 w 2714625"/>
                <a:gd name="connsiteY1" fmla="*/ 171450 h 464769"/>
                <a:gd name="connsiteX2" fmla="*/ 357188 w 2714625"/>
                <a:gd name="connsiteY2" fmla="*/ 442913 h 464769"/>
                <a:gd name="connsiteX3" fmla="*/ 0 w 2714625"/>
                <a:gd name="connsiteY3" fmla="*/ 428625 h 4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25" h="464769">
                  <a:moveTo>
                    <a:pt x="2714625" y="0"/>
                  </a:moveTo>
                  <a:cubicBezTo>
                    <a:pt x="2132409" y="48815"/>
                    <a:pt x="1550194" y="97631"/>
                    <a:pt x="1157288" y="171450"/>
                  </a:cubicBezTo>
                  <a:cubicBezTo>
                    <a:pt x="764382" y="245269"/>
                    <a:pt x="550069" y="400051"/>
                    <a:pt x="357188" y="442913"/>
                  </a:cubicBezTo>
                  <a:cubicBezTo>
                    <a:pt x="164307" y="485775"/>
                    <a:pt x="82153" y="457200"/>
                    <a:pt x="0" y="428625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13" name="Grupo 26"/>
          <p:cNvGrpSpPr/>
          <p:nvPr/>
        </p:nvGrpSpPr>
        <p:grpSpPr>
          <a:xfrm>
            <a:off x="-185556" y="4441686"/>
            <a:ext cx="7409528" cy="646764"/>
            <a:chOff x="6456" y="5017080"/>
            <a:chExt cx="7409528" cy="646764"/>
          </a:xfrm>
        </p:grpSpPr>
        <p:sp>
          <p:nvSpPr>
            <p:cNvPr id="114" name="Rectángulo 87"/>
            <p:cNvSpPr/>
            <p:nvPr/>
          </p:nvSpPr>
          <p:spPr bwMode="auto">
            <a:xfrm>
              <a:off x="4427984" y="5440737"/>
              <a:ext cx="2988000" cy="2042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5" name="CuadroTexto 108"/>
            <p:cNvSpPr txBox="1"/>
            <p:nvPr/>
          </p:nvSpPr>
          <p:spPr>
            <a:xfrm>
              <a:off x="6456" y="5294512"/>
              <a:ext cx="348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dirty="0" smtClean="0">
                  <a:solidFill>
                    <a:schemeClr val="accent2"/>
                  </a:solidFill>
                  <a:latin typeface="+mn-lt"/>
                </a:rPr>
                <a:t>81.52 - </a:t>
              </a:r>
              <a:r>
                <a:rPr lang="en-US" sz="1800" dirty="0">
                  <a:solidFill>
                    <a:schemeClr val="accent2"/>
                  </a:solidFill>
                  <a:latin typeface="+mn-lt"/>
                </a:rPr>
                <a:t>Partial hip replacement</a:t>
              </a:r>
              <a:endParaRPr lang="es-ES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6" name="Forma libre 8"/>
            <p:cNvSpPr/>
            <p:nvPr/>
          </p:nvSpPr>
          <p:spPr bwMode="auto">
            <a:xfrm flipV="1">
              <a:off x="2388975" y="5017080"/>
              <a:ext cx="2157412" cy="425720"/>
            </a:xfrm>
            <a:custGeom>
              <a:avLst/>
              <a:gdLst>
                <a:gd name="connsiteX0" fmla="*/ 2157412 w 2157412"/>
                <a:gd name="connsiteY0" fmla="*/ 0 h 385854"/>
                <a:gd name="connsiteX1" fmla="*/ 600075 w 2157412"/>
                <a:gd name="connsiteY1" fmla="*/ 385763 h 385854"/>
                <a:gd name="connsiteX2" fmla="*/ 0 w 2157412"/>
                <a:gd name="connsiteY2" fmla="*/ 28575 h 38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7412" h="385854">
                  <a:moveTo>
                    <a:pt x="2157412" y="0"/>
                  </a:moveTo>
                  <a:cubicBezTo>
                    <a:pt x="1558528" y="190500"/>
                    <a:pt x="959644" y="381001"/>
                    <a:pt x="600075" y="385763"/>
                  </a:cubicBezTo>
                  <a:cubicBezTo>
                    <a:pt x="240506" y="390525"/>
                    <a:pt x="120253" y="209550"/>
                    <a:pt x="0" y="28575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17" name="Grupo 15"/>
          <p:cNvGrpSpPr/>
          <p:nvPr/>
        </p:nvGrpSpPr>
        <p:grpSpPr>
          <a:xfrm>
            <a:off x="5983016" y="1836202"/>
            <a:ext cx="3485528" cy="2739893"/>
            <a:chOff x="6175028" y="2411596"/>
            <a:chExt cx="3485528" cy="2739893"/>
          </a:xfrm>
        </p:grpSpPr>
        <p:sp>
          <p:nvSpPr>
            <p:cNvPr id="118" name="Rectángulo 109"/>
            <p:cNvSpPr/>
            <p:nvPr/>
          </p:nvSpPr>
          <p:spPr bwMode="auto">
            <a:xfrm>
              <a:off x="7393694" y="4947252"/>
              <a:ext cx="972000" cy="2042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9" name="Forma libre 110"/>
            <p:cNvSpPr/>
            <p:nvPr/>
          </p:nvSpPr>
          <p:spPr bwMode="auto">
            <a:xfrm rot="20441029">
              <a:off x="7929906" y="2867995"/>
              <a:ext cx="926793" cy="1947814"/>
            </a:xfrm>
            <a:custGeom>
              <a:avLst/>
              <a:gdLst>
                <a:gd name="connsiteX0" fmla="*/ 0 w 823786"/>
                <a:gd name="connsiteY0" fmla="*/ 861392 h 861392"/>
                <a:gd name="connsiteX1" fmla="*/ 715617 w 823786"/>
                <a:gd name="connsiteY1" fmla="*/ 437322 h 861392"/>
                <a:gd name="connsiteX2" fmla="*/ 808382 w 823786"/>
                <a:gd name="connsiteY2" fmla="*/ 0 h 8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786" h="861392">
                  <a:moveTo>
                    <a:pt x="0" y="861392"/>
                  </a:moveTo>
                  <a:cubicBezTo>
                    <a:pt x="290443" y="721139"/>
                    <a:pt x="580887" y="580887"/>
                    <a:pt x="715617" y="437322"/>
                  </a:cubicBezTo>
                  <a:cubicBezTo>
                    <a:pt x="850347" y="293757"/>
                    <a:pt x="829364" y="146878"/>
                    <a:pt x="808382" y="0"/>
                  </a:cubicBezTo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0" name="CuadroTexto 111"/>
            <p:cNvSpPr txBox="1"/>
            <p:nvPr/>
          </p:nvSpPr>
          <p:spPr>
            <a:xfrm>
              <a:off x="6175028" y="2411596"/>
              <a:ext cx="348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800" dirty="0" smtClean="0">
                  <a:solidFill>
                    <a:schemeClr val="accent6"/>
                  </a:solidFill>
                  <a:latin typeface="+mn-lt"/>
                </a:rPr>
                <a:t>E888.9 – </a:t>
              </a:r>
              <a:r>
                <a:rPr lang="en-US" sz="1800" dirty="0" smtClean="0">
                  <a:solidFill>
                    <a:schemeClr val="accent6"/>
                  </a:solidFill>
                  <a:latin typeface="+mn-lt"/>
                </a:rPr>
                <a:t>Unspecified fall</a:t>
              </a:r>
              <a:endParaRPr lang="es-ES" sz="180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121" name="Grupo 16"/>
          <p:cNvGrpSpPr/>
          <p:nvPr/>
        </p:nvGrpSpPr>
        <p:grpSpPr>
          <a:xfrm>
            <a:off x="3504297" y="2858727"/>
            <a:ext cx="5412195" cy="1724536"/>
            <a:chOff x="3696309" y="3434121"/>
            <a:chExt cx="5412195" cy="1724536"/>
          </a:xfrm>
        </p:grpSpPr>
        <p:sp>
          <p:nvSpPr>
            <p:cNvPr id="122" name="Rectángulo 4"/>
            <p:cNvSpPr/>
            <p:nvPr/>
          </p:nvSpPr>
          <p:spPr bwMode="auto">
            <a:xfrm>
              <a:off x="3696309" y="4954420"/>
              <a:ext cx="3206451" cy="2042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rgbClr val="FF57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3" name="Forma libre 6"/>
            <p:cNvSpPr/>
            <p:nvPr/>
          </p:nvSpPr>
          <p:spPr bwMode="auto">
            <a:xfrm>
              <a:off x="5367554" y="4335152"/>
              <a:ext cx="788052" cy="619267"/>
            </a:xfrm>
            <a:custGeom>
              <a:avLst/>
              <a:gdLst>
                <a:gd name="connsiteX0" fmla="*/ 0 w 823786"/>
                <a:gd name="connsiteY0" fmla="*/ 861392 h 861392"/>
                <a:gd name="connsiteX1" fmla="*/ 715617 w 823786"/>
                <a:gd name="connsiteY1" fmla="*/ 437322 h 861392"/>
                <a:gd name="connsiteX2" fmla="*/ 808382 w 823786"/>
                <a:gd name="connsiteY2" fmla="*/ 0 h 8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786" h="861392">
                  <a:moveTo>
                    <a:pt x="0" y="861392"/>
                  </a:moveTo>
                  <a:cubicBezTo>
                    <a:pt x="290443" y="721139"/>
                    <a:pt x="580887" y="580887"/>
                    <a:pt x="715617" y="437322"/>
                  </a:cubicBezTo>
                  <a:cubicBezTo>
                    <a:pt x="850347" y="293757"/>
                    <a:pt x="829364" y="146878"/>
                    <a:pt x="808382" y="0"/>
                  </a:cubicBezTo>
                </a:path>
              </a:pathLst>
            </a:custGeom>
            <a:noFill/>
            <a:ln w="9525" cap="flat" cmpd="sng" algn="ctr">
              <a:solidFill>
                <a:srgbClr val="FF57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4" name="CuadroTexto 7"/>
            <p:cNvSpPr txBox="1"/>
            <p:nvPr/>
          </p:nvSpPr>
          <p:spPr>
            <a:xfrm>
              <a:off x="5615375" y="3434121"/>
              <a:ext cx="162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 smtClean="0">
                  <a:solidFill>
                    <a:srgbClr val="FF5700"/>
                  </a:solidFill>
                  <a:latin typeface="+mn-lt"/>
                </a:rPr>
                <a:t>Main</a:t>
              </a:r>
              <a:r>
                <a:rPr lang="es-ES" sz="1800" b="1" dirty="0" smtClean="0">
                  <a:solidFill>
                    <a:srgbClr val="FF5700"/>
                  </a:solidFill>
                  <a:latin typeface="+mn-lt"/>
                </a:rPr>
                <a:t> diagnosis</a:t>
              </a:r>
              <a:endParaRPr lang="es-ES" sz="1800" b="1" dirty="0">
                <a:solidFill>
                  <a:srgbClr val="FF5700"/>
                </a:solidFill>
                <a:latin typeface="+mn-lt"/>
              </a:endParaRPr>
            </a:p>
          </p:txBody>
        </p:sp>
        <p:sp>
          <p:nvSpPr>
            <p:cNvPr id="125" name="CuadroTexto 107"/>
            <p:cNvSpPr txBox="1"/>
            <p:nvPr/>
          </p:nvSpPr>
          <p:spPr>
            <a:xfrm>
              <a:off x="5622976" y="3699425"/>
              <a:ext cx="348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dirty="0" smtClean="0">
                  <a:solidFill>
                    <a:srgbClr val="FF5700"/>
                  </a:solidFill>
                  <a:latin typeface="+mn-lt"/>
                </a:rPr>
                <a:t>820.09 - </a:t>
              </a:r>
              <a:r>
                <a:rPr lang="en-US" sz="1800" dirty="0">
                  <a:solidFill>
                    <a:srgbClr val="FF5700"/>
                  </a:solidFill>
                  <a:latin typeface="+mn-lt"/>
                </a:rPr>
                <a:t>Other closed </a:t>
              </a:r>
              <a:r>
                <a:rPr lang="en-US" sz="1800" dirty="0" err="1">
                  <a:solidFill>
                    <a:srgbClr val="FF5700"/>
                  </a:solidFill>
                  <a:latin typeface="+mn-lt"/>
                </a:rPr>
                <a:t>transcervical</a:t>
              </a:r>
              <a:r>
                <a:rPr lang="en-US" sz="1800" dirty="0">
                  <a:solidFill>
                    <a:srgbClr val="FF5700"/>
                  </a:solidFill>
                  <a:latin typeface="+mn-lt"/>
                </a:rPr>
                <a:t> fracture of neck of femur</a:t>
              </a:r>
              <a:endParaRPr lang="es-ES" sz="1800" dirty="0">
                <a:solidFill>
                  <a:srgbClr val="FF5700"/>
                </a:solidFill>
                <a:latin typeface="+mn-lt"/>
              </a:endParaRPr>
            </a:p>
          </p:txBody>
        </p:sp>
      </p:grpSp>
      <p:sp>
        <p:nvSpPr>
          <p:cNvPr id="126" name="1 Título"/>
          <p:cNvSpPr txBox="1">
            <a:spLocks/>
          </p:cNvSpPr>
          <p:nvPr/>
        </p:nvSpPr>
        <p:spPr>
          <a:xfrm>
            <a:off x="-192012" y="332656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DRG Context: Obtaining DRG</a:t>
            </a:r>
          </a:p>
        </p:txBody>
      </p:sp>
      <p:sp>
        <p:nvSpPr>
          <p:cNvPr id="127" name="1 Pentágono"/>
          <p:cNvSpPr/>
          <p:nvPr/>
        </p:nvSpPr>
        <p:spPr bwMode="auto">
          <a:xfrm>
            <a:off x="59508" y="1193444"/>
            <a:ext cx="2201804" cy="504056"/>
          </a:xfrm>
          <a:prstGeom prst="homePlate">
            <a:avLst/>
          </a:prstGeom>
          <a:gradFill flip="none" rotWithShape="1">
            <a:gsLst>
              <a:gs pos="8000">
                <a:schemeClr val="bg1">
                  <a:lumMod val="75000"/>
                </a:schemeClr>
              </a:gs>
              <a:gs pos="3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8" name="5 CuadroTexto"/>
          <p:cNvSpPr txBox="1"/>
          <p:nvPr/>
        </p:nvSpPr>
        <p:spPr>
          <a:xfrm>
            <a:off x="17760" y="1235008"/>
            <a:ext cx="207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Initial Information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9" name="11 Rectángulo"/>
          <p:cNvSpPr/>
          <p:nvPr/>
        </p:nvSpPr>
        <p:spPr bwMode="auto">
          <a:xfrm rot="5400000">
            <a:off x="529381" y="1834135"/>
            <a:ext cx="1440160" cy="1371794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50000"/>
                </a:schemeClr>
              </a:gs>
              <a:gs pos="87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0" name="12 CuadroTexto"/>
          <p:cNvSpPr txBox="1"/>
          <p:nvPr/>
        </p:nvSpPr>
        <p:spPr>
          <a:xfrm>
            <a:off x="569996" y="1873454"/>
            <a:ext cx="1697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Date of birth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Gender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Diagnoses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Procedures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26" y="2186571"/>
            <a:ext cx="487448" cy="48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34 Flecha derecha"/>
          <p:cNvSpPr/>
          <p:nvPr/>
        </p:nvSpPr>
        <p:spPr bwMode="auto">
          <a:xfrm>
            <a:off x="347540" y="1974412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3" name="35 Flecha derecha"/>
          <p:cNvSpPr/>
          <p:nvPr/>
        </p:nvSpPr>
        <p:spPr bwMode="auto">
          <a:xfrm>
            <a:off x="347540" y="2209940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4" name="36 Flecha derecha"/>
          <p:cNvSpPr/>
          <p:nvPr/>
        </p:nvSpPr>
        <p:spPr bwMode="auto">
          <a:xfrm>
            <a:off x="347540" y="2473949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5" name="37 Flecha derecha"/>
          <p:cNvSpPr/>
          <p:nvPr/>
        </p:nvSpPr>
        <p:spPr bwMode="auto">
          <a:xfrm>
            <a:off x="347540" y="2709477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136" name="84 Grupo"/>
          <p:cNvGrpSpPr/>
          <p:nvPr/>
        </p:nvGrpSpPr>
        <p:grpSpPr>
          <a:xfrm>
            <a:off x="872378" y="765374"/>
            <a:ext cx="4474166" cy="3684195"/>
            <a:chOff x="1064390" y="1500042"/>
            <a:chExt cx="4474166" cy="3684195"/>
          </a:xfrm>
        </p:grpSpPr>
        <p:sp>
          <p:nvSpPr>
            <p:cNvPr id="137" name="17 Pentágono"/>
            <p:cNvSpPr/>
            <p:nvPr/>
          </p:nvSpPr>
          <p:spPr bwMode="auto">
            <a:xfrm>
              <a:off x="3618764" y="1928112"/>
              <a:ext cx="1919792" cy="504056"/>
            </a:xfrm>
            <a:prstGeom prst="homePlate">
              <a:avLst/>
            </a:prstGeom>
            <a:gradFill flip="none" rotWithShape="1">
              <a:gsLst>
                <a:gs pos="8000">
                  <a:schemeClr val="bg1">
                    <a:lumMod val="75000"/>
                  </a:schemeClr>
                </a:gs>
                <a:gs pos="3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8" name="18 CuadroTexto"/>
            <p:cNvSpPr txBox="1"/>
            <p:nvPr/>
          </p:nvSpPr>
          <p:spPr>
            <a:xfrm>
              <a:off x="3649208" y="1969676"/>
              <a:ext cx="169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Coding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9" name="19 Rectángulo"/>
            <p:cNvSpPr/>
            <p:nvPr/>
          </p:nvSpPr>
          <p:spPr bwMode="auto">
            <a:xfrm rot="5400000">
              <a:off x="3757128" y="2426700"/>
              <a:ext cx="1440160" cy="1656000"/>
            </a:xfrm>
            <a:prstGeom prst="rect">
              <a:avLst/>
            </a:prstGeom>
            <a:gradFill flip="none" rotWithShape="1">
              <a:gsLst>
                <a:gs pos="22000">
                  <a:schemeClr val="bg1">
                    <a:lumMod val="50000"/>
                  </a:schemeClr>
                </a:gs>
                <a:gs pos="87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0" name="20 CuadroTexto"/>
            <p:cNvSpPr txBox="1"/>
            <p:nvPr/>
          </p:nvSpPr>
          <p:spPr>
            <a:xfrm>
              <a:off x="3669806" y="2608122"/>
              <a:ext cx="16977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  <a:p>
              <a:pPr algn="l" rtl="0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Diagnoses</a:t>
              </a: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Procedures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1" name="28 Flecha derecha"/>
            <p:cNvSpPr/>
            <p:nvPr/>
          </p:nvSpPr>
          <p:spPr bwMode="auto">
            <a:xfrm>
              <a:off x="2144510" y="3208617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2" name="29 Flecha derecha"/>
            <p:cNvSpPr/>
            <p:nvPr/>
          </p:nvSpPr>
          <p:spPr bwMode="auto">
            <a:xfrm>
              <a:off x="2144510" y="3444145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3" name="9 Rectángulo redondeado"/>
            <p:cNvSpPr/>
            <p:nvPr/>
          </p:nvSpPr>
          <p:spPr bwMode="auto">
            <a:xfrm>
              <a:off x="2566167" y="3182692"/>
              <a:ext cx="493665" cy="43204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" name="10 Rectángulo redondeado"/>
            <p:cNvSpPr/>
            <p:nvPr/>
          </p:nvSpPr>
          <p:spPr bwMode="auto">
            <a:xfrm>
              <a:off x="1064390" y="1500042"/>
              <a:ext cx="3481997" cy="324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From natural language to encoded language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70" y="3245294"/>
              <a:ext cx="313236" cy="31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6" name="62 Rectángulo redondeado"/>
            <p:cNvSpPr/>
            <p:nvPr/>
          </p:nvSpPr>
          <p:spPr bwMode="auto">
            <a:xfrm>
              <a:off x="1475656" y="4437112"/>
              <a:ext cx="1671386" cy="747125"/>
            </a:xfrm>
            <a:prstGeom prst="roundRect">
              <a:avLst>
                <a:gd name="adj" fmla="val 4867"/>
              </a:avLst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>
                  <a:latin typeface="+mn-lt"/>
                </a:rPr>
                <a:t>Specialized training </a:t>
              </a:r>
            </a:p>
            <a:p>
              <a:r>
                <a:rPr lang="en-US" sz="1400" dirty="0" smtClean="0">
                  <a:latin typeface="+mn-lt"/>
                </a:rPr>
                <a:t>Coding standards</a:t>
              </a:r>
            </a:p>
            <a:p>
              <a:r>
                <a:rPr lang="en-US" sz="1400" dirty="0" smtClean="0">
                  <a:latin typeface="+mn-lt"/>
                </a:rPr>
                <a:t>Support software</a:t>
              </a:r>
            </a:p>
          </p:txBody>
        </p:sp>
        <p:cxnSp>
          <p:nvCxnSpPr>
            <p:cNvPr id="147" name="63 Conector recto"/>
            <p:cNvCxnSpPr>
              <a:endCxn id="143" idx="2"/>
            </p:cNvCxnSpPr>
            <p:nvPr/>
          </p:nvCxnSpPr>
          <p:spPr bwMode="auto">
            <a:xfrm flipV="1">
              <a:off x="2813000" y="3614740"/>
              <a:ext cx="0" cy="812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8" name="76 Flecha derecha"/>
            <p:cNvSpPr/>
            <p:nvPr/>
          </p:nvSpPr>
          <p:spPr bwMode="auto">
            <a:xfrm>
              <a:off x="2144606" y="2693281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9" name="77 Flecha derecha"/>
            <p:cNvSpPr/>
            <p:nvPr/>
          </p:nvSpPr>
          <p:spPr bwMode="auto">
            <a:xfrm>
              <a:off x="2144606" y="2928809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50" name="55 Conector recto"/>
            <p:cNvCxnSpPr>
              <a:stCxn id="143" idx="0"/>
              <a:endCxn id="144" idx="2"/>
            </p:cNvCxnSpPr>
            <p:nvPr/>
          </p:nvCxnSpPr>
          <p:spPr bwMode="auto">
            <a:xfrm flipH="1" flipV="1">
              <a:off x="2805389" y="1824042"/>
              <a:ext cx="7611" cy="13586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1" name="64 Conector recto"/>
          <p:cNvCxnSpPr/>
          <p:nvPr/>
        </p:nvCxnSpPr>
        <p:spPr bwMode="auto">
          <a:xfrm>
            <a:off x="347540" y="2049793"/>
            <a:ext cx="0" cy="13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" name="Grupo 14"/>
          <p:cNvGrpSpPr/>
          <p:nvPr/>
        </p:nvGrpSpPr>
        <p:grpSpPr>
          <a:xfrm>
            <a:off x="3477794" y="3717702"/>
            <a:ext cx="5006650" cy="1902405"/>
            <a:chOff x="3669806" y="4293096"/>
            <a:chExt cx="5006650" cy="1902405"/>
          </a:xfrm>
        </p:grpSpPr>
        <p:sp>
          <p:nvSpPr>
            <p:cNvPr id="153" name="CuadroTexto 3"/>
            <p:cNvSpPr txBox="1"/>
            <p:nvPr/>
          </p:nvSpPr>
          <p:spPr>
            <a:xfrm>
              <a:off x="3669806" y="4625841"/>
              <a:ext cx="50066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 73-year-old female patient who </a:t>
              </a:r>
              <a:r>
                <a:rPr lang="en-US" sz="1600" dirty="0" smtClean="0"/>
                <a:t>is </a:t>
              </a:r>
              <a:r>
                <a:rPr lang="en-US" sz="1600" dirty="0"/>
                <a:t>admitted for a </a:t>
              </a:r>
              <a:r>
                <a:rPr lang="en-US" sz="1600" dirty="0" err="1"/>
                <a:t>subcapital</a:t>
              </a:r>
              <a:r>
                <a:rPr lang="en-US" sz="1600" dirty="0"/>
                <a:t> fracture of the left femur by a random fall. </a:t>
              </a:r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smtClean="0"/>
                <a:t>Patient undergoes Partial Hip Prosthesis. </a:t>
              </a:r>
              <a:r>
                <a:rPr lang="en-US" sz="1600" dirty="0"/>
                <a:t>In the postoperative period, acute urinary retention is present and urethral catheterization is practiced.</a:t>
              </a:r>
              <a:endParaRPr lang="es-ES" sz="1600" dirty="0"/>
            </a:p>
          </p:txBody>
        </p:sp>
        <p:sp>
          <p:nvSpPr>
            <p:cNvPr id="154" name="CuadroTexto 85"/>
            <p:cNvSpPr txBox="1"/>
            <p:nvPr/>
          </p:nvSpPr>
          <p:spPr>
            <a:xfrm>
              <a:off x="3669806" y="4293096"/>
              <a:ext cx="2362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From medical record:</a:t>
              </a:r>
              <a:endParaRPr lang="es-ES" sz="1600" b="1" dirty="0"/>
            </a:p>
          </p:txBody>
        </p:sp>
      </p:grpSp>
      <p:sp>
        <p:nvSpPr>
          <p:cNvPr id="155" name="2 CuadroTexto"/>
          <p:cNvSpPr txBox="1"/>
          <p:nvPr/>
        </p:nvSpPr>
        <p:spPr>
          <a:xfrm>
            <a:off x="288594" y="3198388"/>
            <a:ext cx="1581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Moment of discharge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9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1 Título"/>
          <p:cNvSpPr txBox="1">
            <a:spLocks/>
          </p:cNvSpPr>
          <p:nvPr/>
        </p:nvSpPr>
        <p:spPr>
          <a:xfrm>
            <a:off x="-180528" y="-180781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DRG Context: Obtaining DRG</a:t>
            </a:r>
          </a:p>
        </p:txBody>
      </p:sp>
      <p:sp>
        <p:nvSpPr>
          <p:cNvPr id="53" name="1 Pentágono"/>
          <p:cNvSpPr/>
          <p:nvPr/>
        </p:nvSpPr>
        <p:spPr bwMode="auto">
          <a:xfrm>
            <a:off x="70992" y="680007"/>
            <a:ext cx="2201804" cy="504056"/>
          </a:xfrm>
          <a:prstGeom prst="homePlate">
            <a:avLst/>
          </a:prstGeom>
          <a:gradFill flip="none" rotWithShape="1">
            <a:gsLst>
              <a:gs pos="8000">
                <a:schemeClr val="bg1">
                  <a:lumMod val="75000"/>
                </a:schemeClr>
              </a:gs>
              <a:gs pos="3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4" name="5 CuadroTexto"/>
          <p:cNvSpPr txBox="1"/>
          <p:nvPr/>
        </p:nvSpPr>
        <p:spPr>
          <a:xfrm>
            <a:off x="29244" y="721571"/>
            <a:ext cx="207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Initial Information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11 Rectángulo"/>
          <p:cNvSpPr/>
          <p:nvPr/>
        </p:nvSpPr>
        <p:spPr bwMode="auto">
          <a:xfrm rot="5400000">
            <a:off x="540865" y="1320698"/>
            <a:ext cx="1440160" cy="1371794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50000"/>
                </a:schemeClr>
              </a:gs>
              <a:gs pos="87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6" name="12 CuadroTexto"/>
          <p:cNvSpPr txBox="1"/>
          <p:nvPr/>
        </p:nvSpPr>
        <p:spPr>
          <a:xfrm>
            <a:off x="575048" y="1360017"/>
            <a:ext cx="1697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Date of birth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Gender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Diagnoses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Procedures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42" y="1673134"/>
            <a:ext cx="487448" cy="48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34 Flecha derecha"/>
          <p:cNvSpPr/>
          <p:nvPr/>
        </p:nvSpPr>
        <p:spPr bwMode="auto">
          <a:xfrm>
            <a:off x="359024" y="1460975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9" name="35 Flecha derecha"/>
          <p:cNvSpPr/>
          <p:nvPr/>
        </p:nvSpPr>
        <p:spPr bwMode="auto">
          <a:xfrm>
            <a:off x="359024" y="1696503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0" name="36 Flecha derecha"/>
          <p:cNvSpPr/>
          <p:nvPr/>
        </p:nvSpPr>
        <p:spPr bwMode="auto">
          <a:xfrm>
            <a:off x="359024" y="1960512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1" name="37 Flecha derecha"/>
          <p:cNvSpPr/>
          <p:nvPr/>
        </p:nvSpPr>
        <p:spPr bwMode="auto">
          <a:xfrm>
            <a:off x="359024" y="2196040"/>
            <a:ext cx="180000" cy="1705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62" name="82 Grupo"/>
          <p:cNvGrpSpPr/>
          <p:nvPr/>
        </p:nvGrpSpPr>
        <p:grpSpPr>
          <a:xfrm>
            <a:off x="6638762" y="2658711"/>
            <a:ext cx="2217206" cy="2024429"/>
            <a:chOff x="6819290" y="4211635"/>
            <a:chExt cx="2217206" cy="2024429"/>
          </a:xfrm>
        </p:grpSpPr>
        <p:sp>
          <p:nvSpPr>
            <p:cNvPr id="63" name="38 Rectángulo"/>
            <p:cNvSpPr/>
            <p:nvPr/>
          </p:nvSpPr>
          <p:spPr bwMode="auto">
            <a:xfrm>
              <a:off x="6824846" y="4478836"/>
              <a:ext cx="1686444" cy="504056"/>
            </a:xfrm>
            <a:prstGeom prst="rect">
              <a:avLst/>
            </a:prstGeom>
            <a:gradFill flip="none" rotWithShape="1">
              <a:gsLst>
                <a:gs pos="8000">
                  <a:schemeClr val="bg1">
                    <a:lumMod val="75000"/>
                  </a:schemeClr>
                </a:gs>
                <a:gs pos="3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39 CuadroTexto"/>
            <p:cNvSpPr txBox="1"/>
            <p:nvPr/>
          </p:nvSpPr>
          <p:spPr>
            <a:xfrm>
              <a:off x="6855290" y="4520400"/>
              <a:ext cx="169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DRG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5" name="40 Rectángulo"/>
            <p:cNvSpPr/>
            <p:nvPr/>
          </p:nvSpPr>
          <p:spPr bwMode="auto">
            <a:xfrm rot="5400000">
              <a:off x="7089930" y="4814704"/>
              <a:ext cx="1150720" cy="1692000"/>
            </a:xfrm>
            <a:prstGeom prst="rect">
              <a:avLst/>
            </a:prstGeom>
            <a:gradFill flip="none" rotWithShape="1">
              <a:gsLst>
                <a:gs pos="22000">
                  <a:schemeClr val="bg1">
                    <a:lumMod val="50000"/>
                  </a:schemeClr>
                </a:gs>
                <a:gs pos="87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41 CuadroTexto"/>
            <p:cNvSpPr txBox="1"/>
            <p:nvPr/>
          </p:nvSpPr>
          <p:spPr>
            <a:xfrm>
              <a:off x="6834692" y="5085344"/>
              <a:ext cx="16977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DRG001</a:t>
              </a: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DRG002</a:t>
              </a:r>
            </a:p>
            <a:p>
              <a:pPr algn="l" rtl="0"/>
              <a:endParaRPr lang="en-US" sz="1600" dirty="0" smtClean="0">
                <a:solidFill>
                  <a:srgbClr val="FF0000"/>
                </a:solidFill>
                <a:latin typeface="+mj-lt"/>
              </a:endParaRP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…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7" name="53 Flecha derecha"/>
            <p:cNvSpPr/>
            <p:nvPr/>
          </p:nvSpPr>
          <p:spPr bwMode="auto">
            <a:xfrm rot="5400000">
              <a:off x="7437156" y="4342337"/>
              <a:ext cx="432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8" name="54 Flecha derecha"/>
            <p:cNvSpPr/>
            <p:nvPr/>
          </p:nvSpPr>
          <p:spPr bwMode="auto">
            <a:xfrm>
              <a:off x="8604496" y="5223403"/>
              <a:ext cx="432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69" name="84 Grupo"/>
          <p:cNvGrpSpPr/>
          <p:nvPr/>
        </p:nvGrpSpPr>
        <p:grpSpPr>
          <a:xfrm>
            <a:off x="883862" y="251937"/>
            <a:ext cx="4474166" cy="3684195"/>
            <a:chOff x="1064390" y="1500042"/>
            <a:chExt cx="4474166" cy="3684195"/>
          </a:xfrm>
        </p:grpSpPr>
        <p:sp>
          <p:nvSpPr>
            <p:cNvPr id="70" name="17 Pentágono"/>
            <p:cNvSpPr/>
            <p:nvPr/>
          </p:nvSpPr>
          <p:spPr bwMode="auto">
            <a:xfrm>
              <a:off x="3618764" y="1928112"/>
              <a:ext cx="1919792" cy="504056"/>
            </a:xfrm>
            <a:prstGeom prst="homePlate">
              <a:avLst/>
            </a:prstGeom>
            <a:gradFill flip="none" rotWithShape="1">
              <a:gsLst>
                <a:gs pos="8000">
                  <a:schemeClr val="bg1">
                    <a:lumMod val="75000"/>
                  </a:schemeClr>
                </a:gs>
                <a:gs pos="3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18 CuadroTexto"/>
            <p:cNvSpPr txBox="1"/>
            <p:nvPr/>
          </p:nvSpPr>
          <p:spPr>
            <a:xfrm>
              <a:off x="3649208" y="1969676"/>
              <a:ext cx="169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Coding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2" name="19 Rectángulo"/>
            <p:cNvSpPr/>
            <p:nvPr/>
          </p:nvSpPr>
          <p:spPr bwMode="auto">
            <a:xfrm rot="5400000">
              <a:off x="3757128" y="2426700"/>
              <a:ext cx="1440160" cy="1656000"/>
            </a:xfrm>
            <a:prstGeom prst="rect">
              <a:avLst/>
            </a:prstGeom>
            <a:gradFill flip="none" rotWithShape="1">
              <a:gsLst>
                <a:gs pos="22000">
                  <a:schemeClr val="bg1">
                    <a:lumMod val="50000"/>
                  </a:schemeClr>
                </a:gs>
                <a:gs pos="87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" name="20 CuadroTexto"/>
            <p:cNvSpPr txBox="1"/>
            <p:nvPr/>
          </p:nvSpPr>
          <p:spPr>
            <a:xfrm>
              <a:off x="3669806" y="2608122"/>
              <a:ext cx="16977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  <a:p>
              <a:pPr algn="l" rtl="0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Diagnoses</a:t>
              </a: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Procedures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4" name="28 Flecha derecha"/>
            <p:cNvSpPr/>
            <p:nvPr/>
          </p:nvSpPr>
          <p:spPr bwMode="auto">
            <a:xfrm>
              <a:off x="2144510" y="3208617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29 Flecha derecha"/>
            <p:cNvSpPr/>
            <p:nvPr/>
          </p:nvSpPr>
          <p:spPr bwMode="auto">
            <a:xfrm>
              <a:off x="2144510" y="3444145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" name="9 Rectángulo redondeado"/>
            <p:cNvSpPr/>
            <p:nvPr/>
          </p:nvSpPr>
          <p:spPr bwMode="auto">
            <a:xfrm>
              <a:off x="2566167" y="3182692"/>
              <a:ext cx="493665" cy="43204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10 Rectángulo redondeado"/>
            <p:cNvSpPr/>
            <p:nvPr/>
          </p:nvSpPr>
          <p:spPr bwMode="auto">
            <a:xfrm>
              <a:off x="1064390" y="1500042"/>
              <a:ext cx="3481997" cy="324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From natural language to encoded language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70" y="3245294"/>
              <a:ext cx="313236" cy="31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62 Rectángulo redondeado"/>
            <p:cNvSpPr/>
            <p:nvPr/>
          </p:nvSpPr>
          <p:spPr bwMode="auto">
            <a:xfrm>
              <a:off x="1475656" y="4437112"/>
              <a:ext cx="1671386" cy="747125"/>
            </a:xfrm>
            <a:prstGeom prst="roundRect">
              <a:avLst>
                <a:gd name="adj" fmla="val 4867"/>
              </a:avLst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>
                  <a:latin typeface="+mn-lt"/>
                </a:rPr>
                <a:t>Specialized training </a:t>
              </a:r>
            </a:p>
            <a:p>
              <a:r>
                <a:rPr lang="en-US" sz="1400" dirty="0" smtClean="0">
                  <a:latin typeface="+mn-lt"/>
                </a:rPr>
                <a:t>Coding standards</a:t>
              </a:r>
            </a:p>
            <a:p>
              <a:r>
                <a:rPr lang="en-US" sz="1400" dirty="0" smtClean="0">
                  <a:latin typeface="+mn-lt"/>
                </a:rPr>
                <a:t>Support software</a:t>
              </a:r>
            </a:p>
          </p:txBody>
        </p:sp>
        <p:cxnSp>
          <p:nvCxnSpPr>
            <p:cNvPr id="80" name="63 Conector recto"/>
            <p:cNvCxnSpPr>
              <a:endCxn id="76" idx="2"/>
            </p:cNvCxnSpPr>
            <p:nvPr/>
          </p:nvCxnSpPr>
          <p:spPr bwMode="auto">
            <a:xfrm flipV="1">
              <a:off x="2813000" y="3614740"/>
              <a:ext cx="0" cy="812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76 Flecha derecha"/>
            <p:cNvSpPr/>
            <p:nvPr/>
          </p:nvSpPr>
          <p:spPr bwMode="auto">
            <a:xfrm>
              <a:off x="2144606" y="2693281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" name="77 Flecha derecha"/>
            <p:cNvSpPr/>
            <p:nvPr/>
          </p:nvSpPr>
          <p:spPr bwMode="auto">
            <a:xfrm>
              <a:off x="2144606" y="2928809"/>
              <a:ext cx="1476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83" name="55 Conector recto"/>
            <p:cNvCxnSpPr>
              <a:stCxn id="76" idx="0"/>
              <a:endCxn id="77" idx="2"/>
            </p:cNvCxnSpPr>
            <p:nvPr/>
          </p:nvCxnSpPr>
          <p:spPr bwMode="auto">
            <a:xfrm flipH="1" flipV="1">
              <a:off x="2805389" y="1824042"/>
              <a:ext cx="7611" cy="13586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83 Grupo"/>
          <p:cNvGrpSpPr/>
          <p:nvPr/>
        </p:nvGrpSpPr>
        <p:grpSpPr>
          <a:xfrm>
            <a:off x="2130822" y="257460"/>
            <a:ext cx="6652810" cy="2994174"/>
            <a:chOff x="2311350" y="1505565"/>
            <a:chExt cx="6652810" cy="2994174"/>
          </a:xfrm>
        </p:grpSpPr>
        <p:cxnSp>
          <p:nvCxnSpPr>
            <p:cNvPr id="85" name="70 Conector angular"/>
            <p:cNvCxnSpPr>
              <a:stCxn id="95" idx="3"/>
              <a:endCxn id="79" idx="0"/>
            </p:cNvCxnSpPr>
            <p:nvPr/>
          </p:nvCxnSpPr>
          <p:spPr bwMode="auto">
            <a:xfrm rot="5400000">
              <a:off x="5285360" y="1000770"/>
              <a:ext cx="524959" cy="647297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21 Rectángulo"/>
            <p:cNvSpPr/>
            <p:nvPr/>
          </p:nvSpPr>
          <p:spPr bwMode="auto">
            <a:xfrm>
              <a:off x="6804248" y="1928112"/>
              <a:ext cx="1686444" cy="504056"/>
            </a:xfrm>
            <a:prstGeom prst="rect">
              <a:avLst/>
            </a:prstGeom>
            <a:gradFill flip="none" rotWithShape="1">
              <a:gsLst>
                <a:gs pos="8000">
                  <a:schemeClr val="bg1">
                    <a:lumMod val="75000"/>
                  </a:schemeClr>
                </a:gs>
                <a:gs pos="3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7" name="22 CuadroTexto"/>
            <p:cNvSpPr txBox="1"/>
            <p:nvPr/>
          </p:nvSpPr>
          <p:spPr>
            <a:xfrm>
              <a:off x="6834692" y="1969676"/>
              <a:ext cx="169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Grouping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23 Rectángulo"/>
            <p:cNvSpPr/>
            <p:nvPr/>
          </p:nvSpPr>
          <p:spPr bwMode="auto">
            <a:xfrm rot="5400000">
              <a:off x="6942612" y="2426700"/>
              <a:ext cx="1440160" cy="1656000"/>
            </a:xfrm>
            <a:prstGeom prst="rect">
              <a:avLst/>
            </a:prstGeom>
            <a:gradFill flip="none" rotWithShape="1">
              <a:gsLst>
                <a:gs pos="22000">
                  <a:schemeClr val="bg1">
                    <a:lumMod val="50000"/>
                  </a:schemeClr>
                </a:gs>
                <a:gs pos="87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9" name="24 CuadroTexto"/>
            <p:cNvSpPr txBox="1"/>
            <p:nvPr/>
          </p:nvSpPr>
          <p:spPr>
            <a:xfrm>
              <a:off x="6855290" y="2608122"/>
              <a:ext cx="16977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Age</a:t>
              </a: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Gender</a:t>
              </a: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Diagnoses</a:t>
              </a:r>
            </a:p>
            <a:p>
              <a:pPr algn="l" rtl="0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Procedures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30 Flecha derecha"/>
            <p:cNvSpPr/>
            <p:nvPr/>
          </p:nvSpPr>
          <p:spPr bwMode="auto">
            <a:xfrm>
              <a:off x="5328168" y="3203474"/>
              <a:ext cx="1620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1" name="31 Flecha derecha"/>
            <p:cNvSpPr/>
            <p:nvPr/>
          </p:nvSpPr>
          <p:spPr bwMode="auto">
            <a:xfrm>
              <a:off x="5319598" y="3439002"/>
              <a:ext cx="1620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2" name="33 Rectángulo redondeado"/>
            <p:cNvSpPr/>
            <p:nvPr/>
          </p:nvSpPr>
          <p:spPr bwMode="auto">
            <a:xfrm>
              <a:off x="5775354" y="3182692"/>
              <a:ext cx="493665" cy="43204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219" l="1172" r="9960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357" y="3250767"/>
              <a:ext cx="333221" cy="33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57 Rectángulo redondeado"/>
            <p:cNvSpPr/>
            <p:nvPr/>
          </p:nvSpPr>
          <p:spPr bwMode="auto">
            <a:xfrm>
              <a:off x="5379328" y="1505565"/>
              <a:ext cx="1275362" cy="328505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¿Mappings?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95" name="66 Rectángulo redondeado"/>
            <p:cNvSpPr/>
            <p:nvPr/>
          </p:nvSpPr>
          <p:spPr bwMode="auto">
            <a:xfrm rot="5400000">
              <a:off x="7940195" y="2950814"/>
              <a:ext cx="1688266" cy="359665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The Grouper affects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96" name="67 Conector recto"/>
            <p:cNvCxnSpPr/>
            <p:nvPr/>
          </p:nvCxnSpPr>
          <p:spPr bwMode="auto">
            <a:xfrm>
              <a:off x="8100392" y="3288771"/>
              <a:ext cx="5041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69 Conector recto"/>
            <p:cNvCxnSpPr/>
            <p:nvPr/>
          </p:nvCxnSpPr>
          <p:spPr bwMode="auto">
            <a:xfrm>
              <a:off x="8252792" y="3503517"/>
              <a:ext cx="36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78 Flecha derecha"/>
            <p:cNvSpPr/>
            <p:nvPr/>
          </p:nvSpPr>
          <p:spPr bwMode="auto">
            <a:xfrm>
              <a:off x="5328264" y="2688138"/>
              <a:ext cx="1620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9" name="79 Flecha derecha"/>
            <p:cNvSpPr/>
            <p:nvPr/>
          </p:nvSpPr>
          <p:spPr bwMode="auto">
            <a:xfrm>
              <a:off x="5319694" y="2923666"/>
              <a:ext cx="1620000" cy="17059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00" name="58 Conector recto"/>
            <p:cNvCxnSpPr>
              <a:stCxn id="92" idx="0"/>
              <a:endCxn id="94" idx="2"/>
            </p:cNvCxnSpPr>
            <p:nvPr/>
          </p:nvCxnSpPr>
          <p:spPr bwMode="auto">
            <a:xfrm flipH="1" flipV="1">
              <a:off x="6017009" y="1834070"/>
              <a:ext cx="5178" cy="13486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80 Conector recto"/>
            <p:cNvCxnSpPr>
              <a:endCxn id="92" idx="2"/>
            </p:cNvCxnSpPr>
            <p:nvPr/>
          </p:nvCxnSpPr>
          <p:spPr bwMode="auto">
            <a:xfrm flipH="1" flipV="1">
              <a:off x="6022187" y="3614740"/>
              <a:ext cx="0" cy="5968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73 Grupo"/>
          <p:cNvGrpSpPr/>
          <p:nvPr/>
        </p:nvGrpSpPr>
        <p:grpSpPr>
          <a:xfrm>
            <a:off x="2966516" y="1862383"/>
            <a:ext cx="5385396" cy="2837544"/>
            <a:chOff x="3203848" y="3398520"/>
            <a:chExt cx="5385396" cy="2837544"/>
          </a:xfrm>
        </p:grpSpPr>
        <p:grpSp>
          <p:nvGrpSpPr>
            <p:cNvPr id="103" name="71 Grupo"/>
            <p:cNvGrpSpPr/>
            <p:nvPr/>
          </p:nvGrpSpPr>
          <p:grpSpPr>
            <a:xfrm>
              <a:off x="3203848" y="3398520"/>
              <a:ext cx="5385396" cy="2837544"/>
              <a:chOff x="3203848" y="3398520"/>
              <a:chExt cx="5385396" cy="2837544"/>
            </a:xfrm>
          </p:grpSpPr>
          <p:sp>
            <p:nvSpPr>
              <p:cNvPr id="105" name="42 Rectángulo"/>
              <p:cNvSpPr/>
              <p:nvPr/>
            </p:nvSpPr>
            <p:spPr bwMode="auto">
              <a:xfrm>
                <a:off x="3635896" y="4478836"/>
                <a:ext cx="1686444" cy="504056"/>
              </a:xfrm>
              <a:prstGeom prst="rect">
                <a:avLst/>
              </a:prstGeom>
              <a:gradFill flip="none" rotWithShape="1">
                <a:gsLst>
                  <a:gs pos="8000">
                    <a:schemeClr val="bg1">
                      <a:lumMod val="75000"/>
                    </a:schemeClr>
                  </a:gs>
                  <a:gs pos="3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6" name="43 CuadroTexto"/>
              <p:cNvSpPr txBox="1"/>
              <p:nvPr/>
            </p:nvSpPr>
            <p:spPr>
              <a:xfrm>
                <a:off x="3666340" y="4520400"/>
                <a:ext cx="16977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bg1"/>
                    </a:solidFill>
                    <a:latin typeface="+mj-lt"/>
                  </a:rPr>
                  <a:t>Validation</a:t>
                </a:r>
                <a:endParaRPr 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6" name="44 Rectángulo"/>
              <p:cNvSpPr/>
              <p:nvPr/>
            </p:nvSpPr>
            <p:spPr bwMode="auto">
              <a:xfrm rot="5400000">
                <a:off x="3932233" y="4783451"/>
                <a:ext cx="1088213" cy="1692000"/>
              </a:xfrm>
              <a:prstGeom prst="rect">
                <a:avLst/>
              </a:prstGeom>
              <a:gradFill flip="none" rotWithShape="1">
                <a:gsLst>
                  <a:gs pos="22000">
                    <a:schemeClr val="bg1">
                      <a:lumMod val="50000"/>
                    </a:schemeClr>
                  </a:gs>
                  <a:gs pos="87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7" name="45 CuadroTexto"/>
              <p:cNvSpPr txBox="1"/>
              <p:nvPr/>
            </p:nvSpPr>
            <p:spPr>
              <a:xfrm>
                <a:off x="3686938" y="5158846"/>
                <a:ext cx="16977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Age</a:t>
                </a:r>
              </a:p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Gender</a:t>
                </a:r>
              </a:p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Diagnoses</a:t>
                </a:r>
              </a:p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Procedures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8" name="48 Flecha derecha"/>
              <p:cNvSpPr/>
              <p:nvPr/>
            </p:nvSpPr>
            <p:spPr bwMode="auto">
              <a:xfrm rot="16200000">
                <a:off x="2051848" y="4550520"/>
                <a:ext cx="2484000" cy="18000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9" name="51 Flecha derecha"/>
              <p:cNvSpPr/>
              <p:nvPr/>
            </p:nvSpPr>
            <p:spPr bwMode="auto">
              <a:xfrm rot="10800000">
                <a:off x="5294614" y="5676488"/>
                <a:ext cx="1548000" cy="170595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0" name="49 Rectángulo"/>
              <p:cNvSpPr/>
              <p:nvPr/>
            </p:nvSpPr>
            <p:spPr bwMode="auto">
              <a:xfrm>
                <a:off x="3292988" y="5805264"/>
                <a:ext cx="414916" cy="8529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1" name="72 CuadroTexto"/>
              <p:cNvSpPr txBox="1"/>
              <p:nvPr/>
            </p:nvSpPr>
            <p:spPr>
              <a:xfrm>
                <a:off x="6891496" y="5335922"/>
                <a:ext cx="1697748" cy="584775"/>
              </a:xfrm>
              <a:prstGeom prst="rect">
                <a:avLst/>
              </a:prstGeom>
              <a:gradFill flip="none" rotWithShape="1">
                <a:gsLst>
                  <a:gs pos="57000">
                    <a:schemeClr val="bg1">
                      <a:alpha val="0"/>
                    </a:schemeClr>
                  </a:gs>
                  <a:gs pos="69000">
                    <a:schemeClr val="bg1"/>
                  </a:gs>
                  <a:gs pos="78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endParaRPr lang="en-US" sz="1600" dirty="0" smtClean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1600" dirty="0" smtClean="0">
                    <a:solidFill>
                      <a:srgbClr val="FF0000"/>
                    </a:solidFill>
                    <a:latin typeface="+mj-lt"/>
                  </a:rPr>
                  <a:t>DRG470 - Error</a:t>
                </a:r>
              </a:p>
            </p:txBody>
          </p:sp>
        </p:grpSp>
        <p:sp>
          <p:nvSpPr>
            <p:cNvPr id="104" name="74 Rectángulo redondeado"/>
            <p:cNvSpPr/>
            <p:nvPr/>
          </p:nvSpPr>
          <p:spPr bwMode="auto">
            <a:xfrm>
              <a:off x="5456878" y="5048977"/>
              <a:ext cx="1224136" cy="612271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+mn-lt"/>
                </a:rPr>
                <a:t>S</a:t>
              </a:r>
              <a:r>
                <a:rPr lang="en-US" sz="1400" dirty="0" smtClean="0">
                  <a:latin typeface="+mn-lt"/>
                </a:rPr>
                <a:t>pecific Alerts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62" name="2 CuadroTexto"/>
          <p:cNvSpPr txBox="1"/>
          <p:nvPr/>
        </p:nvSpPr>
        <p:spPr>
          <a:xfrm>
            <a:off x="300078" y="2684951"/>
            <a:ext cx="1581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Moment of discharge</a:t>
            </a:r>
            <a:endParaRPr lang="en-US" sz="1200" dirty="0">
              <a:latin typeface="+mn-lt"/>
            </a:endParaRPr>
          </a:p>
        </p:txBody>
      </p:sp>
      <p:cxnSp>
        <p:nvCxnSpPr>
          <p:cNvPr id="163" name="64 Conector recto"/>
          <p:cNvCxnSpPr/>
          <p:nvPr/>
        </p:nvCxnSpPr>
        <p:spPr bwMode="auto">
          <a:xfrm>
            <a:off x="359024" y="1536356"/>
            <a:ext cx="0" cy="13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" name="Grupo 91"/>
          <p:cNvGrpSpPr/>
          <p:nvPr/>
        </p:nvGrpSpPr>
        <p:grpSpPr>
          <a:xfrm>
            <a:off x="2051720" y="4580194"/>
            <a:ext cx="3177345" cy="1060585"/>
            <a:chOff x="2236026" y="5669025"/>
            <a:chExt cx="3368945" cy="1060585"/>
          </a:xfrm>
        </p:grpSpPr>
        <p:sp>
          <p:nvSpPr>
            <p:cNvPr id="165" name="CuadroTexto 92"/>
            <p:cNvSpPr txBox="1"/>
            <p:nvPr/>
          </p:nvSpPr>
          <p:spPr>
            <a:xfrm>
              <a:off x="2731762" y="5669025"/>
              <a:ext cx="1538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Coding </a:t>
              </a:r>
            </a:p>
            <a:p>
              <a:r>
                <a:rPr lang="en-US" sz="1600" dirty="0" smtClean="0">
                  <a:latin typeface="+mn-lt"/>
                </a:rPr>
                <a:t>quality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66" name="CuadroTexto 93"/>
            <p:cNvSpPr txBox="1"/>
            <p:nvPr/>
          </p:nvSpPr>
          <p:spPr>
            <a:xfrm>
              <a:off x="2236026" y="6391056"/>
              <a:ext cx="3368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dirty="0" smtClean="0">
                  <a:latin typeface="+mn-lt"/>
                </a:rPr>
                <a:t>Coders </a:t>
              </a:r>
            </a:p>
          </p:txBody>
        </p:sp>
      </p:grpSp>
      <p:grpSp>
        <p:nvGrpSpPr>
          <p:cNvPr id="167" name="Grupo 94"/>
          <p:cNvGrpSpPr/>
          <p:nvPr/>
        </p:nvGrpSpPr>
        <p:grpSpPr>
          <a:xfrm>
            <a:off x="-180528" y="4587657"/>
            <a:ext cx="8731002" cy="1073591"/>
            <a:chOff x="35495" y="5667777"/>
            <a:chExt cx="8731002" cy="1073591"/>
          </a:xfrm>
        </p:grpSpPr>
        <p:grpSp>
          <p:nvGrpSpPr>
            <p:cNvPr id="168" name="Grupo 95"/>
            <p:cNvGrpSpPr/>
            <p:nvPr/>
          </p:nvGrpSpPr>
          <p:grpSpPr>
            <a:xfrm>
              <a:off x="35495" y="5667777"/>
              <a:ext cx="2566167" cy="1073591"/>
              <a:chOff x="35495" y="5667777"/>
              <a:chExt cx="2566167" cy="1073591"/>
            </a:xfrm>
          </p:grpSpPr>
          <p:sp>
            <p:nvSpPr>
              <p:cNvPr id="170" name="CuadroTexto 97"/>
              <p:cNvSpPr txBox="1"/>
              <p:nvPr/>
            </p:nvSpPr>
            <p:spPr>
              <a:xfrm>
                <a:off x="683568" y="5667777"/>
                <a:ext cx="191809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+mn-lt"/>
                  </a:rPr>
                  <a:t>High quality (detailed) </a:t>
                </a:r>
              </a:p>
              <a:p>
                <a:r>
                  <a:rPr lang="en-US" sz="1500" dirty="0" smtClean="0">
                    <a:latin typeface="+mn-lt"/>
                  </a:rPr>
                  <a:t>Medical Records </a:t>
                </a:r>
                <a:endParaRPr lang="en-US" sz="1500" dirty="0">
                  <a:latin typeface="+mn-lt"/>
                </a:endParaRPr>
              </a:p>
            </p:txBody>
          </p:sp>
          <p:sp>
            <p:nvSpPr>
              <p:cNvPr id="171" name="CuadroTexto 98"/>
              <p:cNvSpPr txBox="1"/>
              <p:nvPr/>
            </p:nvSpPr>
            <p:spPr>
              <a:xfrm>
                <a:off x="35496" y="5667777"/>
                <a:ext cx="7824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n-lt"/>
                  </a:rPr>
                  <a:t>What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72" name="CuadroTexto 99"/>
              <p:cNvSpPr txBox="1"/>
              <p:nvPr/>
            </p:nvSpPr>
            <p:spPr>
              <a:xfrm>
                <a:off x="35495" y="6402814"/>
                <a:ext cx="7824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n-lt"/>
                  </a:rPr>
                  <a:t>Who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73" name="CuadroTexto 100"/>
              <p:cNvSpPr txBox="1"/>
              <p:nvPr/>
            </p:nvSpPr>
            <p:spPr>
              <a:xfrm>
                <a:off x="683568" y="6402814"/>
                <a:ext cx="153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n-lt"/>
                  </a:rPr>
                  <a:t>Physicians</a:t>
                </a:r>
                <a:endParaRPr lang="en-US" sz="1600" dirty="0">
                  <a:latin typeface="+mn-lt"/>
                </a:endParaRPr>
              </a:p>
            </p:txBody>
          </p:sp>
        </p:grpSp>
        <p:cxnSp>
          <p:nvCxnSpPr>
            <p:cNvPr id="169" name="Conector recto 96"/>
            <p:cNvCxnSpPr/>
            <p:nvPr/>
          </p:nvCxnSpPr>
          <p:spPr bwMode="auto">
            <a:xfrm>
              <a:off x="128286" y="6300609"/>
              <a:ext cx="86382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4" name="Grupo 101"/>
          <p:cNvGrpSpPr/>
          <p:nvPr/>
        </p:nvGrpSpPr>
        <p:grpSpPr>
          <a:xfrm>
            <a:off x="5250881" y="4587657"/>
            <a:ext cx="1516759" cy="1054139"/>
            <a:chOff x="5431409" y="5676488"/>
            <a:chExt cx="1516759" cy="1054139"/>
          </a:xfrm>
        </p:grpSpPr>
        <p:sp>
          <p:nvSpPr>
            <p:cNvPr id="175" name="CuadroTexto 102"/>
            <p:cNvSpPr txBox="1"/>
            <p:nvPr/>
          </p:nvSpPr>
          <p:spPr>
            <a:xfrm>
              <a:off x="5436515" y="6392073"/>
              <a:ext cx="1511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Knowledge 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76" name="CuadroTexto 103"/>
            <p:cNvSpPr txBox="1"/>
            <p:nvPr/>
          </p:nvSpPr>
          <p:spPr>
            <a:xfrm>
              <a:off x="5431409" y="5676488"/>
              <a:ext cx="1444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Conceptual equivalence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77" name="Grupo 104"/>
          <p:cNvGrpSpPr/>
          <p:nvPr/>
        </p:nvGrpSpPr>
        <p:grpSpPr>
          <a:xfrm>
            <a:off x="6695728" y="4587657"/>
            <a:ext cx="1512168" cy="1064880"/>
            <a:chOff x="6876256" y="5676488"/>
            <a:chExt cx="1512168" cy="1064880"/>
          </a:xfrm>
        </p:grpSpPr>
        <p:sp>
          <p:nvSpPr>
            <p:cNvPr id="178" name="CuadroTexto 105"/>
            <p:cNvSpPr txBox="1"/>
            <p:nvPr/>
          </p:nvSpPr>
          <p:spPr>
            <a:xfrm>
              <a:off x="6876256" y="5676488"/>
              <a:ext cx="1444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Grouper </a:t>
              </a:r>
            </a:p>
            <a:p>
              <a:r>
                <a:rPr lang="en-US" sz="1600" dirty="0" smtClean="0">
                  <a:latin typeface="+mn-lt"/>
                </a:rPr>
                <a:t>itself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79" name="CuadroTexto 106"/>
            <p:cNvSpPr txBox="1"/>
            <p:nvPr/>
          </p:nvSpPr>
          <p:spPr>
            <a:xfrm>
              <a:off x="6876771" y="6402814"/>
              <a:ext cx="1511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Software</a:t>
              </a:r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7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780668"/>
              </p:ext>
            </p:extLst>
          </p:nvPr>
        </p:nvGraphicFramePr>
        <p:xfrm>
          <a:off x="107504" y="4365104"/>
          <a:ext cx="669674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Worksheet" r:id="rId15" imgW="5143567" imgH="1381175" progId="Excel.Sheet.8">
                  <p:embed/>
                </p:oleObj>
              </mc:Choice>
              <mc:Fallback>
                <p:oleObj name="Worksheet" r:id="rId15" imgW="5143567" imgH="13811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365104"/>
                        <a:ext cx="6696744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60990"/>
              </p:ext>
            </p:extLst>
          </p:nvPr>
        </p:nvGraphicFramePr>
        <p:xfrm>
          <a:off x="147192" y="3100809"/>
          <a:ext cx="6654208" cy="105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Worksheet" r:id="rId17" imgW="5162449" imgH="1361992" progId="Excel.Sheet.8">
                  <p:embed/>
                </p:oleObj>
              </mc:Choice>
              <mc:Fallback>
                <p:oleObj name="Worksheet" r:id="rId17" imgW="5162449" imgH="13619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92" y="3100809"/>
                        <a:ext cx="6654208" cy="105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488" y="207737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11000" dirty="0"/>
              <a:t>Selected Health Indicators Vs GCC Countries</a:t>
            </a:r>
            <a:br>
              <a:rPr lang="en-GB" altLang="en-US" sz="11000" dirty="0"/>
            </a:br>
            <a:endParaRPr lang="en-US" altLang="en-US" sz="11000" dirty="0"/>
          </a:p>
        </p:txBody>
      </p:sp>
      <p:sp>
        <p:nvSpPr>
          <p:cNvPr id="12" name="Oval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72300" y="476672"/>
            <a:ext cx="1682750" cy="8413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23925">
              <a:defRPr/>
            </a:pPr>
            <a:r>
              <a:rPr lang="en-GB" sz="1600" b="1" dirty="0"/>
              <a:t>Benchmark average 76.2</a:t>
            </a:r>
          </a:p>
        </p:txBody>
      </p:sp>
      <p:sp>
        <p:nvSpPr>
          <p:cNvPr id="13" name="Oval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72300" y="3100809"/>
            <a:ext cx="1682750" cy="8413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23925">
              <a:defRPr/>
            </a:pPr>
            <a:r>
              <a:rPr lang="en-GB" sz="1600" b="1" dirty="0"/>
              <a:t>Benchmark average  9.9</a:t>
            </a:r>
          </a:p>
        </p:txBody>
      </p:sp>
      <p:sp>
        <p:nvSpPr>
          <p:cNvPr id="14" name="Oval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72300" y="4724822"/>
            <a:ext cx="1682750" cy="8413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23925">
              <a:defRPr/>
            </a:pPr>
            <a:r>
              <a:rPr lang="en-GB" sz="1600" b="1" dirty="0"/>
              <a:t>Benchmark </a:t>
            </a:r>
            <a:br>
              <a:rPr lang="en-GB" sz="1600" b="1" dirty="0"/>
            </a:br>
            <a:r>
              <a:rPr lang="en-GB" sz="1600" b="1" dirty="0"/>
              <a:t>average </a:t>
            </a:r>
            <a:r>
              <a:rPr lang="en-US" sz="1600" b="1" dirty="0"/>
              <a:t>10.4</a:t>
            </a:r>
            <a:endParaRPr lang="en-GB" sz="1600" b="1" dirty="0"/>
          </a:p>
        </p:txBody>
      </p:sp>
      <p:sp>
        <p:nvSpPr>
          <p:cNvPr id="15" name="Oval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72300" y="1737147"/>
            <a:ext cx="1682750" cy="8413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23925">
              <a:defRPr/>
            </a:pPr>
            <a:r>
              <a:rPr lang="en-GB" sz="1600" b="1" dirty="0"/>
              <a:t>Benchmark average 8.5</a:t>
            </a:r>
          </a:p>
        </p:txBody>
      </p:sp>
      <p:graphicFrame>
        <p:nvGraphicFramePr>
          <p:cNvPr id="16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55622"/>
              </p:ext>
            </p:extLst>
          </p:nvPr>
        </p:nvGraphicFramePr>
        <p:xfrm>
          <a:off x="147192" y="604839"/>
          <a:ext cx="6628687" cy="113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Worksheet" r:id="rId19" imgW="5162449" imgH="1552471" progId="Excel.Sheet.8">
                  <p:embed/>
                </p:oleObj>
              </mc:Choice>
              <mc:Fallback>
                <p:oleObj name="Worksheet" r:id="rId19" imgW="5162449" imgH="155247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92" y="604839"/>
                        <a:ext cx="6628687" cy="1132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553850"/>
              </p:ext>
            </p:extLst>
          </p:nvPr>
        </p:nvGraphicFramePr>
        <p:xfrm>
          <a:off x="147192" y="2005012"/>
          <a:ext cx="6654208" cy="99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Worksheet" r:id="rId21" imgW="5114976" imgH="1333622" progId="Excel.Sheet.8">
                  <p:embed/>
                </p:oleObj>
              </mc:Choice>
              <mc:Fallback>
                <p:oleObj name="Worksheet" r:id="rId21" imgW="5114976" imgH="133362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92" y="2005012"/>
                        <a:ext cx="6654208" cy="991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4869160"/>
            <a:ext cx="45370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000000"/>
                </a:solidFill>
                <a:latin typeface="Arial" charset="0"/>
              </a:rPr>
              <a:t>Maternal mortality per  100,000 live births</a:t>
            </a:r>
          </a:p>
        </p:txBody>
      </p:sp>
      <p:sp>
        <p:nvSpPr>
          <p:cNvPr id="19" name="Rectangl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7263" y="3645024"/>
            <a:ext cx="453231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000000"/>
                </a:solidFill>
                <a:latin typeface="Arial" charset="0"/>
              </a:rPr>
              <a:t>Under 5 years mortality rate per 1,000 live births</a:t>
            </a:r>
          </a:p>
        </p:txBody>
      </p:sp>
      <p:sp>
        <p:nvSpPr>
          <p:cNvPr id="20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560" y="700758"/>
            <a:ext cx="3456384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000000"/>
                </a:solidFill>
                <a:latin typeface="Arial" charset="0"/>
              </a:rPr>
              <a:t>Life</a:t>
            </a:r>
            <a:r>
              <a:rPr lang="ar-BH" altLang="en-US" sz="15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500" b="1" dirty="0">
                <a:solidFill>
                  <a:srgbClr val="000000"/>
                </a:solidFill>
                <a:latin typeface="Arial" charset="0"/>
              </a:rPr>
              <a:t>expectancy at birth years</a:t>
            </a:r>
          </a:p>
        </p:txBody>
      </p:sp>
      <p:sp>
        <p:nvSpPr>
          <p:cNvPr id="21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5000" y="2564904"/>
            <a:ext cx="37322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000000"/>
                </a:solidFill>
                <a:latin typeface="Arial" charset="0"/>
              </a:rPr>
              <a:t>Infant mortality per 1,000 live births</a:t>
            </a:r>
          </a:p>
        </p:txBody>
      </p:sp>
      <p:sp>
        <p:nvSpPr>
          <p:cNvPr id="22" name="Rectangle 12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01879" y="5285457"/>
            <a:ext cx="4143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239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  <a:sym typeface="Arial" charset="0"/>
              </a:rPr>
              <a:t>2015</a:t>
            </a:r>
            <a:endParaRPr lang="en-GB" altLang="en-US" sz="1400" b="1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3" name="Rectangle 1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3916" y="5299745"/>
            <a:ext cx="4143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239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  <a:sym typeface="Arial" charset="0"/>
              </a:rPr>
              <a:t>2002</a:t>
            </a:r>
          </a:p>
        </p:txBody>
      </p:sp>
      <p:sp>
        <p:nvSpPr>
          <p:cNvPr id="24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5536" y="5285457"/>
            <a:ext cx="4143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239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BC7360-2B75-4F3B-B61A-96FFA378C8EA}" type="datetime'''''1''''''''9''''9''6'''''''''''''''''''''''''''''''''''''">
              <a:rPr lang="en-GB" altLang="en-US" sz="1400" b="1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1996</a:t>
            </a:fld>
            <a:endParaRPr lang="en-GB" altLang="en-US" sz="1400" b="1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-99392"/>
            <a:ext cx="8640960" cy="864096"/>
          </a:xfrm>
        </p:spPr>
        <p:txBody>
          <a:bodyPr>
            <a:noAutofit/>
          </a:bodyPr>
          <a:lstStyle/>
          <a:p>
            <a:pPr algn="l" rtl="0"/>
            <a:r>
              <a:rPr lang="en-GB" altLang="en-US" sz="3200" dirty="0" smtClean="0"/>
              <a:t>Selected </a:t>
            </a:r>
            <a:r>
              <a:rPr lang="en-GB" altLang="en-US" sz="3200" dirty="0"/>
              <a:t>Health Indicators Vs Developed Countries</a:t>
            </a:r>
            <a:endParaRPr lang="en-US" sz="3200" dirty="0"/>
          </a:p>
        </p:txBody>
      </p:sp>
      <p:graphicFrame>
        <p:nvGraphicFramePr>
          <p:cNvPr id="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445674"/>
              </p:ext>
            </p:extLst>
          </p:nvPr>
        </p:nvGraphicFramePr>
        <p:xfrm>
          <a:off x="406271" y="476672"/>
          <a:ext cx="562623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r:id="rId15" imgW="5175953" imgH="1542422" progId="Excel.Chart.8">
                  <p:embed/>
                </p:oleObj>
              </mc:Choice>
              <mc:Fallback>
                <p:oleObj r:id="rId15" imgW="5175953" imgH="15424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71" y="476672"/>
                        <a:ext cx="5626230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32330"/>
              </p:ext>
            </p:extLst>
          </p:nvPr>
        </p:nvGraphicFramePr>
        <p:xfrm>
          <a:off x="395537" y="1786359"/>
          <a:ext cx="575920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r:id="rId17" imgW="5297883" imgH="1353429" progId="Excel.Chart.8">
                  <p:embed/>
                </p:oleObj>
              </mc:Choice>
              <mc:Fallback>
                <p:oleObj r:id="rId17" imgW="5297883" imgH="13534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1786359"/>
                        <a:ext cx="5759202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048844"/>
              </p:ext>
            </p:extLst>
          </p:nvPr>
        </p:nvGraphicFramePr>
        <p:xfrm>
          <a:off x="382293" y="3151609"/>
          <a:ext cx="5923257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r:id="rId19" imgW="5444200" imgH="1444877" progId="Excel.Chart.8">
                  <p:embed/>
                </p:oleObj>
              </mc:Choice>
              <mc:Fallback>
                <p:oleObj r:id="rId19" imgW="5444200" imgH="14448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93" y="3151609"/>
                        <a:ext cx="5923257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83202" y="800522"/>
            <a:ext cx="1830511" cy="841375"/>
          </a:xfrm>
          <a:prstGeom prst="ellipse">
            <a:avLst/>
          </a:prstGeom>
          <a:solidFill>
            <a:schemeClr val="accent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23925">
              <a:defRPr/>
            </a:pPr>
            <a:r>
              <a:rPr lang="en-GB" sz="1400" b="1" dirty="0">
                <a:solidFill>
                  <a:srgbClr val="FFFFFF"/>
                </a:solidFill>
              </a:rPr>
              <a:t>Benchmark average 81.9</a:t>
            </a:r>
          </a:p>
        </p:txBody>
      </p:sp>
      <p:sp>
        <p:nvSpPr>
          <p:cNvPr id="7" name="Oval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3202" y="3359572"/>
            <a:ext cx="1830511" cy="841375"/>
          </a:xfrm>
          <a:prstGeom prst="ellipse">
            <a:avLst/>
          </a:prstGeom>
          <a:solidFill>
            <a:schemeClr val="accent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23925">
              <a:defRPr/>
            </a:pPr>
            <a:r>
              <a:rPr lang="en-GB" sz="1400" b="1" dirty="0">
                <a:solidFill>
                  <a:srgbClr val="FFFFFF"/>
                </a:solidFill>
              </a:rPr>
              <a:t>Benchmark average  3.2</a:t>
            </a:r>
          </a:p>
        </p:txBody>
      </p:sp>
      <p:sp>
        <p:nvSpPr>
          <p:cNvPr id="8" name="Oval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83202" y="4610522"/>
            <a:ext cx="1830511" cy="841375"/>
          </a:xfrm>
          <a:prstGeom prst="ellipse">
            <a:avLst/>
          </a:prstGeom>
          <a:solidFill>
            <a:schemeClr val="accent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23925">
              <a:defRPr/>
            </a:pPr>
            <a:r>
              <a:rPr lang="en-GB" sz="1400" b="1" dirty="0">
                <a:solidFill>
                  <a:srgbClr val="FFFFFF"/>
                </a:solidFill>
              </a:rPr>
              <a:t>Benchmark </a:t>
            </a:r>
            <a:br>
              <a:rPr lang="en-GB" sz="1400" b="1" dirty="0">
                <a:solidFill>
                  <a:srgbClr val="FFFFFF"/>
                </a:solidFill>
              </a:rPr>
            </a:br>
            <a:r>
              <a:rPr lang="en-GB" sz="1400" b="1" dirty="0">
                <a:solidFill>
                  <a:srgbClr val="FFFFFF"/>
                </a:solidFill>
              </a:rPr>
              <a:t>average 6.6</a:t>
            </a:r>
          </a:p>
        </p:txBody>
      </p:sp>
      <p:sp>
        <p:nvSpPr>
          <p:cNvPr id="9" name="Oval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3202" y="2032422"/>
            <a:ext cx="1830511" cy="841375"/>
          </a:xfrm>
          <a:prstGeom prst="ellipse">
            <a:avLst/>
          </a:prstGeom>
          <a:solidFill>
            <a:schemeClr val="accent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23925">
              <a:defRPr/>
            </a:pPr>
            <a:r>
              <a:rPr lang="en-GB" sz="1400" b="1" dirty="0">
                <a:solidFill>
                  <a:srgbClr val="FFFFFF"/>
                </a:solidFill>
              </a:rPr>
              <a:t>Benchmark average   2.7</a:t>
            </a:r>
          </a:p>
        </p:txBody>
      </p:sp>
      <p:graphicFrame>
        <p:nvGraphicFramePr>
          <p:cNvPr id="1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349540"/>
              </p:ext>
            </p:extLst>
          </p:nvPr>
        </p:nvGraphicFramePr>
        <p:xfrm>
          <a:off x="220037" y="4267622"/>
          <a:ext cx="5907714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Worksheet" r:id="rId21" imgW="5133857" imgH="1361992" progId="Excel.Sheet.8">
                  <p:embed/>
                </p:oleObj>
              </mc:Choice>
              <mc:Fallback>
                <p:oleObj name="Worksheet" r:id="rId21" imgW="5133857" imgH="13619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37" y="4267622"/>
                        <a:ext cx="5907714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3563" y="620688"/>
            <a:ext cx="33258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Life expectancy at birth years</a:t>
            </a:r>
          </a:p>
        </p:txBody>
      </p:sp>
      <p:sp>
        <p:nvSpPr>
          <p:cNvPr id="12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3563" y="1772816"/>
            <a:ext cx="3730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Infant mortality per 1,000 live births</a:t>
            </a:r>
          </a:p>
        </p:txBody>
      </p:sp>
      <p:sp>
        <p:nvSpPr>
          <p:cNvPr id="13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25563" y="2996952"/>
            <a:ext cx="50038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Under 5 years mortality rate  per 1,000 live births</a:t>
            </a:r>
          </a:p>
        </p:txBody>
      </p:sp>
      <p:sp>
        <p:nvSpPr>
          <p:cNvPr id="15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2075" y="5013176"/>
            <a:ext cx="403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774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Maternal mortality per  10,000 live births</a:t>
            </a:r>
          </a:p>
        </p:txBody>
      </p:sp>
      <p:sp>
        <p:nvSpPr>
          <p:cNvPr id="16" name="Rectangle 12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45138" y="5373216"/>
            <a:ext cx="4143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239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  <a:sym typeface="Arial" charset="0"/>
              </a:rPr>
              <a:t>2015</a:t>
            </a:r>
          </a:p>
        </p:txBody>
      </p:sp>
      <p:sp>
        <p:nvSpPr>
          <p:cNvPr id="17" name="Rectangle 1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31840" y="5373216"/>
            <a:ext cx="4143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239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  <a:sym typeface="Arial" charset="0"/>
              </a:rPr>
              <a:t>2002</a:t>
            </a:r>
          </a:p>
        </p:txBody>
      </p:sp>
      <p:sp>
        <p:nvSpPr>
          <p:cNvPr id="18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5254" y="5373216"/>
            <a:ext cx="4143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239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8F32DB-C71E-4DCC-B6FD-A4B2DA283A46}" type="datetime'''''1''''''''9''''9''6'''''''''''''''''''''''''''''''''''''">
              <a:rPr lang="en-GB" altLang="en-US" sz="1400" b="1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1996</a:t>
            </a:fld>
            <a:endParaRPr lang="en-GB" altLang="en-US" sz="1400" b="1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892480" cy="936104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3200" dirty="0" smtClean="0"/>
              <a:t>Top </a:t>
            </a:r>
            <a:r>
              <a:rPr lang="en-US" altLang="en-US" sz="3200" dirty="0"/>
              <a:t>Five Leading Causes of Death </a:t>
            </a:r>
            <a:r>
              <a:rPr lang="en-US" altLang="en-US" sz="3200" dirty="0" smtClean="0"/>
              <a:t>Rates </a:t>
            </a:r>
            <a:r>
              <a:rPr lang="en-US" altLang="en-US" sz="3200" dirty="0"/>
              <a:t>Per 100,000 Pop. 2015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29571"/>
              </p:ext>
            </p:extLst>
          </p:nvPr>
        </p:nvGraphicFramePr>
        <p:xfrm>
          <a:off x="251520" y="1340768"/>
          <a:ext cx="850900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4" imgW="8510754" imgH="4224894" progId="Excel.Chart.8">
                  <p:embed/>
                </p:oleObj>
              </mc:Choice>
              <mc:Fallback>
                <p:oleObj r:id="rId4" imgW="8510754" imgH="4224894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8509000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1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640960" cy="864096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3600" dirty="0" smtClean="0"/>
              <a:t>Top </a:t>
            </a:r>
            <a:r>
              <a:rPr lang="en-US" altLang="en-US" sz="3600" dirty="0"/>
              <a:t>Five Leading Causes of Death </a:t>
            </a:r>
            <a:r>
              <a:rPr lang="en-US" altLang="en-US" sz="3600" dirty="0" smtClean="0"/>
              <a:t>Rates </a:t>
            </a:r>
            <a:r>
              <a:rPr lang="en-US" altLang="en-US" sz="3600" dirty="0"/>
              <a:t>Per 100,000 Pop. 2016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81039"/>
              </p:ext>
            </p:extLst>
          </p:nvPr>
        </p:nvGraphicFramePr>
        <p:xfrm>
          <a:off x="107504" y="1196752"/>
          <a:ext cx="850900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4" imgW="8510754" imgH="4224894" progId="Excel.Chart.8">
                  <p:embed/>
                </p:oleObj>
              </mc:Choice>
              <mc:Fallback>
                <p:oleObj r:id="rId4" imgW="8510754" imgH="4224894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8509000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2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978622"/>
              </p:ext>
            </p:extLst>
          </p:nvPr>
        </p:nvGraphicFramePr>
        <p:xfrm>
          <a:off x="683568" y="188640"/>
          <a:ext cx="777686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6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7384"/>
            <a:ext cx="8640960" cy="864096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4000" dirty="0" smtClean="0"/>
              <a:t>Healthcare </a:t>
            </a:r>
            <a:r>
              <a:rPr lang="en-US" altLang="en-US" sz="4000" dirty="0"/>
              <a:t>Facilities in Bahrain</a:t>
            </a:r>
            <a:endParaRPr lang="en-US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0432"/>
            <a:ext cx="2678112" cy="4876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92404"/>
              </p:ext>
            </p:extLst>
          </p:nvPr>
        </p:nvGraphicFramePr>
        <p:xfrm>
          <a:off x="2987824" y="1499270"/>
          <a:ext cx="5778500" cy="3159124"/>
        </p:xfrm>
        <a:graphic>
          <a:graphicData uri="http://schemas.openxmlformats.org/drawingml/2006/table">
            <a:tbl>
              <a:tblPr rtl="1"/>
              <a:tblGrid>
                <a:gridCol w="1024609"/>
                <a:gridCol w="870270"/>
                <a:gridCol w="951627"/>
                <a:gridCol w="826826"/>
                <a:gridCol w="1001974"/>
                <a:gridCol w="1103194"/>
              </a:tblGrid>
              <a:tr h="48553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Private</a:t>
                      </a:r>
                      <a:endParaRPr kumimoji="0" lang="ar-BH" altLang="ar-B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Government</a:t>
                      </a:r>
                      <a:endParaRPr kumimoji="0" lang="ar-BH" altLang="ar-B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Governorate</a:t>
                      </a: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31" marR="0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314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Pharmacies</a:t>
                      </a: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5716" marR="45716" marT="45697" marB="4569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Clinics</a:t>
                      </a:r>
                      <a:endParaRPr kumimoji="0" lang="ar-BH" altLang="ar-B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Med. &amp; Dental</a:t>
                      </a: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Hospitals</a:t>
                      </a: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Health Centers</a:t>
                      </a:r>
                      <a:endParaRPr kumimoji="0" lang="ar-BH" altLang="ar-B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Hospitals</a:t>
                      </a:r>
                      <a:endParaRPr kumimoji="0" lang="ar-BH" altLang="ar-B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</a:tr>
              <a:tr h="485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39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45716" marR="45716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74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1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7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2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Muharraq</a:t>
                      </a:r>
                      <a:endParaRPr kumimoji="0" lang="en-US" altLang="ar-B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EF"/>
                    </a:solidFill>
                  </a:tcPr>
                </a:tc>
              </a:tr>
              <a:tr h="485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85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45716" marR="45716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D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319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D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14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D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11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D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4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D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Capital</a:t>
                      </a:r>
                      <a:endParaRPr kumimoji="0" lang="en-US" altLang="ar-B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DF1"/>
                    </a:solidFill>
                  </a:tcPr>
                </a:tc>
              </a:tr>
              <a:tr h="485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28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45716" marR="45716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43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2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7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-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Northern</a:t>
                      </a:r>
                      <a:endParaRPr kumimoji="0" lang="en-US" altLang="ar-B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7"/>
                    </a:solidFill>
                  </a:tcPr>
                </a:tc>
              </a:tr>
              <a:tr h="485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43</a:t>
                      </a:r>
                    </a:p>
                  </a:txBody>
                  <a:tcPr marL="45716" marR="45716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90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2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5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j-cs"/>
                        </a:rPr>
                        <a:t>1</a:t>
                      </a:r>
                      <a:endParaRPr kumimoji="0" lang="ar-BH" alt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j-cs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B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Southern</a:t>
                      </a:r>
                      <a:endParaRPr kumimoji="0" lang="en-US" altLang="ar-B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91431" marR="91431"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2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735431"/>
              </p:ext>
            </p:extLst>
          </p:nvPr>
        </p:nvGraphicFramePr>
        <p:xfrm>
          <a:off x="251520" y="116632"/>
          <a:ext cx="8208912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22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300386"/>
              </p:ext>
            </p:extLst>
          </p:nvPr>
        </p:nvGraphicFramePr>
        <p:xfrm>
          <a:off x="251520" y="188640"/>
          <a:ext cx="8136904" cy="508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180577"/>
              </p:ext>
            </p:extLst>
          </p:nvPr>
        </p:nvGraphicFramePr>
        <p:xfrm>
          <a:off x="179512" y="188640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93390"/>
              </p:ext>
            </p:extLst>
          </p:nvPr>
        </p:nvGraphicFramePr>
        <p:xfrm>
          <a:off x="179512" y="260648"/>
          <a:ext cx="8568952" cy="487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94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999192"/>
              </p:ext>
            </p:extLst>
          </p:nvPr>
        </p:nvGraphicFramePr>
        <p:xfrm>
          <a:off x="179512" y="116632"/>
          <a:ext cx="8208912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4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640960" cy="864096"/>
          </a:xfrm>
        </p:spPr>
        <p:txBody>
          <a:bodyPr>
            <a:noAutofit/>
          </a:bodyPr>
          <a:lstStyle/>
          <a:p>
            <a:pPr rtl="0"/>
            <a:r>
              <a:rPr lang="en-US" altLang="en-US" sz="9600" dirty="0" smtClean="0"/>
              <a:t>Thanks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4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37" y="-133771"/>
            <a:ext cx="8640960" cy="864096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3200" dirty="0" smtClean="0"/>
              <a:t>Healthcare </a:t>
            </a:r>
            <a:r>
              <a:rPr lang="en-US" altLang="en-US" sz="3200" dirty="0"/>
              <a:t>Facilities in Bahrain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0325" y="312267"/>
            <a:ext cx="8229600" cy="7556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GEOGRAPHICAL SCOPE Covered by </a:t>
            </a:r>
            <a:r>
              <a:rPr lang="en-A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MoH</a:t>
            </a:r>
            <a:r>
              <a:rPr lang="en-A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Freeform 22"/>
          <p:cNvSpPr>
            <a:spLocks noEditPoints="1"/>
          </p:cNvSpPr>
          <p:nvPr/>
        </p:nvSpPr>
        <p:spPr bwMode="auto">
          <a:xfrm>
            <a:off x="4208462" y="238200"/>
            <a:ext cx="2557463" cy="5478462"/>
          </a:xfrm>
          <a:custGeom>
            <a:avLst/>
            <a:gdLst>
              <a:gd name="T0" fmla="*/ 934 w 1111"/>
              <a:gd name="T1" fmla="*/ 96 h 2238"/>
              <a:gd name="T2" fmla="*/ 988 w 1111"/>
              <a:gd name="T3" fmla="*/ 144 h 2238"/>
              <a:gd name="T4" fmla="*/ 961 w 1111"/>
              <a:gd name="T5" fmla="*/ 237 h 2238"/>
              <a:gd name="T6" fmla="*/ 979 w 1111"/>
              <a:gd name="T7" fmla="*/ 339 h 2238"/>
              <a:gd name="T8" fmla="*/ 1111 w 1111"/>
              <a:gd name="T9" fmla="*/ 402 h 2238"/>
              <a:gd name="T10" fmla="*/ 1105 w 1111"/>
              <a:gd name="T11" fmla="*/ 402 h 2238"/>
              <a:gd name="T12" fmla="*/ 988 w 1111"/>
              <a:gd name="T13" fmla="*/ 543 h 2238"/>
              <a:gd name="T14" fmla="*/ 943 w 1111"/>
              <a:gd name="T15" fmla="*/ 492 h 2238"/>
              <a:gd name="T16" fmla="*/ 937 w 1111"/>
              <a:gd name="T17" fmla="*/ 465 h 2238"/>
              <a:gd name="T18" fmla="*/ 925 w 1111"/>
              <a:gd name="T19" fmla="*/ 390 h 2238"/>
              <a:gd name="T20" fmla="*/ 838 w 1111"/>
              <a:gd name="T21" fmla="*/ 405 h 2238"/>
              <a:gd name="T22" fmla="*/ 805 w 1111"/>
              <a:gd name="T23" fmla="*/ 429 h 2238"/>
              <a:gd name="T24" fmla="*/ 697 w 1111"/>
              <a:gd name="T25" fmla="*/ 546 h 2238"/>
              <a:gd name="T26" fmla="*/ 718 w 1111"/>
              <a:gd name="T27" fmla="*/ 576 h 2238"/>
              <a:gd name="T28" fmla="*/ 823 w 1111"/>
              <a:gd name="T29" fmla="*/ 570 h 2238"/>
              <a:gd name="T30" fmla="*/ 814 w 1111"/>
              <a:gd name="T31" fmla="*/ 699 h 2238"/>
              <a:gd name="T32" fmla="*/ 961 w 1111"/>
              <a:gd name="T33" fmla="*/ 660 h 2238"/>
              <a:gd name="T34" fmla="*/ 898 w 1111"/>
              <a:gd name="T35" fmla="*/ 696 h 2238"/>
              <a:gd name="T36" fmla="*/ 832 w 1111"/>
              <a:gd name="T37" fmla="*/ 759 h 2238"/>
              <a:gd name="T38" fmla="*/ 820 w 1111"/>
              <a:gd name="T39" fmla="*/ 912 h 2238"/>
              <a:gd name="T40" fmla="*/ 880 w 1111"/>
              <a:gd name="T41" fmla="*/ 1191 h 2238"/>
              <a:gd name="T42" fmla="*/ 844 w 1111"/>
              <a:gd name="T43" fmla="*/ 1260 h 2238"/>
              <a:gd name="T44" fmla="*/ 811 w 1111"/>
              <a:gd name="T45" fmla="*/ 1452 h 2238"/>
              <a:gd name="T46" fmla="*/ 781 w 1111"/>
              <a:gd name="T47" fmla="*/ 1686 h 2238"/>
              <a:gd name="T48" fmla="*/ 769 w 1111"/>
              <a:gd name="T49" fmla="*/ 2007 h 2238"/>
              <a:gd name="T50" fmla="*/ 589 w 1111"/>
              <a:gd name="T51" fmla="*/ 2238 h 2238"/>
              <a:gd name="T52" fmla="*/ 499 w 1111"/>
              <a:gd name="T53" fmla="*/ 1980 h 2238"/>
              <a:gd name="T54" fmla="*/ 379 w 1111"/>
              <a:gd name="T55" fmla="*/ 1788 h 2238"/>
              <a:gd name="T56" fmla="*/ 220 w 1111"/>
              <a:gd name="T57" fmla="*/ 1647 h 2238"/>
              <a:gd name="T58" fmla="*/ 148 w 1111"/>
              <a:gd name="T59" fmla="*/ 1452 h 2238"/>
              <a:gd name="T60" fmla="*/ 175 w 1111"/>
              <a:gd name="T61" fmla="*/ 1371 h 2238"/>
              <a:gd name="T62" fmla="*/ 205 w 1111"/>
              <a:gd name="T63" fmla="*/ 1263 h 2238"/>
              <a:gd name="T64" fmla="*/ 262 w 1111"/>
              <a:gd name="T65" fmla="*/ 1167 h 2238"/>
              <a:gd name="T66" fmla="*/ 250 w 1111"/>
              <a:gd name="T67" fmla="*/ 1014 h 2238"/>
              <a:gd name="T68" fmla="*/ 139 w 1111"/>
              <a:gd name="T69" fmla="*/ 759 h 2238"/>
              <a:gd name="T70" fmla="*/ 133 w 1111"/>
              <a:gd name="T71" fmla="*/ 714 h 2238"/>
              <a:gd name="T72" fmla="*/ 100 w 1111"/>
              <a:gd name="T73" fmla="*/ 609 h 2238"/>
              <a:gd name="T74" fmla="*/ 4 w 1111"/>
              <a:gd name="T75" fmla="*/ 600 h 2238"/>
              <a:gd name="T76" fmla="*/ 148 w 1111"/>
              <a:gd name="T77" fmla="*/ 474 h 2238"/>
              <a:gd name="T78" fmla="*/ 103 w 1111"/>
              <a:gd name="T79" fmla="*/ 393 h 2238"/>
              <a:gd name="T80" fmla="*/ 238 w 1111"/>
              <a:gd name="T81" fmla="*/ 318 h 2238"/>
              <a:gd name="T82" fmla="*/ 508 w 1111"/>
              <a:gd name="T83" fmla="*/ 267 h 2238"/>
              <a:gd name="T84" fmla="*/ 589 w 1111"/>
              <a:gd name="T85" fmla="*/ 279 h 2238"/>
              <a:gd name="T86" fmla="*/ 613 w 1111"/>
              <a:gd name="T87" fmla="*/ 255 h 2238"/>
              <a:gd name="T88" fmla="*/ 673 w 1111"/>
              <a:gd name="T89" fmla="*/ 219 h 2238"/>
              <a:gd name="T90" fmla="*/ 634 w 1111"/>
              <a:gd name="T91" fmla="*/ 93 h 2238"/>
              <a:gd name="T92" fmla="*/ 703 w 1111"/>
              <a:gd name="T93" fmla="*/ 111 h 2238"/>
              <a:gd name="T94" fmla="*/ 784 w 1111"/>
              <a:gd name="T95" fmla="*/ 96 h 2238"/>
              <a:gd name="T96" fmla="*/ 817 w 1111"/>
              <a:gd name="T97" fmla="*/ 81 h 2238"/>
              <a:gd name="T98" fmla="*/ 838 w 1111"/>
              <a:gd name="T99" fmla="*/ 96 h 2238"/>
              <a:gd name="T100" fmla="*/ 832 w 1111"/>
              <a:gd name="T101" fmla="*/ 36 h 2238"/>
              <a:gd name="T102" fmla="*/ 721 w 1111"/>
              <a:gd name="T103" fmla="*/ 291 h 2238"/>
              <a:gd name="T104" fmla="*/ 730 w 1111"/>
              <a:gd name="T105" fmla="*/ 378 h 2238"/>
              <a:gd name="T106" fmla="*/ 781 w 1111"/>
              <a:gd name="T107" fmla="*/ 399 h 2238"/>
              <a:gd name="T108" fmla="*/ 877 w 1111"/>
              <a:gd name="T109" fmla="*/ 345 h 2238"/>
              <a:gd name="T110" fmla="*/ 850 w 1111"/>
              <a:gd name="T111" fmla="*/ 318 h 2238"/>
              <a:gd name="T112" fmla="*/ 733 w 1111"/>
              <a:gd name="T113" fmla="*/ 279 h 2238"/>
              <a:gd name="T114" fmla="*/ 682 w 1111"/>
              <a:gd name="T115" fmla="*/ 573 h 2238"/>
              <a:gd name="T116" fmla="*/ 664 w 1111"/>
              <a:gd name="T117" fmla="*/ 483 h 2238"/>
              <a:gd name="T118" fmla="*/ 646 w 1111"/>
              <a:gd name="T119" fmla="*/ 615 h 2238"/>
              <a:gd name="T120" fmla="*/ 751 w 1111"/>
              <a:gd name="T121" fmla="*/ 693 h 2238"/>
              <a:gd name="T122" fmla="*/ 682 w 1111"/>
              <a:gd name="T123" fmla="*/ 585 h 22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2238"/>
              <a:gd name="T188" fmla="*/ 1111 w 1111"/>
              <a:gd name="T189" fmla="*/ 2238 h 22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2238">
                <a:moveTo>
                  <a:pt x="892" y="0"/>
                </a:moveTo>
                <a:cubicBezTo>
                  <a:pt x="892" y="34"/>
                  <a:pt x="888" y="56"/>
                  <a:pt x="880" y="93"/>
                </a:cubicBezTo>
                <a:cubicBezTo>
                  <a:pt x="896" y="111"/>
                  <a:pt x="915" y="109"/>
                  <a:pt x="934" y="96"/>
                </a:cubicBezTo>
                <a:cubicBezTo>
                  <a:pt x="933" y="71"/>
                  <a:pt x="925" y="39"/>
                  <a:pt x="946" y="30"/>
                </a:cubicBezTo>
                <a:cubicBezTo>
                  <a:pt x="966" y="28"/>
                  <a:pt x="973" y="39"/>
                  <a:pt x="991" y="39"/>
                </a:cubicBezTo>
                <a:cubicBezTo>
                  <a:pt x="1028" y="73"/>
                  <a:pt x="993" y="112"/>
                  <a:pt x="988" y="144"/>
                </a:cubicBezTo>
                <a:cubicBezTo>
                  <a:pt x="973" y="146"/>
                  <a:pt x="964" y="142"/>
                  <a:pt x="955" y="138"/>
                </a:cubicBezTo>
                <a:cubicBezTo>
                  <a:pt x="957" y="163"/>
                  <a:pt x="965" y="201"/>
                  <a:pt x="952" y="231"/>
                </a:cubicBezTo>
                <a:cubicBezTo>
                  <a:pt x="953" y="241"/>
                  <a:pt x="960" y="231"/>
                  <a:pt x="961" y="237"/>
                </a:cubicBezTo>
                <a:cubicBezTo>
                  <a:pt x="957" y="242"/>
                  <a:pt x="950" y="248"/>
                  <a:pt x="946" y="261"/>
                </a:cubicBezTo>
                <a:cubicBezTo>
                  <a:pt x="948" y="269"/>
                  <a:pt x="956" y="266"/>
                  <a:pt x="958" y="264"/>
                </a:cubicBezTo>
                <a:cubicBezTo>
                  <a:pt x="960" y="281"/>
                  <a:pt x="922" y="339"/>
                  <a:pt x="979" y="339"/>
                </a:cubicBezTo>
                <a:cubicBezTo>
                  <a:pt x="981" y="347"/>
                  <a:pt x="973" y="345"/>
                  <a:pt x="973" y="351"/>
                </a:cubicBezTo>
                <a:cubicBezTo>
                  <a:pt x="999" y="369"/>
                  <a:pt x="1053" y="358"/>
                  <a:pt x="1087" y="360"/>
                </a:cubicBezTo>
                <a:cubicBezTo>
                  <a:pt x="1100" y="372"/>
                  <a:pt x="1096" y="385"/>
                  <a:pt x="1111" y="402"/>
                </a:cubicBezTo>
                <a:cubicBezTo>
                  <a:pt x="1111" y="408"/>
                  <a:pt x="1111" y="414"/>
                  <a:pt x="1111" y="420"/>
                </a:cubicBezTo>
                <a:cubicBezTo>
                  <a:pt x="1108" y="418"/>
                  <a:pt x="1104" y="417"/>
                  <a:pt x="1099" y="417"/>
                </a:cubicBezTo>
                <a:cubicBezTo>
                  <a:pt x="1096" y="407"/>
                  <a:pt x="1104" y="408"/>
                  <a:pt x="1105" y="402"/>
                </a:cubicBezTo>
                <a:cubicBezTo>
                  <a:pt x="1086" y="389"/>
                  <a:pt x="1044" y="391"/>
                  <a:pt x="1030" y="414"/>
                </a:cubicBezTo>
                <a:cubicBezTo>
                  <a:pt x="1031" y="453"/>
                  <a:pt x="1050" y="486"/>
                  <a:pt x="1054" y="513"/>
                </a:cubicBezTo>
                <a:cubicBezTo>
                  <a:pt x="1026" y="507"/>
                  <a:pt x="994" y="512"/>
                  <a:pt x="988" y="543"/>
                </a:cubicBezTo>
                <a:cubicBezTo>
                  <a:pt x="982" y="537"/>
                  <a:pt x="977" y="542"/>
                  <a:pt x="970" y="543"/>
                </a:cubicBezTo>
                <a:cubicBezTo>
                  <a:pt x="960" y="525"/>
                  <a:pt x="950" y="507"/>
                  <a:pt x="949" y="480"/>
                </a:cubicBezTo>
                <a:cubicBezTo>
                  <a:pt x="944" y="481"/>
                  <a:pt x="942" y="485"/>
                  <a:pt x="943" y="492"/>
                </a:cubicBezTo>
                <a:cubicBezTo>
                  <a:pt x="934" y="488"/>
                  <a:pt x="945" y="481"/>
                  <a:pt x="946" y="477"/>
                </a:cubicBezTo>
                <a:cubicBezTo>
                  <a:pt x="939" y="468"/>
                  <a:pt x="933" y="476"/>
                  <a:pt x="928" y="477"/>
                </a:cubicBezTo>
                <a:cubicBezTo>
                  <a:pt x="921" y="475"/>
                  <a:pt x="932" y="466"/>
                  <a:pt x="937" y="465"/>
                </a:cubicBezTo>
                <a:cubicBezTo>
                  <a:pt x="929" y="447"/>
                  <a:pt x="936" y="432"/>
                  <a:pt x="916" y="429"/>
                </a:cubicBezTo>
                <a:cubicBezTo>
                  <a:pt x="921" y="419"/>
                  <a:pt x="918" y="408"/>
                  <a:pt x="913" y="399"/>
                </a:cubicBezTo>
                <a:cubicBezTo>
                  <a:pt x="913" y="386"/>
                  <a:pt x="920" y="395"/>
                  <a:pt x="925" y="390"/>
                </a:cubicBezTo>
                <a:cubicBezTo>
                  <a:pt x="927" y="370"/>
                  <a:pt x="865" y="366"/>
                  <a:pt x="865" y="387"/>
                </a:cubicBezTo>
                <a:cubicBezTo>
                  <a:pt x="858" y="381"/>
                  <a:pt x="847" y="377"/>
                  <a:pt x="838" y="381"/>
                </a:cubicBezTo>
                <a:cubicBezTo>
                  <a:pt x="833" y="390"/>
                  <a:pt x="850" y="392"/>
                  <a:pt x="838" y="405"/>
                </a:cubicBezTo>
                <a:cubicBezTo>
                  <a:pt x="827" y="406"/>
                  <a:pt x="826" y="409"/>
                  <a:pt x="823" y="399"/>
                </a:cubicBezTo>
                <a:cubicBezTo>
                  <a:pt x="808" y="405"/>
                  <a:pt x="813" y="419"/>
                  <a:pt x="820" y="426"/>
                </a:cubicBezTo>
                <a:cubicBezTo>
                  <a:pt x="816" y="430"/>
                  <a:pt x="809" y="433"/>
                  <a:pt x="805" y="429"/>
                </a:cubicBezTo>
                <a:cubicBezTo>
                  <a:pt x="803" y="457"/>
                  <a:pt x="760" y="459"/>
                  <a:pt x="769" y="507"/>
                </a:cubicBezTo>
                <a:cubicBezTo>
                  <a:pt x="738" y="528"/>
                  <a:pt x="709" y="482"/>
                  <a:pt x="676" y="504"/>
                </a:cubicBezTo>
                <a:cubicBezTo>
                  <a:pt x="674" y="530"/>
                  <a:pt x="683" y="540"/>
                  <a:pt x="697" y="546"/>
                </a:cubicBezTo>
                <a:cubicBezTo>
                  <a:pt x="683" y="558"/>
                  <a:pt x="695" y="561"/>
                  <a:pt x="700" y="576"/>
                </a:cubicBezTo>
                <a:cubicBezTo>
                  <a:pt x="709" y="577"/>
                  <a:pt x="708" y="568"/>
                  <a:pt x="712" y="564"/>
                </a:cubicBezTo>
                <a:cubicBezTo>
                  <a:pt x="718" y="564"/>
                  <a:pt x="714" y="574"/>
                  <a:pt x="718" y="576"/>
                </a:cubicBezTo>
                <a:cubicBezTo>
                  <a:pt x="729" y="559"/>
                  <a:pt x="740" y="542"/>
                  <a:pt x="757" y="531"/>
                </a:cubicBezTo>
                <a:cubicBezTo>
                  <a:pt x="785" y="533"/>
                  <a:pt x="791" y="531"/>
                  <a:pt x="817" y="540"/>
                </a:cubicBezTo>
                <a:cubicBezTo>
                  <a:pt x="816" y="558"/>
                  <a:pt x="812" y="559"/>
                  <a:pt x="823" y="570"/>
                </a:cubicBezTo>
                <a:cubicBezTo>
                  <a:pt x="810" y="579"/>
                  <a:pt x="816" y="623"/>
                  <a:pt x="835" y="627"/>
                </a:cubicBezTo>
                <a:cubicBezTo>
                  <a:pt x="824" y="645"/>
                  <a:pt x="833" y="664"/>
                  <a:pt x="814" y="672"/>
                </a:cubicBezTo>
                <a:cubicBezTo>
                  <a:pt x="820" y="683"/>
                  <a:pt x="827" y="692"/>
                  <a:pt x="814" y="699"/>
                </a:cubicBezTo>
                <a:cubicBezTo>
                  <a:pt x="849" y="726"/>
                  <a:pt x="874" y="671"/>
                  <a:pt x="913" y="672"/>
                </a:cubicBezTo>
                <a:cubicBezTo>
                  <a:pt x="925" y="662"/>
                  <a:pt x="931" y="646"/>
                  <a:pt x="955" y="648"/>
                </a:cubicBezTo>
                <a:cubicBezTo>
                  <a:pt x="967" y="647"/>
                  <a:pt x="953" y="656"/>
                  <a:pt x="961" y="660"/>
                </a:cubicBezTo>
                <a:cubicBezTo>
                  <a:pt x="976" y="661"/>
                  <a:pt x="980" y="651"/>
                  <a:pt x="994" y="651"/>
                </a:cubicBezTo>
                <a:cubicBezTo>
                  <a:pt x="997" y="655"/>
                  <a:pt x="997" y="662"/>
                  <a:pt x="997" y="669"/>
                </a:cubicBezTo>
                <a:cubicBezTo>
                  <a:pt x="961" y="682"/>
                  <a:pt x="919" y="670"/>
                  <a:pt x="898" y="696"/>
                </a:cubicBezTo>
                <a:cubicBezTo>
                  <a:pt x="900" y="708"/>
                  <a:pt x="910" y="712"/>
                  <a:pt x="910" y="726"/>
                </a:cubicBezTo>
                <a:cubicBezTo>
                  <a:pt x="900" y="733"/>
                  <a:pt x="890" y="740"/>
                  <a:pt x="877" y="744"/>
                </a:cubicBezTo>
                <a:cubicBezTo>
                  <a:pt x="862" y="729"/>
                  <a:pt x="837" y="739"/>
                  <a:pt x="832" y="759"/>
                </a:cubicBezTo>
                <a:cubicBezTo>
                  <a:pt x="851" y="779"/>
                  <a:pt x="838" y="817"/>
                  <a:pt x="865" y="831"/>
                </a:cubicBezTo>
                <a:cubicBezTo>
                  <a:pt x="867" y="848"/>
                  <a:pt x="869" y="859"/>
                  <a:pt x="865" y="876"/>
                </a:cubicBezTo>
                <a:cubicBezTo>
                  <a:pt x="845" y="883"/>
                  <a:pt x="840" y="905"/>
                  <a:pt x="820" y="912"/>
                </a:cubicBezTo>
                <a:cubicBezTo>
                  <a:pt x="832" y="962"/>
                  <a:pt x="794" y="1012"/>
                  <a:pt x="838" y="1026"/>
                </a:cubicBezTo>
                <a:cubicBezTo>
                  <a:pt x="838" y="1058"/>
                  <a:pt x="802" y="1087"/>
                  <a:pt x="829" y="1104"/>
                </a:cubicBezTo>
                <a:cubicBezTo>
                  <a:pt x="812" y="1171"/>
                  <a:pt x="871" y="1165"/>
                  <a:pt x="880" y="1191"/>
                </a:cubicBezTo>
                <a:cubicBezTo>
                  <a:pt x="870" y="1202"/>
                  <a:pt x="859" y="1212"/>
                  <a:pt x="850" y="1224"/>
                </a:cubicBezTo>
                <a:cubicBezTo>
                  <a:pt x="849" y="1233"/>
                  <a:pt x="851" y="1239"/>
                  <a:pt x="856" y="1242"/>
                </a:cubicBezTo>
                <a:cubicBezTo>
                  <a:pt x="853" y="1249"/>
                  <a:pt x="846" y="1252"/>
                  <a:pt x="844" y="1260"/>
                </a:cubicBezTo>
                <a:cubicBezTo>
                  <a:pt x="838" y="1293"/>
                  <a:pt x="846" y="1334"/>
                  <a:pt x="829" y="1365"/>
                </a:cubicBezTo>
                <a:cubicBezTo>
                  <a:pt x="825" y="1371"/>
                  <a:pt x="814" y="1380"/>
                  <a:pt x="811" y="1395"/>
                </a:cubicBezTo>
                <a:cubicBezTo>
                  <a:pt x="808" y="1413"/>
                  <a:pt x="815" y="1434"/>
                  <a:pt x="811" y="1452"/>
                </a:cubicBezTo>
                <a:cubicBezTo>
                  <a:pt x="808" y="1467"/>
                  <a:pt x="793" y="1480"/>
                  <a:pt x="790" y="1494"/>
                </a:cubicBezTo>
                <a:cubicBezTo>
                  <a:pt x="784" y="1522"/>
                  <a:pt x="789" y="1556"/>
                  <a:pt x="787" y="1590"/>
                </a:cubicBezTo>
                <a:cubicBezTo>
                  <a:pt x="785" y="1625"/>
                  <a:pt x="807" y="1660"/>
                  <a:pt x="781" y="1686"/>
                </a:cubicBezTo>
                <a:cubicBezTo>
                  <a:pt x="789" y="1719"/>
                  <a:pt x="762" y="1735"/>
                  <a:pt x="757" y="1767"/>
                </a:cubicBezTo>
                <a:cubicBezTo>
                  <a:pt x="751" y="1805"/>
                  <a:pt x="755" y="1870"/>
                  <a:pt x="757" y="1917"/>
                </a:cubicBezTo>
                <a:cubicBezTo>
                  <a:pt x="759" y="1953"/>
                  <a:pt x="757" y="1980"/>
                  <a:pt x="769" y="2007"/>
                </a:cubicBezTo>
                <a:cubicBezTo>
                  <a:pt x="749" y="2052"/>
                  <a:pt x="683" y="2064"/>
                  <a:pt x="691" y="2127"/>
                </a:cubicBezTo>
                <a:cubicBezTo>
                  <a:pt x="650" y="2147"/>
                  <a:pt x="615" y="2180"/>
                  <a:pt x="613" y="2229"/>
                </a:cubicBezTo>
                <a:cubicBezTo>
                  <a:pt x="609" y="2236"/>
                  <a:pt x="589" y="2227"/>
                  <a:pt x="589" y="2238"/>
                </a:cubicBezTo>
                <a:cubicBezTo>
                  <a:pt x="580" y="2229"/>
                  <a:pt x="582" y="2218"/>
                  <a:pt x="568" y="2220"/>
                </a:cubicBezTo>
                <a:cubicBezTo>
                  <a:pt x="561" y="2179"/>
                  <a:pt x="535" y="2147"/>
                  <a:pt x="526" y="2106"/>
                </a:cubicBezTo>
                <a:cubicBezTo>
                  <a:pt x="517" y="2062"/>
                  <a:pt x="530" y="2011"/>
                  <a:pt x="499" y="1980"/>
                </a:cubicBezTo>
                <a:cubicBezTo>
                  <a:pt x="501" y="1970"/>
                  <a:pt x="495" y="1968"/>
                  <a:pt x="496" y="1959"/>
                </a:cubicBezTo>
                <a:cubicBezTo>
                  <a:pt x="477" y="1938"/>
                  <a:pt x="451" y="1892"/>
                  <a:pt x="424" y="1857"/>
                </a:cubicBezTo>
                <a:cubicBezTo>
                  <a:pt x="404" y="1832"/>
                  <a:pt x="406" y="1764"/>
                  <a:pt x="379" y="1788"/>
                </a:cubicBezTo>
                <a:cubicBezTo>
                  <a:pt x="346" y="1763"/>
                  <a:pt x="333" y="1718"/>
                  <a:pt x="295" y="1698"/>
                </a:cubicBezTo>
                <a:cubicBezTo>
                  <a:pt x="297" y="1688"/>
                  <a:pt x="292" y="1685"/>
                  <a:pt x="289" y="1680"/>
                </a:cubicBezTo>
                <a:cubicBezTo>
                  <a:pt x="256" y="1676"/>
                  <a:pt x="249" y="1648"/>
                  <a:pt x="220" y="1647"/>
                </a:cubicBezTo>
                <a:cubicBezTo>
                  <a:pt x="205" y="1621"/>
                  <a:pt x="174" y="1598"/>
                  <a:pt x="160" y="1560"/>
                </a:cubicBezTo>
                <a:cubicBezTo>
                  <a:pt x="153" y="1542"/>
                  <a:pt x="154" y="1513"/>
                  <a:pt x="151" y="1491"/>
                </a:cubicBezTo>
                <a:cubicBezTo>
                  <a:pt x="148" y="1471"/>
                  <a:pt x="147" y="1468"/>
                  <a:pt x="148" y="1452"/>
                </a:cubicBezTo>
                <a:cubicBezTo>
                  <a:pt x="148" y="1446"/>
                  <a:pt x="144" y="1421"/>
                  <a:pt x="154" y="1404"/>
                </a:cubicBezTo>
                <a:cubicBezTo>
                  <a:pt x="159" y="1396"/>
                  <a:pt x="169" y="1394"/>
                  <a:pt x="175" y="1389"/>
                </a:cubicBezTo>
                <a:cubicBezTo>
                  <a:pt x="172" y="1381"/>
                  <a:pt x="184" y="1375"/>
                  <a:pt x="175" y="1371"/>
                </a:cubicBezTo>
                <a:cubicBezTo>
                  <a:pt x="190" y="1360"/>
                  <a:pt x="212" y="1348"/>
                  <a:pt x="205" y="1320"/>
                </a:cubicBezTo>
                <a:cubicBezTo>
                  <a:pt x="204" y="1310"/>
                  <a:pt x="215" y="1320"/>
                  <a:pt x="217" y="1308"/>
                </a:cubicBezTo>
                <a:cubicBezTo>
                  <a:pt x="212" y="1288"/>
                  <a:pt x="210" y="1279"/>
                  <a:pt x="205" y="1263"/>
                </a:cubicBezTo>
                <a:cubicBezTo>
                  <a:pt x="213" y="1256"/>
                  <a:pt x="223" y="1251"/>
                  <a:pt x="229" y="1242"/>
                </a:cubicBezTo>
                <a:cubicBezTo>
                  <a:pt x="230" y="1231"/>
                  <a:pt x="217" y="1234"/>
                  <a:pt x="220" y="1221"/>
                </a:cubicBezTo>
                <a:cubicBezTo>
                  <a:pt x="250" y="1223"/>
                  <a:pt x="247" y="1185"/>
                  <a:pt x="262" y="1167"/>
                </a:cubicBezTo>
                <a:cubicBezTo>
                  <a:pt x="255" y="1152"/>
                  <a:pt x="262" y="1140"/>
                  <a:pt x="244" y="1134"/>
                </a:cubicBezTo>
                <a:cubicBezTo>
                  <a:pt x="262" y="1128"/>
                  <a:pt x="235" y="1104"/>
                  <a:pt x="253" y="1089"/>
                </a:cubicBezTo>
                <a:cubicBezTo>
                  <a:pt x="242" y="1069"/>
                  <a:pt x="244" y="1037"/>
                  <a:pt x="250" y="1014"/>
                </a:cubicBezTo>
                <a:cubicBezTo>
                  <a:pt x="242" y="976"/>
                  <a:pt x="243" y="962"/>
                  <a:pt x="232" y="918"/>
                </a:cubicBezTo>
                <a:cubicBezTo>
                  <a:pt x="212" y="902"/>
                  <a:pt x="206" y="872"/>
                  <a:pt x="181" y="861"/>
                </a:cubicBezTo>
                <a:cubicBezTo>
                  <a:pt x="180" y="820"/>
                  <a:pt x="153" y="795"/>
                  <a:pt x="139" y="759"/>
                </a:cubicBezTo>
                <a:cubicBezTo>
                  <a:pt x="128" y="757"/>
                  <a:pt x="124" y="766"/>
                  <a:pt x="118" y="759"/>
                </a:cubicBezTo>
                <a:cubicBezTo>
                  <a:pt x="110" y="749"/>
                  <a:pt x="117" y="733"/>
                  <a:pt x="127" y="732"/>
                </a:cubicBezTo>
                <a:cubicBezTo>
                  <a:pt x="109" y="721"/>
                  <a:pt x="124" y="726"/>
                  <a:pt x="133" y="714"/>
                </a:cubicBezTo>
                <a:cubicBezTo>
                  <a:pt x="123" y="703"/>
                  <a:pt x="136" y="669"/>
                  <a:pt x="115" y="669"/>
                </a:cubicBezTo>
                <a:cubicBezTo>
                  <a:pt x="113" y="661"/>
                  <a:pt x="121" y="663"/>
                  <a:pt x="124" y="660"/>
                </a:cubicBezTo>
                <a:cubicBezTo>
                  <a:pt x="115" y="642"/>
                  <a:pt x="101" y="626"/>
                  <a:pt x="100" y="609"/>
                </a:cubicBezTo>
                <a:cubicBezTo>
                  <a:pt x="67" y="616"/>
                  <a:pt x="39" y="614"/>
                  <a:pt x="16" y="627"/>
                </a:cubicBezTo>
                <a:cubicBezTo>
                  <a:pt x="18" y="643"/>
                  <a:pt x="15" y="656"/>
                  <a:pt x="7" y="654"/>
                </a:cubicBezTo>
                <a:cubicBezTo>
                  <a:pt x="0" y="642"/>
                  <a:pt x="6" y="617"/>
                  <a:pt x="4" y="600"/>
                </a:cubicBezTo>
                <a:cubicBezTo>
                  <a:pt x="12" y="607"/>
                  <a:pt x="29" y="603"/>
                  <a:pt x="31" y="594"/>
                </a:cubicBezTo>
                <a:cubicBezTo>
                  <a:pt x="75" y="600"/>
                  <a:pt x="103" y="592"/>
                  <a:pt x="133" y="573"/>
                </a:cubicBezTo>
                <a:cubicBezTo>
                  <a:pt x="137" y="536"/>
                  <a:pt x="134" y="511"/>
                  <a:pt x="148" y="474"/>
                </a:cubicBezTo>
                <a:cubicBezTo>
                  <a:pt x="144" y="465"/>
                  <a:pt x="129" y="470"/>
                  <a:pt x="115" y="465"/>
                </a:cubicBezTo>
                <a:cubicBezTo>
                  <a:pt x="108" y="445"/>
                  <a:pt x="116" y="424"/>
                  <a:pt x="100" y="417"/>
                </a:cubicBezTo>
                <a:cubicBezTo>
                  <a:pt x="109" y="415"/>
                  <a:pt x="103" y="393"/>
                  <a:pt x="103" y="393"/>
                </a:cubicBezTo>
                <a:cubicBezTo>
                  <a:pt x="106" y="389"/>
                  <a:pt x="130" y="392"/>
                  <a:pt x="139" y="387"/>
                </a:cubicBezTo>
                <a:cubicBezTo>
                  <a:pt x="158" y="377"/>
                  <a:pt x="160" y="362"/>
                  <a:pt x="169" y="339"/>
                </a:cubicBezTo>
                <a:cubicBezTo>
                  <a:pt x="195" y="346"/>
                  <a:pt x="212" y="322"/>
                  <a:pt x="238" y="318"/>
                </a:cubicBezTo>
                <a:cubicBezTo>
                  <a:pt x="290" y="310"/>
                  <a:pt x="351" y="323"/>
                  <a:pt x="403" y="315"/>
                </a:cubicBezTo>
                <a:cubicBezTo>
                  <a:pt x="419" y="297"/>
                  <a:pt x="444" y="288"/>
                  <a:pt x="454" y="264"/>
                </a:cubicBezTo>
                <a:cubicBezTo>
                  <a:pt x="487" y="264"/>
                  <a:pt x="483" y="284"/>
                  <a:pt x="508" y="267"/>
                </a:cubicBezTo>
                <a:cubicBezTo>
                  <a:pt x="516" y="272"/>
                  <a:pt x="518" y="283"/>
                  <a:pt x="523" y="291"/>
                </a:cubicBezTo>
                <a:cubicBezTo>
                  <a:pt x="542" y="297"/>
                  <a:pt x="562" y="292"/>
                  <a:pt x="571" y="261"/>
                </a:cubicBezTo>
                <a:cubicBezTo>
                  <a:pt x="579" y="265"/>
                  <a:pt x="585" y="271"/>
                  <a:pt x="589" y="279"/>
                </a:cubicBezTo>
                <a:cubicBezTo>
                  <a:pt x="602" y="278"/>
                  <a:pt x="605" y="267"/>
                  <a:pt x="613" y="261"/>
                </a:cubicBezTo>
                <a:cubicBezTo>
                  <a:pt x="614" y="252"/>
                  <a:pt x="604" y="254"/>
                  <a:pt x="607" y="243"/>
                </a:cubicBezTo>
                <a:cubicBezTo>
                  <a:pt x="620" y="243"/>
                  <a:pt x="606" y="251"/>
                  <a:pt x="613" y="255"/>
                </a:cubicBezTo>
                <a:cubicBezTo>
                  <a:pt x="624" y="240"/>
                  <a:pt x="644" y="240"/>
                  <a:pt x="664" y="240"/>
                </a:cubicBezTo>
                <a:cubicBezTo>
                  <a:pt x="663" y="247"/>
                  <a:pt x="664" y="252"/>
                  <a:pt x="667" y="255"/>
                </a:cubicBezTo>
                <a:cubicBezTo>
                  <a:pt x="682" y="248"/>
                  <a:pt x="679" y="232"/>
                  <a:pt x="673" y="219"/>
                </a:cubicBezTo>
                <a:cubicBezTo>
                  <a:pt x="686" y="199"/>
                  <a:pt x="684" y="186"/>
                  <a:pt x="679" y="150"/>
                </a:cubicBezTo>
                <a:cubicBezTo>
                  <a:pt x="665" y="128"/>
                  <a:pt x="634" y="115"/>
                  <a:pt x="613" y="108"/>
                </a:cubicBezTo>
                <a:cubicBezTo>
                  <a:pt x="612" y="95"/>
                  <a:pt x="630" y="101"/>
                  <a:pt x="634" y="93"/>
                </a:cubicBezTo>
                <a:cubicBezTo>
                  <a:pt x="631" y="82"/>
                  <a:pt x="615" y="84"/>
                  <a:pt x="613" y="72"/>
                </a:cubicBezTo>
                <a:cubicBezTo>
                  <a:pt x="618" y="52"/>
                  <a:pt x="653" y="66"/>
                  <a:pt x="670" y="69"/>
                </a:cubicBezTo>
                <a:cubicBezTo>
                  <a:pt x="674" y="90"/>
                  <a:pt x="685" y="104"/>
                  <a:pt x="703" y="111"/>
                </a:cubicBezTo>
                <a:cubicBezTo>
                  <a:pt x="716" y="112"/>
                  <a:pt x="718" y="102"/>
                  <a:pt x="727" y="99"/>
                </a:cubicBezTo>
                <a:cubicBezTo>
                  <a:pt x="735" y="98"/>
                  <a:pt x="736" y="104"/>
                  <a:pt x="739" y="108"/>
                </a:cubicBezTo>
                <a:cubicBezTo>
                  <a:pt x="752" y="87"/>
                  <a:pt x="768" y="109"/>
                  <a:pt x="784" y="96"/>
                </a:cubicBezTo>
                <a:cubicBezTo>
                  <a:pt x="778" y="83"/>
                  <a:pt x="776" y="83"/>
                  <a:pt x="775" y="69"/>
                </a:cubicBezTo>
                <a:cubicBezTo>
                  <a:pt x="785" y="64"/>
                  <a:pt x="791" y="55"/>
                  <a:pt x="805" y="54"/>
                </a:cubicBezTo>
                <a:cubicBezTo>
                  <a:pt x="800" y="62"/>
                  <a:pt x="809" y="76"/>
                  <a:pt x="817" y="81"/>
                </a:cubicBezTo>
                <a:cubicBezTo>
                  <a:pt x="825" y="79"/>
                  <a:pt x="826" y="57"/>
                  <a:pt x="838" y="69"/>
                </a:cubicBezTo>
                <a:cubicBezTo>
                  <a:pt x="839" y="81"/>
                  <a:pt x="830" y="67"/>
                  <a:pt x="826" y="75"/>
                </a:cubicBezTo>
                <a:cubicBezTo>
                  <a:pt x="828" y="82"/>
                  <a:pt x="828" y="90"/>
                  <a:pt x="838" y="96"/>
                </a:cubicBezTo>
                <a:cubicBezTo>
                  <a:pt x="858" y="97"/>
                  <a:pt x="852" y="72"/>
                  <a:pt x="856" y="57"/>
                </a:cubicBezTo>
                <a:cubicBezTo>
                  <a:pt x="853" y="48"/>
                  <a:pt x="843" y="46"/>
                  <a:pt x="832" y="45"/>
                </a:cubicBezTo>
                <a:cubicBezTo>
                  <a:pt x="831" y="40"/>
                  <a:pt x="837" y="37"/>
                  <a:pt x="832" y="36"/>
                </a:cubicBezTo>
                <a:cubicBezTo>
                  <a:pt x="843" y="20"/>
                  <a:pt x="859" y="40"/>
                  <a:pt x="862" y="51"/>
                </a:cubicBezTo>
                <a:cubicBezTo>
                  <a:pt x="877" y="44"/>
                  <a:pt x="875" y="20"/>
                  <a:pt x="883" y="6"/>
                </a:cubicBezTo>
                <a:moveTo>
                  <a:pt x="721" y="291"/>
                </a:moveTo>
                <a:cubicBezTo>
                  <a:pt x="725" y="292"/>
                  <a:pt x="727" y="295"/>
                  <a:pt x="727" y="300"/>
                </a:cubicBezTo>
                <a:cubicBezTo>
                  <a:pt x="723" y="302"/>
                  <a:pt x="719" y="304"/>
                  <a:pt x="715" y="306"/>
                </a:cubicBezTo>
                <a:cubicBezTo>
                  <a:pt x="717" y="325"/>
                  <a:pt x="711" y="367"/>
                  <a:pt x="730" y="378"/>
                </a:cubicBezTo>
                <a:cubicBezTo>
                  <a:pt x="735" y="361"/>
                  <a:pt x="748" y="342"/>
                  <a:pt x="769" y="360"/>
                </a:cubicBezTo>
                <a:cubicBezTo>
                  <a:pt x="768" y="369"/>
                  <a:pt x="762" y="373"/>
                  <a:pt x="760" y="381"/>
                </a:cubicBezTo>
                <a:cubicBezTo>
                  <a:pt x="773" y="381"/>
                  <a:pt x="773" y="394"/>
                  <a:pt x="781" y="399"/>
                </a:cubicBezTo>
                <a:cubicBezTo>
                  <a:pt x="788" y="380"/>
                  <a:pt x="830" y="396"/>
                  <a:pt x="823" y="363"/>
                </a:cubicBezTo>
                <a:cubicBezTo>
                  <a:pt x="836" y="363"/>
                  <a:pt x="842" y="356"/>
                  <a:pt x="856" y="357"/>
                </a:cubicBezTo>
                <a:cubicBezTo>
                  <a:pt x="854" y="343"/>
                  <a:pt x="866" y="348"/>
                  <a:pt x="877" y="345"/>
                </a:cubicBezTo>
                <a:cubicBezTo>
                  <a:pt x="877" y="341"/>
                  <a:pt x="878" y="338"/>
                  <a:pt x="880" y="336"/>
                </a:cubicBezTo>
                <a:cubicBezTo>
                  <a:pt x="860" y="332"/>
                  <a:pt x="888" y="311"/>
                  <a:pt x="868" y="303"/>
                </a:cubicBezTo>
                <a:cubicBezTo>
                  <a:pt x="862" y="308"/>
                  <a:pt x="857" y="314"/>
                  <a:pt x="850" y="318"/>
                </a:cubicBezTo>
                <a:cubicBezTo>
                  <a:pt x="853" y="282"/>
                  <a:pt x="823" y="290"/>
                  <a:pt x="805" y="279"/>
                </a:cubicBezTo>
                <a:cubicBezTo>
                  <a:pt x="790" y="289"/>
                  <a:pt x="781" y="305"/>
                  <a:pt x="763" y="312"/>
                </a:cubicBezTo>
                <a:cubicBezTo>
                  <a:pt x="763" y="294"/>
                  <a:pt x="745" y="287"/>
                  <a:pt x="733" y="279"/>
                </a:cubicBezTo>
                <a:cubicBezTo>
                  <a:pt x="733" y="287"/>
                  <a:pt x="721" y="283"/>
                  <a:pt x="721" y="291"/>
                </a:cubicBezTo>
                <a:close/>
                <a:moveTo>
                  <a:pt x="682" y="585"/>
                </a:moveTo>
                <a:cubicBezTo>
                  <a:pt x="682" y="577"/>
                  <a:pt x="687" y="579"/>
                  <a:pt x="682" y="573"/>
                </a:cubicBezTo>
                <a:cubicBezTo>
                  <a:pt x="665" y="568"/>
                  <a:pt x="650" y="577"/>
                  <a:pt x="634" y="582"/>
                </a:cubicBezTo>
                <a:cubicBezTo>
                  <a:pt x="621" y="561"/>
                  <a:pt x="646" y="548"/>
                  <a:pt x="634" y="522"/>
                </a:cubicBezTo>
                <a:cubicBezTo>
                  <a:pt x="654" y="517"/>
                  <a:pt x="649" y="496"/>
                  <a:pt x="664" y="483"/>
                </a:cubicBezTo>
                <a:cubicBezTo>
                  <a:pt x="652" y="482"/>
                  <a:pt x="634" y="472"/>
                  <a:pt x="610" y="474"/>
                </a:cubicBezTo>
                <a:cubicBezTo>
                  <a:pt x="601" y="491"/>
                  <a:pt x="593" y="509"/>
                  <a:pt x="595" y="537"/>
                </a:cubicBezTo>
                <a:cubicBezTo>
                  <a:pt x="615" y="560"/>
                  <a:pt x="618" y="600"/>
                  <a:pt x="646" y="615"/>
                </a:cubicBezTo>
                <a:cubicBezTo>
                  <a:pt x="660" y="647"/>
                  <a:pt x="706" y="647"/>
                  <a:pt x="721" y="678"/>
                </a:cubicBezTo>
                <a:cubicBezTo>
                  <a:pt x="715" y="680"/>
                  <a:pt x="723" y="694"/>
                  <a:pt x="724" y="699"/>
                </a:cubicBezTo>
                <a:cubicBezTo>
                  <a:pt x="734" y="698"/>
                  <a:pt x="750" y="703"/>
                  <a:pt x="751" y="693"/>
                </a:cubicBezTo>
                <a:cubicBezTo>
                  <a:pt x="725" y="676"/>
                  <a:pt x="726" y="650"/>
                  <a:pt x="715" y="621"/>
                </a:cubicBezTo>
                <a:cubicBezTo>
                  <a:pt x="708" y="617"/>
                  <a:pt x="704" y="629"/>
                  <a:pt x="703" y="621"/>
                </a:cubicBezTo>
                <a:cubicBezTo>
                  <a:pt x="722" y="613"/>
                  <a:pt x="699" y="575"/>
                  <a:pt x="682" y="585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D693">
                  <a:alpha val="50000"/>
                </a:srgbClr>
              </a:gs>
            </a:gsLst>
            <a:lin ang="2700000" scaled="1"/>
          </a:gradFill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ＭＳ Ｐゴシック" charset="-128"/>
            </a:endParaRPr>
          </a:p>
        </p:txBody>
      </p:sp>
      <p:sp>
        <p:nvSpPr>
          <p:cNvPr id="9" name="45 CuadroTexto"/>
          <p:cNvSpPr>
            <a:spLocks noChangeArrowheads="1"/>
          </p:cNvSpPr>
          <p:nvPr/>
        </p:nvSpPr>
        <p:spPr bwMode="auto">
          <a:xfrm>
            <a:off x="1546225" y="2979812"/>
            <a:ext cx="1600200" cy="547688"/>
          </a:xfrm>
          <a:prstGeom prst="accentBorderCallout2">
            <a:avLst>
              <a:gd name="adj1" fmla="val 20870"/>
              <a:gd name="adj2" fmla="val 104764"/>
              <a:gd name="adj3" fmla="val 15569"/>
              <a:gd name="adj4" fmla="val 174106"/>
              <a:gd name="adj5" fmla="val -25324"/>
              <a:gd name="adj6" fmla="val 217611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eaLnBrk="0" hangingPunct="0"/>
            <a:r>
              <a:rPr lang="en-GB" sz="1000"/>
              <a:t>Peripheral Hospitals</a:t>
            </a:r>
          </a:p>
        </p:txBody>
      </p:sp>
      <p:sp>
        <p:nvSpPr>
          <p:cNvPr id="10" name="45 CuadroTexto"/>
          <p:cNvSpPr>
            <a:spLocks noChangeArrowheads="1"/>
          </p:cNvSpPr>
          <p:nvPr/>
        </p:nvSpPr>
        <p:spPr bwMode="auto">
          <a:xfrm>
            <a:off x="1371600" y="1744737"/>
            <a:ext cx="1398587" cy="547688"/>
          </a:xfrm>
          <a:prstGeom prst="accentBorderCallout2">
            <a:avLst>
              <a:gd name="adj1" fmla="val 20870"/>
              <a:gd name="adj2" fmla="val 105449"/>
              <a:gd name="adj3" fmla="val 20870"/>
              <a:gd name="adj4" fmla="val 153236"/>
              <a:gd name="adj5" fmla="val -119560"/>
              <a:gd name="adj6" fmla="val 305981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eaLnBrk="0" hangingPunct="0"/>
            <a:r>
              <a:rPr lang="en-GB" sz="1000"/>
              <a:t>Salmaniya Medical </a:t>
            </a:r>
          </a:p>
          <a:p>
            <a:pPr marL="0" lvl="1" algn="ctr" eaLnBrk="0" hangingPunct="0"/>
            <a:r>
              <a:rPr lang="en-GB" sz="1000"/>
              <a:t>Complex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480050" y="922412"/>
            <a:ext cx="295275" cy="25558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943600" y="549350"/>
            <a:ext cx="179387" cy="180975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rgbClr val="92D05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908550" y="2762325"/>
            <a:ext cx="179387" cy="179387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rgbClr val="92D05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980112" y="1609800"/>
            <a:ext cx="179388" cy="180975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0070C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80050" y="828750"/>
            <a:ext cx="179387" cy="180975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0070C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051425" y="981150"/>
            <a:ext cx="179387" cy="180975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0070C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753100" y="681112"/>
            <a:ext cx="241300" cy="214313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64175" y="2014612"/>
            <a:ext cx="179387" cy="179388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rgbClr val="92D05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s-ES" sz="1400" b="0" dirty="0" err="1">
              <a:solidFill>
                <a:schemeClr val="bg1"/>
              </a:solidFill>
              <a:latin typeface="Neo Sans" pitchFamily="34" charset="0"/>
              <a:ea typeface="ＭＳ Ｐゴシック" charset="-128"/>
            </a:endParaRPr>
          </a:p>
        </p:txBody>
      </p:sp>
      <p:sp>
        <p:nvSpPr>
          <p:cNvPr id="19" name="45 CuadroTexto"/>
          <p:cNvSpPr>
            <a:spLocks noChangeArrowheads="1"/>
          </p:cNvSpPr>
          <p:nvPr/>
        </p:nvSpPr>
        <p:spPr bwMode="auto">
          <a:xfrm flipH="1">
            <a:off x="2063750" y="4399037"/>
            <a:ext cx="1228725" cy="547688"/>
          </a:xfrm>
          <a:prstGeom prst="accentBorderCallout2">
            <a:avLst>
              <a:gd name="adj1" fmla="val 20870"/>
              <a:gd name="adj2" fmla="val -6819"/>
              <a:gd name="adj3" fmla="val -85134"/>
              <a:gd name="adj4" fmla="val -198079"/>
              <a:gd name="adj5" fmla="val -497856"/>
              <a:gd name="adj6" fmla="val -222551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eaLnBrk="0" hangingPunct="0"/>
            <a:r>
              <a:rPr lang="en-GB" sz="1000" dirty="0" smtClean="0"/>
              <a:t>29 </a:t>
            </a:r>
            <a:r>
              <a:rPr lang="en-GB" sz="1000" dirty="0"/>
              <a:t>Health Centres</a:t>
            </a:r>
          </a:p>
        </p:txBody>
      </p:sp>
    </p:spTree>
    <p:extLst>
      <p:ext uri="{BB962C8B-B14F-4D97-AF65-F5344CB8AC3E}">
        <p14:creationId xmlns:p14="http://schemas.microsoft.com/office/powerpoint/2010/main" val="7346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-108520" y="116632"/>
            <a:ext cx="8568952" cy="9906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Patients Visits &amp; Admissions in Bahrain- 2015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457200" y="764704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BH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Out-Patient</a:t>
            </a:r>
            <a:endParaRPr lang="ar-BH" altLang="ar-BH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>
          <a:xfrm>
            <a:off x="4645025" y="764704"/>
            <a:ext cx="4041775" cy="63976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BH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In-Patient</a:t>
            </a:r>
            <a:endParaRPr lang="ar-BH" altLang="ar-BH" sz="1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67579"/>
              </p:ext>
            </p:extLst>
          </p:nvPr>
        </p:nvGraphicFramePr>
        <p:xfrm>
          <a:off x="4645025" y="1404466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3191"/>
            <a:ext cx="472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-108520" y="116632"/>
            <a:ext cx="8568952" cy="9906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Patients </a:t>
            </a:r>
            <a:r>
              <a:rPr lang="en-US" altLang="en-US" sz="3600" dirty="0" smtClean="0"/>
              <a:t>Visits </a:t>
            </a:r>
            <a:r>
              <a:rPr lang="en-US" altLang="en-US" sz="3600" dirty="0"/>
              <a:t>&amp; Admissions in Bahrain- 2016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>
          <a:xfrm>
            <a:off x="914400" y="908720"/>
            <a:ext cx="2590800" cy="63976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BH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Out-Patient</a:t>
            </a:r>
            <a:endParaRPr lang="ar-BH" altLang="ar-BH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>
          <a:xfrm>
            <a:off x="5029200" y="908720"/>
            <a:ext cx="2743200" cy="63976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BH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In-Patient</a:t>
            </a:r>
            <a:endParaRPr lang="ar-BH" altLang="ar-BH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998320"/>
              </p:ext>
            </p:extLst>
          </p:nvPr>
        </p:nvGraphicFramePr>
        <p:xfrm>
          <a:off x="4645025" y="1548482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8307"/>
            <a:ext cx="48006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470025"/>
          </a:xfrm>
        </p:spPr>
        <p:txBody>
          <a:bodyPr/>
          <a:lstStyle/>
          <a:p>
            <a:pPr algn="l" rtl="0"/>
            <a:r>
              <a:rPr lang="en-US" altLang="en-US" dirty="0" smtClean="0"/>
              <a:t>Some </a:t>
            </a:r>
            <a:r>
              <a:rPr lang="en-US" altLang="en-US" dirty="0"/>
              <a:t>Important Socio-Economic Indicators 2016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1717" y="1844824"/>
            <a:ext cx="80648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Area: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779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sq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km</a:t>
            </a: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Population: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1.4 Million </a:t>
            </a: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Childhood Dependency ratio (0-14):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25.7*</a:t>
            </a: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Aging Dependency (aged 65+):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3.3</a:t>
            </a:r>
            <a:r>
              <a:rPr lang="en-US" b="1" baseline="30000" dirty="0">
                <a:solidFill>
                  <a:srgbClr val="C00000"/>
                </a:solidFill>
                <a:cs typeface="Times New Roman" pitchFamily="18" charset="0"/>
              </a:rPr>
              <a:t>*</a:t>
            </a:r>
            <a:endParaRPr lang="en-US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Total Dependency Ratio: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29.0</a:t>
            </a:r>
            <a:r>
              <a:rPr lang="en-US" b="1" baseline="30000" dirty="0">
                <a:solidFill>
                  <a:srgbClr val="C00000"/>
                </a:solidFill>
                <a:cs typeface="Times New Roman" pitchFamily="18" charset="0"/>
              </a:rPr>
              <a:t>*</a:t>
            </a:r>
            <a:endParaRPr lang="en-US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Crude Birth Rate /1000 pop. (reported):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14.5</a:t>
            </a: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Crude Death Rate/1000 pop. (reported):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2.0 </a:t>
            </a: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Life Expectancy Rate at Birth Both Sex</a:t>
            </a:r>
            <a:r>
              <a:rPr lang="en-US" dirty="0">
                <a:cs typeface="Times New Roman" pitchFamily="18" charset="0"/>
              </a:rPr>
              <a:t> :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77.2</a:t>
            </a: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cs typeface="Times New Roman" pitchFamily="18" charset="0"/>
              </a:rPr>
              <a:t>Literacy: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93.5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aseline="30000" dirty="0">
                <a:solidFill>
                  <a:srgbClr val="C00000"/>
                </a:solidFill>
                <a:cs typeface="Times New Roman" pitchFamily="18" charset="0"/>
              </a:rPr>
              <a:t>(Census-2010</a:t>
            </a:r>
            <a:r>
              <a:rPr lang="en-US" baseline="30000" dirty="0" smtClean="0">
                <a:solidFill>
                  <a:srgbClr val="C00000"/>
                </a:solidFill>
                <a:cs typeface="Times New Roman" pitchFamily="18" charset="0"/>
              </a:rPr>
              <a:t>)</a:t>
            </a:r>
            <a:endParaRPr lang="en-US" baseline="30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791"/>
            <a:ext cx="8311952" cy="1470025"/>
          </a:xfrm>
        </p:spPr>
        <p:txBody>
          <a:bodyPr/>
          <a:lstStyle/>
          <a:p>
            <a:pPr algn="l" rtl="0"/>
            <a:r>
              <a:rPr lang="en-US" dirty="0" smtClean="0"/>
              <a:t>Birth Registration and Issuing Birth Certificate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496944" cy="3096344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Delivery of birth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MoH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Hospitals which covered most of Bahrain citizen.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Birth Registration to notify IGA issuing the Birth Baby ID.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Getting the ID number within one hour.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All clinical Birth Baby data will be entered in the system.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We have web service to issue the Birth Certificate.</a:t>
            </a:r>
          </a:p>
        </p:txBody>
      </p:sp>
    </p:spTree>
    <p:extLst>
      <p:ext uri="{BB962C8B-B14F-4D97-AF65-F5344CB8AC3E}">
        <p14:creationId xmlns:p14="http://schemas.microsoft.com/office/powerpoint/2010/main" val="4384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1470025"/>
          </a:xfrm>
        </p:spPr>
        <p:txBody>
          <a:bodyPr/>
          <a:lstStyle/>
          <a:p>
            <a:pPr algn="l" rtl="0"/>
            <a:r>
              <a:rPr lang="en-US" dirty="0" smtClean="0"/>
              <a:t>Death in </a:t>
            </a:r>
            <a:r>
              <a:rPr lang="en-US" dirty="0" err="1" smtClean="0"/>
              <a:t>MoH</a:t>
            </a:r>
            <a:r>
              <a:rPr lang="en-US" dirty="0" smtClean="0"/>
              <a:t> Premises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496944" cy="3960440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death Will register  in I-Seha(HIS).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Discharge Summary will be entered in the system with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disease as Death.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doctor will write the causes of Death.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coders will enter  the coding of Cause of Death using ICD10 CM v2009. </a:t>
            </a:r>
          </a:p>
          <a:p>
            <a:pPr algn="l" rtl="0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hWjp7mtUqs0A4r7.q0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8RSOq5S0y5H0oQ1yuQ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OG6dhd7E2mcA8YsAHk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hWjp7mtUqs0A4r7.q0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SKCLb6pEyTgTQcpTBg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j6TWZgEW3sdPcRHjr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aWmdnNNk.cyyBdM4.7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CTKYbr02Q3n1LJPye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0JSYmeCk.WHOaQTXrQ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VvrJ9thU6KeI0NAXYS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566t0f_0.g1HWZkaY8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SKCLb6pEyTgTQcpTBg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sCy5UQl0moOxDclk5.W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8RSOq5S0y5H0oQ1yuQ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OG6dhd7E2mcA8YsAHk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j6TWZgEW3sdPcRHjr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aWmdnNNk.cyyBdM4.7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566t0f_0.g1HWZkaY8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VvrJ9thU6KeI0NAXYS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CTKYbr02Q3n1LJPye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0JSYmeCk.WHOaQTXrQ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sCy5UQl0moOxDclk5.WA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3346</Words>
  <Application>Microsoft Office PowerPoint</Application>
  <PresentationFormat>On-screen Show (4:3)</PresentationFormat>
  <Paragraphs>438</Paragraphs>
  <Slides>35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سمة Office</vt:lpstr>
      <vt:lpstr>Worksheet</vt:lpstr>
      <vt:lpstr>Microsoft Excel Chart</vt:lpstr>
      <vt:lpstr>The Role of Health Institute Kingdom of Bahrain</vt:lpstr>
      <vt:lpstr>Healthcare Governance in Bahrain</vt:lpstr>
      <vt:lpstr>Healthcare Facilities in Bahrain</vt:lpstr>
      <vt:lpstr>Healthcare Facilities in Bahrain</vt:lpstr>
      <vt:lpstr>PowerPoint Presentation</vt:lpstr>
      <vt:lpstr>PowerPoint Presentation</vt:lpstr>
      <vt:lpstr>Some Important Socio-Economic Indicators 2016</vt:lpstr>
      <vt:lpstr>Birth Registration and Issuing Birth Certificate</vt:lpstr>
      <vt:lpstr>Death in MoH Premises </vt:lpstr>
      <vt:lpstr>Mortuary in Salmaniya Medical Complex(SMC) </vt:lpstr>
      <vt:lpstr>Death Registration </vt:lpstr>
      <vt:lpstr>eDeath</vt:lpstr>
      <vt:lpstr>eDeath</vt:lpstr>
      <vt:lpstr>eDeath</vt:lpstr>
      <vt:lpstr>eDeath</vt:lpstr>
      <vt:lpstr>eDeath</vt:lpstr>
      <vt:lpstr>eDeath</vt:lpstr>
      <vt:lpstr>eDeath</vt:lpstr>
      <vt:lpstr>eDeath</vt:lpstr>
      <vt:lpstr>eDeath</vt:lpstr>
      <vt:lpstr>eDeath</vt:lpstr>
      <vt:lpstr>Codification System at MoH</vt:lpstr>
      <vt:lpstr>PowerPoint Presentation</vt:lpstr>
      <vt:lpstr>PowerPoint Presentation</vt:lpstr>
      <vt:lpstr>PowerPoint Presentation</vt:lpstr>
      <vt:lpstr>Selected Health Indicators Vs Developed Countries</vt:lpstr>
      <vt:lpstr>Top Five Leading Causes of Death Rates Per 100,000 Pop. 2015</vt:lpstr>
      <vt:lpstr>Top Five Leading Causes of Death Rates Per 100,000 Pop.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Registration and Issuing Birth Certificate</dc:title>
  <dc:creator>Mohammed Khalil Ebrahim</dc:creator>
  <cp:lastModifiedBy>Mohammed Khalil Ebrahim</cp:lastModifiedBy>
  <cp:revision>58</cp:revision>
  <dcterms:created xsi:type="dcterms:W3CDTF">2018-03-21T07:07:16Z</dcterms:created>
  <dcterms:modified xsi:type="dcterms:W3CDTF">2018-03-27T09:21:56Z</dcterms:modified>
</cp:coreProperties>
</file>