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77" r:id="rId3"/>
    <p:sldId id="271" r:id="rId4"/>
    <p:sldId id="278" r:id="rId5"/>
    <p:sldId id="272" r:id="rId6"/>
    <p:sldId id="274" r:id="rId7"/>
    <p:sldId id="275" r:id="rId8"/>
    <p:sldId id="257" r:id="rId9"/>
    <p:sldId id="276" r:id="rId10"/>
    <p:sldId id="259" r:id="rId11"/>
    <p:sldId id="260" r:id="rId12"/>
    <p:sldId id="261" r:id="rId13"/>
    <p:sldId id="262" r:id="rId14"/>
    <p:sldId id="263" r:id="rId15"/>
    <p:sldId id="264" r:id="rId16"/>
    <p:sldId id="27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1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ph\Desktop\Tunis%20Workshop%20on%20Vital%20Statistic%2026-30%20March%202018\Pivottab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ph\Desktop\Tunis%20Workshop%20on%20Vital%20Statistic%2026-30%20March%202018\Pivottab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ph\Desktop\Tunis%20Workshop%20on%20Vital%20Statistic%2026-30%20March%202018\Pivottab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27580927384077"/>
          <c:y val="0"/>
          <c:w val="0.62423129921259846"/>
          <c:h val="0.99877025350310644"/>
        </c:manualLayout>
      </c:layout>
      <c:pieChart>
        <c:varyColors val="1"/>
        <c:ser>
          <c:idx val="0"/>
          <c:order val="0"/>
          <c:tx>
            <c:strRef>
              <c:f>'Age &amp; Gender (2)'!$A$140</c:f>
              <c:strCache>
                <c:ptCount val="1"/>
                <c:pt idx="0">
                  <c:v>Total Death Cases</c:v>
                </c:pt>
              </c:strCache>
            </c:strRef>
          </c:tx>
          <c:explosion val="5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'Age &amp; Gender (2)'!$B$133:$C$133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'Age &amp; Gender (2)'!$B$140:$C$140</c:f>
              <c:numCache>
                <c:formatCode>General</c:formatCode>
                <c:ptCount val="2"/>
                <c:pt idx="0">
                  <c:v>1983</c:v>
                </c:pt>
                <c:pt idx="1">
                  <c:v>2276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83923884514434E-2"/>
          <c:y val="3.4204446035154698E-2"/>
          <c:w val="0.83308770778652663"/>
          <c:h val="0.68128648691640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'Age &amp; Gender (2)'!$D$133</c:f>
              <c:strCache>
                <c:ptCount val="1"/>
                <c:pt idx="0">
                  <c:v>Death Cases</c:v>
                </c:pt>
              </c:strCache>
            </c:strRef>
          </c:tx>
          <c:invertIfNegative val="0"/>
          <c:cat>
            <c:strRef>
              <c:f>'Age &amp; Gender (2)'!$A$134:$A$139</c:f>
              <c:strCache>
                <c:ptCount val="6"/>
                <c:pt idx="0">
                  <c:v>Withen 7 Days of age (Prenatal Including Early Neonatal)</c:v>
                </c:pt>
                <c:pt idx="1">
                  <c:v>Withen 28 Days of age (Neonatal excluding early Neonatal)</c:v>
                </c:pt>
                <c:pt idx="2">
                  <c:v>Less than one year of Age (Infant excluding Neonatal)</c:v>
                </c:pt>
                <c:pt idx="3">
                  <c:v>Under Five Years of Age (Excluding Infant)</c:v>
                </c:pt>
                <c:pt idx="4">
                  <c:v>Over Fives</c:v>
                </c:pt>
                <c:pt idx="5">
                  <c:v>Non Specified (Blanks)</c:v>
                </c:pt>
              </c:strCache>
            </c:strRef>
          </c:cat>
          <c:val>
            <c:numRef>
              <c:f>'Age &amp; Gender (2)'!$D$134:$D$139</c:f>
              <c:numCache>
                <c:formatCode>General</c:formatCode>
                <c:ptCount val="6"/>
                <c:pt idx="0">
                  <c:v>1267</c:v>
                </c:pt>
                <c:pt idx="1">
                  <c:v>306</c:v>
                </c:pt>
                <c:pt idx="2">
                  <c:v>602</c:v>
                </c:pt>
                <c:pt idx="3">
                  <c:v>391</c:v>
                </c:pt>
                <c:pt idx="4">
                  <c:v>1532</c:v>
                </c:pt>
                <c:pt idx="5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1818240"/>
        <c:axId val="131819776"/>
      </c:barChart>
      <c:barChart>
        <c:barDir val="col"/>
        <c:grouping val="clustered"/>
        <c:varyColors val="0"/>
        <c:ser>
          <c:idx val="1"/>
          <c:order val="1"/>
          <c:tx>
            <c:strRef>
              <c:f>'Age &amp; Gender (2)'!$E$133</c:f>
              <c:strCache>
                <c:ptCount val="1"/>
                <c:pt idx="0">
                  <c:v>% of Deaths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'Age &amp; Gender (2)'!$A$134:$A$139</c:f>
              <c:strCache>
                <c:ptCount val="6"/>
                <c:pt idx="0">
                  <c:v>Withen 7 Days of age (Prenatal Including Early Neonatal)</c:v>
                </c:pt>
                <c:pt idx="1">
                  <c:v>Withen 28 Days of age (Neonatal excluding early Neonatal)</c:v>
                </c:pt>
                <c:pt idx="2">
                  <c:v>Less than one year of Age (Infant excluding Neonatal)</c:v>
                </c:pt>
                <c:pt idx="3">
                  <c:v>Under Five Years of Age (Excluding Infant)</c:v>
                </c:pt>
                <c:pt idx="4">
                  <c:v>Over Fives</c:v>
                </c:pt>
                <c:pt idx="5">
                  <c:v>Non Specified (Blanks)</c:v>
                </c:pt>
              </c:strCache>
            </c:strRef>
          </c:cat>
          <c:val>
            <c:numRef>
              <c:f>'Age &amp; Gender (2)'!$E$134:$E$139</c:f>
              <c:numCache>
                <c:formatCode>0.0</c:formatCode>
                <c:ptCount val="6"/>
                <c:pt idx="0">
                  <c:v>29.748767316271422</c:v>
                </c:pt>
                <c:pt idx="1">
                  <c:v>7.1847851608358768</c:v>
                </c:pt>
                <c:pt idx="2">
                  <c:v>14.134773420990843</c:v>
                </c:pt>
                <c:pt idx="3">
                  <c:v>9.1805588166236198</c:v>
                </c:pt>
                <c:pt idx="4">
                  <c:v>35.970885184315563</c:v>
                </c:pt>
                <c:pt idx="5">
                  <c:v>3.7802301009626671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1823104"/>
        <c:axId val="131821568"/>
      </c:barChart>
      <c:catAx>
        <c:axId val="1318182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1819776"/>
        <c:crosses val="autoZero"/>
        <c:auto val="1"/>
        <c:lblAlgn val="ctr"/>
        <c:lblOffset val="100"/>
        <c:noMultiLvlLbl val="0"/>
      </c:catAx>
      <c:valAx>
        <c:axId val="1318197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1818240"/>
        <c:crosses val="autoZero"/>
        <c:crossBetween val="between"/>
      </c:valAx>
      <c:valAx>
        <c:axId val="131821568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crossAx val="131823104"/>
        <c:crosses val="max"/>
        <c:crossBetween val="between"/>
      </c:valAx>
      <c:catAx>
        <c:axId val="131823104"/>
        <c:scaling>
          <c:orientation val="minMax"/>
        </c:scaling>
        <c:delete val="1"/>
        <c:axPos val="b"/>
        <c:majorTickMark val="out"/>
        <c:minorTickMark val="none"/>
        <c:tickLblPos val="nextTo"/>
        <c:crossAx val="1318215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Underlying Causes of Deaths in Afghanistan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'UCD Final Summary'!$C$1</c:f>
              <c:strCache>
                <c:ptCount val="1"/>
                <c:pt idx="0">
                  <c:v>% of UCD</c:v>
                </c:pt>
              </c:strCache>
            </c:strRef>
          </c:tx>
          <c:invertIfNegative val="0"/>
          <c:cat>
            <c:strRef>
              <c:f>'UCD Final Summary'!$A$2:$A$32</c:f>
              <c:strCache>
                <c:ptCount val="31"/>
                <c:pt idx="0">
                  <c:v>Pneumonia</c:v>
                </c:pt>
                <c:pt idx="1">
                  <c:v>Sepsis</c:v>
                </c:pt>
                <c:pt idx="2">
                  <c:v>Heart related Disease</c:v>
                </c:pt>
                <c:pt idx="3">
                  <c:v>Prematurity</c:v>
                </c:pt>
                <c:pt idx="4">
                  <c:v>Birth Asphyxia</c:v>
                </c:pt>
                <c:pt idx="5">
                  <c:v>HTN</c:v>
                </c:pt>
                <c:pt idx="6">
                  <c:v>Trauma/Injuries</c:v>
                </c:pt>
                <c:pt idx="7">
                  <c:v>Respiratory Related Disease</c:v>
                </c:pt>
                <c:pt idx="8">
                  <c:v>LBW</c:v>
                </c:pt>
                <c:pt idx="9">
                  <c:v>Liver Disease </c:v>
                </c:pt>
                <c:pt idx="10">
                  <c:v>Shock</c:v>
                </c:pt>
                <c:pt idx="11">
                  <c:v>COPD</c:v>
                </c:pt>
                <c:pt idx="12">
                  <c:v>Diabetis</c:v>
                </c:pt>
                <c:pt idx="13">
                  <c:v>SAM</c:v>
                </c:pt>
                <c:pt idx="14">
                  <c:v>Maternal Deaths</c:v>
                </c:pt>
                <c:pt idx="15">
                  <c:v>Burns</c:v>
                </c:pt>
                <c:pt idx="16">
                  <c:v>Meningistis</c:v>
                </c:pt>
                <c:pt idx="17">
                  <c:v>Cancers</c:v>
                </c:pt>
                <c:pt idx="18">
                  <c:v>Measles</c:v>
                </c:pt>
                <c:pt idx="19">
                  <c:v>Diarrhea</c:v>
                </c:pt>
                <c:pt idx="20">
                  <c:v>CNS Infection</c:v>
                </c:pt>
                <c:pt idx="21">
                  <c:v>Coma </c:v>
                </c:pt>
                <c:pt idx="22">
                  <c:v>Gasrto Entritis</c:v>
                </c:pt>
                <c:pt idx="23">
                  <c:v>Poisoning </c:v>
                </c:pt>
                <c:pt idx="24">
                  <c:v>CVA</c:v>
                </c:pt>
                <c:pt idx="25">
                  <c:v>Renal Failur </c:v>
                </c:pt>
                <c:pt idx="26">
                  <c:v>UTI</c:v>
                </c:pt>
                <c:pt idx="27">
                  <c:v>Cerebral Malari</c:v>
                </c:pt>
                <c:pt idx="28">
                  <c:v>Tuberculosis</c:v>
                </c:pt>
                <c:pt idx="29">
                  <c:v>Acute Abdumin</c:v>
                </c:pt>
                <c:pt idx="30">
                  <c:v>Other causes (&lt;10)</c:v>
                </c:pt>
              </c:strCache>
            </c:strRef>
          </c:cat>
          <c:val>
            <c:numRef>
              <c:f>'UCD Final Summary'!$C$2:$C$32</c:f>
              <c:numCache>
                <c:formatCode>0.0%</c:formatCode>
                <c:ptCount val="31"/>
                <c:pt idx="0">
                  <c:v>0.12511305396442568</c:v>
                </c:pt>
                <c:pt idx="1">
                  <c:v>0.11395839614109135</c:v>
                </c:pt>
                <c:pt idx="2">
                  <c:v>0.11003919204100091</c:v>
                </c:pt>
                <c:pt idx="3">
                  <c:v>0.10702441965631594</c:v>
                </c:pt>
                <c:pt idx="4">
                  <c:v>8.7126921917395239E-2</c:v>
                </c:pt>
                <c:pt idx="5">
                  <c:v>4.7030449201085317E-2</c:v>
                </c:pt>
                <c:pt idx="6">
                  <c:v>4.1302381670183901E-2</c:v>
                </c:pt>
                <c:pt idx="7">
                  <c:v>3.7684654808561951E-2</c:v>
                </c:pt>
                <c:pt idx="8">
                  <c:v>3.1956587277660535E-2</c:v>
                </c:pt>
                <c:pt idx="9">
                  <c:v>2.1706361169731684E-2</c:v>
                </c:pt>
                <c:pt idx="10">
                  <c:v>1.8993066023515224E-2</c:v>
                </c:pt>
                <c:pt idx="11">
                  <c:v>1.7184202592704249E-2</c:v>
                </c:pt>
                <c:pt idx="12">
                  <c:v>1.2662044015676817E-2</c:v>
                </c:pt>
                <c:pt idx="13">
                  <c:v>1.236056677720832E-2</c:v>
                </c:pt>
                <c:pt idx="14">
                  <c:v>1.0853180584865842E-2</c:v>
                </c:pt>
                <c:pt idx="15">
                  <c:v>9.9487488694603565E-3</c:v>
                </c:pt>
                <c:pt idx="16">
                  <c:v>9.0443171540548692E-3</c:v>
                </c:pt>
                <c:pt idx="17">
                  <c:v>9.0443171540548692E-3</c:v>
                </c:pt>
                <c:pt idx="18">
                  <c:v>8.7428399155863729E-3</c:v>
                </c:pt>
                <c:pt idx="19">
                  <c:v>8.4413626771178783E-3</c:v>
                </c:pt>
                <c:pt idx="20">
                  <c:v>8.1398854386493819E-3</c:v>
                </c:pt>
                <c:pt idx="21">
                  <c:v>7.8384082001808856E-3</c:v>
                </c:pt>
                <c:pt idx="22">
                  <c:v>7.2354537232438947E-3</c:v>
                </c:pt>
                <c:pt idx="23">
                  <c:v>7.2354537232438947E-3</c:v>
                </c:pt>
                <c:pt idx="24">
                  <c:v>5.7280675309014173E-3</c:v>
                </c:pt>
                <c:pt idx="25">
                  <c:v>5.426590292432921E-3</c:v>
                </c:pt>
                <c:pt idx="26">
                  <c:v>4.5221585770274346E-3</c:v>
                </c:pt>
                <c:pt idx="27">
                  <c:v>4.2206813385589391E-3</c:v>
                </c:pt>
                <c:pt idx="28">
                  <c:v>2.7132951462164605E-3</c:v>
                </c:pt>
                <c:pt idx="29">
                  <c:v>2.7132951462164605E-3</c:v>
                </c:pt>
                <c:pt idx="30">
                  <c:v>0.10400964727163099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1855488"/>
        <c:axId val="131857024"/>
      </c:barChart>
      <c:barChart>
        <c:barDir val="col"/>
        <c:grouping val="clustered"/>
        <c:varyColors val="0"/>
        <c:ser>
          <c:idx val="0"/>
          <c:order val="0"/>
          <c:tx>
            <c:strRef>
              <c:f>'UCD Final Summary'!$B$1</c:f>
              <c:strCache>
                <c:ptCount val="1"/>
                <c:pt idx="0">
                  <c:v># of UCD</c:v>
                </c:pt>
              </c:strCache>
            </c:strRef>
          </c:tx>
          <c:invertIfNegative val="0"/>
          <c:cat>
            <c:strRef>
              <c:f>'UCD Final Summary'!$A$2:$A$32</c:f>
              <c:strCache>
                <c:ptCount val="31"/>
                <c:pt idx="0">
                  <c:v>Pneumonia</c:v>
                </c:pt>
                <c:pt idx="1">
                  <c:v>Sepsis</c:v>
                </c:pt>
                <c:pt idx="2">
                  <c:v>Heart related Disease</c:v>
                </c:pt>
                <c:pt idx="3">
                  <c:v>Prematurity</c:v>
                </c:pt>
                <c:pt idx="4">
                  <c:v>Birth Asphyxia</c:v>
                </c:pt>
                <c:pt idx="5">
                  <c:v>HTN</c:v>
                </c:pt>
                <c:pt idx="6">
                  <c:v>Trauma/Injuries</c:v>
                </c:pt>
                <c:pt idx="7">
                  <c:v>Respiratory Related Disease</c:v>
                </c:pt>
                <c:pt idx="8">
                  <c:v>LBW</c:v>
                </c:pt>
                <c:pt idx="9">
                  <c:v>Liver Disease </c:v>
                </c:pt>
                <c:pt idx="10">
                  <c:v>Shock</c:v>
                </c:pt>
                <c:pt idx="11">
                  <c:v>COPD</c:v>
                </c:pt>
                <c:pt idx="12">
                  <c:v>Diabetis</c:v>
                </c:pt>
                <c:pt idx="13">
                  <c:v>SAM</c:v>
                </c:pt>
                <c:pt idx="14">
                  <c:v>Maternal Deaths</c:v>
                </c:pt>
                <c:pt idx="15">
                  <c:v>Burns</c:v>
                </c:pt>
                <c:pt idx="16">
                  <c:v>Meningistis</c:v>
                </c:pt>
                <c:pt idx="17">
                  <c:v>Cancers</c:v>
                </c:pt>
                <c:pt idx="18">
                  <c:v>Measles</c:v>
                </c:pt>
                <c:pt idx="19">
                  <c:v>Diarrhea</c:v>
                </c:pt>
                <c:pt idx="20">
                  <c:v>CNS Infection</c:v>
                </c:pt>
                <c:pt idx="21">
                  <c:v>Coma </c:v>
                </c:pt>
                <c:pt idx="22">
                  <c:v>Gasrto Entritis</c:v>
                </c:pt>
                <c:pt idx="23">
                  <c:v>Poisoning </c:v>
                </c:pt>
                <c:pt idx="24">
                  <c:v>CVA</c:v>
                </c:pt>
                <c:pt idx="25">
                  <c:v>Renal Failur </c:v>
                </c:pt>
                <c:pt idx="26">
                  <c:v>UTI</c:v>
                </c:pt>
                <c:pt idx="27">
                  <c:v>Cerebral Malari</c:v>
                </c:pt>
                <c:pt idx="28">
                  <c:v>Tuberculosis</c:v>
                </c:pt>
                <c:pt idx="29">
                  <c:v>Acute Abdumin</c:v>
                </c:pt>
                <c:pt idx="30">
                  <c:v>Other causes (&lt;10)</c:v>
                </c:pt>
              </c:strCache>
            </c:strRef>
          </c:cat>
          <c:val>
            <c:numRef>
              <c:f>'UCD Final Summary'!$B$2:$B$32</c:f>
              <c:numCache>
                <c:formatCode>General</c:formatCode>
                <c:ptCount val="31"/>
                <c:pt idx="0">
                  <c:v>415</c:v>
                </c:pt>
                <c:pt idx="1">
                  <c:v>378</c:v>
                </c:pt>
                <c:pt idx="2">
                  <c:v>365</c:v>
                </c:pt>
                <c:pt idx="3">
                  <c:v>355</c:v>
                </c:pt>
                <c:pt idx="4">
                  <c:v>289</c:v>
                </c:pt>
                <c:pt idx="5">
                  <c:v>156</c:v>
                </c:pt>
                <c:pt idx="6">
                  <c:v>137</c:v>
                </c:pt>
                <c:pt idx="7">
                  <c:v>125</c:v>
                </c:pt>
                <c:pt idx="8">
                  <c:v>106</c:v>
                </c:pt>
                <c:pt idx="9">
                  <c:v>72</c:v>
                </c:pt>
                <c:pt idx="10">
                  <c:v>63</c:v>
                </c:pt>
                <c:pt idx="11">
                  <c:v>57</c:v>
                </c:pt>
                <c:pt idx="12">
                  <c:v>42</c:v>
                </c:pt>
                <c:pt idx="13">
                  <c:v>41</c:v>
                </c:pt>
                <c:pt idx="14">
                  <c:v>36</c:v>
                </c:pt>
                <c:pt idx="15">
                  <c:v>33</c:v>
                </c:pt>
                <c:pt idx="16">
                  <c:v>30</c:v>
                </c:pt>
                <c:pt idx="17">
                  <c:v>30</c:v>
                </c:pt>
                <c:pt idx="18">
                  <c:v>29</c:v>
                </c:pt>
                <c:pt idx="19">
                  <c:v>28</c:v>
                </c:pt>
                <c:pt idx="20">
                  <c:v>27</c:v>
                </c:pt>
                <c:pt idx="21">
                  <c:v>26</c:v>
                </c:pt>
                <c:pt idx="22">
                  <c:v>24</c:v>
                </c:pt>
                <c:pt idx="23">
                  <c:v>24</c:v>
                </c:pt>
                <c:pt idx="24">
                  <c:v>19</c:v>
                </c:pt>
                <c:pt idx="25">
                  <c:v>18</c:v>
                </c:pt>
                <c:pt idx="26">
                  <c:v>15</c:v>
                </c:pt>
                <c:pt idx="27">
                  <c:v>14</c:v>
                </c:pt>
                <c:pt idx="28">
                  <c:v>9</c:v>
                </c:pt>
                <c:pt idx="29">
                  <c:v>9</c:v>
                </c:pt>
                <c:pt idx="30">
                  <c:v>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6"/>
        <c:axId val="131872640"/>
        <c:axId val="131871104"/>
      </c:barChart>
      <c:catAx>
        <c:axId val="131855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31857024"/>
        <c:crosses val="autoZero"/>
        <c:auto val="1"/>
        <c:lblAlgn val="ctr"/>
        <c:lblOffset val="100"/>
        <c:noMultiLvlLbl val="0"/>
      </c:catAx>
      <c:valAx>
        <c:axId val="1318570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31855488"/>
        <c:crosses val="autoZero"/>
        <c:crossBetween val="between"/>
      </c:valAx>
      <c:valAx>
        <c:axId val="1318711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31872640"/>
        <c:crosses val="max"/>
        <c:crossBetween val="between"/>
      </c:valAx>
      <c:catAx>
        <c:axId val="131872640"/>
        <c:scaling>
          <c:orientation val="minMax"/>
        </c:scaling>
        <c:delete val="1"/>
        <c:axPos val="b"/>
        <c:majorTickMark val="out"/>
        <c:minorTickMark val="none"/>
        <c:tickLblPos val="nextTo"/>
        <c:crossAx val="1318711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C6600-DFCF-44CA-8085-A1C48E9B4C2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6E0F9-7876-4FAF-923B-F753DB6D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Badakhshan</a:t>
            </a:r>
            <a:r>
              <a:rPr lang="en-US" dirty="0" smtClean="0"/>
              <a:t>, </a:t>
            </a:r>
            <a:r>
              <a:rPr lang="en-US" dirty="0" err="1" smtClean="0"/>
              <a:t>Bamyan</a:t>
            </a:r>
            <a:r>
              <a:rPr lang="en-US" dirty="0" smtClean="0"/>
              <a:t>, </a:t>
            </a:r>
            <a:r>
              <a:rPr lang="en-US" dirty="0" err="1" smtClean="0"/>
              <a:t>Ghazni</a:t>
            </a:r>
            <a:r>
              <a:rPr lang="en-US" dirty="0" smtClean="0"/>
              <a:t>, Herat, Kabul, </a:t>
            </a:r>
            <a:r>
              <a:rPr lang="en-US" dirty="0" err="1" smtClean="0"/>
              <a:t>Nangarhar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Parwan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Takhar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Wardak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6E0F9-7876-4FAF-923B-F753DB6D79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5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/>
          <a:lstStyle/>
          <a:p>
            <a:r>
              <a:rPr lang="en-US" dirty="0" smtClean="0"/>
              <a:t>Vital Statistics in Afghanistan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4934" y="304800"/>
            <a:ext cx="6011266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Ministry of Public Health</a:t>
            </a:r>
          </a:p>
          <a:p>
            <a:r>
              <a:rPr lang="en-US" b="1" dirty="0" smtClean="0"/>
              <a:t>General Directorate of EHIS</a:t>
            </a:r>
          </a:p>
          <a:p>
            <a:r>
              <a:rPr lang="en-US" b="1" dirty="0" smtClean="0"/>
              <a:t>Vital Statistics Department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92728"/>
            <a:ext cx="1380134" cy="103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olor Gov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680323"/>
            <a:ext cx="1129145" cy="9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00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% of Death Cases By Gender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248199"/>
              </p:ext>
            </p:extLst>
          </p:nvPr>
        </p:nvGraphicFramePr>
        <p:xfrm>
          <a:off x="0" y="1143000"/>
          <a:ext cx="9144000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Distribution of Death Cases by Age Category</a:t>
            </a:r>
            <a:endParaRPr lang="en-US" sz="32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512948"/>
              </p:ext>
            </p:extLst>
          </p:nvPr>
        </p:nvGraphicFramePr>
        <p:xfrm>
          <a:off x="0" y="15240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Underlying Cause of Deaths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704020"/>
              </p:ext>
            </p:extLst>
          </p:nvPr>
        </p:nvGraphicFramePr>
        <p:xfrm>
          <a:off x="0" y="1219201"/>
          <a:ext cx="914399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Capacity in identification of UCD still exist at Hospitals</a:t>
            </a:r>
          </a:p>
          <a:p>
            <a:r>
              <a:rPr lang="en-US" dirty="0" smtClean="0"/>
              <a:t>Ignorance in death reports</a:t>
            </a:r>
          </a:p>
          <a:p>
            <a:r>
              <a:rPr lang="en-US" dirty="0" smtClean="0"/>
              <a:t>Coordination issues</a:t>
            </a:r>
          </a:p>
          <a:p>
            <a:r>
              <a:rPr lang="en-US" dirty="0" smtClean="0"/>
              <a:t>Staff turnover at different level (hospitals &amp; MOPH)</a:t>
            </a:r>
          </a:p>
          <a:p>
            <a:r>
              <a:rPr lang="en-US" dirty="0" smtClean="0"/>
              <a:t>Shortages of IT equipment (Computers &amp; Internet)</a:t>
            </a:r>
          </a:p>
          <a:p>
            <a:r>
              <a:rPr lang="en-US" dirty="0" smtClean="0"/>
              <a:t>Lack of technical staff (official vs. focal points)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Expansion of data collection to 10 More Hospitals</a:t>
            </a:r>
          </a:p>
          <a:p>
            <a:r>
              <a:rPr lang="en-US" dirty="0" smtClean="0"/>
              <a:t>Provision of capacity building to new hospital staff </a:t>
            </a:r>
          </a:p>
          <a:p>
            <a:r>
              <a:rPr lang="en-US" dirty="0" smtClean="0"/>
              <a:t> provision of refresher trainings</a:t>
            </a:r>
          </a:p>
          <a:p>
            <a:r>
              <a:rPr lang="en-US" dirty="0" smtClean="0"/>
              <a:t>Efforts will be made on strengthening of coordination among other stakeholders</a:t>
            </a:r>
          </a:p>
          <a:p>
            <a:r>
              <a:rPr lang="en-US" dirty="0" smtClean="0"/>
              <a:t>Replacement of Data entry in SMOL through DHIS2 instead of Previous Ms. Access database</a:t>
            </a:r>
          </a:p>
        </p:txBody>
      </p:sp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</a:t>
            </a:r>
            <a:r>
              <a:rPr lang="en-US" dirty="0" smtClean="0"/>
              <a:t>Forward…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Piloting Verbal Autopsy in few provinces</a:t>
            </a:r>
          </a:p>
          <a:p>
            <a:pPr lvl="1"/>
            <a:r>
              <a:rPr lang="en-US" dirty="0" smtClean="0"/>
              <a:t>A pilot project of VA implemented in </a:t>
            </a:r>
            <a:r>
              <a:rPr lang="en-US" dirty="0" err="1" smtClean="0"/>
              <a:t>Bamyan</a:t>
            </a:r>
            <a:r>
              <a:rPr lang="en-US" dirty="0" smtClean="0"/>
              <a:t> Provinces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ph\Desktop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" y="0"/>
            <a:ext cx="4493637" cy="219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oph\Desktop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5029200" cy="371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oph\Desktop\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684773"/>
            <a:ext cx="4896346" cy="31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moph\Desktop\Captu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0633"/>
            <a:ext cx="3352800" cy="368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Thank you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32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Results  &amp; Achievement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Way forward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A Comprehensive Assessment of Civil Registration and Vital statistics System initiated by the MOPH  on 15-18 Sep 2013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51" y="2971800"/>
            <a:ext cx="8382000" cy="3810000"/>
          </a:xfrm>
        </p:spPr>
        <p:txBody>
          <a:bodyPr/>
          <a:lstStyle/>
          <a:p>
            <a:r>
              <a:rPr lang="en-US" dirty="0" smtClean="0"/>
              <a:t>Leading Ministries and Sections:</a:t>
            </a:r>
          </a:p>
          <a:p>
            <a:pPr lvl="1"/>
            <a:r>
              <a:rPr lang="en-US" dirty="0"/>
              <a:t>Ministry of Interior</a:t>
            </a:r>
          </a:p>
          <a:p>
            <a:pPr lvl="1"/>
            <a:r>
              <a:rPr lang="en-US" dirty="0" smtClean="0"/>
              <a:t>Ministry </a:t>
            </a:r>
            <a:r>
              <a:rPr lang="en-US" dirty="0"/>
              <a:t>of Public Health</a:t>
            </a:r>
          </a:p>
          <a:p>
            <a:pPr lvl="1"/>
            <a:r>
              <a:rPr lang="en-US" dirty="0"/>
              <a:t>Central Statistics </a:t>
            </a:r>
            <a:r>
              <a:rPr lang="en-US" dirty="0" smtClean="0"/>
              <a:t>Organization</a:t>
            </a:r>
          </a:p>
          <a:p>
            <a:r>
              <a:rPr lang="en-US" dirty="0" smtClean="0"/>
              <a:t>Participants (Development Partners):</a:t>
            </a:r>
          </a:p>
          <a:p>
            <a:pPr lvl="1"/>
            <a:r>
              <a:rPr lang="en-US" dirty="0" smtClean="0"/>
              <a:t>WHO, UNICEF, UNFPA and Others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Background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779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77887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Result of Comprehensive baseline Assessment of CRVS in 2013</a:t>
            </a:r>
            <a:endParaRPr lang="en-US" sz="2800" b="1" dirty="0"/>
          </a:p>
        </p:txBody>
      </p:sp>
      <p:pic>
        <p:nvPicPr>
          <p:cNvPr id="2050" name="Picture 2" descr="C:\Users\moph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1676400"/>
            <a:ext cx="844550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83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the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To develop a </a:t>
            </a:r>
            <a:r>
              <a:rPr lang="en-US" b="1" dirty="0" smtClean="0"/>
              <a:t>Detailed Strategic Plan</a:t>
            </a:r>
            <a:r>
              <a:rPr lang="en-US" dirty="0" smtClean="0"/>
              <a:t> for improving CRVS, with cost estimation, a time schedule and clear responsibilities assigned to each stakeholder for implementing the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5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324600" cy="4525963"/>
          </a:xfrm>
        </p:spPr>
        <p:txBody>
          <a:bodyPr/>
          <a:lstStyle/>
          <a:p>
            <a:r>
              <a:rPr lang="en-US" dirty="0" smtClean="0"/>
              <a:t>strategic plan developed </a:t>
            </a:r>
          </a:p>
          <a:p>
            <a:pPr lvl="1"/>
            <a:r>
              <a:rPr lang="en-US" dirty="0" smtClean="0"/>
              <a:t>Areas of action identified in the SP for stakeholders</a:t>
            </a:r>
          </a:p>
          <a:p>
            <a:pPr lvl="1"/>
            <a:r>
              <a:rPr lang="en-US" dirty="0" smtClean="0"/>
              <a:t>Ministry of Public Health got the responsibility of collecting Death Reports Based (ICD10) &amp; Birth Registration</a:t>
            </a:r>
          </a:p>
          <a:p>
            <a:pPr lvl="1"/>
            <a:r>
              <a:rPr lang="en-US" dirty="0" smtClean="0"/>
              <a:t>10 Master Trainers trained by support of WHO</a:t>
            </a:r>
          </a:p>
          <a:p>
            <a:endParaRPr lang="en-US" dirty="0"/>
          </a:p>
        </p:txBody>
      </p:sp>
      <p:pic>
        <p:nvPicPr>
          <p:cNvPr id="2050" name="Picture 2" descr="C:\Users\moph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00200"/>
            <a:ext cx="3111795" cy="521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8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305800" cy="45259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An access based database developed considering the standard Death Certification Report according to ICD10</a:t>
            </a:r>
          </a:p>
          <a:p>
            <a:pPr lvl="1"/>
            <a:r>
              <a:rPr lang="en-US" dirty="0"/>
              <a:t>22 Hospitals </a:t>
            </a:r>
            <a:r>
              <a:rPr lang="en-US" dirty="0" smtClean="0"/>
              <a:t>(including District</a:t>
            </a:r>
            <a:r>
              <a:rPr lang="en-US" dirty="0"/>
              <a:t>, </a:t>
            </a:r>
            <a:r>
              <a:rPr lang="en-US" dirty="0" smtClean="0"/>
              <a:t>Provincial </a:t>
            </a:r>
            <a:r>
              <a:rPr lang="en-US" dirty="0"/>
              <a:t>&amp; National Hospitals</a:t>
            </a:r>
            <a:r>
              <a:rPr lang="en-US" dirty="0" smtClean="0"/>
              <a:t>) selected for piloting the reporting in 9 Provinces of The country</a:t>
            </a:r>
            <a:endParaRPr lang="en-US" dirty="0"/>
          </a:p>
          <a:p>
            <a:pPr lvl="1"/>
            <a:r>
              <a:rPr lang="en-US" dirty="0"/>
              <a:t>Training conducted for Around 200 participants </a:t>
            </a:r>
            <a:endParaRPr lang="en-US" dirty="0" smtClean="0"/>
          </a:p>
          <a:p>
            <a:pPr lvl="1"/>
            <a:r>
              <a:rPr lang="en-US" dirty="0" smtClean="0"/>
              <a:t>19 </a:t>
            </a:r>
            <a:r>
              <a:rPr lang="en-US" dirty="0"/>
              <a:t>Hospitals are </a:t>
            </a:r>
            <a:r>
              <a:rPr lang="en-US" dirty="0" smtClean="0"/>
              <a:t>reporting Death Certification Reports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Totally 4259 Death Certificates Reported</a:t>
            </a:r>
          </a:p>
          <a:p>
            <a:r>
              <a:rPr lang="en-US" dirty="0" smtClean="0"/>
              <a:t>Among which 942 DC excluded from analysis due to (632 DC did not show any specific UCD and “Other” &amp; 310 DC was left blank)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733800"/>
            <a:ext cx="8229600" cy="71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Total Number of DC with specific UCD 3317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882462"/>
              </p:ext>
            </p:extLst>
          </p:nvPr>
        </p:nvGraphicFramePr>
        <p:xfrm>
          <a:off x="0" y="762000"/>
          <a:ext cx="9144000" cy="497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Worksheet" r:id="rId4" imgW="6146899" imgH="4711803" progId="Excel.Sheet.12">
                  <p:embed/>
                </p:oleObj>
              </mc:Choice>
              <mc:Fallback>
                <p:oleObj name="Worksheet" r:id="rId4" imgW="6146899" imgH="471180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762000"/>
                        <a:ext cx="9144000" cy="4972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Death Certificate vs. HMIS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603919"/>
              </p:ext>
            </p:extLst>
          </p:nvPr>
        </p:nvGraphicFramePr>
        <p:xfrm>
          <a:off x="2819400" y="6019800"/>
          <a:ext cx="531591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Worksheet" r:id="rId7" imgW="3733751" imgH="374613" progId="Excel.Sheet.12">
                  <p:embed/>
                </p:oleObj>
              </mc:Choice>
              <mc:Fallback>
                <p:oleObj name="Worksheet" r:id="rId7" imgW="3733751" imgH="3746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19400" y="6019800"/>
                        <a:ext cx="5315919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84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407</Words>
  <Application>Microsoft Office PowerPoint</Application>
  <PresentationFormat>On-screen Show (4:3)</PresentationFormat>
  <Paragraphs>59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Worksheet</vt:lpstr>
      <vt:lpstr>Vital Statistics in Afghanistan</vt:lpstr>
      <vt:lpstr>Outline</vt:lpstr>
      <vt:lpstr>A Comprehensive Assessment of Civil Registration and Vital statistics System initiated by the MOPH  on 15-18 Sep 2013</vt:lpstr>
      <vt:lpstr>Result of Comprehensive baseline Assessment of CRVS in 2013</vt:lpstr>
      <vt:lpstr>Aim Of the Assessment</vt:lpstr>
      <vt:lpstr>Results </vt:lpstr>
      <vt:lpstr>Results …</vt:lpstr>
      <vt:lpstr>Achievements</vt:lpstr>
      <vt:lpstr>Death Certificate vs. HMIS </vt:lpstr>
      <vt:lpstr>% of Death Cases By Gender</vt:lpstr>
      <vt:lpstr>Distribution of Death Cases by Age Category</vt:lpstr>
      <vt:lpstr>Underlying Cause of Deaths</vt:lpstr>
      <vt:lpstr>Challenges</vt:lpstr>
      <vt:lpstr>Way Forward</vt:lpstr>
      <vt:lpstr>Way Forward…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Nawid Shams</dc:creator>
  <cp:lastModifiedBy>Windows User</cp:lastModifiedBy>
  <cp:revision>41</cp:revision>
  <dcterms:created xsi:type="dcterms:W3CDTF">2006-08-16T00:00:00Z</dcterms:created>
  <dcterms:modified xsi:type="dcterms:W3CDTF">2018-03-27T08:56:06Z</dcterms:modified>
</cp:coreProperties>
</file>