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0" r:id="rId4"/>
    <p:sldId id="264" r:id="rId5"/>
    <p:sldId id="263" r:id="rId6"/>
    <p:sldId id="265" r:id="rId7"/>
    <p:sldId id="257" r:id="rId8"/>
    <p:sldId id="258" r:id="rId9"/>
    <p:sldId id="269" r:id="rId10"/>
    <p:sldId id="259" r:id="rId11"/>
    <p:sldId id="260" r:id="rId12"/>
    <p:sldId id="261" r:id="rId13"/>
    <p:sldId id="262" r:id="rId14"/>
    <p:sldId id="266" r:id="rId15"/>
    <p:sldId id="267" r:id="rId16"/>
    <p:sldId id="268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329" autoAdjust="0"/>
  </p:normalViewPr>
  <p:slideViewPr>
    <p:cSldViewPr>
      <p:cViewPr>
        <p:scale>
          <a:sx n="60" d="100"/>
          <a:sy n="60" d="100"/>
        </p:scale>
        <p:origin x="-780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3B3F24-FC31-4817-9539-52B667626339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00225DB-D853-4F60-94F5-67DCEAFEE3C2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b="1" dirty="0" smtClean="0"/>
            <a:t>HF</a:t>
          </a:r>
          <a:endParaRPr lang="en-GB" b="1" dirty="0"/>
        </a:p>
      </dgm:t>
    </dgm:pt>
    <dgm:pt modelId="{F6E27452-13E0-4682-9FED-CD2B22276D9E}" type="parTrans" cxnId="{9D679E61-8F8D-4751-A1F4-1F14801E5B08}">
      <dgm:prSet/>
      <dgm:spPr/>
      <dgm:t>
        <a:bodyPr/>
        <a:lstStyle/>
        <a:p>
          <a:endParaRPr lang="en-GB"/>
        </a:p>
      </dgm:t>
    </dgm:pt>
    <dgm:pt modelId="{A9E03839-1653-462B-9EBD-2F618AA237A1}" type="sibTrans" cxnId="{9D679E61-8F8D-4751-A1F4-1F14801E5B08}">
      <dgm:prSet/>
      <dgm:spPr/>
      <dgm:t>
        <a:bodyPr/>
        <a:lstStyle/>
        <a:p>
          <a:endParaRPr lang="en-GB"/>
        </a:p>
      </dgm:t>
    </dgm:pt>
    <dgm:pt modelId="{B07F6918-7BA4-463F-8624-7C440CDD2632}">
      <dgm:prSet phldrT="[Text]"/>
      <dgm:spPr/>
      <dgm:t>
        <a:bodyPr/>
        <a:lstStyle/>
        <a:p>
          <a:r>
            <a:rPr lang="en-GB" b="1" dirty="0" smtClean="0"/>
            <a:t>Local CRO</a:t>
          </a:r>
          <a:endParaRPr lang="en-GB" b="1" dirty="0"/>
        </a:p>
      </dgm:t>
    </dgm:pt>
    <dgm:pt modelId="{8461ACA4-36A1-4991-BD7C-21A6C8092949}" type="parTrans" cxnId="{6F126DAC-AC0C-4E0B-8CC8-A7F4968D1AC9}">
      <dgm:prSet/>
      <dgm:spPr/>
      <dgm:t>
        <a:bodyPr/>
        <a:lstStyle/>
        <a:p>
          <a:endParaRPr lang="en-GB"/>
        </a:p>
      </dgm:t>
    </dgm:pt>
    <dgm:pt modelId="{80CC8A34-D94C-4981-B837-FD305104E1D3}" type="sibTrans" cxnId="{6F126DAC-AC0C-4E0B-8CC8-A7F4968D1AC9}">
      <dgm:prSet/>
      <dgm:spPr/>
      <dgm:t>
        <a:bodyPr/>
        <a:lstStyle/>
        <a:p>
          <a:endParaRPr lang="en-GB"/>
        </a:p>
      </dgm:t>
    </dgm:pt>
    <dgm:pt modelId="{4C9540C3-93E1-48E7-9C39-5E6F86ECAFCE}">
      <dgm:prSet phldrT="[Text]"/>
      <dgm:spPr/>
      <dgm:t>
        <a:bodyPr/>
        <a:lstStyle/>
        <a:p>
          <a:r>
            <a:rPr lang="en-GB" b="1" dirty="0" smtClean="0"/>
            <a:t>Central Database </a:t>
          </a:r>
          <a:endParaRPr lang="en-GB" b="1" dirty="0"/>
        </a:p>
      </dgm:t>
    </dgm:pt>
    <dgm:pt modelId="{D8C8D748-45A9-469E-AADE-146692CDE9D2}" type="parTrans" cxnId="{C9FE1A7D-DC47-44ED-9BA1-951846E92FDF}">
      <dgm:prSet/>
      <dgm:spPr/>
      <dgm:t>
        <a:bodyPr/>
        <a:lstStyle/>
        <a:p>
          <a:endParaRPr lang="en-GB"/>
        </a:p>
      </dgm:t>
    </dgm:pt>
    <dgm:pt modelId="{54BCCABB-D39E-4AE4-90C5-ACEBC329F683}" type="sibTrans" cxnId="{C9FE1A7D-DC47-44ED-9BA1-951846E92FDF}">
      <dgm:prSet/>
      <dgm:spPr/>
      <dgm:t>
        <a:bodyPr/>
        <a:lstStyle/>
        <a:p>
          <a:endParaRPr lang="en-GB"/>
        </a:p>
      </dgm:t>
    </dgm:pt>
    <dgm:pt modelId="{CE381A9A-0DDC-4E05-99E8-A4C2F9DD7CE1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b="1" dirty="0" smtClean="0"/>
            <a:t>Community</a:t>
          </a:r>
          <a:endParaRPr lang="en-GB" b="1" dirty="0"/>
        </a:p>
      </dgm:t>
    </dgm:pt>
    <dgm:pt modelId="{D00DFD05-A296-481B-9A9C-6E2B53126C51}" type="parTrans" cxnId="{ACFCB617-2577-446E-8513-FF2727842F56}">
      <dgm:prSet/>
      <dgm:spPr/>
      <dgm:t>
        <a:bodyPr/>
        <a:lstStyle/>
        <a:p>
          <a:endParaRPr lang="en-GB"/>
        </a:p>
      </dgm:t>
    </dgm:pt>
    <dgm:pt modelId="{DA3A2CDE-EF4B-47FC-8C21-85BC62764197}" type="sibTrans" cxnId="{ACFCB617-2577-446E-8513-FF2727842F56}">
      <dgm:prSet/>
      <dgm:spPr/>
      <dgm:t>
        <a:bodyPr/>
        <a:lstStyle/>
        <a:p>
          <a:endParaRPr lang="en-GB"/>
        </a:p>
      </dgm:t>
    </dgm:pt>
    <dgm:pt modelId="{6FBE3260-EA4D-49AE-B1E8-13FD45FF2EE9}" type="pres">
      <dgm:prSet presAssocID="{2D3B3F24-FC31-4817-9539-52B66762633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799AE54-026B-4857-B7F7-21E669D08E12}" type="pres">
      <dgm:prSet presAssocID="{800225DB-D853-4F60-94F5-67DCEAFEE3C2}" presName="node" presStyleLbl="node1" presStyleIdx="0" presStyleCnt="4" custScaleX="37491" custScaleY="28690" custLinFactY="24205" custLinFactNeighborX="-27814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2DBD965-617F-4E04-8A2E-43A23A6C2057}" type="pres">
      <dgm:prSet presAssocID="{A9E03839-1653-462B-9EBD-2F618AA237A1}" presName="sibTrans" presStyleLbl="sibTrans2D1" presStyleIdx="0" presStyleCnt="3" custAng="19188797" custScaleX="37935" custScaleY="47075" custLinFactX="-10538" custLinFactNeighborX="-100000" custLinFactNeighborY="-83863"/>
      <dgm:spPr/>
      <dgm:t>
        <a:bodyPr/>
        <a:lstStyle/>
        <a:p>
          <a:endParaRPr lang="en-GB"/>
        </a:p>
      </dgm:t>
    </dgm:pt>
    <dgm:pt modelId="{26980870-6BA2-4623-B8BD-F36E2FEC0C61}" type="pres">
      <dgm:prSet presAssocID="{A9E03839-1653-462B-9EBD-2F618AA237A1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09AD4C82-826B-4510-9DCA-40590A8477A1}" type="pres">
      <dgm:prSet presAssocID="{CE381A9A-0DDC-4E05-99E8-A4C2F9DD7CE1}" presName="node" presStyleLbl="node1" presStyleIdx="1" presStyleCnt="4" custScaleX="40087" custScaleY="26142" custLinFactY="18762" custLinFactNeighborX="1837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7415E69-06F7-44EC-8997-6BA6524F799A}" type="pres">
      <dgm:prSet presAssocID="{DA3A2CDE-EF4B-47FC-8C21-85BC62764197}" presName="sibTrans" presStyleLbl="sibTrans2D1" presStyleIdx="1" presStyleCnt="3" custScaleX="58318" custScaleY="45108" custLinFactNeighborX="27518" custLinFactNeighborY="-17363"/>
      <dgm:spPr/>
      <dgm:t>
        <a:bodyPr/>
        <a:lstStyle/>
        <a:p>
          <a:endParaRPr lang="en-GB"/>
        </a:p>
      </dgm:t>
    </dgm:pt>
    <dgm:pt modelId="{D0F5B65F-3E66-459A-950A-BFD89E3D949B}" type="pres">
      <dgm:prSet presAssocID="{DA3A2CDE-EF4B-47FC-8C21-85BC62764197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DDE1A4AE-9B96-4C21-AEC0-8448A72E8608}" type="pres">
      <dgm:prSet presAssocID="{B07F6918-7BA4-463F-8624-7C440CDD2632}" presName="node" presStyleLbl="node1" presStyleIdx="2" presStyleCnt="4" custScaleX="53830" custScaleY="31240" custLinFactNeighborX="-42966" custLinFactNeighborY="-488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B9DBDFA-0C6B-4920-A5CB-1119A816FF29}" type="pres">
      <dgm:prSet presAssocID="{80CC8A34-D94C-4981-B837-FD305104E1D3}" presName="sibTrans" presStyleLbl="sibTrans2D1" presStyleIdx="2" presStyleCnt="3" custScaleX="100584" custScaleY="38266"/>
      <dgm:spPr/>
      <dgm:t>
        <a:bodyPr/>
        <a:lstStyle/>
        <a:p>
          <a:endParaRPr lang="en-GB"/>
        </a:p>
      </dgm:t>
    </dgm:pt>
    <dgm:pt modelId="{C143A74E-D684-454C-98B5-49DC159761BC}" type="pres">
      <dgm:prSet presAssocID="{80CC8A34-D94C-4981-B837-FD305104E1D3}" presName="connectorText" presStyleLbl="sibTrans2D1" presStyleIdx="2" presStyleCnt="3"/>
      <dgm:spPr/>
      <dgm:t>
        <a:bodyPr/>
        <a:lstStyle/>
        <a:p>
          <a:endParaRPr lang="en-GB"/>
        </a:p>
      </dgm:t>
    </dgm:pt>
    <dgm:pt modelId="{81A48633-35C4-449C-A5FB-4E84102F4EC1}" type="pres">
      <dgm:prSet presAssocID="{4C9540C3-93E1-48E7-9C39-5E6F86ECAFCE}" presName="node" presStyleLbl="node1" presStyleIdx="3" presStyleCnt="4" custScaleX="39394" custScaleY="28250" custLinFactY="-8376" custLinFactNeighborX="42650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B54E7C3-71EF-446C-9428-F5F51DC724FD}" type="presOf" srcId="{800225DB-D853-4F60-94F5-67DCEAFEE3C2}" destId="{5799AE54-026B-4857-B7F7-21E669D08E12}" srcOrd="0" destOrd="0" presId="urn:microsoft.com/office/officeart/2005/8/layout/process5"/>
    <dgm:cxn modelId="{51B5913E-B512-47C5-B944-64D0CE49CFC2}" type="presOf" srcId="{B07F6918-7BA4-463F-8624-7C440CDD2632}" destId="{DDE1A4AE-9B96-4C21-AEC0-8448A72E8608}" srcOrd="0" destOrd="0" presId="urn:microsoft.com/office/officeart/2005/8/layout/process5"/>
    <dgm:cxn modelId="{46689EFD-3061-4816-9595-CDAA85178AA3}" type="presOf" srcId="{DA3A2CDE-EF4B-47FC-8C21-85BC62764197}" destId="{D0F5B65F-3E66-459A-950A-BFD89E3D949B}" srcOrd="1" destOrd="0" presId="urn:microsoft.com/office/officeart/2005/8/layout/process5"/>
    <dgm:cxn modelId="{BEEC4202-E328-4269-AA6B-78C94A45AF34}" type="presOf" srcId="{2D3B3F24-FC31-4817-9539-52B667626339}" destId="{6FBE3260-EA4D-49AE-B1E8-13FD45FF2EE9}" srcOrd="0" destOrd="0" presId="urn:microsoft.com/office/officeart/2005/8/layout/process5"/>
    <dgm:cxn modelId="{F24F5809-B765-4AEA-93ED-124A85407008}" type="presOf" srcId="{DA3A2CDE-EF4B-47FC-8C21-85BC62764197}" destId="{B7415E69-06F7-44EC-8997-6BA6524F799A}" srcOrd="0" destOrd="0" presId="urn:microsoft.com/office/officeart/2005/8/layout/process5"/>
    <dgm:cxn modelId="{9EF5908D-3C3E-4FF3-A927-93C9B792B4F8}" type="presOf" srcId="{A9E03839-1653-462B-9EBD-2F618AA237A1}" destId="{26980870-6BA2-4623-B8BD-F36E2FEC0C61}" srcOrd="1" destOrd="0" presId="urn:microsoft.com/office/officeart/2005/8/layout/process5"/>
    <dgm:cxn modelId="{C9FE1A7D-DC47-44ED-9BA1-951846E92FDF}" srcId="{2D3B3F24-FC31-4817-9539-52B667626339}" destId="{4C9540C3-93E1-48E7-9C39-5E6F86ECAFCE}" srcOrd="3" destOrd="0" parTransId="{D8C8D748-45A9-469E-AADE-146692CDE9D2}" sibTransId="{54BCCABB-D39E-4AE4-90C5-ACEBC329F683}"/>
    <dgm:cxn modelId="{6F126DAC-AC0C-4E0B-8CC8-A7F4968D1AC9}" srcId="{2D3B3F24-FC31-4817-9539-52B667626339}" destId="{B07F6918-7BA4-463F-8624-7C440CDD2632}" srcOrd="2" destOrd="0" parTransId="{8461ACA4-36A1-4991-BD7C-21A6C8092949}" sibTransId="{80CC8A34-D94C-4981-B837-FD305104E1D3}"/>
    <dgm:cxn modelId="{60E01787-CAA6-4797-8DE1-A52D3946FB5D}" type="presOf" srcId="{4C9540C3-93E1-48E7-9C39-5E6F86ECAFCE}" destId="{81A48633-35C4-449C-A5FB-4E84102F4EC1}" srcOrd="0" destOrd="0" presId="urn:microsoft.com/office/officeart/2005/8/layout/process5"/>
    <dgm:cxn modelId="{C4FCBA6C-F926-4631-BE34-88264421B630}" type="presOf" srcId="{A9E03839-1653-462B-9EBD-2F618AA237A1}" destId="{E2DBD965-617F-4E04-8A2E-43A23A6C2057}" srcOrd="0" destOrd="0" presId="urn:microsoft.com/office/officeart/2005/8/layout/process5"/>
    <dgm:cxn modelId="{0895DBE2-B6FD-4E2B-8BBD-4F25DFA8A15A}" type="presOf" srcId="{80CC8A34-D94C-4981-B837-FD305104E1D3}" destId="{C143A74E-D684-454C-98B5-49DC159761BC}" srcOrd="1" destOrd="0" presId="urn:microsoft.com/office/officeart/2005/8/layout/process5"/>
    <dgm:cxn modelId="{4304FEB4-9F43-4DCC-A7A1-DC9C68878058}" type="presOf" srcId="{80CC8A34-D94C-4981-B837-FD305104E1D3}" destId="{7B9DBDFA-0C6B-4920-A5CB-1119A816FF29}" srcOrd="0" destOrd="0" presId="urn:microsoft.com/office/officeart/2005/8/layout/process5"/>
    <dgm:cxn modelId="{ACFCB617-2577-446E-8513-FF2727842F56}" srcId="{2D3B3F24-FC31-4817-9539-52B667626339}" destId="{CE381A9A-0DDC-4E05-99E8-A4C2F9DD7CE1}" srcOrd="1" destOrd="0" parTransId="{D00DFD05-A296-481B-9A9C-6E2B53126C51}" sibTransId="{DA3A2CDE-EF4B-47FC-8C21-85BC62764197}"/>
    <dgm:cxn modelId="{168A2600-B0DF-4E3C-B3E6-850AC7C2AC18}" type="presOf" srcId="{CE381A9A-0DDC-4E05-99E8-A4C2F9DD7CE1}" destId="{09AD4C82-826B-4510-9DCA-40590A8477A1}" srcOrd="0" destOrd="0" presId="urn:microsoft.com/office/officeart/2005/8/layout/process5"/>
    <dgm:cxn modelId="{9D679E61-8F8D-4751-A1F4-1F14801E5B08}" srcId="{2D3B3F24-FC31-4817-9539-52B667626339}" destId="{800225DB-D853-4F60-94F5-67DCEAFEE3C2}" srcOrd="0" destOrd="0" parTransId="{F6E27452-13E0-4682-9FED-CD2B22276D9E}" sibTransId="{A9E03839-1653-462B-9EBD-2F618AA237A1}"/>
    <dgm:cxn modelId="{416769C8-D53C-4431-96C6-D0CFB9F1FFD5}" type="presParOf" srcId="{6FBE3260-EA4D-49AE-B1E8-13FD45FF2EE9}" destId="{5799AE54-026B-4857-B7F7-21E669D08E12}" srcOrd="0" destOrd="0" presId="urn:microsoft.com/office/officeart/2005/8/layout/process5"/>
    <dgm:cxn modelId="{2F6BFA72-416B-48BA-9909-1181C94AAF2C}" type="presParOf" srcId="{6FBE3260-EA4D-49AE-B1E8-13FD45FF2EE9}" destId="{E2DBD965-617F-4E04-8A2E-43A23A6C2057}" srcOrd="1" destOrd="0" presId="urn:microsoft.com/office/officeart/2005/8/layout/process5"/>
    <dgm:cxn modelId="{F867961A-FCF9-4944-8FB9-6EF348BDCA92}" type="presParOf" srcId="{E2DBD965-617F-4E04-8A2E-43A23A6C2057}" destId="{26980870-6BA2-4623-B8BD-F36E2FEC0C61}" srcOrd="0" destOrd="0" presId="urn:microsoft.com/office/officeart/2005/8/layout/process5"/>
    <dgm:cxn modelId="{17991D73-3D7B-4F01-92EE-725BFD6ED3CB}" type="presParOf" srcId="{6FBE3260-EA4D-49AE-B1E8-13FD45FF2EE9}" destId="{09AD4C82-826B-4510-9DCA-40590A8477A1}" srcOrd="2" destOrd="0" presId="urn:microsoft.com/office/officeart/2005/8/layout/process5"/>
    <dgm:cxn modelId="{5A3738A5-B13C-4C0F-8A84-D3F243F378E9}" type="presParOf" srcId="{6FBE3260-EA4D-49AE-B1E8-13FD45FF2EE9}" destId="{B7415E69-06F7-44EC-8997-6BA6524F799A}" srcOrd="3" destOrd="0" presId="urn:microsoft.com/office/officeart/2005/8/layout/process5"/>
    <dgm:cxn modelId="{43DF1D92-F21A-49F4-97C3-5EAC8D9128C3}" type="presParOf" srcId="{B7415E69-06F7-44EC-8997-6BA6524F799A}" destId="{D0F5B65F-3E66-459A-950A-BFD89E3D949B}" srcOrd="0" destOrd="0" presId="urn:microsoft.com/office/officeart/2005/8/layout/process5"/>
    <dgm:cxn modelId="{DE8F29BE-836C-45D7-AAA1-0C40B35E50FB}" type="presParOf" srcId="{6FBE3260-EA4D-49AE-B1E8-13FD45FF2EE9}" destId="{DDE1A4AE-9B96-4C21-AEC0-8448A72E8608}" srcOrd="4" destOrd="0" presId="urn:microsoft.com/office/officeart/2005/8/layout/process5"/>
    <dgm:cxn modelId="{E728449A-48C6-4A47-A8B6-DBF56DECACC9}" type="presParOf" srcId="{6FBE3260-EA4D-49AE-B1E8-13FD45FF2EE9}" destId="{7B9DBDFA-0C6B-4920-A5CB-1119A816FF29}" srcOrd="5" destOrd="0" presId="urn:microsoft.com/office/officeart/2005/8/layout/process5"/>
    <dgm:cxn modelId="{576191D0-8ED0-4AF6-B25A-CF97C763EEE4}" type="presParOf" srcId="{7B9DBDFA-0C6B-4920-A5CB-1119A816FF29}" destId="{C143A74E-D684-454C-98B5-49DC159761BC}" srcOrd="0" destOrd="0" presId="urn:microsoft.com/office/officeart/2005/8/layout/process5"/>
    <dgm:cxn modelId="{E6AC22C6-95E5-4C7F-9622-E1D620A7AD7C}" type="presParOf" srcId="{6FBE3260-EA4D-49AE-B1E8-13FD45FF2EE9}" destId="{81A48633-35C4-449C-A5FB-4E84102F4EC1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99AE54-026B-4857-B7F7-21E669D08E12}">
      <dsp:nvSpPr>
        <dsp:cNvPr id="0" name=""/>
        <dsp:cNvSpPr/>
      </dsp:nvSpPr>
      <dsp:spPr>
        <a:xfrm>
          <a:off x="0" y="4432423"/>
          <a:ext cx="2295494" cy="1053976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b="1" kern="1200" dirty="0" smtClean="0"/>
            <a:t>HF</a:t>
          </a:r>
          <a:endParaRPr lang="en-GB" sz="2700" b="1" kern="1200" dirty="0"/>
        </a:p>
      </dsp:txBody>
      <dsp:txXfrm>
        <a:off x="30870" y="4463293"/>
        <a:ext cx="2233754" cy="992236"/>
      </dsp:txXfrm>
    </dsp:sp>
    <dsp:sp modelId="{E2DBD965-617F-4E04-8A2E-43A23A6C2057}">
      <dsp:nvSpPr>
        <dsp:cNvPr id="0" name=""/>
        <dsp:cNvSpPr/>
      </dsp:nvSpPr>
      <dsp:spPr>
        <a:xfrm rot="19215581">
          <a:off x="1563999" y="3351254"/>
          <a:ext cx="730265" cy="7148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100" kern="1200"/>
        </a:p>
      </dsp:txBody>
      <dsp:txXfrm>
        <a:off x="1588773" y="3562764"/>
        <a:ext cx="515822" cy="428887"/>
      </dsp:txXfrm>
    </dsp:sp>
    <dsp:sp modelId="{09AD4C82-826B-4510-9DCA-40590A8477A1}">
      <dsp:nvSpPr>
        <dsp:cNvPr id="0" name=""/>
        <dsp:cNvSpPr/>
      </dsp:nvSpPr>
      <dsp:spPr>
        <a:xfrm>
          <a:off x="5927545" y="4526028"/>
          <a:ext cx="2454442" cy="960371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b="1" kern="1200" dirty="0" smtClean="0"/>
            <a:t>Community</a:t>
          </a:r>
          <a:endParaRPr lang="en-GB" sz="2700" b="1" kern="1200" dirty="0"/>
        </a:p>
      </dsp:txBody>
      <dsp:txXfrm>
        <a:off x="5955673" y="4554156"/>
        <a:ext cx="2398186" cy="904115"/>
      </dsp:txXfrm>
    </dsp:sp>
    <dsp:sp modelId="{B7415E69-06F7-44EC-8997-6BA6524F799A}">
      <dsp:nvSpPr>
        <dsp:cNvPr id="0" name=""/>
        <dsp:cNvSpPr/>
      </dsp:nvSpPr>
      <dsp:spPr>
        <a:xfrm rot="12880097">
          <a:off x="5647761" y="3369821"/>
          <a:ext cx="616296" cy="6849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100" kern="1200"/>
        </a:p>
      </dsp:txBody>
      <dsp:txXfrm rot="10800000">
        <a:off x="5816237" y="3559395"/>
        <a:ext cx="431407" cy="410965"/>
      </dsp:txXfrm>
    </dsp:sp>
    <dsp:sp modelId="{DDE1A4AE-9B96-4C21-AEC0-8448A72E8608}">
      <dsp:nvSpPr>
        <dsp:cNvPr id="0" name=""/>
        <dsp:cNvSpPr/>
      </dsp:nvSpPr>
      <dsp:spPr>
        <a:xfrm>
          <a:off x="2342897" y="2244174"/>
          <a:ext cx="3295897" cy="11476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b="1" kern="1200" dirty="0" smtClean="0"/>
            <a:t>Local CRO</a:t>
          </a:r>
          <a:endParaRPr lang="en-GB" sz="2700" b="1" kern="1200" dirty="0"/>
        </a:p>
      </dsp:txBody>
      <dsp:txXfrm>
        <a:off x="2376511" y="2277788"/>
        <a:ext cx="3228669" cy="1080427"/>
      </dsp:txXfrm>
    </dsp:sp>
    <dsp:sp modelId="{7B9DBDFA-0C6B-4920-A5CB-1119A816FF29}">
      <dsp:nvSpPr>
        <dsp:cNvPr id="0" name=""/>
        <dsp:cNvSpPr/>
      </dsp:nvSpPr>
      <dsp:spPr>
        <a:xfrm rot="16104232">
          <a:off x="3667855" y="1422194"/>
          <a:ext cx="584383" cy="5810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100" kern="1200"/>
        </a:p>
      </dsp:txBody>
      <dsp:txXfrm rot="5400000">
        <a:off x="3788159" y="1594809"/>
        <a:ext cx="348630" cy="410068"/>
      </dsp:txXfrm>
    </dsp:sp>
    <dsp:sp modelId="{81A48633-35C4-449C-A5FB-4E84102F4EC1}">
      <dsp:nvSpPr>
        <dsp:cNvPr id="0" name=""/>
        <dsp:cNvSpPr/>
      </dsp:nvSpPr>
      <dsp:spPr>
        <a:xfrm>
          <a:off x="2723857" y="110578"/>
          <a:ext cx="2412011" cy="10378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b="1" kern="1200" dirty="0" smtClean="0"/>
            <a:t>Central Database </a:t>
          </a:r>
          <a:endParaRPr lang="en-GB" sz="2700" b="1" kern="1200" dirty="0"/>
        </a:p>
      </dsp:txBody>
      <dsp:txXfrm>
        <a:off x="2754253" y="140974"/>
        <a:ext cx="2351219" cy="977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SUDAN TEAM for CRVS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CRO</a:t>
            </a:r>
            <a:r>
              <a:rPr lang="en-GB" dirty="0">
                <a:solidFill>
                  <a:schemeClr val="tx1"/>
                </a:solidFill>
              </a:rPr>
              <a:t>, NSO, MOH</a:t>
            </a:r>
          </a:p>
        </p:txBody>
      </p:sp>
    </p:spTree>
    <p:extLst>
      <p:ext uri="{BB962C8B-B14F-4D97-AF65-F5344CB8AC3E}">
        <p14:creationId xmlns:p14="http://schemas.microsoft.com/office/powerpoint/2010/main" val="273271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smtClean="0"/>
              <a:t>Tabulation</a:t>
            </a:r>
            <a:r>
              <a:rPr lang="en-GB" dirty="0" smtClean="0"/>
              <a:t>: </a:t>
            </a:r>
            <a:r>
              <a:rPr lang="en-GB" b="1" dirty="0" smtClean="0">
                <a:solidFill>
                  <a:srgbClr val="FF0000"/>
                </a:solidFill>
              </a:rPr>
              <a:t>First priority tables </a:t>
            </a:r>
            <a:endParaRPr lang="en-GB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273829"/>
              </p:ext>
            </p:extLst>
          </p:nvPr>
        </p:nvGraphicFramePr>
        <p:xfrm>
          <a:off x="228600" y="762000"/>
          <a:ext cx="8763000" cy="5920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600"/>
                <a:gridCol w="1371600"/>
                <a:gridCol w="1828800"/>
              </a:tblGrid>
              <a:tr h="49530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Possible: Yes/No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Possible if civil registration data are combined with data from other sources</a:t>
                      </a:r>
                      <a:endParaRPr lang="en-GB" sz="2400" dirty="0"/>
                    </a:p>
                  </a:txBody>
                  <a:tcPr/>
                </a:tc>
              </a:tr>
              <a:tr h="891540">
                <a:tc>
                  <a:txBody>
                    <a:bodyPr/>
                    <a:lstStyle/>
                    <a:p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number of live births by sex, incl. sex ratio at birth and site of delivery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Yes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</a:tr>
              <a:tr h="891540">
                <a:tc>
                  <a:txBody>
                    <a:bodyPr/>
                    <a:lstStyle/>
                    <a:p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Live births by place of residence and urban–rural residence of the mother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Yes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</a:tr>
              <a:tr h="891540">
                <a:tc>
                  <a:txBody>
                    <a:bodyPr/>
                    <a:lstStyle/>
                    <a:p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Live births by age of mother (15-19, 20-24 … 45-49)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Yes </a:t>
                      </a:r>
                      <a:r>
                        <a:rPr lang="en-GB" sz="1400" dirty="0" smtClean="0"/>
                        <a:t>(Through link</a:t>
                      </a:r>
                      <a:r>
                        <a:rPr lang="en-GB" sz="1400" baseline="0" dirty="0" smtClean="0"/>
                        <a:t> with mother Id.)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Yes (CR)</a:t>
                      </a:r>
                      <a:endParaRPr lang="en-GB" sz="2400" dirty="0"/>
                    </a:p>
                  </a:txBody>
                  <a:tcPr/>
                </a:tc>
              </a:tr>
              <a:tr h="891540">
                <a:tc>
                  <a:txBody>
                    <a:bodyPr/>
                    <a:lstStyle/>
                    <a:p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Live births by place of occurrence and sex of child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Yes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</a:tr>
              <a:tr h="891540">
                <a:tc>
                  <a:txBody>
                    <a:bodyPr/>
                    <a:lstStyle/>
                    <a:p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Live births by place of occurrence and place of usual residence of mother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Yes </a:t>
                      </a:r>
                      <a:r>
                        <a:rPr lang="en-GB" sz="1400" dirty="0" smtClean="0"/>
                        <a:t>(Through link</a:t>
                      </a:r>
                      <a:r>
                        <a:rPr lang="en-GB" sz="1400" baseline="0" dirty="0" smtClean="0"/>
                        <a:t> with mother Id.)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Yes (CR)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41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99"/>
            <a:ext cx="8229600" cy="725901"/>
          </a:xfrm>
        </p:spPr>
        <p:txBody>
          <a:bodyPr>
            <a:noAutofit/>
          </a:bodyPr>
          <a:lstStyle/>
          <a:p>
            <a:pPr algn="l"/>
            <a:r>
              <a:rPr lang="en-GB" b="1" dirty="0" smtClean="0"/>
              <a:t>Tabulation</a:t>
            </a:r>
            <a:r>
              <a:rPr lang="en-GB" dirty="0" smtClean="0"/>
              <a:t>: </a:t>
            </a:r>
            <a:r>
              <a:rPr lang="en-GB" b="1" dirty="0" smtClean="0">
                <a:solidFill>
                  <a:srgbClr val="FF0000"/>
                </a:solidFill>
              </a:rPr>
              <a:t>Second priority tables</a:t>
            </a:r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4433302"/>
              </p:ext>
            </p:extLst>
          </p:nvPr>
        </p:nvGraphicFramePr>
        <p:xfrm>
          <a:off x="76200" y="807720"/>
          <a:ext cx="8915400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600200"/>
                <a:gridCol w="2743200"/>
              </a:tblGrid>
              <a:tr h="91440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Possible: Yes/No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Possible if civil registration data are combined with data from other sources</a:t>
                      </a:r>
                      <a:endParaRPr lang="en-GB" sz="2400" dirty="0"/>
                    </a:p>
                  </a:txBody>
                  <a:tcPr/>
                </a:tc>
              </a:tr>
              <a:tr h="632298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Live births by place of registration, month of occurrence and month of registration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Yes</a:t>
                      </a:r>
                      <a:r>
                        <a:rPr lang="en-GB" sz="2000" baseline="0" dirty="0" smtClean="0"/>
                        <a:t>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</a:tr>
              <a:tr h="632298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Live births by place of usual residence and age of mother, sex of child and live-birth order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Yes </a:t>
                      </a:r>
                      <a:r>
                        <a:rPr lang="en-GB" sz="1200" dirty="0" smtClean="0"/>
                        <a:t>(Through link</a:t>
                      </a:r>
                      <a:r>
                        <a:rPr lang="en-GB" sz="1200" baseline="0" dirty="0" smtClean="0"/>
                        <a:t> with mother Id.)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Yes (CR)</a:t>
                      </a:r>
                      <a:endParaRPr lang="en-GB" sz="2000" dirty="0"/>
                    </a:p>
                  </a:txBody>
                  <a:tcPr/>
                </a:tc>
              </a:tr>
              <a:tr h="632298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Live births by place of birth, place of usual residence and age of mother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Yes </a:t>
                      </a:r>
                      <a:r>
                        <a:rPr lang="en-GB" sz="1200" dirty="0" smtClean="0"/>
                        <a:t>(Through link</a:t>
                      </a:r>
                      <a:r>
                        <a:rPr lang="en-GB" sz="1200" baseline="0" dirty="0" smtClean="0"/>
                        <a:t> with mother Id.)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Yes (CR)</a:t>
                      </a:r>
                      <a:endParaRPr lang="en-GB" sz="2000" dirty="0"/>
                    </a:p>
                  </a:txBody>
                  <a:tcPr/>
                </a:tc>
              </a:tr>
              <a:tr h="632298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Live births by place of occurrence, site of delivery and attendant at birth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No.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</a:tr>
              <a:tr h="632298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Live births by month, place of occurrence and place of usual residence of mother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Yes </a:t>
                      </a:r>
                      <a:r>
                        <a:rPr lang="en-GB" sz="1200" dirty="0" smtClean="0"/>
                        <a:t>(Through link</a:t>
                      </a:r>
                      <a:r>
                        <a:rPr lang="en-GB" sz="1200" baseline="0" dirty="0" smtClean="0"/>
                        <a:t> with mother Id.)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Yes (CR)</a:t>
                      </a:r>
                      <a:endParaRPr lang="en-GB" sz="2000" dirty="0"/>
                    </a:p>
                  </a:txBody>
                  <a:tcPr/>
                </a:tc>
              </a:tr>
              <a:tr h="632298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Live births by age, place of usual residence and marital status of mother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Yes </a:t>
                      </a:r>
                      <a:r>
                        <a:rPr lang="en-GB" sz="1200" dirty="0" smtClean="0"/>
                        <a:t>(Through link</a:t>
                      </a:r>
                      <a:r>
                        <a:rPr lang="en-GB" sz="1200" baseline="0" dirty="0" smtClean="0"/>
                        <a:t> with mother Id.)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Yes (CR)</a:t>
                      </a:r>
                      <a:endParaRPr lang="en-GB" sz="2000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Live births by age of father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Yes </a:t>
                      </a:r>
                      <a:r>
                        <a:rPr lang="en-GB" sz="1200" dirty="0" smtClean="0"/>
                        <a:t>(Through link</a:t>
                      </a:r>
                      <a:r>
                        <a:rPr lang="en-GB" sz="1200" baseline="0" dirty="0" smtClean="0"/>
                        <a:t> with mother Id.)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Yes (CR)</a:t>
                      </a:r>
                      <a:endParaRPr lang="en-GB" sz="2000" dirty="0"/>
                    </a:p>
                  </a:txBody>
                  <a:tcPr/>
                </a:tc>
              </a:tr>
              <a:tr h="632298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Live births by place of usual residence, age and educational attainment of mother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Yes </a:t>
                      </a:r>
                      <a:r>
                        <a:rPr lang="en-GB" sz="1200" dirty="0" smtClean="0"/>
                        <a:t>(Through link</a:t>
                      </a:r>
                      <a:r>
                        <a:rPr lang="en-GB" sz="1200" baseline="0" dirty="0" smtClean="0"/>
                        <a:t> with mother Id.)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Yes (CR)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51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899"/>
            <a:ext cx="8229600" cy="725901"/>
          </a:xfrm>
        </p:spPr>
        <p:txBody>
          <a:bodyPr>
            <a:noAutofit/>
          </a:bodyPr>
          <a:lstStyle/>
          <a:p>
            <a:pPr algn="l"/>
            <a:r>
              <a:rPr lang="en-GB" b="1" dirty="0" smtClean="0"/>
              <a:t>Tabulation</a:t>
            </a:r>
            <a:r>
              <a:rPr lang="en-GB" dirty="0" smtClean="0"/>
              <a:t>: </a:t>
            </a:r>
            <a:r>
              <a:rPr lang="en-GB" b="1" dirty="0" smtClean="0">
                <a:solidFill>
                  <a:srgbClr val="FF0000"/>
                </a:solidFill>
              </a:rPr>
              <a:t>Second priority tables </a:t>
            </a:r>
            <a:endParaRPr lang="en-GB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8181282"/>
              </p:ext>
            </p:extLst>
          </p:nvPr>
        </p:nvGraphicFramePr>
        <p:xfrm>
          <a:off x="228600" y="1537943"/>
          <a:ext cx="8686800" cy="4786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219200"/>
                <a:gridCol w="2895600"/>
              </a:tblGrid>
              <a:tr h="1037617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Possible: Yes/No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Possible if civil registration data are combined with data from other sources</a:t>
                      </a:r>
                      <a:endParaRPr lang="en-GB" sz="2400" dirty="0"/>
                    </a:p>
                  </a:txBody>
                  <a:tcPr/>
                </a:tc>
              </a:tr>
              <a:tr h="632298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Live births by educational attainment and age of mother, and live-birth order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No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No </a:t>
                      </a:r>
                      <a:endParaRPr lang="en-GB" sz="2000" dirty="0"/>
                    </a:p>
                  </a:txBody>
                  <a:tcPr/>
                </a:tc>
              </a:tr>
              <a:tr h="632298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Live births by live-birth order and interval between last and previous live births to mother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No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No </a:t>
                      </a:r>
                      <a:endParaRPr lang="en-GB" sz="2000" dirty="0"/>
                    </a:p>
                  </a:txBody>
                  <a:tcPr/>
                </a:tc>
              </a:tr>
              <a:tr h="632298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Live births by place of usual residence and age of mother and legitimacy status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No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No </a:t>
                      </a:r>
                      <a:endParaRPr lang="en-GB" sz="2000" dirty="0"/>
                    </a:p>
                  </a:txBody>
                  <a:tcPr/>
                </a:tc>
              </a:tr>
              <a:tr h="632298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Live births by site of delivery, attendant at birth and birth weight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No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No </a:t>
                      </a:r>
                      <a:endParaRPr lang="en-GB" sz="2000" dirty="0"/>
                    </a:p>
                  </a:txBody>
                  <a:tcPr/>
                </a:tc>
              </a:tr>
              <a:tr h="632298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Live births by birth weight and place of usual residence and educational attainment of mother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No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No 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85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899"/>
            <a:ext cx="8229600" cy="725901"/>
          </a:xfrm>
        </p:spPr>
        <p:txBody>
          <a:bodyPr>
            <a:noAutofit/>
          </a:bodyPr>
          <a:lstStyle/>
          <a:p>
            <a:pPr algn="l"/>
            <a:r>
              <a:rPr lang="en-GB" b="1" dirty="0" smtClean="0"/>
              <a:t>Tabulation</a:t>
            </a:r>
            <a:r>
              <a:rPr lang="en-GB" dirty="0" smtClean="0"/>
              <a:t>: </a:t>
            </a:r>
            <a:r>
              <a:rPr lang="en-GB" b="1" dirty="0" smtClean="0">
                <a:solidFill>
                  <a:srgbClr val="FF0000"/>
                </a:solidFill>
              </a:rPr>
              <a:t>Second priority tables </a:t>
            </a:r>
            <a:endParaRPr lang="en-GB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08352"/>
              </p:ext>
            </p:extLst>
          </p:nvPr>
        </p:nvGraphicFramePr>
        <p:xfrm>
          <a:off x="228600" y="1295400"/>
          <a:ext cx="8686800" cy="5335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219200"/>
                <a:gridCol w="2895600"/>
              </a:tblGrid>
              <a:tr h="1037617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Possible: Yes/No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Possible if civil registration data are combined with data from other sources</a:t>
                      </a:r>
                      <a:endParaRPr lang="en-GB" sz="2400" dirty="0"/>
                    </a:p>
                  </a:txBody>
                  <a:tcPr/>
                </a:tc>
              </a:tr>
              <a:tr h="632298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Live births by gestational age, place of usual residence of mother and birth Weight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No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No </a:t>
                      </a:r>
                      <a:endParaRPr lang="en-GB" sz="2000" dirty="0"/>
                    </a:p>
                  </a:txBody>
                  <a:tcPr/>
                </a:tc>
              </a:tr>
              <a:tr h="632298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Live births by birth weight, place of usual residence of mother and month in which prenatal care began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No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No </a:t>
                      </a:r>
                      <a:endParaRPr lang="en-GB" sz="2000" dirty="0"/>
                    </a:p>
                  </a:txBody>
                  <a:tcPr/>
                </a:tc>
              </a:tr>
              <a:tr h="632298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Live births by age and place of usual residence of mother and month in which prenatal care began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No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No </a:t>
                      </a:r>
                      <a:endParaRPr lang="en-GB" sz="2000" dirty="0"/>
                    </a:p>
                  </a:txBody>
                  <a:tcPr/>
                </a:tc>
              </a:tr>
              <a:tr h="632298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Live births by live-birth order, place of usual residence of mother and month in which prenatal care began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No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No </a:t>
                      </a:r>
                      <a:endParaRPr lang="en-GB" sz="2000" dirty="0"/>
                    </a:p>
                  </a:txBody>
                  <a:tcPr/>
                </a:tc>
              </a:tr>
              <a:tr h="632298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Live births by place of usual residence of mother and duration of residence at the LB (life birth) current usual residence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No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No 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95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2573" y="-1092574"/>
            <a:ext cx="6958853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3614" y="29202"/>
            <a:ext cx="7918386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400" b="1" dirty="0"/>
              <a:t>M</a:t>
            </a:r>
            <a:r>
              <a:rPr lang="en-GB" sz="2400" b="1" dirty="0" smtClean="0"/>
              <a:t>easure taken to improve quality &amp; interoperability of CRVS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07854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71596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Birth and Death Registration </a:t>
            </a:r>
            <a:r>
              <a:rPr lang="en-GB" b="1" dirty="0"/>
              <a:t>C</a:t>
            </a:r>
            <a:r>
              <a:rPr lang="en-GB" b="1" dirty="0" smtClean="0"/>
              <a:t>overage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Birth </a:t>
            </a:r>
            <a:r>
              <a:rPr lang="en-GB" dirty="0"/>
              <a:t>Registration </a:t>
            </a:r>
            <a:r>
              <a:rPr lang="en-GB" dirty="0" smtClean="0"/>
              <a:t>Coverage: 67.3%</a:t>
            </a:r>
          </a:p>
          <a:p>
            <a:r>
              <a:rPr lang="en-GB" dirty="0"/>
              <a:t>Death Registration </a:t>
            </a:r>
            <a:r>
              <a:rPr lang="en-GB" dirty="0" smtClean="0"/>
              <a:t>Coverage: ~ 10%</a:t>
            </a:r>
          </a:p>
          <a:p>
            <a:pPr lvl="1"/>
            <a:endParaRPr lang="en-GB" sz="2400" dirty="0" smtClean="0"/>
          </a:p>
          <a:p>
            <a:r>
              <a:rPr lang="en-GB" dirty="0" smtClean="0"/>
              <a:t>Obstacles  for 100% coverage:</a:t>
            </a:r>
          </a:p>
          <a:p>
            <a:pPr lvl="1"/>
            <a:r>
              <a:rPr lang="en-GB" sz="2400" dirty="0" smtClean="0"/>
              <a:t>Vast </a:t>
            </a:r>
            <a:r>
              <a:rPr lang="en-GB" sz="2400" dirty="0"/>
              <a:t>country, with remote area and hard to reach population </a:t>
            </a:r>
          </a:p>
          <a:p>
            <a:pPr lvl="1"/>
            <a:r>
              <a:rPr lang="en-GB" sz="2400" dirty="0" smtClean="0"/>
              <a:t>Low coverage with health facilities </a:t>
            </a:r>
          </a:p>
          <a:p>
            <a:pPr lvl="1"/>
            <a:r>
              <a:rPr lang="en-GB" sz="2400" dirty="0" smtClean="0"/>
              <a:t>Community incentives for incentives  </a:t>
            </a:r>
          </a:p>
          <a:p>
            <a:r>
              <a:rPr lang="en-GB" dirty="0" smtClean="0"/>
              <a:t>The main reason for not compiling vital statistics based on CV is: coordination between VRO &amp; NSO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605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Sudan Indicators for Births and deaths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>(Source: NSO 2017)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 smtClean="0"/>
              <a:t>Birth:</a:t>
            </a:r>
          </a:p>
          <a:p>
            <a:r>
              <a:rPr lang="en-GB" dirty="0" smtClean="0"/>
              <a:t>Crud birth rate (CBR): 37.9 </a:t>
            </a:r>
            <a:r>
              <a:rPr lang="en-GB" dirty="0"/>
              <a:t>per 1000</a:t>
            </a:r>
            <a:endParaRPr lang="en-GB" dirty="0" smtClean="0"/>
          </a:p>
          <a:p>
            <a:r>
              <a:rPr lang="en-GB" dirty="0" smtClean="0"/>
              <a:t>Total fertility rate (TFR): 5.1%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Death: </a:t>
            </a:r>
            <a:endParaRPr lang="en-GB" b="1" dirty="0"/>
          </a:p>
          <a:p>
            <a:r>
              <a:rPr lang="en-GB" dirty="0" smtClean="0"/>
              <a:t>Crud death rate (CDR): 8.8 </a:t>
            </a:r>
            <a:r>
              <a:rPr lang="en-GB" dirty="0"/>
              <a:t>per 1000</a:t>
            </a:r>
            <a:endParaRPr lang="en-GB" dirty="0" smtClean="0"/>
          </a:p>
          <a:p>
            <a:r>
              <a:rPr lang="en-GB" dirty="0" smtClean="0"/>
              <a:t>Total life expectancy (TLE): 62.7 years </a:t>
            </a:r>
          </a:p>
          <a:p>
            <a:r>
              <a:rPr lang="en-GB" dirty="0" smtClean="0"/>
              <a:t>Under 5 mortality rate (U5MR): 115.7 per 1000 LB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267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Thanks You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17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Contents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CV Architecture for Birth &amp; </a:t>
            </a:r>
            <a:r>
              <a:rPr lang="en-GB" dirty="0" smtClean="0"/>
              <a:t>Death</a:t>
            </a:r>
          </a:p>
          <a:p>
            <a:r>
              <a:rPr lang="en-GB" dirty="0"/>
              <a:t>SWOT </a:t>
            </a:r>
            <a:r>
              <a:rPr lang="en-GB" dirty="0" smtClean="0"/>
              <a:t>Analysis</a:t>
            </a:r>
          </a:p>
          <a:p>
            <a:r>
              <a:rPr lang="en-GB" dirty="0"/>
              <a:t>Comparison of the core topics with the national </a:t>
            </a:r>
            <a:r>
              <a:rPr lang="en-GB" dirty="0" smtClean="0"/>
              <a:t>practices</a:t>
            </a:r>
          </a:p>
          <a:p>
            <a:r>
              <a:rPr lang="en-GB" dirty="0" smtClean="0"/>
              <a:t>Measure </a:t>
            </a:r>
            <a:r>
              <a:rPr lang="en-GB" dirty="0"/>
              <a:t>taken to improve quality &amp; interoperability of </a:t>
            </a:r>
            <a:r>
              <a:rPr lang="en-GB" dirty="0" smtClean="0"/>
              <a:t>CRVS</a:t>
            </a:r>
          </a:p>
          <a:p>
            <a:r>
              <a:rPr lang="en-GB" dirty="0"/>
              <a:t>Birth and Death Registration </a:t>
            </a:r>
            <a:r>
              <a:rPr lang="en-GB" dirty="0" smtClean="0"/>
              <a:t>Coverage</a:t>
            </a:r>
          </a:p>
          <a:p>
            <a:r>
              <a:rPr lang="en-GB" dirty="0"/>
              <a:t>Sudan Indicators for Births and deaths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76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763000" cy="868362"/>
          </a:xfrm>
        </p:spPr>
        <p:txBody>
          <a:bodyPr>
            <a:normAutofit/>
          </a:bodyPr>
          <a:lstStyle/>
          <a:p>
            <a:r>
              <a:rPr lang="en-GB" b="1" dirty="0" smtClean="0"/>
              <a:t>CV Architecture for Birth &amp; Death</a:t>
            </a:r>
            <a:endParaRPr lang="en-GB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69587931"/>
              </p:ext>
            </p:extLst>
          </p:nvPr>
        </p:nvGraphicFramePr>
        <p:xfrm>
          <a:off x="381000" y="1143000"/>
          <a:ext cx="8382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81200" y="6107668"/>
            <a:ext cx="5831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CRO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480443" y="4114800"/>
            <a:ext cx="1463157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Self reported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534093" y="5122454"/>
            <a:ext cx="13387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Paper based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810344" y="5122454"/>
            <a:ext cx="13387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Paper based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934201" y="3581400"/>
            <a:ext cx="15240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Issuing of VE Documents</a:t>
            </a:r>
            <a:endParaRPr lang="en-GB" sz="20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149044" y="3989457"/>
            <a:ext cx="5565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>
            <a:stCxn id="5" idx="0"/>
          </p:cNvCxnSpPr>
          <p:nvPr/>
        </p:nvCxnSpPr>
        <p:spPr>
          <a:xfrm rot="5400000" flipH="1" flipV="1">
            <a:off x="959110" y="3599679"/>
            <a:ext cx="3821667" cy="119431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71600" y="4050268"/>
            <a:ext cx="1230978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Web </a:t>
            </a:r>
            <a:r>
              <a:rPr lang="en-GB" dirty="0" smtClean="0"/>
              <a:t>based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53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SWOT Analysis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31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6237"/>
            <a:ext cx="8991600" cy="6805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57400" y="71735"/>
            <a:ext cx="1280222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Strength</a:t>
            </a:r>
            <a:endParaRPr lang="en-GB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3352800"/>
            <a:ext cx="1544269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Weakness 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60511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7" y="797794"/>
            <a:ext cx="9067800" cy="5307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33600" y="533400"/>
            <a:ext cx="2040943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Opportunities </a:t>
            </a:r>
            <a:endParaRPr lang="en-GB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3733800"/>
            <a:ext cx="1212255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Threats 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00809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652"/>
            <a:ext cx="8229600" cy="914400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Comparison of the core topics with the national practices, </a:t>
            </a:r>
            <a:r>
              <a:rPr lang="en-GB" sz="3200" b="1" dirty="0" smtClean="0">
                <a:solidFill>
                  <a:srgbClr val="FF0000"/>
                </a:solidFill>
              </a:rPr>
              <a:t>Birth </a:t>
            </a:r>
            <a:endParaRPr lang="en-GB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424461"/>
              </p:ext>
            </p:extLst>
          </p:nvPr>
        </p:nvGraphicFramePr>
        <p:xfrm>
          <a:off x="4637926" y="1057708"/>
          <a:ext cx="4415320" cy="5684336"/>
        </p:xfrm>
        <a:graphic>
          <a:graphicData uri="http://schemas.openxmlformats.org/drawingml/2006/table">
            <a:tbl>
              <a:tblPr rtl="1" firstRow="1" firstCol="1" bandRow="1">
                <a:tableStyleId>{8799B23B-EC83-4686-B30A-512413B5E67A}</a:tableStyleId>
              </a:tblPr>
              <a:tblGrid>
                <a:gridCol w="2986356"/>
                <a:gridCol w="1428964"/>
              </a:tblGrid>
              <a:tr h="44846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ar-SA" sz="2400" dirty="0" smtClean="0">
                          <a:effectLst/>
                        </a:rPr>
                        <a:t>المواضيع الاساسية 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r>
                        <a:rPr lang="ar-SA" sz="1800" dirty="0" smtClean="0">
                          <a:effectLst/>
                        </a:rPr>
                        <a:t>موجودة (نعم/لا)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4846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effectLst/>
                        </a:rPr>
                        <a:t>(1) </a:t>
                      </a:r>
                      <a:r>
                        <a:rPr lang="en-GB" sz="1800" dirty="0">
                          <a:effectLst/>
                        </a:rPr>
                        <a:t> </a:t>
                      </a:r>
                      <a:r>
                        <a:rPr lang="ar-SA" sz="1800" dirty="0" smtClean="0">
                          <a:effectLst/>
                        </a:rPr>
                        <a:t>خصائص الواقعة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48465">
                <a:tc>
                  <a:txBody>
                    <a:bodyPr/>
                    <a:lstStyle/>
                    <a:p>
                      <a:pPr marL="266700" indent="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 smtClean="0">
                          <a:effectLst/>
                        </a:rPr>
                        <a:t>تاريخ حدوث</a:t>
                      </a:r>
                      <a:r>
                        <a:rPr lang="ar-SA" sz="1800" b="0" baseline="0" dirty="0" smtClean="0">
                          <a:effectLst/>
                        </a:rPr>
                        <a:t> الواقعة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r>
                        <a:rPr lang="ar-SA" sz="1800" dirty="0" smtClean="0">
                          <a:effectLst/>
                        </a:rPr>
                        <a:t>نعم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48465">
                <a:tc>
                  <a:txBody>
                    <a:bodyPr/>
                    <a:lstStyle/>
                    <a:p>
                      <a:pPr marL="266700" indent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تاريخ التسجيل </a:t>
                      </a:r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r>
                        <a:rPr lang="ar-SA" sz="1800" dirty="0" smtClean="0">
                          <a:effectLst/>
                        </a:rPr>
                        <a:t>نعم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638221">
                <a:tc>
                  <a:txBody>
                    <a:bodyPr/>
                    <a:lstStyle/>
                    <a:p>
                      <a:pPr marL="266700" indent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مكان حدوث الواقعة</a:t>
                      </a:r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r>
                        <a:rPr lang="ar-SA" sz="1800" dirty="0" smtClean="0">
                          <a:effectLst/>
                        </a:rPr>
                        <a:t>نعم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48465">
                <a:tc>
                  <a:txBody>
                    <a:bodyPr/>
                    <a:lstStyle/>
                    <a:p>
                      <a:pPr marL="266700" indent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محل حدوث الواقعة</a:t>
                      </a:r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effectLst/>
                        </a:rPr>
                        <a:t>نعم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9329">
                <a:tc>
                  <a:txBody>
                    <a:bodyPr/>
                    <a:lstStyle/>
                    <a:p>
                      <a:pPr marL="266700" indent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الحدوث في الحضر/الريف</a:t>
                      </a:r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effectLst/>
                        </a:rPr>
                        <a:t>نعم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8064">
                <a:tc>
                  <a:txBody>
                    <a:bodyPr/>
                    <a:lstStyle/>
                    <a:p>
                      <a:pPr marL="266700" indent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مكان التسجيل</a:t>
                      </a:r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effectLst/>
                        </a:rPr>
                        <a:t>نعم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48465">
                <a:tc>
                  <a:txBody>
                    <a:bodyPr/>
                    <a:lstStyle/>
                    <a:p>
                      <a:pPr marL="266700" indent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نوع الولادة (وحيد/ توأم / 3 توائم ...)</a:t>
                      </a:r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لا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166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   أختصاصي التوليد 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لا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8379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(2) خصائص</a:t>
                      </a:r>
                      <a:r>
                        <a:rPr lang="ar-SA" sz="18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المولود حديث الولادة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جزئياً (الجنس:</a:t>
                      </a:r>
                      <a:r>
                        <a:rPr lang="ar-SA" sz="18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نعم، الوزن: لا)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2482580"/>
              </p:ext>
            </p:extLst>
          </p:nvPr>
        </p:nvGraphicFramePr>
        <p:xfrm>
          <a:off x="121578" y="1066130"/>
          <a:ext cx="4415320" cy="5659348"/>
        </p:xfrm>
        <a:graphic>
          <a:graphicData uri="http://schemas.openxmlformats.org/drawingml/2006/table">
            <a:tbl>
              <a:tblPr rtl="1" firstRow="1" firstCol="1" bandRow="1">
                <a:tableStyleId>{8799B23B-EC83-4686-B30A-512413B5E67A}</a:tableStyleId>
              </a:tblPr>
              <a:tblGrid>
                <a:gridCol w="2986356"/>
                <a:gridCol w="1428964"/>
              </a:tblGrid>
              <a:tr h="46871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ar-SA" sz="2400" dirty="0" smtClean="0">
                          <a:effectLst/>
                        </a:rPr>
                        <a:t>المواضيع الاساسية 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r>
                        <a:rPr lang="ar-SA" sz="1800" dirty="0" smtClean="0">
                          <a:effectLst/>
                        </a:rPr>
                        <a:t>موجودة (نعم/لا)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6871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 smtClean="0">
                          <a:effectLst/>
                          <a:latin typeface="+mn-lt"/>
                          <a:ea typeface="Calibri"/>
                          <a:cs typeface="+mn-cs"/>
                        </a:rPr>
                        <a:t>(3) خصائص</a:t>
                      </a:r>
                      <a:r>
                        <a:rPr lang="ar-SA" sz="1800" baseline="0" dirty="0" smtClean="0">
                          <a:effectLst/>
                          <a:latin typeface="+mn-lt"/>
                          <a:ea typeface="Calibri"/>
                          <a:cs typeface="+mn-cs"/>
                        </a:rPr>
                        <a:t> الأم</a:t>
                      </a:r>
                      <a:endParaRPr lang="en-GB" sz="18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68710">
                <a:tc>
                  <a:txBody>
                    <a:bodyPr/>
                    <a:lstStyle/>
                    <a:p>
                      <a:pPr marL="26670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مكان الإقامة المعتاد</a:t>
                      </a:r>
                      <a:endParaRPr lang="en-GB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effectLst/>
                        </a:rPr>
                        <a:t>نعم</a:t>
                      </a: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68710">
                <a:tc>
                  <a:txBody>
                    <a:bodyPr/>
                    <a:lstStyle/>
                    <a:p>
                      <a:pPr marL="266700" indent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محل الإقامة </a:t>
                      </a:r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effectLst/>
                        </a:rPr>
                        <a:t>نعم</a:t>
                      </a: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667032">
                <a:tc>
                  <a:txBody>
                    <a:bodyPr/>
                    <a:lstStyle/>
                    <a:p>
                      <a:pPr marL="266700" indent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إقامة حضرية / ريفية</a:t>
                      </a:r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effectLst/>
                        </a:rPr>
                        <a:t>نعم</a:t>
                      </a: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659418">
                <a:tc>
                  <a:txBody>
                    <a:bodyPr/>
                    <a:lstStyle/>
                    <a:p>
                      <a:pPr marL="266700" indent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مدة الإقامة في المكان المعتاد (الحالي)</a:t>
                      </a:r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لا 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</a:tr>
              <a:tr h="468710">
                <a:tc>
                  <a:txBody>
                    <a:bodyPr/>
                    <a:lstStyle/>
                    <a:p>
                      <a:pPr marL="266700" indent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مكان / بلد الميلاد</a:t>
                      </a:r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effectLst/>
                        </a:rPr>
                        <a:t>نعم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68710">
                <a:tc>
                  <a:txBody>
                    <a:bodyPr/>
                    <a:lstStyle/>
                    <a:p>
                      <a:pPr marL="266700" indent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المركز من حيث الهجرة </a:t>
                      </a:r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لا 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</a:tr>
              <a:tr h="46871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(4) خصائص الأب 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effectLst/>
                        </a:rPr>
                        <a:t>نعم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659418">
                <a:tc>
                  <a:txBody>
                    <a:bodyPr/>
                    <a:lstStyle/>
                    <a:p>
                      <a:pPr marL="266700" indent="-2667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(5) خصائص</a:t>
                      </a:r>
                      <a:r>
                        <a:rPr lang="ar-SA" sz="18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السكان المعرضين للخطر 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effectLst/>
                        </a:rPr>
                        <a:t>نعم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9251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8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652"/>
            <a:ext cx="8229600" cy="914400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Comparison of the core topics with the national practices, </a:t>
            </a:r>
            <a:r>
              <a:rPr lang="en-GB" sz="3200" b="1" dirty="0" smtClean="0">
                <a:solidFill>
                  <a:srgbClr val="FF0000"/>
                </a:solidFill>
              </a:rPr>
              <a:t>Death</a:t>
            </a:r>
            <a:endParaRPr lang="en-GB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757336"/>
              </p:ext>
            </p:extLst>
          </p:nvPr>
        </p:nvGraphicFramePr>
        <p:xfrm>
          <a:off x="4637926" y="1422798"/>
          <a:ext cx="4415320" cy="4225941"/>
        </p:xfrm>
        <a:graphic>
          <a:graphicData uri="http://schemas.openxmlformats.org/drawingml/2006/table">
            <a:tbl>
              <a:tblPr rtl="1" firstRow="1" firstCol="1" bandRow="1">
                <a:tableStyleId>{8799B23B-EC83-4686-B30A-512413B5E67A}</a:tableStyleId>
              </a:tblPr>
              <a:tblGrid>
                <a:gridCol w="2986356"/>
                <a:gridCol w="1428964"/>
              </a:tblGrid>
              <a:tr h="44846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ar-SA" sz="2400" dirty="0" smtClean="0">
                          <a:effectLst/>
                        </a:rPr>
                        <a:t>المواضيع الاساسية 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r>
                        <a:rPr lang="ar-SA" sz="1800" dirty="0" smtClean="0">
                          <a:effectLst/>
                        </a:rPr>
                        <a:t>موجودة (نعم/لا)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4846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effectLst/>
                        </a:rPr>
                        <a:t>(1) </a:t>
                      </a:r>
                      <a:r>
                        <a:rPr lang="en-GB" sz="1800" dirty="0">
                          <a:effectLst/>
                        </a:rPr>
                        <a:t> </a:t>
                      </a:r>
                      <a:r>
                        <a:rPr lang="ar-SA" sz="1800" dirty="0" smtClean="0">
                          <a:effectLst/>
                        </a:rPr>
                        <a:t>خصائص الواقعة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48465">
                <a:tc>
                  <a:txBody>
                    <a:bodyPr/>
                    <a:lstStyle/>
                    <a:p>
                      <a:pPr marL="26670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تاريخ حدوث الواقعة</a:t>
                      </a:r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r>
                        <a:rPr lang="ar-SA" sz="1800" dirty="0" smtClean="0">
                          <a:effectLst/>
                        </a:rPr>
                        <a:t>نعم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48465">
                <a:tc>
                  <a:txBody>
                    <a:bodyPr/>
                    <a:lstStyle/>
                    <a:p>
                      <a:pPr marL="26670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مكان حدوث الواقعة</a:t>
                      </a:r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effectLst/>
                        </a:rPr>
                        <a:t>نعم</a:t>
                      </a: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638221">
                <a:tc>
                  <a:txBody>
                    <a:bodyPr/>
                    <a:lstStyle/>
                    <a:p>
                      <a:pPr marL="26670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مكان التسجيل</a:t>
                      </a:r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effectLst/>
                        </a:rPr>
                        <a:t>نعم</a:t>
                      </a: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48465">
                <a:tc>
                  <a:txBody>
                    <a:bodyPr/>
                    <a:lstStyle/>
                    <a:p>
                      <a:pPr marL="26670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سبب الوفاة</a:t>
                      </a:r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لا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</a:tr>
              <a:tr h="448465">
                <a:tc>
                  <a:txBody>
                    <a:bodyPr/>
                    <a:lstStyle/>
                    <a:p>
                      <a:pPr marL="26670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مسؤول التصديق </a:t>
                      </a:r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effectLst/>
                        </a:rPr>
                        <a:t>نعم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4846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4846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8056610"/>
              </p:ext>
            </p:extLst>
          </p:nvPr>
        </p:nvGraphicFramePr>
        <p:xfrm>
          <a:off x="121578" y="1400296"/>
          <a:ext cx="4415320" cy="4238504"/>
        </p:xfrm>
        <a:graphic>
          <a:graphicData uri="http://schemas.openxmlformats.org/drawingml/2006/table">
            <a:tbl>
              <a:tblPr rtl="1" firstRow="1" firstCol="1" bandRow="1">
                <a:tableStyleId>{8799B23B-EC83-4686-B30A-512413B5E67A}</a:tableStyleId>
              </a:tblPr>
              <a:tblGrid>
                <a:gridCol w="2986356"/>
                <a:gridCol w="1428964"/>
              </a:tblGrid>
              <a:tr h="46519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ar-SA" sz="2400" dirty="0" smtClean="0">
                          <a:effectLst/>
                        </a:rPr>
                        <a:t>المواضيع الاساسية 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r>
                        <a:rPr lang="ar-SA" sz="1800" dirty="0" smtClean="0">
                          <a:effectLst/>
                        </a:rPr>
                        <a:t>موجودة (نعم/لا)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6519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(2) </a:t>
                      </a:r>
                      <a:r>
                        <a:rPr lang="ar-SA" sz="1800" dirty="0" smtClean="0">
                          <a:effectLst/>
                        </a:rPr>
                        <a:t>خصائص المتوفى 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65191">
                <a:tc>
                  <a:txBody>
                    <a:bodyPr/>
                    <a:lstStyle/>
                    <a:p>
                      <a:pPr marL="26670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تاريخ الميلاد</a:t>
                      </a:r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r>
                        <a:rPr lang="ar-SA" sz="1800" dirty="0" smtClean="0">
                          <a:effectLst/>
                        </a:rPr>
                        <a:t>نعم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65191">
                <a:tc>
                  <a:txBody>
                    <a:bodyPr/>
                    <a:lstStyle/>
                    <a:p>
                      <a:pPr marL="26670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نوع الجنس </a:t>
                      </a:r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r>
                        <a:rPr lang="ar-SA" sz="1800" dirty="0" smtClean="0">
                          <a:effectLst/>
                        </a:rPr>
                        <a:t>نعم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662024">
                <a:tc>
                  <a:txBody>
                    <a:bodyPr/>
                    <a:lstStyle/>
                    <a:p>
                      <a:pPr marL="26670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الحالة الزواجية </a:t>
                      </a:r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r>
                        <a:rPr lang="ar-SA" sz="1800" dirty="0" smtClean="0">
                          <a:effectLst/>
                        </a:rPr>
                        <a:t>نعم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65191">
                <a:tc>
                  <a:txBody>
                    <a:bodyPr/>
                    <a:lstStyle/>
                    <a:p>
                      <a:pPr marL="26670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مكان الإقامة المعتاد</a:t>
                      </a:r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effectLst/>
                        </a:rPr>
                        <a:t>نعم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69102">
                <a:tc>
                  <a:txBody>
                    <a:bodyPr/>
                    <a:lstStyle/>
                    <a:p>
                      <a:pPr marL="26670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dirty="0" smtClean="0">
                          <a:effectLst/>
                          <a:latin typeface="+mn-lt"/>
                          <a:ea typeface="Calibri"/>
                          <a:cs typeface="+mn-cs"/>
                        </a:rPr>
                        <a:t>مكان الإقامة المعتاد للأم (بالنسبة للوفيات دون الـ 1 سنة</a:t>
                      </a:r>
                      <a:r>
                        <a:rPr lang="ar-SA" sz="1800" b="0" baseline="0" dirty="0" smtClean="0">
                          <a:effectLst/>
                          <a:latin typeface="+mn-lt"/>
                          <a:ea typeface="Calibri"/>
                          <a:cs typeface="+mn-cs"/>
                        </a:rPr>
                        <a:t> من العمر)</a:t>
                      </a:r>
                      <a:endParaRPr lang="en-GB" sz="1800" b="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لا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81423">
                <a:tc>
                  <a:txBody>
                    <a:bodyPr/>
                    <a:lstStyle/>
                    <a:p>
                      <a:pPr marL="266700" marR="0" indent="-26670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 smtClean="0">
                          <a:effectLst/>
                          <a:latin typeface="+mn-lt"/>
                          <a:ea typeface="Calibri"/>
                          <a:cs typeface="+mn-cs"/>
                        </a:rPr>
                        <a:t>(3) خصائص</a:t>
                      </a:r>
                      <a:r>
                        <a:rPr lang="ar-SA" sz="1800" baseline="0" dirty="0" smtClean="0">
                          <a:effectLst/>
                          <a:latin typeface="+mn-lt"/>
                          <a:ea typeface="Calibri"/>
                          <a:cs typeface="+mn-cs"/>
                        </a:rPr>
                        <a:t> السكان المعرضين للخطر </a:t>
                      </a:r>
                      <a:endParaRPr lang="en-GB" sz="18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effectLst/>
                        </a:rPr>
                        <a:t>نعم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07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676400"/>
            <a:ext cx="92202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National List &amp; SDGs Indicators that depends  on the CV as a source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96130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944</Words>
  <Application>Microsoft Office PowerPoint</Application>
  <PresentationFormat>On-screen Show (4:3)</PresentationFormat>
  <Paragraphs>197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SUDAN TEAM for CRVS</vt:lpstr>
      <vt:lpstr>Contents </vt:lpstr>
      <vt:lpstr>CV Architecture for Birth &amp; Death</vt:lpstr>
      <vt:lpstr>SWOT Analysis</vt:lpstr>
      <vt:lpstr>PowerPoint Presentation</vt:lpstr>
      <vt:lpstr>PowerPoint Presentation</vt:lpstr>
      <vt:lpstr>Comparison of the core topics with the national practices, Birth </vt:lpstr>
      <vt:lpstr>Comparison of the core topics with the national practices, Death</vt:lpstr>
      <vt:lpstr>National List &amp; SDGs Indicators that depends  on the CV as a source </vt:lpstr>
      <vt:lpstr>Tabulation: First priority tables </vt:lpstr>
      <vt:lpstr>Tabulation: Second priority tables </vt:lpstr>
      <vt:lpstr>Tabulation: Second priority tables </vt:lpstr>
      <vt:lpstr>Tabulation: Second priority tables </vt:lpstr>
      <vt:lpstr>PowerPoint Presentation</vt:lpstr>
      <vt:lpstr>Birth and Death Registration Coverage </vt:lpstr>
      <vt:lpstr>Sudan Indicators for Births and deaths (Source: NSO 2017)</vt:lpstr>
      <vt:lpstr>Thanks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SUDAN TEAM</dc:title>
  <dc:creator>Dell</dc:creator>
  <cp:lastModifiedBy>ALY, Dr Eman</cp:lastModifiedBy>
  <cp:revision>38</cp:revision>
  <dcterms:created xsi:type="dcterms:W3CDTF">2006-08-16T00:00:00Z</dcterms:created>
  <dcterms:modified xsi:type="dcterms:W3CDTF">2018-03-23T09:55:25Z</dcterms:modified>
</cp:coreProperties>
</file>