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6" r:id="rId5"/>
    <p:sldId id="274" r:id="rId6"/>
    <p:sldId id="257" r:id="rId7"/>
    <p:sldId id="266" r:id="rId8"/>
    <p:sldId id="260" r:id="rId9"/>
    <p:sldId id="262" r:id="rId10"/>
    <p:sldId id="264" r:id="rId11"/>
    <p:sldId id="263" r:id="rId12"/>
    <p:sldId id="267" r:id="rId13"/>
    <p:sldId id="258" r:id="rId14"/>
    <p:sldId id="268" r:id="rId15"/>
    <p:sldId id="269" r:id="rId16"/>
    <p:sldId id="273" r:id="rId17"/>
    <p:sldId id="265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3" d="100"/>
          <a:sy n="63" d="100"/>
        </p:scale>
        <p:origin x="-13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yaqoubia.NCSI\Desktop\&#1575;&#1604;&#1603;&#1578;&#1575;&#1576;%20&#1575;&#1604;&#1587;&#1606;&#1608;&#1610;%20&#1575;&#1604;&#1580;&#1583;&#1610;&#1583;%202016\2-Population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2800" dirty="0" smtClean="0"/>
              <a:t>اجمالي الوفيات و وفيات الاطفال </a:t>
            </a:r>
            <a:r>
              <a:rPr lang="ar-SA" sz="2800" dirty="0"/>
              <a:t>الرضع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'2-2'!$P$32</c:f>
              <c:strCache>
                <c:ptCount val="1"/>
                <c:pt idx="0">
                  <c:v> وفيات  الرضع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'2-2'!$Q$33:$Q$35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'2-2'!$P$33:$P$35</c:f>
              <c:numCache>
                <c:formatCode>#,##0</c:formatCode>
                <c:ptCount val="3"/>
                <c:pt idx="0">
                  <c:v>772</c:v>
                </c:pt>
                <c:pt idx="1">
                  <c:v>645</c:v>
                </c:pt>
                <c:pt idx="2">
                  <c:v>818</c:v>
                </c:pt>
              </c:numCache>
            </c:numRef>
          </c:val>
        </c:ser>
        <c:ser>
          <c:idx val="1"/>
          <c:order val="1"/>
          <c:tx>
            <c:strRef>
              <c:f>'2-2'!$O$32</c:f>
              <c:strCache>
                <c:ptCount val="1"/>
                <c:pt idx="0">
                  <c:v>  الوفيات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'2-2'!$Q$33:$Q$35</c:f>
              <c:numCache>
                <c:formatCode>0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'2-2'!$O$33:$O$35</c:f>
              <c:numCache>
                <c:formatCode>General</c:formatCode>
                <c:ptCount val="3"/>
                <c:pt idx="0">
                  <c:v>7669</c:v>
                </c:pt>
                <c:pt idx="1">
                  <c:v>7819</c:v>
                </c:pt>
                <c:pt idx="2">
                  <c:v>8167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536064"/>
        <c:axId val="118321536"/>
      </c:barChart>
      <c:catAx>
        <c:axId val="11653606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21536"/>
        <c:crosses val="autoZero"/>
        <c:auto val="1"/>
        <c:lblAlgn val="ctr"/>
        <c:lblOffset val="100"/>
        <c:noMultiLvlLbl val="0"/>
      </c:catAx>
      <c:valAx>
        <c:axId val="11832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3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OM"/>
              <a:t>المواليد</a:t>
            </a:r>
            <a:r>
              <a:rPr lang="ar-SA"/>
              <a:t> 2008 - 2016</a:t>
            </a:r>
            <a:endParaRPr lang="ar-OM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المواليد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0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58250</c:v>
                </c:pt>
                <c:pt idx="1">
                  <c:v>64631</c:v>
                </c:pt>
                <c:pt idx="2">
                  <c:v>64730</c:v>
                </c:pt>
                <c:pt idx="3">
                  <c:v>67922</c:v>
                </c:pt>
                <c:pt idx="4">
                  <c:v>72867</c:v>
                </c:pt>
                <c:pt idx="5">
                  <c:v>79417</c:v>
                </c:pt>
                <c:pt idx="6">
                  <c:v>82981</c:v>
                </c:pt>
                <c:pt idx="7">
                  <c:v>86286</c:v>
                </c:pt>
                <c:pt idx="8">
                  <c:v>88346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612160"/>
        <c:axId val="35613696"/>
      </c:lineChart>
      <c:catAx>
        <c:axId val="3561216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13696"/>
        <c:crosses val="autoZero"/>
        <c:auto val="1"/>
        <c:lblAlgn val="ctr"/>
        <c:lblOffset val="100"/>
        <c:noMultiLvlLbl val="0"/>
      </c:catAx>
      <c:valAx>
        <c:axId val="3561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1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BB79F2-3B3F-4748-B93B-E6F848226F6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720A315-8DF4-498C-B233-5D9D1E9CC705}">
      <dgm:prSet phldrT="[Text]"/>
      <dgm:spPr/>
      <dgm:t>
        <a:bodyPr/>
        <a:lstStyle/>
        <a:p>
          <a:r>
            <a:rPr lang="ar-SA" dirty="0" smtClean="0"/>
            <a:t>المؤسسات الصحية</a:t>
          </a:r>
          <a:endParaRPr lang="en-US" dirty="0"/>
        </a:p>
      </dgm:t>
    </dgm:pt>
    <dgm:pt modelId="{3EF72955-6082-4854-A77C-D3265AB1E028}" type="parTrans" cxnId="{B9C83AEF-E5EF-4829-A552-71FBD6D5B49E}">
      <dgm:prSet/>
      <dgm:spPr/>
      <dgm:t>
        <a:bodyPr/>
        <a:lstStyle/>
        <a:p>
          <a:endParaRPr lang="en-US"/>
        </a:p>
      </dgm:t>
    </dgm:pt>
    <dgm:pt modelId="{9E302168-F82B-4ABE-8809-312F6D3E172D}" type="sibTrans" cxnId="{B9C83AEF-E5EF-4829-A552-71FBD6D5B49E}">
      <dgm:prSet/>
      <dgm:spPr/>
      <dgm:t>
        <a:bodyPr/>
        <a:lstStyle/>
        <a:p>
          <a:endParaRPr lang="en-US"/>
        </a:p>
      </dgm:t>
    </dgm:pt>
    <dgm:pt modelId="{440D030C-57F0-4A2F-847A-5FC307613A64}">
      <dgm:prSet phldrT="[Text]"/>
      <dgm:spPr/>
      <dgm:t>
        <a:bodyPr/>
        <a:lstStyle/>
        <a:p>
          <a:r>
            <a:rPr lang="ar-SA" dirty="0" smtClean="0"/>
            <a:t>السجل المدني</a:t>
          </a:r>
          <a:endParaRPr lang="en-US" dirty="0"/>
        </a:p>
      </dgm:t>
    </dgm:pt>
    <dgm:pt modelId="{51A18036-7043-459F-A9B3-5223E2245814}" type="parTrans" cxnId="{28E51508-8F89-4B88-B1E0-48C115BF806F}">
      <dgm:prSet/>
      <dgm:spPr/>
      <dgm:t>
        <a:bodyPr/>
        <a:lstStyle/>
        <a:p>
          <a:endParaRPr lang="en-US"/>
        </a:p>
      </dgm:t>
    </dgm:pt>
    <dgm:pt modelId="{0A00C06A-F2F5-4669-878C-06CA47B561B8}" type="sibTrans" cxnId="{28E51508-8F89-4B88-B1E0-48C115BF806F}">
      <dgm:prSet/>
      <dgm:spPr/>
      <dgm:t>
        <a:bodyPr/>
        <a:lstStyle/>
        <a:p>
          <a:endParaRPr lang="en-US"/>
        </a:p>
      </dgm:t>
    </dgm:pt>
    <dgm:pt modelId="{10390281-5662-481A-8FF5-08436ED5E780}">
      <dgm:prSet phldrT="[Text]"/>
      <dgm:spPr/>
      <dgm:t>
        <a:bodyPr/>
        <a:lstStyle/>
        <a:p>
          <a:r>
            <a:rPr lang="ar-SA" dirty="0" smtClean="0"/>
            <a:t>المركز الإحصائي</a:t>
          </a:r>
          <a:endParaRPr lang="en-US" dirty="0"/>
        </a:p>
      </dgm:t>
    </dgm:pt>
    <dgm:pt modelId="{FFE107B1-958F-4F91-A9FE-729B986E87BE}" type="parTrans" cxnId="{0F1C1E43-127E-4DAA-9EC9-1548C3247AAA}">
      <dgm:prSet/>
      <dgm:spPr/>
      <dgm:t>
        <a:bodyPr/>
        <a:lstStyle/>
        <a:p>
          <a:endParaRPr lang="en-US"/>
        </a:p>
      </dgm:t>
    </dgm:pt>
    <dgm:pt modelId="{BD0A0819-1EC0-440F-97C6-953B89753A9F}" type="sibTrans" cxnId="{0F1C1E43-127E-4DAA-9EC9-1548C3247AAA}">
      <dgm:prSet/>
      <dgm:spPr/>
      <dgm:t>
        <a:bodyPr/>
        <a:lstStyle/>
        <a:p>
          <a:endParaRPr lang="en-US"/>
        </a:p>
      </dgm:t>
    </dgm:pt>
    <dgm:pt modelId="{A13EA205-9F01-4E42-91DE-93C304C716E0}" type="pres">
      <dgm:prSet presAssocID="{D5BB79F2-3B3F-4748-B93B-E6F848226F6A}" presName="CompostProcess" presStyleCnt="0">
        <dgm:presLayoutVars>
          <dgm:dir/>
          <dgm:resizeHandles val="exact"/>
        </dgm:presLayoutVars>
      </dgm:prSet>
      <dgm:spPr/>
    </dgm:pt>
    <dgm:pt modelId="{25610C7A-19C1-42A7-B7FD-4B0B26D7DBC4}" type="pres">
      <dgm:prSet presAssocID="{D5BB79F2-3B3F-4748-B93B-E6F848226F6A}" presName="arrow" presStyleLbl="bgShp" presStyleIdx="0" presStyleCnt="1"/>
      <dgm:spPr/>
    </dgm:pt>
    <dgm:pt modelId="{615B0EDC-57B5-433B-96F3-49ADE47A3630}" type="pres">
      <dgm:prSet presAssocID="{D5BB79F2-3B3F-4748-B93B-E6F848226F6A}" presName="linearProcess" presStyleCnt="0"/>
      <dgm:spPr/>
    </dgm:pt>
    <dgm:pt modelId="{E7323725-80A7-4671-8890-66702B25B895}" type="pres">
      <dgm:prSet presAssocID="{6720A315-8DF4-498C-B233-5D9D1E9CC70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32F35-95F7-48C8-9332-B72EB6E42A06}" type="pres">
      <dgm:prSet presAssocID="{9E302168-F82B-4ABE-8809-312F6D3E172D}" presName="sibTrans" presStyleCnt="0"/>
      <dgm:spPr/>
    </dgm:pt>
    <dgm:pt modelId="{10E59ECD-BF0D-4E15-A739-53362FB1EC05}" type="pres">
      <dgm:prSet presAssocID="{440D030C-57F0-4A2F-847A-5FC307613A6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384B6-D828-4BC4-962A-38E5302B0B6A}" type="pres">
      <dgm:prSet presAssocID="{0A00C06A-F2F5-4669-878C-06CA47B561B8}" presName="sibTrans" presStyleCnt="0"/>
      <dgm:spPr/>
    </dgm:pt>
    <dgm:pt modelId="{A998BB7A-BB77-4C0C-AFA8-E9EC46ED3FBC}" type="pres">
      <dgm:prSet presAssocID="{10390281-5662-481A-8FF5-08436ED5E78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1BC4CE-A4A0-4007-965A-AE4FF852E3C7}" type="presOf" srcId="{6720A315-8DF4-498C-B233-5D9D1E9CC705}" destId="{E7323725-80A7-4671-8890-66702B25B895}" srcOrd="0" destOrd="0" presId="urn:microsoft.com/office/officeart/2005/8/layout/hProcess9"/>
    <dgm:cxn modelId="{BA02CEF9-605A-4058-8F56-534552537C71}" type="presOf" srcId="{440D030C-57F0-4A2F-847A-5FC307613A64}" destId="{10E59ECD-BF0D-4E15-A739-53362FB1EC05}" srcOrd="0" destOrd="0" presId="urn:microsoft.com/office/officeart/2005/8/layout/hProcess9"/>
    <dgm:cxn modelId="{E6F892E5-32D3-42F7-B0E8-7E34116351E9}" type="presOf" srcId="{D5BB79F2-3B3F-4748-B93B-E6F848226F6A}" destId="{A13EA205-9F01-4E42-91DE-93C304C716E0}" srcOrd="0" destOrd="0" presId="urn:microsoft.com/office/officeart/2005/8/layout/hProcess9"/>
    <dgm:cxn modelId="{B9C83AEF-E5EF-4829-A552-71FBD6D5B49E}" srcId="{D5BB79F2-3B3F-4748-B93B-E6F848226F6A}" destId="{6720A315-8DF4-498C-B233-5D9D1E9CC705}" srcOrd="0" destOrd="0" parTransId="{3EF72955-6082-4854-A77C-D3265AB1E028}" sibTransId="{9E302168-F82B-4ABE-8809-312F6D3E172D}"/>
    <dgm:cxn modelId="{0F1C1E43-127E-4DAA-9EC9-1548C3247AAA}" srcId="{D5BB79F2-3B3F-4748-B93B-E6F848226F6A}" destId="{10390281-5662-481A-8FF5-08436ED5E780}" srcOrd="2" destOrd="0" parTransId="{FFE107B1-958F-4F91-A9FE-729B986E87BE}" sibTransId="{BD0A0819-1EC0-440F-97C6-953B89753A9F}"/>
    <dgm:cxn modelId="{28E51508-8F89-4B88-B1E0-48C115BF806F}" srcId="{D5BB79F2-3B3F-4748-B93B-E6F848226F6A}" destId="{440D030C-57F0-4A2F-847A-5FC307613A64}" srcOrd="1" destOrd="0" parTransId="{51A18036-7043-459F-A9B3-5223E2245814}" sibTransId="{0A00C06A-F2F5-4669-878C-06CA47B561B8}"/>
    <dgm:cxn modelId="{E773E880-F348-4C27-8E61-7CEE4C015897}" type="presOf" srcId="{10390281-5662-481A-8FF5-08436ED5E780}" destId="{A998BB7A-BB77-4C0C-AFA8-E9EC46ED3FBC}" srcOrd="0" destOrd="0" presId="urn:microsoft.com/office/officeart/2005/8/layout/hProcess9"/>
    <dgm:cxn modelId="{13B3CB92-84D4-4732-9A9D-4EFCC5B5E7E5}" type="presParOf" srcId="{A13EA205-9F01-4E42-91DE-93C304C716E0}" destId="{25610C7A-19C1-42A7-B7FD-4B0B26D7DBC4}" srcOrd="0" destOrd="0" presId="urn:microsoft.com/office/officeart/2005/8/layout/hProcess9"/>
    <dgm:cxn modelId="{8E2E615F-5EB4-4A86-96A6-DE1050A48B43}" type="presParOf" srcId="{A13EA205-9F01-4E42-91DE-93C304C716E0}" destId="{615B0EDC-57B5-433B-96F3-49ADE47A3630}" srcOrd="1" destOrd="0" presId="urn:microsoft.com/office/officeart/2005/8/layout/hProcess9"/>
    <dgm:cxn modelId="{D375337D-76C0-4784-82E8-D4DAE0529BAF}" type="presParOf" srcId="{615B0EDC-57B5-433B-96F3-49ADE47A3630}" destId="{E7323725-80A7-4671-8890-66702B25B895}" srcOrd="0" destOrd="0" presId="urn:microsoft.com/office/officeart/2005/8/layout/hProcess9"/>
    <dgm:cxn modelId="{8EF81B6D-A30E-4894-9173-C172982C5171}" type="presParOf" srcId="{615B0EDC-57B5-433B-96F3-49ADE47A3630}" destId="{1C232F35-95F7-48C8-9332-B72EB6E42A06}" srcOrd="1" destOrd="0" presId="urn:microsoft.com/office/officeart/2005/8/layout/hProcess9"/>
    <dgm:cxn modelId="{3C1919E1-951B-4560-82DD-4BF184DAB4BF}" type="presParOf" srcId="{615B0EDC-57B5-433B-96F3-49ADE47A3630}" destId="{10E59ECD-BF0D-4E15-A739-53362FB1EC05}" srcOrd="2" destOrd="0" presId="urn:microsoft.com/office/officeart/2005/8/layout/hProcess9"/>
    <dgm:cxn modelId="{9FB4511A-076A-4776-AF10-3CF03523F6DD}" type="presParOf" srcId="{615B0EDC-57B5-433B-96F3-49ADE47A3630}" destId="{119384B6-D828-4BC4-962A-38E5302B0B6A}" srcOrd="3" destOrd="0" presId="urn:microsoft.com/office/officeart/2005/8/layout/hProcess9"/>
    <dgm:cxn modelId="{AF7CAA01-05E6-4337-97C8-80497AE59090}" type="presParOf" srcId="{615B0EDC-57B5-433B-96F3-49ADE47A3630}" destId="{A998BB7A-BB77-4C0C-AFA8-E9EC46ED3FB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10C7A-19C1-42A7-B7FD-4B0B26D7DBC4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23725-80A7-4671-8890-66702B25B895}">
      <dsp:nvSpPr>
        <dsp:cNvPr id="0" name=""/>
        <dsp:cNvSpPr/>
      </dsp:nvSpPr>
      <dsp:spPr>
        <a:xfrm>
          <a:off x="3943" y="1625600"/>
          <a:ext cx="258261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/>
            <a:t>المؤسسات الصحية</a:t>
          </a:r>
          <a:endParaRPr lang="en-US" sz="4800" kern="1200" dirty="0"/>
        </a:p>
      </dsp:txBody>
      <dsp:txXfrm>
        <a:off x="109750" y="1731407"/>
        <a:ext cx="2371000" cy="1955852"/>
      </dsp:txXfrm>
    </dsp:sp>
    <dsp:sp modelId="{10E59ECD-BF0D-4E15-A739-53362FB1EC05}">
      <dsp:nvSpPr>
        <dsp:cNvPr id="0" name=""/>
        <dsp:cNvSpPr/>
      </dsp:nvSpPr>
      <dsp:spPr>
        <a:xfrm>
          <a:off x="2772692" y="1625600"/>
          <a:ext cx="258261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/>
            <a:t>السجل المدني</a:t>
          </a:r>
          <a:endParaRPr lang="en-US" sz="4800" kern="1200" dirty="0"/>
        </a:p>
      </dsp:txBody>
      <dsp:txXfrm>
        <a:off x="2878499" y="1731407"/>
        <a:ext cx="2371000" cy="1955852"/>
      </dsp:txXfrm>
    </dsp:sp>
    <dsp:sp modelId="{A998BB7A-BB77-4C0C-AFA8-E9EC46ED3FBC}">
      <dsp:nvSpPr>
        <dsp:cNvPr id="0" name=""/>
        <dsp:cNvSpPr/>
      </dsp:nvSpPr>
      <dsp:spPr>
        <a:xfrm>
          <a:off x="5541441" y="1625600"/>
          <a:ext cx="2582614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kern="1200" dirty="0" smtClean="0"/>
            <a:t>المركز الإحصائي</a:t>
          </a:r>
          <a:endParaRPr lang="en-US" sz="4800" kern="1200" dirty="0"/>
        </a:p>
      </dsp:txBody>
      <dsp:txXfrm>
        <a:off x="5647248" y="1731407"/>
        <a:ext cx="2371000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1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7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7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1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1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2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7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3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1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D9CB-18A0-421D-AF03-D9CF54429B35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6298A-3E03-4455-BA07-34264A3322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7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سلطنة عمان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7931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Sultanate of Oman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19391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327427"/>
              </p:ext>
            </p:extLst>
          </p:nvPr>
        </p:nvGraphicFramePr>
        <p:xfrm>
          <a:off x="2324100" y="1812925"/>
          <a:ext cx="765634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151142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ملاحظة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الوفيات الرضع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12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958730"/>
              </p:ext>
            </p:extLst>
          </p:nvPr>
        </p:nvGraphicFramePr>
        <p:xfrm>
          <a:off x="2400300" y="1711325"/>
          <a:ext cx="765634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151142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ملاحظة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الوفيات الرضع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6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1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6"/>
            <a:ext cx="10515600" cy="819732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المؤشرات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373205"/>
              </p:ext>
            </p:extLst>
          </p:nvPr>
        </p:nvGraphicFramePr>
        <p:xfrm>
          <a:off x="191037" y="822023"/>
          <a:ext cx="11809926" cy="5851487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323949"/>
                <a:gridCol w="49529"/>
                <a:gridCol w="1012594"/>
                <a:gridCol w="1012594"/>
                <a:gridCol w="1012594"/>
                <a:gridCol w="1012594"/>
                <a:gridCol w="1012594"/>
                <a:gridCol w="49529"/>
                <a:gridCol w="3323949"/>
              </a:tblGrid>
              <a:tr h="427227">
                <a:tc>
                  <a:txBody>
                    <a:bodyPr/>
                    <a:lstStyle/>
                    <a:p>
                      <a:pPr algn="l" rtl="0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SA" sz="1800" b="1" u="none" strike="noStrike" dirty="0" smtClean="0">
                          <a:effectLst/>
                        </a:rPr>
                        <a:t>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SA" sz="1800" b="1" u="none" strike="noStrike" dirty="0" smtClean="0">
                          <a:effectLst/>
                        </a:rPr>
                        <a:t>2015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SA" sz="1800" b="1" u="none" strike="noStrike" dirty="0" smtClean="0">
                          <a:effectLst/>
                        </a:rPr>
                        <a:t>2014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SA" sz="1800" b="1" u="none" strike="noStrike" dirty="0" smtClean="0">
                          <a:effectLst/>
                        </a:rPr>
                        <a:t>2013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SA" sz="1800" b="1" u="none" strike="noStrike" dirty="0" smtClean="0">
                          <a:effectLst/>
                        </a:rPr>
                        <a:t>2012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endParaRPr lang="ar-OM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6214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Total Fertility Rate (life Births per women(15-49 year))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2.9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2.9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2.8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 dirty="0">
                          <a:effectLst/>
                        </a:rPr>
                        <a:t>  معدل الخصوبة الكلي </a:t>
                      </a:r>
                      <a:br>
                        <a:rPr lang="ar-OM" sz="1400" u="none" strike="noStrike" dirty="0">
                          <a:effectLst/>
                        </a:rPr>
                      </a:br>
                      <a:r>
                        <a:rPr lang="ar-OM" sz="1400" u="none" strike="noStrike" dirty="0">
                          <a:effectLst/>
                        </a:rPr>
                        <a:t>(مولود حي لكل </a:t>
                      </a:r>
                      <a:r>
                        <a:rPr lang="ar-OM" sz="1400" u="none" strike="noStrike" dirty="0" err="1">
                          <a:effectLst/>
                        </a:rPr>
                        <a:t>إمرأة</a:t>
                      </a:r>
                      <a:r>
                        <a:rPr lang="ar-OM" sz="1400" u="none" strike="noStrike" dirty="0">
                          <a:effectLst/>
                        </a:rPr>
                        <a:t> (15-49 سنة)</a:t>
                      </a:r>
                      <a:endParaRPr lang="ar-OM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3051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- Omani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4.0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4.0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3.9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3.9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3.7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 dirty="0">
                          <a:effectLst/>
                        </a:rPr>
                        <a:t>- عماني </a:t>
                      </a:r>
                      <a:endParaRPr lang="ar-OM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3051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- Expatriate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0.7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0.8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0.8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0.8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>
                          <a:effectLst/>
                        </a:rPr>
                        <a:t>-وافد </a:t>
                      </a:r>
                      <a:endParaRPr lang="ar-OM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5075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Crude Birth Rates (per 1000 Pop)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20.0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20.7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20.8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20.1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>
                          <a:effectLst/>
                        </a:rPr>
                        <a:t> معدلات المواليد الخام </a:t>
                      </a:r>
                      <a:br>
                        <a:rPr lang="ar-OM" sz="1400" u="none" strike="noStrike">
                          <a:effectLst/>
                        </a:rPr>
                      </a:br>
                      <a:r>
                        <a:rPr lang="ar-OM" sz="1400" u="none" strike="noStrike">
                          <a:effectLst/>
                        </a:rPr>
                        <a:t>(لكل 1000 من السكان)</a:t>
                      </a:r>
                      <a:endParaRPr lang="ar-OM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3051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-Omani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33.7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34.1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33.9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33.8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32.1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>
                          <a:effectLst/>
                        </a:rPr>
                        <a:t>-عماني </a:t>
                      </a:r>
                      <a:endParaRPr lang="ar-OM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3051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-Expatriate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 dirty="0">
                          <a:effectLst/>
                        </a:rPr>
                        <a:t>-وافد </a:t>
                      </a:r>
                      <a:endParaRPr lang="ar-OM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47643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Crude Death Rates (per 1000 Pop.)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2.0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1.9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1.9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>
                          <a:effectLst/>
                        </a:rPr>
                        <a:t> معدلات الوفيات الخام </a:t>
                      </a:r>
                      <a:br>
                        <a:rPr lang="ar-OM" sz="1400" u="none" strike="noStrike">
                          <a:effectLst/>
                        </a:rPr>
                      </a:br>
                      <a:r>
                        <a:rPr lang="ar-OM" sz="1400" u="none" strike="noStrike">
                          <a:effectLst/>
                        </a:rPr>
                        <a:t>(لكل 1000 من السكان)</a:t>
                      </a:r>
                      <a:endParaRPr lang="ar-OM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3051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-Omani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3.0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2.9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2.9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2.9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3.2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>
                          <a:effectLst/>
                        </a:rPr>
                        <a:t>-عماني  </a:t>
                      </a:r>
                      <a:endParaRPr lang="ar-OM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3051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-Expatriate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0.8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>
                          <a:effectLst/>
                        </a:rPr>
                        <a:t>-وافد </a:t>
                      </a:r>
                      <a:endParaRPr lang="ar-OM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4660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Infant Mortality Rate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 (per 1000 Livebirths)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7.8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>
                          <a:effectLst/>
                        </a:rPr>
                        <a:t> معدلات وفيات الاطفال الرضع</a:t>
                      </a:r>
                      <a:br>
                        <a:rPr lang="ar-OM" sz="1400" u="none" strike="noStrike">
                          <a:effectLst/>
                        </a:rPr>
                      </a:br>
                      <a:r>
                        <a:rPr lang="ar-OM" sz="1400" u="none" strike="noStrike">
                          <a:effectLst/>
                        </a:rPr>
                        <a:t>  (لكل 1000 مولود الاحياء)</a:t>
                      </a:r>
                      <a:endParaRPr lang="ar-OM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3051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-Omani 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9.2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9.5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7.9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9.8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9.5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>
                          <a:effectLst/>
                        </a:rPr>
                        <a:t>-عماني  </a:t>
                      </a:r>
                      <a:endParaRPr lang="ar-OM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3051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-Expatriate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9.7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9.0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5.7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9.3</a:t>
                      </a:r>
                      <a:endParaRPr lang="en-US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7.1</a:t>
                      </a:r>
                      <a:endParaRPr lang="en-US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>
                          <a:effectLst/>
                        </a:rPr>
                        <a:t>-وافد </a:t>
                      </a:r>
                      <a:endParaRPr lang="ar-OM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  <a:tr h="3832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Under 5 Mortality Rate (per 1000 Livebirths)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11716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11.7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11.5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9.5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11.8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OM" sz="1400" u="none" strike="noStrike" dirty="0">
                          <a:effectLst/>
                        </a:rPr>
                        <a:t>معدل وفيات الأطفال أقل من 5 سنوات (لكل 1000 مولود حي) </a:t>
                      </a:r>
                      <a:endParaRPr lang="ar-OM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11171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699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3325607"/>
              </p:ext>
            </p:extLst>
          </p:nvPr>
        </p:nvGraphicFramePr>
        <p:xfrm>
          <a:off x="942536" y="759855"/>
          <a:ext cx="10411264" cy="585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39"/>
                <a:gridCol w="2349305"/>
                <a:gridCol w="1997612"/>
                <a:gridCol w="1858108"/>
              </a:tblGrid>
              <a:tr h="1120034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معدل الخصوبة العام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الاناث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/>
                        <a:t>المواليد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5924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106553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15 - 19</a:t>
                      </a:r>
                    </a:p>
                  </a:txBody>
                  <a:tcPr marL="0" marR="0" marT="0" marB="0" anchor="ctr"/>
                </a:tc>
              </a:tr>
              <a:tr h="5924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120392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20 - 24</a:t>
                      </a:r>
                    </a:p>
                  </a:txBody>
                  <a:tcPr marL="0" marR="0" marT="0" marB="0" anchor="ctr"/>
                </a:tc>
              </a:tr>
              <a:tr h="5924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25 - 29</a:t>
                      </a:r>
                    </a:p>
                  </a:txBody>
                  <a:tcPr marL="0" marR="0" marT="0" marB="0" anchor="ctr"/>
                </a:tc>
              </a:tr>
              <a:tr h="5924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109128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30 - 34</a:t>
                      </a:r>
                    </a:p>
                  </a:txBody>
                  <a:tcPr marL="0" marR="0" marT="0" marB="0" anchor="ctr"/>
                </a:tc>
              </a:tr>
              <a:tr h="5924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35 - 39</a:t>
                      </a:r>
                    </a:p>
                  </a:txBody>
                  <a:tcPr marL="0" marR="0" marT="0" marB="0" anchor="ctr"/>
                </a:tc>
              </a:tr>
              <a:tr h="5924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40 - 44</a:t>
                      </a:r>
                    </a:p>
                  </a:txBody>
                  <a:tcPr marL="0" marR="0" marT="0" marB="0" anchor="ctr"/>
                </a:tc>
              </a:tr>
              <a:tr h="5924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49-45</a:t>
                      </a:r>
                    </a:p>
                  </a:txBody>
                  <a:tcPr marL="0" marR="0" marT="0" marB="0" anchor="ctr"/>
                </a:tc>
              </a:tr>
              <a:tr h="592482">
                <a:tc>
                  <a:txBody>
                    <a:bodyPr/>
                    <a:lstStyle/>
                    <a:p>
                      <a:pPr algn="ctr" fontAlgn="b"/>
                      <a:r>
                        <a:rPr lang="ar-S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ar-SA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معدل الخصوبة الكلي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053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766191"/>
              </p:ext>
            </p:extLst>
          </p:nvPr>
        </p:nvGraphicFramePr>
        <p:xfrm>
          <a:off x="862885" y="824248"/>
          <a:ext cx="10225825" cy="5512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7978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048727"/>
              </p:ext>
            </p:extLst>
          </p:nvPr>
        </p:nvGraphicFramePr>
        <p:xfrm>
          <a:off x="746974" y="875763"/>
          <a:ext cx="10431887" cy="5576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4746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التغطية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ar-SA" dirty="0" smtClean="0"/>
              <a:t>المواليد : لا تزال هنالك نسبة بسيطة لم تقم  بالتسجيل (هنالك توصية من وزارة الصحة لا يمكن الحصول الخدمة الصحية بدون وجود وثيقة معتمدة) </a:t>
            </a:r>
          </a:p>
          <a:p>
            <a:pPr algn="r" rtl="1">
              <a:lnSpc>
                <a:spcPct val="200000"/>
              </a:lnSpc>
            </a:pPr>
            <a:r>
              <a:rPr lang="ar-SA" dirty="0" smtClean="0"/>
              <a:t>الوفيات: تقترب من 90% الاختبارات الإحصائية التي تم عملها.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86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التحديات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ar-SA" dirty="0" smtClean="0"/>
              <a:t>تأخر في التسجيل.</a:t>
            </a:r>
          </a:p>
          <a:p>
            <a:pPr algn="r" rtl="1">
              <a:lnSpc>
                <a:spcPct val="200000"/>
              </a:lnSpc>
            </a:pPr>
            <a:r>
              <a:rPr lang="ar-SA" dirty="0" smtClean="0"/>
              <a:t>نقص </a:t>
            </a:r>
            <a:r>
              <a:rPr lang="ar-OM" dirty="0" smtClean="0"/>
              <a:t>ال</a:t>
            </a:r>
            <a:r>
              <a:rPr lang="ar-SA" dirty="0" smtClean="0"/>
              <a:t>كادر إحصائي مما يؤثر على القدرة على التحليل الإحصائي.</a:t>
            </a:r>
          </a:p>
          <a:p>
            <a:pPr algn="r" rtl="1">
              <a:lnSpc>
                <a:spcPct val="200000"/>
              </a:lnSpc>
            </a:pPr>
            <a:r>
              <a:rPr lang="ar-SA" dirty="0" smtClean="0"/>
              <a:t>تعميم الربط الالكتروني في جميع المؤسسات.</a:t>
            </a:r>
          </a:p>
          <a:p>
            <a:pPr algn="r" rtl="1">
              <a:lnSpc>
                <a:spcPct val="200000"/>
              </a:lnSpc>
            </a:pPr>
            <a:endParaRPr lang="ar-SA" dirty="0" smtClean="0"/>
          </a:p>
          <a:p>
            <a:pPr algn="r" rtl="1"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49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2625725"/>
            <a:ext cx="6946900" cy="1325563"/>
          </a:xfrm>
        </p:spPr>
        <p:txBody>
          <a:bodyPr>
            <a:noAutofit/>
          </a:bodyPr>
          <a:lstStyle/>
          <a:p>
            <a:pPr algn="ctr" rtl="1"/>
            <a:r>
              <a:rPr lang="ar-OM" sz="6600" dirty="0" smtClean="0"/>
              <a:t>شكراً لكم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6694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07288"/>
              </p:ext>
            </p:extLst>
          </p:nvPr>
        </p:nvGraphicFramePr>
        <p:xfrm>
          <a:off x="1004551" y="206060"/>
          <a:ext cx="9710670" cy="62428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301542"/>
                <a:gridCol w="5409128"/>
              </a:tblGrid>
              <a:tr h="611738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OM" sz="2800" b="1" u="none" strike="noStrike" dirty="0">
                          <a:effectLst/>
                        </a:rPr>
                        <a:t>الحقول المتوفرة في نظام التبليغ عن واقعات الولادة والوفاة</a:t>
                      </a:r>
                      <a:endParaRPr lang="ar-OM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30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OM" sz="3200" b="1" u="none" strike="noStrike" dirty="0">
                          <a:effectLst/>
                        </a:rPr>
                        <a:t>المواليد</a:t>
                      </a:r>
                      <a:endParaRPr lang="ar-OM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 dirty="0">
                          <a:effectLst/>
                        </a:rPr>
                        <a:t>تاريخ حدوث الواقعة</a:t>
                      </a:r>
                      <a:endParaRPr lang="ar-OM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مكان الإقامة  للأم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تاريخ التسجيل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طول فترة الحمل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مكان حدوث الواقعة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عدد الأطفال الذين ولدوا أحياء للأم أثناء فترة حياتها الكاملة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محلة حدوث الواقعة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عدد </a:t>
                      </a:r>
                      <a:r>
                        <a:rPr lang="ar-OM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الولادات </a:t>
                      </a:r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السابقة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مكان التسجيل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الأطفال الذي ولدوا أحياء طوال فترة </a:t>
                      </a:r>
                      <a:r>
                        <a:rPr lang="ar-OM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حياتها </a:t>
                      </a:r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الكاملة ولا يزالون أحياء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نوع الولادة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الوفيات الجنينية للأم خلال حياتها الكاملة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القائم على التوليد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الفترة الفاصلة منذ آخر ولادة حية سابقة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نوع مكان حدوث الواقعة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تاريخ ميلاد الأب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نوع الجنس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عمر الأب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الوزن عند الولادة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الحالة التعليمية للأب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تاريخ ميلاد الأم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جنسية الأب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عمر الأم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مهنة الأب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الحالة التعليمية للأم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مكان الإقامة  للأب</a:t>
                      </a: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جنسية الأم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ar-OM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مهنة الأم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ar-OM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0911">
                <a:tc>
                  <a:txBody>
                    <a:bodyPr/>
                    <a:lstStyle/>
                    <a:p>
                      <a:pPr algn="ctr" rtl="1" fontAlgn="ctr"/>
                      <a:endParaRPr lang="ar-OM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62" marR="8862" marT="8862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ar-OM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67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80623"/>
              </p:ext>
            </p:extLst>
          </p:nvPr>
        </p:nvGraphicFramePr>
        <p:xfrm>
          <a:off x="1635618" y="853094"/>
          <a:ext cx="8010658" cy="499391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010658"/>
              </a:tblGrid>
              <a:tr h="534233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3200" b="1" u="none" strike="noStrike" dirty="0">
                          <a:effectLst/>
                        </a:rPr>
                        <a:t>الوفيات</a:t>
                      </a:r>
                      <a:endParaRPr lang="ar-OM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تاريخ حدوث الواقعة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تاريخ التسجيل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مكان حدوث الواقعة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سبب الوفاة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وفاة الأمومة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تاريخ ميلاد المتوفى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عمر المتوفى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الحالة التعليمية للمتوفى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جنس المتوفى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جنسية المتوفى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>
                          <a:effectLst/>
                        </a:rPr>
                        <a:t>مهنة المتوفى</a:t>
                      </a:r>
                      <a:endParaRPr lang="ar-OM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64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600" b="1" u="none" strike="noStrike" dirty="0">
                          <a:effectLst/>
                        </a:rPr>
                        <a:t>مكان الإقامة  للمتوفى</a:t>
                      </a:r>
                      <a:endParaRPr lang="ar-OM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6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119670" y="5877273"/>
            <a:ext cx="1748367" cy="39687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738" algn="l"/>
              </a:tabLst>
            </a:pPr>
            <a:r>
              <a:rPr kumimoji="0" lang="ar-OM" altLang="ar-OM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Civil Status</a:t>
            </a:r>
            <a:endParaRPr kumimoji="0" lang="ar-OM" altLang="ar-OM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016214" y="3205811"/>
            <a:ext cx="2920241" cy="831142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OM" altLang="ar-OM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Health</a:t>
            </a:r>
            <a:r>
              <a:rPr kumimoji="0" lang="ar-OM" altLang="ar-OM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OM" altLang="ar-OM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Institutions</a:t>
            </a:r>
            <a:r>
              <a:rPr kumimoji="0" lang="ar-OM" altLang="ar-OM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ar-OM" altLang="ar-OM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Governorate</a:t>
            </a:r>
            <a:r>
              <a:rPr kumimoji="0" lang="ar-OM" altLang="ar-OM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kumimoji="0" lang="ar-OM" altLang="ar-OM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No</a:t>
            </a:r>
            <a:r>
              <a:rPr kumimoji="0" lang="en-US" altLang="ar-OM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ar-OM" altLang="ar-OM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MOH</a:t>
            </a:r>
            <a:r>
              <a:rPr kumimoji="0" lang="en-US" altLang="ar-OM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ar-OM" altLang="ar-OM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8976321" y="4297327"/>
            <a:ext cx="1960135" cy="600187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OM" altLang="ar-OM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Private Health Institutions</a:t>
            </a:r>
            <a:endParaRPr kumimoji="0" lang="ar-OM" altLang="ar-OM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450166" y="3673710"/>
            <a:ext cx="1205673" cy="859155"/>
            <a:chOff x="8100" y="5365"/>
            <a:chExt cx="1080" cy="1194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0" y="5365"/>
              <a:ext cx="756" cy="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</p:pic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8100" y="6199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400" b="1" dirty="0">
                  <a:effectLst/>
                  <a:latin typeface="Calibri"/>
                  <a:ea typeface="Calibri"/>
                  <a:cs typeface="Arial"/>
                </a:rPr>
                <a:t>Costumer </a:t>
              </a:r>
              <a:endParaRPr lang="en-US" dirty="0">
                <a:effectLst/>
                <a:latin typeface="Calibri"/>
                <a:ea typeface="Calibri"/>
                <a:cs typeface="Arial"/>
              </a:endParaRPr>
            </a:p>
          </p:txBody>
        </p:sp>
      </p:grpSp>
      <p:cxnSp>
        <p:nvCxnSpPr>
          <p:cNvPr id="10" name="Line 43"/>
          <p:cNvCxnSpPr/>
          <p:nvPr/>
        </p:nvCxnSpPr>
        <p:spPr bwMode="auto">
          <a:xfrm flipH="1" flipV="1">
            <a:off x="1770195" y="2170266"/>
            <a:ext cx="5325" cy="39230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46"/>
          <p:cNvCxnSpPr>
            <a:endCxn id="4" idx="1"/>
          </p:cNvCxnSpPr>
          <p:nvPr/>
        </p:nvCxnSpPr>
        <p:spPr bwMode="auto">
          <a:xfrm flipV="1">
            <a:off x="4364567" y="3621382"/>
            <a:ext cx="3651647" cy="31472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47"/>
          <p:cNvCxnSpPr/>
          <p:nvPr/>
        </p:nvCxnSpPr>
        <p:spPr bwMode="auto">
          <a:xfrm>
            <a:off x="4364568" y="4127485"/>
            <a:ext cx="4611753" cy="5517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3010674" y="4827997"/>
            <a:ext cx="996951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OM" altLang="ar-OM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SMS</a:t>
            </a:r>
            <a:endParaRPr kumimoji="0" lang="ar-OM" altLang="ar-OM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7631578" y="2691278"/>
            <a:ext cx="3304877" cy="311150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OM" altLang="ar-OM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Other</a:t>
            </a:r>
            <a:r>
              <a:rPr kumimoji="0" lang="ar-OM" altLang="ar-OM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OM" altLang="ar-OM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Health</a:t>
            </a:r>
            <a:r>
              <a:rPr kumimoji="0" lang="ar-OM" altLang="ar-OM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OM" altLang="ar-OM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Institutions</a:t>
            </a:r>
            <a:endParaRPr kumimoji="0" lang="ar-OM" altLang="ar-OM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 rot="5400000">
            <a:off x="8020287" y="1869335"/>
            <a:ext cx="2439063" cy="4081513"/>
          </a:xfrm>
          <a:prstGeom prst="flowChartDocumen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83100" y="3945731"/>
            <a:ext cx="4356409" cy="18708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914900" y="4850700"/>
            <a:ext cx="3990113" cy="991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828399" y="2690558"/>
            <a:ext cx="1907228" cy="45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OM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OM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Feed   Back</a:t>
            </a:r>
            <a:endParaRPr kumimoji="0" lang="en-US" altLang="ar-OM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Line 44"/>
          <p:cNvCxnSpPr/>
          <p:nvPr/>
        </p:nvCxnSpPr>
        <p:spPr bwMode="auto">
          <a:xfrm>
            <a:off x="1775520" y="6093296"/>
            <a:ext cx="131106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3450166" y="134994"/>
            <a:ext cx="6870303" cy="2555564"/>
          </a:xfrm>
          <a:prstGeom prst="flowChartDocumen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ar-SA"/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6557101" y="1484784"/>
            <a:ext cx="1267092" cy="63908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0" tIns="0" rIns="0" bIns="0" anchor="t" anchorCtr="0" upright="1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effectLst/>
                <a:ea typeface="Calibri"/>
                <a:cs typeface="Arial"/>
              </a:rPr>
              <a:t>Health Institution</a:t>
            </a:r>
            <a:endParaRPr lang="en-US" sz="1400" dirty="0">
              <a:effectLst/>
              <a:ea typeface="Calibri"/>
              <a:cs typeface="Arial"/>
            </a:endParaRPr>
          </a:p>
        </p:txBody>
      </p:sp>
      <p:cxnSp>
        <p:nvCxnSpPr>
          <p:cNvPr id="24" name="Line 36"/>
          <p:cNvCxnSpPr/>
          <p:nvPr/>
        </p:nvCxnSpPr>
        <p:spPr bwMode="auto">
          <a:xfrm flipV="1">
            <a:off x="4207248" y="1988841"/>
            <a:ext cx="2313273" cy="16973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8016216" y="692697"/>
            <a:ext cx="1940171" cy="84530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0" tIns="0" rIns="0" bIns="0" anchor="t" anchorCtr="0" upright="1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effectLst/>
                <a:ea typeface="Calibri"/>
                <a:cs typeface="Arial"/>
              </a:rPr>
              <a:t>Department Of Information &amp; Statistics</a:t>
            </a: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3818227" y="692696"/>
            <a:ext cx="2546259" cy="9057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0" tIns="0" rIns="0" bIns="0" anchor="t" anchorCtr="0" upright="1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effectLst/>
                <a:ea typeface="Calibri"/>
                <a:cs typeface="Arial"/>
              </a:rPr>
              <a:t>Directorate of Information Technology</a:t>
            </a:r>
            <a:endParaRPr lang="en-US" sz="1400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effectLst/>
                <a:ea typeface="Calibri"/>
                <a:cs typeface="Arial"/>
              </a:rPr>
              <a:t>(ALSHIFA Program)</a:t>
            </a:r>
            <a:endParaRPr lang="en-US" sz="1400" dirty="0">
              <a:effectLst/>
              <a:ea typeface="Calibri"/>
              <a:cs typeface="Arial"/>
            </a:endParaRP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5060431" y="116632"/>
            <a:ext cx="2955787" cy="43204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vert="horz" wrap="square" lIns="0" tIns="0" rIns="0" bIns="0" anchor="t" anchorCtr="0" upright="1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effectLst/>
                <a:ea typeface="Calibri"/>
                <a:cs typeface="Arial"/>
              </a:rPr>
              <a:t>Ministry Of Health</a:t>
            </a:r>
            <a:endParaRPr lang="en-US" dirty="0">
              <a:effectLst/>
              <a:ea typeface="Calibri"/>
              <a:cs typeface="Arial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165600" y="2267884"/>
            <a:ext cx="2309711" cy="35233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15549" y="1268760"/>
            <a:ext cx="150465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6490693" y="836713"/>
            <a:ext cx="1333500" cy="30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err="1">
                <a:effectLst/>
                <a:latin typeface="Calibri"/>
                <a:ea typeface="Calibri"/>
                <a:cs typeface="Arial"/>
              </a:rPr>
              <a:t>FeedBack</a:t>
            </a:r>
            <a:endParaRPr lang="en-US" sz="1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3" name="Rectangle 42"/>
          <p:cNvSpPr>
            <a:spLocks noChangeArrowheads="1"/>
          </p:cNvSpPr>
          <p:nvPr/>
        </p:nvSpPr>
        <p:spPr bwMode="auto">
          <a:xfrm>
            <a:off x="12007269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OM" altLang="ar-OM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15947" y="3267103"/>
            <a:ext cx="112280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Electronic</a:t>
            </a:r>
            <a:endParaRPr lang="ar-OM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35139" y="5129621"/>
            <a:ext cx="112280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Electronic</a:t>
            </a:r>
            <a:endParaRPr lang="ar-OM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16647" y="4520705"/>
            <a:ext cx="112280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Electronic</a:t>
            </a:r>
            <a:endParaRPr lang="ar-OM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3924300" y="4588669"/>
            <a:ext cx="41623" cy="1202531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50" idx="5"/>
          </p:cNvCxnSpPr>
          <p:nvPr/>
        </p:nvCxnSpPr>
        <p:spPr>
          <a:xfrm flipH="1" flipV="1">
            <a:off x="5270727" y="2405597"/>
            <a:ext cx="2745491" cy="10461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" idx="1"/>
          </p:cNvCxnSpPr>
          <p:nvPr/>
        </p:nvCxnSpPr>
        <p:spPr>
          <a:xfrm flipH="1" flipV="1">
            <a:off x="4495083" y="2492896"/>
            <a:ext cx="4481237" cy="21045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19936" y="1924204"/>
            <a:ext cx="1000584" cy="1996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Line 44"/>
          <p:cNvCxnSpPr/>
          <p:nvPr/>
        </p:nvCxnSpPr>
        <p:spPr bwMode="auto">
          <a:xfrm>
            <a:off x="1770195" y="2170265"/>
            <a:ext cx="204022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Oval 49"/>
          <p:cNvSpPr/>
          <p:nvPr/>
        </p:nvSpPr>
        <p:spPr>
          <a:xfrm>
            <a:off x="3818227" y="1896772"/>
            <a:ext cx="1701709" cy="5961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CBDR</a:t>
            </a:r>
            <a:endParaRPr lang="ar-OM" b="1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718677" y="1593822"/>
            <a:ext cx="0" cy="302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flipV="1">
            <a:off x="5519936" y="1613734"/>
            <a:ext cx="3741307" cy="654150"/>
          </a:xfrm>
          <a:prstGeom prst="curvedConnector3">
            <a:avLst>
              <a:gd name="adj1" fmla="val 100444"/>
            </a:avLst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" idx="3"/>
          </p:cNvCxnSpPr>
          <p:nvPr/>
        </p:nvCxnSpPr>
        <p:spPr>
          <a:xfrm>
            <a:off x="4868037" y="6075710"/>
            <a:ext cx="3148177" cy="175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112224" y="5877272"/>
            <a:ext cx="2784309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NSO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92914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4" grpId="0"/>
      <p:bldP spid="15" grpId="0" animBg="1"/>
      <p:bldP spid="16" grpId="0" animBg="1"/>
      <p:bldP spid="19" grpId="0"/>
      <p:bldP spid="22" grpId="0" animBg="1"/>
      <p:bldP spid="23" grpId="0" animBg="1"/>
      <p:bldP spid="25" grpId="0" animBg="1"/>
      <p:bldP spid="26" grpId="0" animBg="1"/>
      <p:bldP spid="27" grpId="0" animBg="1"/>
      <p:bldP spid="31" grpId="0"/>
      <p:bldP spid="45" grpId="0"/>
      <p:bldP spid="46" grpId="0"/>
      <p:bldP spid="47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967801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13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Sowt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860527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sz="3200" dirty="0" smtClean="0">
                <a:solidFill>
                  <a:srgbClr val="FFC000"/>
                </a:solidFill>
              </a:rPr>
              <a:t>القوة</a:t>
            </a:r>
          </a:p>
          <a:p>
            <a:pPr algn="r" rtl="1"/>
            <a:r>
              <a:rPr lang="ar-SA" dirty="0" smtClean="0"/>
              <a:t>نظام </a:t>
            </a:r>
            <a:r>
              <a:rPr lang="ar-OM" dirty="0" smtClean="0"/>
              <a:t>إ</a:t>
            </a:r>
            <a:r>
              <a:rPr lang="ar-SA" dirty="0" smtClean="0"/>
              <a:t>لكتروني</a:t>
            </a:r>
            <a:r>
              <a:rPr lang="ar-OM" dirty="0" smtClean="0"/>
              <a:t> محمي</a:t>
            </a:r>
            <a:endParaRPr lang="ar-SA" dirty="0" smtClean="0"/>
          </a:p>
          <a:p>
            <a:pPr algn="r" rtl="1"/>
            <a:r>
              <a:rPr lang="ar-SA" dirty="0" smtClean="0"/>
              <a:t>الدعم من متخذي القرار والعلاقة بين الشركاء.</a:t>
            </a:r>
          </a:p>
          <a:p>
            <a:pPr algn="r" rtl="1"/>
            <a:r>
              <a:rPr lang="ar-SA" dirty="0" smtClean="0"/>
              <a:t>وجود أكثر من خادم للبيانات في أماكن مختلفة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4559121"/>
            <a:ext cx="5157787" cy="1630542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الفرص</a:t>
            </a:r>
            <a:endParaRPr lang="ar-SA" sz="2400" b="1" dirty="0" smtClean="0"/>
          </a:p>
          <a:p>
            <a:pPr marL="0" indent="0" algn="r" rtl="1">
              <a:buNone/>
            </a:pPr>
            <a:r>
              <a:rPr lang="ar-SA" sz="2400" b="1" dirty="0" smtClean="0"/>
              <a:t>تعداد 2020 (التعداد التسجيلي)</a:t>
            </a:r>
          </a:p>
          <a:p>
            <a:pPr marL="0" indent="0" algn="r" rtl="1">
              <a:buNone/>
            </a:pPr>
            <a:r>
              <a:rPr lang="ar-SA" sz="2400" b="1" dirty="0" smtClean="0"/>
              <a:t>التحول الرقمي (الحكومة الالكترونية)</a:t>
            </a:r>
            <a:endParaRPr lang="en-US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1860526"/>
          </a:xfrm>
        </p:spPr>
        <p:txBody>
          <a:bodyPr/>
          <a:lstStyle/>
          <a:p>
            <a:pPr algn="r" rtl="1"/>
            <a:r>
              <a:rPr lang="ar-SA" sz="2800" dirty="0" smtClean="0">
                <a:solidFill>
                  <a:srgbClr val="7030A0"/>
                </a:solidFill>
              </a:rPr>
              <a:t>الضعف:</a:t>
            </a:r>
          </a:p>
          <a:p>
            <a:pPr algn="r" rtl="1"/>
            <a:r>
              <a:rPr lang="ar-SA" dirty="0" smtClean="0"/>
              <a:t>التأخر في </a:t>
            </a:r>
            <a:r>
              <a:rPr lang="ar-OM" dirty="0" smtClean="0"/>
              <a:t>تقييد الوقائع </a:t>
            </a:r>
            <a:endParaRPr lang="ar-SA" dirty="0" smtClean="0"/>
          </a:p>
          <a:p>
            <a:pPr algn="r" rtl="1"/>
            <a:r>
              <a:rPr lang="ar-SA" dirty="0" smtClean="0"/>
              <a:t>عدم وجود ربط مع وزارة العدل.</a:t>
            </a:r>
          </a:p>
          <a:p>
            <a:pPr algn="r" rtl="1"/>
            <a:r>
              <a:rPr lang="ar-SA" dirty="0" smtClean="0"/>
              <a:t>النقص في الكادر الاحصائي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4559121"/>
            <a:ext cx="5183188" cy="1630542"/>
          </a:xfrm>
        </p:spPr>
        <p:txBody>
          <a:bodyPr/>
          <a:lstStyle/>
          <a:p>
            <a:pPr algn="r" rtl="1"/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المخاوف</a:t>
            </a:r>
          </a:p>
          <a:p>
            <a:pPr marL="0" indent="0" algn="r" rtl="1">
              <a:buNone/>
            </a:pPr>
            <a:r>
              <a:rPr lang="ar-SA" sz="2400" b="1" dirty="0" smtClean="0"/>
              <a:t>توقف النظام (هاكر</a:t>
            </a:r>
            <a:r>
              <a:rPr lang="ar-OM" sz="2400" b="1" dirty="0" smtClean="0"/>
              <a:t>ز</a:t>
            </a:r>
            <a:r>
              <a:rPr lang="ar-SA" sz="2400" b="1" dirty="0" smtClean="0"/>
              <a:t>)</a:t>
            </a:r>
          </a:p>
          <a:p>
            <a:pPr marL="0" indent="0" algn="r" rtl="1">
              <a:buNone/>
            </a:pPr>
            <a:r>
              <a:rPr lang="ar-SA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3219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2446" y="2910625"/>
            <a:ext cx="54115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6600" dirty="0" smtClean="0"/>
              <a:t>الجداول المتوفرة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3034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026197"/>
              </p:ext>
            </p:extLst>
          </p:nvPr>
        </p:nvGraphicFramePr>
        <p:xfrm>
          <a:off x="2286715" y="345986"/>
          <a:ext cx="7656342" cy="61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151142"/>
              </a:tblGrid>
              <a:tr h="23244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ملاحظة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جدول</a:t>
                      </a:r>
                      <a:r>
                        <a:rPr lang="ar-SA" baseline="0" dirty="0" smtClean="0"/>
                        <a:t> الولادات الحية</a:t>
                      </a:r>
                      <a:endParaRPr lang="en-US" dirty="0"/>
                    </a:p>
                  </a:txBody>
                  <a:tcPr/>
                </a:tc>
              </a:tr>
              <a:tr h="23244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لا توفر حسب الحضر والقري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3244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لا توفر حسب الحضر والقري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3244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لا توفر حسب الحضر والقري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23244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لا توفر حسب الحضر والقري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3244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لا توفر الحالة الزواجية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2324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2324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232440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0119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119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0119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40119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0119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40119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0119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43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340551"/>
              </p:ext>
            </p:extLst>
          </p:nvPr>
        </p:nvGraphicFramePr>
        <p:xfrm>
          <a:off x="2095500" y="1724019"/>
          <a:ext cx="7656342" cy="43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151142"/>
              </a:tblGrid>
              <a:tr h="433388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ملاحظة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الوفيات</a:t>
                      </a:r>
                      <a:endParaRPr lang="en-US" dirty="0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1</a:t>
                      </a:r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5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623</Words>
  <Application>Microsoft Office PowerPoint</Application>
  <PresentationFormat>Custom</PresentationFormat>
  <Paragraphs>298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سلطنة عمان</vt:lpstr>
      <vt:lpstr>PowerPoint Presentation</vt:lpstr>
      <vt:lpstr>PowerPoint Presentation</vt:lpstr>
      <vt:lpstr>PowerPoint Presentation</vt:lpstr>
      <vt:lpstr>PowerPoint Presentation</vt:lpstr>
      <vt:lpstr>Sowt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المؤشرات</vt:lpstr>
      <vt:lpstr>PowerPoint Presentation</vt:lpstr>
      <vt:lpstr>PowerPoint Presentation</vt:lpstr>
      <vt:lpstr>PowerPoint Presentation</vt:lpstr>
      <vt:lpstr>التغطية</vt:lpstr>
      <vt:lpstr>التحديات</vt:lpstr>
      <vt:lpstr>شكراً لكم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Al Yaqoubi</dc:creator>
  <cp:lastModifiedBy>ALY, Dr Eman</cp:lastModifiedBy>
  <cp:revision>23</cp:revision>
  <dcterms:created xsi:type="dcterms:W3CDTF">2018-03-22T15:47:59Z</dcterms:created>
  <dcterms:modified xsi:type="dcterms:W3CDTF">2018-03-23T10:30:40Z</dcterms:modified>
</cp:coreProperties>
</file>