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 id="265" r:id="rId9"/>
    <p:sldId id="266" r:id="rId10"/>
    <p:sldId id="267" r:id="rId11"/>
    <p:sldId id="269" r:id="rId12"/>
    <p:sldId id="270" r:id="rId13"/>
    <p:sldId id="27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1A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7F656A0-AEDC-45C0-9D57-EF7A6B5574C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EA648D89-EE5C-48B9-A993-1D8BA8079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BCEBC0C7-81CD-4703-8839-DB072965C6CF}"/>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4334BCB8-A8A8-400F-9735-9F4DF2191F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44FA9B2-6165-433E-B4D3-5FDF7EE9775C}"/>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50499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FA482B-3EA1-4C7E-A252-F1649B87CC5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01D8422A-20C8-4EEC-ABAF-E4109A1F6089}"/>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39E22F0-F2AD-4874-AD57-3D1BA2AD6502}"/>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304BB11C-CB2D-4B2F-AA87-78B6FC26D5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A4E2AFDC-F10D-47C5-8956-D41290E59841}"/>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550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243E9129-479C-4CD2-B077-5D0BC9366BB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4E3DF9F0-7558-4BB1-AF7C-232DF575CF9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9B7460A-36A4-4E0E-99B4-A4F98723F998}"/>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6A36E86A-926D-4497-B7C3-C00C657A46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E3477E9-8F8D-461F-8A63-7041BEC24D18}"/>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356553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D0CC39-B38F-41C0-8B08-725D096E6D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240C6E6-68A7-49D9-8AB1-F0F9A8E5EE7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4244B550-B0F8-4E21-8996-9A044F0A4147}"/>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73C133A8-76D0-4C39-A13E-D8CC5419EA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8E3B6E3-5CA9-4DFC-8FDA-018EF40BF3EC}"/>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316304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2780C5E-8035-41DE-BC64-B2A1CDD410B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267CC181-76C0-4A0A-A425-64F10A9FF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E746A230-45F2-4E2E-8660-0037FCCD4531}"/>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902F41E2-7601-45EC-B9A2-B7612F3C7D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4AD1F9A-43DC-4160-B31E-4121FF30C0E9}"/>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22827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06F36F4-3CCA-452B-A07F-2025038BE54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3264974-C066-4044-9220-170806BCC52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D0133F1F-7E3B-48A8-9C50-7C7C19640A5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ADCBA94-D090-4C5F-BCE1-5B7D495A3C03}"/>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6" name="Espace réservé du pied de page 5">
            <a:extLst>
              <a:ext uri="{FF2B5EF4-FFF2-40B4-BE49-F238E27FC236}">
                <a16:creationId xmlns:a16="http://schemas.microsoft.com/office/drawing/2014/main" xmlns="" id="{7F2380B6-9A42-4BB0-B85D-8CABD1FEAD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ED71FCB-6069-47D2-8D45-8BB8B3FF4EDA}"/>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63574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8D53D7-D545-493C-837D-CAA1484DA3C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42FA5CD5-34FD-471B-8505-32DB9B4C2C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89C5187F-AE81-44FD-85FB-B1067FD87D1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E8EA699D-D58F-4E10-A637-92C61A4963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F27CC3C4-C88E-43CA-8235-62A89FB64FA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935F8B58-74A0-4F80-A9FB-5AF221CF7C95}"/>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8" name="Espace réservé du pied de page 7">
            <a:extLst>
              <a:ext uri="{FF2B5EF4-FFF2-40B4-BE49-F238E27FC236}">
                <a16:creationId xmlns:a16="http://schemas.microsoft.com/office/drawing/2014/main" xmlns="" id="{E2E12FFC-68F7-4D5B-B4E7-A725A694858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CBE662EB-DBEF-4D1A-8825-43F75319B087}"/>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31411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B1ADA7-3E4F-4D12-9160-8973A483441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7CD119D2-AF85-4E60-AE35-E9DE840F5B25}"/>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4" name="Espace réservé du pied de page 3">
            <a:extLst>
              <a:ext uri="{FF2B5EF4-FFF2-40B4-BE49-F238E27FC236}">
                <a16:creationId xmlns:a16="http://schemas.microsoft.com/office/drawing/2014/main" xmlns="" id="{7F904A6F-70CD-45C4-92FB-3C9EC0F8897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FCC2EF7A-1CA7-4CD9-A31B-EAB3E530088C}"/>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40159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452DA89-09A0-497D-A19A-A5DE85676F7B}"/>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3" name="Espace réservé du pied de page 2">
            <a:extLst>
              <a:ext uri="{FF2B5EF4-FFF2-40B4-BE49-F238E27FC236}">
                <a16:creationId xmlns:a16="http://schemas.microsoft.com/office/drawing/2014/main" xmlns="" id="{47B3D2B4-4386-4E14-A41E-7765FBAD094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6D298638-417E-4E21-BFEB-40E92F385BA7}"/>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1651669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707B0C-C7CF-479B-BCFC-61A4A5FC861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3B363D25-0DF7-4CBD-8751-D2580C279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E8AB2CE4-F245-4CE4-BBB7-35CCDBE7B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7B07F02F-EBDF-4115-86CF-45A1EF770B68}"/>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6" name="Espace réservé du pied de page 5">
            <a:extLst>
              <a:ext uri="{FF2B5EF4-FFF2-40B4-BE49-F238E27FC236}">
                <a16:creationId xmlns:a16="http://schemas.microsoft.com/office/drawing/2014/main" xmlns="" id="{DB52E02A-59ED-4292-A8FF-DDECEF8B007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EAFD0923-64E0-4DDF-B38C-48BF5D877A54}"/>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45358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AF7346-E608-4C46-9448-8F68162FA3B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6FB5EFFB-5DF2-43CF-ACD0-42DAB340EB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BF9E4A2-228A-4E42-B018-C1EDE0A84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67FD342-A66B-4A98-88E9-9BE5231CE712}"/>
              </a:ext>
            </a:extLst>
          </p:cNvPr>
          <p:cNvSpPr>
            <a:spLocks noGrp="1"/>
          </p:cNvSpPr>
          <p:nvPr>
            <p:ph type="dt" sz="half" idx="10"/>
          </p:nvPr>
        </p:nvSpPr>
        <p:spPr/>
        <p:txBody>
          <a:bodyPr/>
          <a:lstStyle/>
          <a:p>
            <a:fld id="{1B955778-92D3-4211-BAF0-404215485D05}" type="datetimeFigureOut">
              <a:rPr lang="fr-FR" smtClean="0"/>
              <a:t>23/03/2018</a:t>
            </a:fld>
            <a:endParaRPr lang="fr-FR"/>
          </a:p>
        </p:txBody>
      </p:sp>
      <p:sp>
        <p:nvSpPr>
          <p:cNvPr id="6" name="Espace réservé du pied de page 5">
            <a:extLst>
              <a:ext uri="{FF2B5EF4-FFF2-40B4-BE49-F238E27FC236}">
                <a16:creationId xmlns:a16="http://schemas.microsoft.com/office/drawing/2014/main" xmlns="" id="{0EB2C2A9-5ED6-4E2A-BA61-9D32C6AF66F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6EF9512-5D38-44B6-9D41-471C72E7E067}"/>
              </a:ext>
            </a:extLst>
          </p:cNvPr>
          <p:cNvSpPr>
            <a:spLocks noGrp="1"/>
          </p:cNvSpPr>
          <p:nvPr>
            <p:ph type="sldNum" sz="quarter" idx="12"/>
          </p:nvPr>
        </p:nvSpPr>
        <p:spPr/>
        <p:txBody>
          <a:bodyPr/>
          <a:lstStyle/>
          <a:p>
            <a:fld id="{E80F0406-3FD6-42BB-9822-39B867D884A5}" type="slidenum">
              <a:rPr lang="fr-FR" smtClean="0"/>
              <a:t>‹#›</a:t>
            </a:fld>
            <a:endParaRPr lang="fr-FR"/>
          </a:p>
        </p:txBody>
      </p:sp>
    </p:spTree>
    <p:extLst>
      <p:ext uri="{BB962C8B-B14F-4D97-AF65-F5344CB8AC3E}">
        <p14:creationId xmlns:p14="http://schemas.microsoft.com/office/powerpoint/2010/main" val="28982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0160C957-4000-49FE-98F5-4103E409B8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9E5522A7-0FCC-4F85-89D1-CA85DEE77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9AF7E57-AE02-405D-A8F3-79BC32AB2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55778-92D3-4211-BAF0-404215485D05}" type="datetimeFigureOut">
              <a:rPr lang="fr-FR" smtClean="0"/>
              <a:t>23/03/2018</a:t>
            </a:fld>
            <a:endParaRPr lang="fr-FR"/>
          </a:p>
        </p:txBody>
      </p:sp>
      <p:sp>
        <p:nvSpPr>
          <p:cNvPr id="5" name="Espace réservé du pied de page 4">
            <a:extLst>
              <a:ext uri="{FF2B5EF4-FFF2-40B4-BE49-F238E27FC236}">
                <a16:creationId xmlns:a16="http://schemas.microsoft.com/office/drawing/2014/main" xmlns="" id="{3CEC13B8-6540-4C93-B7C1-A588690241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C78FC84-95AB-4F23-B2C0-DED517846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F0406-3FD6-42BB-9822-39B867D884A5}" type="slidenum">
              <a:rPr lang="fr-FR" smtClean="0"/>
              <a:t>‹#›</a:t>
            </a:fld>
            <a:endParaRPr lang="fr-FR"/>
          </a:p>
        </p:txBody>
      </p:sp>
    </p:spTree>
    <p:extLst>
      <p:ext uri="{BB962C8B-B14F-4D97-AF65-F5344CB8AC3E}">
        <p14:creationId xmlns:p14="http://schemas.microsoft.com/office/powerpoint/2010/main" val="187907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3359766" y="633329"/>
            <a:ext cx="5469890" cy="1866977"/>
            <a:chOff x="1454" y="1263"/>
            <a:chExt cx="8614" cy="4012"/>
          </a:xfrm>
        </p:grpSpPr>
        <p:sp>
          <p:nvSpPr>
            <p:cNvPr id="1027" name="Rectangle 3"/>
            <p:cNvSpPr>
              <a:spLocks noChangeArrowheads="1"/>
            </p:cNvSpPr>
            <p:nvPr/>
          </p:nvSpPr>
          <p:spPr bwMode="auto">
            <a:xfrm>
              <a:off x="1679" y="1987"/>
              <a:ext cx="8252" cy="15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fr-FR" dirty="0">
                <a:latin typeface="Arial" pitchFamily="34" charset="0"/>
                <a:cs typeface="Arial" pitchFamily="34" charset="0"/>
              </a:endParaRPr>
            </a:p>
          </p:txBody>
        </p:sp>
        <p:sp>
          <p:nvSpPr>
            <p:cNvPr id="1028" name="Rectangle 4"/>
            <p:cNvSpPr>
              <a:spLocks noChangeArrowheads="1"/>
            </p:cNvSpPr>
            <p:nvPr/>
          </p:nvSpPr>
          <p:spPr bwMode="auto">
            <a:xfrm>
              <a:off x="1454" y="1263"/>
              <a:ext cx="8477" cy="18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fr-FR" sz="3600" b="1" dirty="0">
                  <a:latin typeface="Colonna MT" pitchFamily="82" charset="0"/>
                  <a:cs typeface="Arial" pitchFamily="34" charset="0"/>
                </a:rPr>
                <a:t>R</a:t>
              </a:r>
              <a:r>
                <a:rPr lang="fr-FR" sz="3200" b="1" dirty="0">
                  <a:latin typeface="Colonna MT" pitchFamily="82" charset="0"/>
                  <a:cs typeface="Arial" pitchFamily="34" charset="0"/>
                </a:rPr>
                <a:t>épublique de </a:t>
              </a:r>
              <a:r>
                <a:rPr lang="fr-FR" sz="3600" b="1" dirty="0">
                  <a:latin typeface="Colonna MT" pitchFamily="82" charset="0"/>
                  <a:cs typeface="Arial" pitchFamily="34" charset="0"/>
                </a:rPr>
                <a:t>D</a:t>
              </a:r>
              <a:r>
                <a:rPr lang="fr-FR" sz="3200" b="1" dirty="0">
                  <a:latin typeface="Colonna MT" pitchFamily="82" charset="0"/>
                  <a:cs typeface="Arial" pitchFamily="34" charset="0"/>
                </a:rPr>
                <a:t>jibouti</a:t>
              </a:r>
            </a:p>
            <a:p>
              <a:pPr algn="ctr" fontAlgn="base">
                <a:spcBef>
                  <a:spcPct val="0"/>
                </a:spcBef>
                <a:spcAft>
                  <a:spcPct val="0"/>
                </a:spcAft>
              </a:pPr>
              <a:r>
                <a:rPr lang="fr-FR" sz="2000" b="1" dirty="0">
                  <a:solidFill>
                    <a:schemeClr val="tx2"/>
                  </a:solidFill>
                  <a:latin typeface="Garamond" pitchFamily="18" charset="0"/>
                  <a:cs typeface="Arial" pitchFamily="34" charset="0"/>
                </a:rPr>
                <a:t>Unité - Egalité - Paix</a:t>
              </a:r>
            </a:p>
            <a:p>
              <a:pPr fontAlgn="base">
                <a:spcBef>
                  <a:spcPct val="0"/>
                </a:spcBef>
                <a:spcAft>
                  <a:spcPct val="0"/>
                </a:spcAft>
              </a:pPr>
              <a:endParaRPr lang="fr-FR" sz="2400" dirty="0">
                <a:latin typeface="Arial" pitchFamily="34" charset="0"/>
                <a:cs typeface="Arial" pitchFamily="34" charset="0"/>
              </a:endParaRPr>
            </a:p>
          </p:txBody>
        </p:sp>
        <p:sp>
          <p:nvSpPr>
            <p:cNvPr id="1029" name="Rectangle 5"/>
            <p:cNvSpPr>
              <a:spLocks noChangeArrowheads="1"/>
            </p:cNvSpPr>
            <p:nvPr/>
          </p:nvSpPr>
          <p:spPr bwMode="auto">
            <a:xfrm>
              <a:off x="1816" y="3736"/>
              <a:ext cx="8252" cy="15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fr-FR" dirty="0">
                <a:latin typeface="Arial" pitchFamily="34" charset="0"/>
                <a:cs typeface="Arial" pitchFamily="34" charset="0"/>
              </a:endParaRPr>
            </a:p>
          </p:txBody>
        </p:sp>
      </p:grpSp>
      <p:sp>
        <p:nvSpPr>
          <p:cNvPr id="10" name="ZoneTexte 9"/>
          <p:cNvSpPr txBox="1"/>
          <p:nvPr/>
        </p:nvSpPr>
        <p:spPr>
          <a:xfrm>
            <a:off x="9218341" y="6407094"/>
            <a:ext cx="3282176" cy="369332"/>
          </a:xfrm>
          <a:prstGeom prst="rect">
            <a:avLst/>
          </a:prstGeom>
          <a:noFill/>
        </p:spPr>
        <p:txBody>
          <a:bodyPr wrap="square" rtlCol="0">
            <a:spAutoFit/>
          </a:bodyPr>
          <a:lstStyle/>
          <a:p>
            <a:r>
              <a:rPr lang="fr-FR" b="1" i="1" dirty="0">
                <a:latin typeface="Times New Roman" pitchFamily="18" charset="0"/>
                <a:cs typeface="Times New Roman" pitchFamily="18" charset="0"/>
              </a:rPr>
              <a:t>Casablanca, le 23 Mars 2018</a:t>
            </a:r>
          </a:p>
        </p:txBody>
      </p:sp>
      <p:sp>
        <p:nvSpPr>
          <p:cNvPr id="5" name="Titre 4">
            <a:extLst>
              <a:ext uri="{FF2B5EF4-FFF2-40B4-BE49-F238E27FC236}">
                <a16:creationId xmlns:a16="http://schemas.microsoft.com/office/drawing/2014/main" xmlns="" id="{428993D5-D75C-461E-AB3C-9C0FFF5CC8C2}"/>
              </a:ext>
            </a:extLst>
          </p:cNvPr>
          <p:cNvSpPr>
            <a:spLocks noGrp="1"/>
          </p:cNvSpPr>
          <p:nvPr>
            <p:ph type="title"/>
          </p:nvPr>
        </p:nvSpPr>
        <p:spPr>
          <a:xfrm>
            <a:off x="864851" y="2598029"/>
            <a:ext cx="10515600" cy="1325563"/>
          </a:xfrm>
        </p:spPr>
        <p:txBody>
          <a:bodyPr>
            <a:noAutofit/>
          </a:bodyPr>
          <a:lstStyle/>
          <a:p>
            <a:pPr algn="ctr"/>
            <a:r>
              <a:rPr lang="fr-FR" sz="2800" dirty="0">
                <a:latin typeface="Times New Roman" panose="02020603050405020304" pitchFamily="18" charset="0"/>
                <a:cs typeface="Times New Roman" panose="02020603050405020304" pitchFamily="18" charset="0"/>
              </a:rPr>
              <a:t>Atelier sur le fonctionnement de l'enregistrement des faits d'état civil, les statistiques de l'état civil et les systèmes de gestion de l'identité et la production de statistiques de l'état civil pour les pays de la région de la Méditerranée orientale</a:t>
            </a:r>
            <a:br>
              <a:rPr lang="fr-FR" sz="2800" dirty="0">
                <a:latin typeface="Times New Roman" panose="02020603050405020304" pitchFamily="18" charset="0"/>
                <a:cs typeface="Times New Roman" panose="02020603050405020304" pitchFamily="18" charset="0"/>
              </a:rPr>
            </a:b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88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F8DF38A-91D0-42E1-96FD-3E45B8DFA8CC}"/>
              </a:ext>
            </a:extLst>
          </p:cNvPr>
          <p:cNvSpPr>
            <a:spLocks noGrp="1"/>
          </p:cNvSpPr>
          <p:nvPr>
            <p:ph idx="1"/>
          </p:nvPr>
        </p:nvSpPr>
        <p:spPr>
          <a:xfrm>
            <a:off x="717884" y="1488741"/>
            <a:ext cx="10515600" cy="5046494"/>
          </a:xfrm>
        </p:spPr>
        <p:txBody>
          <a:bodyPr>
            <a:normAutofit/>
          </a:bodyPr>
          <a:lstStyle/>
          <a:p>
            <a:r>
              <a:rPr lang="fr-FR" sz="2400" dirty="0">
                <a:latin typeface="Times New Roman" panose="02020603050405020304" pitchFamily="18" charset="0"/>
                <a:cs typeface="Times New Roman" panose="02020603050405020304" pitchFamily="18" charset="0"/>
              </a:rPr>
              <a:t>L’enregistrement des naissances est à 100 % à Djibouti-ville , toutefois dans les régions de l’intérieure l’enregistrement ne se fait pas automatiquement.</a:t>
            </a:r>
          </a:p>
          <a:p>
            <a:r>
              <a:rPr lang="fr-FR" sz="2400" dirty="0">
                <a:latin typeface="Times New Roman" panose="02020603050405020304" pitchFamily="18" charset="0"/>
                <a:cs typeface="Times New Roman" panose="02020603050405020304" pitchFamily="18" charset="0"/>
              </a:rPr>
              <a:t>Les données sur le décès est inexploitable à Djibouti </a:t>
            </a:r>
          </a:p>
          <a:p>
            <a:r>
              <a:rPr lang="fr-FR" sz="2400" dirty="0">
                <a:latin typeface="Times New Roman" panose="02020603050405020304" pitchFamily="18" charset="0"/>
                <a:cs typeface="Times New Roman" panose="02020603050405020304" pitchFamily="18" charset="0"/>
              </a:rPr>
              <a:t>Obstacles : </a:t>
            </a:r>
          </a:p>
          <a:p>
            <a:pPr marL="514350" indent="-514350">
              <a:buFont typeface="+mj-lt"/>
              <a:buAutoNum type="arabicPeriod"/>
            </a:pPr>
            <a:r>
              <a:rPr lang="fr-FR" sz="2400" dirty="0">
                <a:latin typeface="Times New Roman" panose="02020603050405020304" pitchFamily="18" charset="0"/>
                <a:cs typeface="Times New Roman" panose="02020603050405020304" pitchFamily="18" charset="0"/>
              </a:rPr>
              <a:t>Manque des agents d’état civil dans les structures sanitaires dans les régions de l’intérieur</a:t>
            </a:r>
          </a:p>
          <a:p>
            <a:pPr marL="514350" indent="-514350">
              <a:buFont typeface="+mj-lt"/>
              <a:buAutoNum type="arabicPeriod"/>
            </a:pPr>
            <a:r>
              <a:rPr lang="fr-FR" sz="2400" dirty="0">
                <a:latin typeface="Times New Roman" panose="02020603050405020304" pitchFamily="18" charset="0"/>
                <a:cs typeface="Times New Roman" panose="02020603050405020304" pitchFamily="18" charset="0"/>
              </a:rPr>
              <a:t>Manque de coordination entre les ministère sectorielle pour la collecte des données sur le décès</a:t>
            </a:r>
          </a:p>
          <a:p>
            <a:pPr marL="514350" indent="-514350">
              <a:buFont typeface="+mj-lt"/>
              <a:buAutoNum type="arabicPeriod"/>
            </a:pPr>
            <a:endParaRPr lang="fr-FR" sz="24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
        <p:nvSpPr>
          <p:cNvPr id="4" name="Titre 1">
            <a:extLst>
              <a:ext uri="{FF2B5EF4-FFF2-40B4-BE49-F238E27FC236}">
                <a16:creationId xmlns:a16="http://schemas.microsoft.com/office/drawing/2014/main" xmlns="" id="{7FE8C2D2-7A07-4FE3-97D6-25ECE6809F92}"/>
              </a:ext>
            </a:extLst>
          </p:cNvPr>
          <p:cNvSpPr>
            <a:spLocks noGrp="1"/>
          </p:cNvSpPr>
          <p:nvPr>
            <p:ph type="title"/>
          </p:nvPr>
        </p:nvSpPr>
        <p:spPr>
          <a:xfrm>
            <a:off x="939441" y="322765"/>
            <a:ext cx="10515600" cy="716543"/>
          </a:xfrm>
        </p:spPr>
        <p:txBody>
          <a:bodyPr>
            <a:normAutofit fontScale="90000"/>
          </a:bodyPr>
          <a:lstStyle/>
          <a:p>
            <a:pPr algn="ctr"/>
            <a:r>
              <a:rPr lang="fr-FR" sz="2400" dirty="0">
                <a:latin typeface="Times New Roman" panose="02020603050405020304" pitchFamily="18" charset="0"/>
                <a:cs typeface="Times New Roman" panose="02020603050405020304" pitchFamily="18" charset="0"/>
              </a:rPr>
              <a:t>IV- Rapport sur l'exhaustivité des naissances et des décès, y compris les obstacles pour atteindre 100%</a:t>
            </a:r>
          </a:p>
        </p:txBody>
      </p:sp>
    </p:spTree>
    <p:extLst>
      <p:ext uri="{BB962C8B-B14F-4D97-AF65-F5344CB8AC3E}">
        <p14:creationId xmlns:p14="http://schemas.microsoft.com/office/powerpoint/2010/main" val="2546842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xmlns="" id="{5A7E9237-547A-414C-8844-C1ABEFA0C9F8}"/>
              </a:ext>
            </a:extLst>
          </p:cNvPr>
          <p:cNvSpPr>
            <a:spLocks noGrp="1"/>
          </p:cNvSpPr>
          <p:nvPr>
            <p:ph type="title"/>
          </p:nvPr>
        </p:nvSpPr>
        <p:spPr>
          <a:xfrm>
            <a:off x="939441" y="322765"/>
            <a:ext cx="10515600" cy="716543"/>
          </a:xfrm>
        </p:spPr>
        <p:txBody>
          <a:bodyPr>
            <a:normAutofit/>
          </a:bodyPr>
          <a:lstStyle/>
          <a:p>
            <a:pPr algn="ctr"/>
            <a:r>
              <a:rPr lang="fr-FR" sz="2400" dirty="0">
                <a:latin typeface="Times New Roman" panose="02020603050405020304" pitchFamily="18" charset="0"/>
                <a:cs typeface="Times New Roman" panose="02020603050405020304" pitchFamily="18" charset="0"/>
              </a:rPr>
              <a:t>V- Mesures prises pour améliorer la qualité et l'interopérabilité du CRVS</a:t>
            </a:r>
          </a:p>
        </p:txBody>
      </p:sp>
      <p:pic>
        <p:nvPicPr>
          <p:cNvPr id="5" name="Image 4">
            <a:extLst>
              <a:ext uri="{FF2B5EF4-FFF2-40B4-BE49-F238E27FC236}">
                <a16:creationId xmlns:a16="http://schemas.microsoft.com/office/drawing/2014/main" xmlns="" id="{344107FC-88D0-4980-87AB-9F85B551B851}"/>
              </a:ext>
            </a:extLst>
          </p:cNvPr>
          <p:cNvPicPr>
            <a:picLocks noChangeAspect="1"/>
          </p:cNvPicPr>
          <p:nvPr/>
        </p:nvPicPr>
        <p:blipFill>
          <a:blip r:embed="rId2"/>
          <a:stretch>
            <a:fillRect/>
          </a:stretch>
        </p:blipFill>
        <p:spPr>
          <a:xfrm>
            <a:off x="2154631" y="1039308"/>
            <a:ext cx="9097928" cy="5582401"/>
          </a:xfrm>
          <a:prstGeom prst="rect">
            <a:avLst/>
          </a:prstGeom>
        </p:spPr>
      </p:pic>
    </p:spTree>
    <p:extLst>
      <p:ext uri="{BB962C8B-B14F-4D97-AF65-F5344CB8AC3E}">
        <p14:creationId xmlns:p14="http://schemas.microsoft.com/office/powerpoint/2010/main" val="1939928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5DD5216-55FC-4FD4-80B0-A770F4F0093C}"/>
              </a:ext>
            </a:extLst>
          </p:cNvPr>
          <p:cNvSpPr>
            <a:spLocks noGrp="1"/>
          </p:cNvSpPr>
          <p:nvPr>
            <p:ph idx="1"/>
          </p:nvPr>
        </p:nvSpPr>
        <p:spPr>
          <a:xfrm>
            <a:off x="296779" y="1253331"/>
            <a:ext cx="10515600" cy="4351338"/>
          </a:xfrm>
        </p:spPr>
        <p:txBody>
          <a:bodyPr>
            <a:normAutofit fontScale="92500" lnSpcReduction="10000"/>
          </a:bodyPr>
          <a:lstStyle/>
          <a:p>
            <a:pPr marL="0" indent="0">
              <a:buNone/>
            </a:pPr>
            <a:r>
              <a:rPr lang="fr-FR" dirty="0"/>
              <a:t>Naissances : </a:t>
            </a:r>
          </a:p>
          <a:p>
            <a:r>
              <a:rPr lang="fr-FR" dirty="0"/>
              <a:t>Taux brut de natalité : 39 pour 1000 habitants </a:t>
            </a:r>
          </a:p>
          <a:p>
            <a:r>
              <a:rPr lang="fr-FR" dirty="0"/>
              <a:t>Indice Synthétique de fécondité : 2,9 enfants</a:t>
            </a:r>
          </a:p>
          <a:p>
            <a:pPr marL="0" indent="0">
              <a:buNone/>
            </a:pPr>
            <a:r>
              <a:rPr lang="fr-FR" dirty="0"/>
              <a:t>Décès : </a:t>
            </a:r>
          </a:p>
          <a:p>
            <a:r>
              <a:rPr lang="fr-FR" dirty="0"/>
              <a:t>Taux brut de mortalité : 17,7 pour mille habitants en 2015.</a:t>
            </a:r>
          </a:p>
          <a:p>
            <a:pPr algn="just"/>
            <a:r>
              <a:rPr lang="fr-FR" dirty="0"/>
              <a:t>Taux de mortalité infantile : le taux de mortalité infantile a également baissé de manière considérable ces </a:t>
            </a:r>
            <a:r>
              <a:rPr lang="fr-FR" b="1" dirty="0"/>
              <a:t>25</a:t>
            </a:r>
            <a:r>
              <a:rPr lang="fr-FR" dirty="0"/>
              <a:t> dernières années puisqu’il est passé de 91 décès pour 1000 naissances vivantes en 1990 à </a:t>
            </a:r>
            <a:r>
              <a:rPr lang="fr-FR" b="1" dirty="0"/>
              <a:t>43</a:t>
            </a:r>
            <a:r>
              <a:rPr lang="fr-FR" dirty="0"/>
              <a:t> décès pour 1000 naissances vivantes en 2015</a:t>
            </a:r>
          </a:p>
          <a:p>
            <a:r>
              <a:rPr lang="fr-FR" dirty="0"/>
              <a:t>Taux de mortalité des moins de cinq ans : 68 pour 1000 naissances vivantes en 2012.</a:t>
            </a:r>
          </a:p>
        </p:txBody>
      </p:sp>
      <p:sp>
        <p:nvSpPr>
          <p:cNvPr id="4" name="Titre 1">
            <a:extLst>
              <a:ext uri="{FF2B5EF4-FFF2-40B4-BE49-F238E27FC236}">
                <a16:creationId xmlns:a16="http://schemas.microsoft.com/office/drawing/2014/main" xmlns="" id="{5E328FBA-78C1-47F6-949E-710FD690E3ED}"/>
              </a:ext>
            </a:extLst>
          </p:cNvPr>
          <p:cNvSpPr>
            <a:spLocks noGrp="1"/>
          </p:cNvSpPr>
          <p:nvPr>
            <p:ph type="title"/>
          </p:nvPr>
        </p:nvSpPr>
        <p:spPr>
          <a:xfrm>
            <a:off x="939441" y="322765"/>
            <a:ext cx="10515600" cy="716543"/>
          </a:xfrm>
        </p:spPr>
        <p:txBody>
          <a:bodyPr>
            <a:normAutofit/>
          </a:bodyPr>
          <a:lstStyle/>
          <a:p>
            <a:pPr algn="ctr"/>
            <a:r>
              <a:rPr lang="fr-FR" sz="2400" dirty="0">
                <a:latin typeface="Times New Roman" panose="02020603050405020304" pitchFamily="18" charset="0"/>
                <a:cs typeface="Times New Roman" panose="02020603050405020304" pitchFamily="18" charset="0"/>
              </a:rPr>
              <a:t>VI- Indicateurs sur les naissances et les décès</a:t>
            </a:r>
          </a:p>
        </p:txBody>
      </p:sp>
    </p:spTree>
    <p:extLst>
      <p:ext uri="{BB962C8B-B14F-4D97-AF65-F5344CB8AC3E}">
        <p14:creationId xmlns:p14="http://schemas.microsoft.com/office/powerpoint/2010/main" val="14351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4E55A61F-73B5-4857-8D8D-68BA3CFD925C}"/>
              </a:ext>
            </a:extLst>
          </p:cNvPr>
          <p:cNvSpPr>
            <a:spLocks noGrp="1"/>
          </p:cNvSpPr>
          <p:nvPr>
            <p:ph idx="1"/>
          </p:nvPr>
        </p:nvSpPr>
        <p:spPr>
          <a:xfrm>
            <a:off x="838200" y="2818083"/>
            <a:ext cx="10515600" cy="1954638"/>
          </a:xfrm>
        </p:spPr>
        <p:txBody>
          <a:bodyPr>
            <a:normAutofit/>
          </a:bodyPr>
          <a:lstStyle/>
          <a:p>
            <a:pPr marL="0" indent="0" algn="ctr">
              <a:buNone/>
            </a:pPr>
            <a:r>
              <a:rPr lang="fr-FR" sz="4400" dirty="0"/>
              <a:t>Merci pour votre attention </a:t>
            </a:r>
          </a:p>
        </p:txBody>
      </p:sp>
    </p:spTree>
    <p:extLst>
      <p:ext uri="{BB962C8B-B14F-4D97-AF65-F5344CB8AC3E}">
        <p14:creationId xmlns:p14="http://schemas.microsoft.com/office/powerpoint/2010/main" val="4286857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2B89D4D-6B10-4A20-9839-D92DF92F86B1}"/>
              </a:ext>
            </a:extLst>
          </p:cNvPr>
          <p:cNvSpPr>
            <a:spLocks noGrp="1"/>
          </p:cNvSpPr>
          <p:nvPr>
            <p:ph type="title"/>
          </p:nvPr>
        </p:nvSpPr>
        <p:spPr>
          <a:xfrm>
            <a:off x="927409" y="0"/>
            <a:ext cx="10515600" cy="716543"/>
          </a:xfrm>
        </p:spPr>
        <p:txBody>
          <a:bodyPr>
            <a:normAutofit/>
          </a:bodyPr>
          <a:lstStyle/>
          <a:p>
            <a:pPr algn="ctr"/>
            <a:r>
              <a:rPr lang="fr-FR" sz="2400" dirty="0">
                <a:latin typeface="Times New Roman" panose="02020603050405020304" pitchFamily="18" charset="0"/>
                <a:cs typeface="Times New Roman" panose="02020603050405020304" pitchFamily="18" charset="0"/>
              </a:rPr>
              <a:t>I- Comparaison du sujet central avec les pratiques nationales</a:t>
            </a:r>
          </a:p>
        </p:txBody>
      </p:sp>
      <p:graphicFrame>
        <p:nvGraphicFramePr>
          <p:cNvPr id="5" name="Tableau 4">
            <a:extLst>
              <a:ext uri="{FF2B5EF4-FFF2-40B4-BE49-F238E27FC236}">
                <a16:creationId xmlns:a16="http://schemas.microsoft.com/office/drawing/2014/main" xmlns="" id="{D9560537-6028-462E-9F52-367F7E9CC6FD}"/>
              </a:ext>
            </a:extLst>
          </p:cNvPr>
          <p:cNvGraphicFramePr>
            <a:graphicFrameLocks noGrp="1"/>
          </p:cNvGraphicFramePr>
          <p:nvPr>
            <p:extLst>
              <p:ext uri="{D42A27DB-BD31-4B8C-83A1-F6EECF244321}">
                <p14:modId xmlns:p14="http://schemas.microsoft.com/office/powerpoint/2010/main" val="2366945672"/>
              </p:ext>
            </p:extLst>
          </p:nvPr>
        </p:nvGraphicFramePr>
        <p:xfrm>
          <a:off x="893645" y="613316"/>
          <a:ext cx="10370946" cy="6118496"/>
        </p:xfrm>
        <a:graphic>
          <a:graphicData uri="http://schemas.openxmlformats.org/drawingml/2006/table">
            <a:tbl>
              <a:tblPr>
                <a:tableStyleId>{5940675A-B579-460E-94D1-54222C63F5DA}</a:tableStyleId>
              </a:tblPr>
              <a:tblGrid>
                <a:gridCol w="440219">
                  <a:extLst>
                    <a:ext uri="{9D8B030D-6E8A-4147-A177-3AD203B41FA5}">
                      <a16:colId xmlns:a16="http://schemas.microsoft.com/office/drawing/2014/main" xmlns="" val="2359052860"/>
                    </a:ext>
                  </a:extLst>
                </a:gridCol>
                <a:gridCol w="6395070">
                  <a:extLst>
                    <a:ext uri="{9D8B030D-6E8A-4147-A177-3AD203B41FA5}">
                      <a16:colId xmlns:a16="http://schemas.microsoft.com/office/drawing/2014/main" xmlns="" val="2487410083"/>
                    </a:ext>
                  </a:extLst>
                </a:gridCol>
                <a:gridCol w="1571928">
                  <a:extLst>
                    <a:ext uri="{9D8B030D-6E8A-4147-A177-3AD203B41FA5}">
                      <a16:colId xmlns:a16="http://schemas.microsoft.com/office/drawing/2014/main" xmlns="" val="3752029277"/>
                    </a:ext>
                  </a:extLst>
                </a:gridCol>
                <a:gridCol w="1963729">
                  <a:extLst>
                    <a:ext uri="{9D8B030D-6E8A-4147-A177-3AD203B41FA5}">
                      <a16:colId xmlns:a16="http://schemas.microsoft.com/office/drawing/2014/main" xmlns="" val="2703271508"/>
                    </a:ext>
                  </a:extLst>
                </a:gridCol>
              </a:tblGrid>
              <a:tr h="225628">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400" u="none" strike="noStrike" dirty="0">
                          <a:effectLst/>
                          <a:latin typeface="Times New Roman" panose="02020603050405020304" pitchFamily="18" charset="0"/>
                          <a:cs typeface="Times New Roman" panose="02020603050405020304" pitchFamily="18" charset="0"/>
                        </a:rPr>
                        <a:t> Naissance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nchorCtr="1">
                    <a:solidFill>
                      <a:srgbClr val="FFC000"/>
                    </a:solidFill>
                  </a:tcP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Oui</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Non</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4186826255"/>
                  </a:ext>
                </a:extLst>
              </a:tr>
              <a:tr h="170668">
                <a:tc rowSpan="9">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I</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gridSpan="3">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Caractéristique de l'évènement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4162465694"/>
                  </a:ext>
                </a:extLst>
              </a:tr>
              <a:tr h="170668">
                <a:tc vMerge="1">
                  <a:txBody>
                    <a:bodyPr/>
                    <a:lstStyle/>
                    <a:p>
                      <a:endParaRPr lang="fr-FR"/>
                    </a:p>
                  </a:txBody>
                  <a:tcPr/>
                </a:tc>
                <a:tc>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Date de l'évènement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380065383"/>
                  </a:ext>
                </a:extLst>
              </a:tr>
              <a:tr h="170668">
                <a:tc vMerge="1">
                  <a:txBody>
                    <a:bodyPr/>
                    <a:lstStyle/>
                    <a:p>
                      <a:endParaRPr lang="fr-FR"/>
                    </a:p>
                  </a:txBody>
                  <a:tcPr/>
                </a:tc>
                <a:tc>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Date de l'enregistrement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3002986620"/>
                  </a:ext>
                </a:extLst>
              </a:tr>
              <a:tr h="170668">
                <a:tc vMerge="1">
                  <a:txBody>
                    <a:bodyPr/>
                    <a:lstStyle/>
                    <a:p>
                      <a:endParaRPr lang="fr-FR"/>
                    </a:p>
                  </a:txBody>
                  <a:tcPr/>
                </a:tc>
                <a:tc>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Lieu de l'évènement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845601298"/>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Localité ou l'evenement s'est produit</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59843527"/>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Zone urbain ou rurale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428554192"/>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Lieu de l'enregistrement</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3959511535"/>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Type de naissance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850340799"/>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Personne ayant assisté l'accouchement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1409397681"/>
                  </a:ext>
                </a:extLst>
              </a:tr>
              <a:tr h="170668">
                <a:tc rowSpan="3">
                  <a:txBody>
                    <a:bodyPr/>
                    <a:lstStyle/>
                    <a:p>
                      <a:pPr algn="ctr" fontAlgn="ctr"/>
                      <a:r>
                        <a:rPr lang="fr-FR" sz="1200" u="none" strike="noStrike">
                          <a:effectLst/>
                          <a:latin typeface="Times New Roman" panose="02020603050405020304" pitchFamily="18" charset="0"/>
                          <a:cs typeface="Times New Roman" panose="02020603050405020304" pitchFamily="18" charset="0"/>
                        </a:rPr>
                        <a:t>II</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gridSpan="3">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Caractéristique de l'enfant nouveau-né</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755341643"/>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Sexe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4080206048"/>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Poids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474794119"/>
                  </a:ext>
                </a:extLst>
              </a:tr>
              <a:tr h="170668">
                <a:tc rowSpan="19">
                  <a:txBody>
                    <a:bodyPr/>
                    <a:lstStyle/>
                    <a:p>
                      <a:pPr algn="ctr" fontAlgn="ctr"/>
                      <a:r>
                        <a:rPr lang="fr-FR" sz="1200" u="none" strike="noStrike">
                          <a:effectLst/>
                          <a:latin typeface="Times New Roman" panose="02020603050405020304" pitchFamily="18" charset="0"/>
                          <a:cs typeface="Times New Roman" panose="02020603050405020304" pitchFamily="18" charset="0"/>
                        </a:rPr>
                        <a:t>III</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ctr"/>
                </a:tc>
                <a:tc gridSpan="3">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Caractéristique de la mère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3046996866"/>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Date de naissance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4112529133"/>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Age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786875642"/>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Etat matrimonial</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848881726"/>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Enfant légitime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1976262880"/>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Niveau d'instruction</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167377162"/>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Lieu de residence habituelle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520709359"/>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Localité de résidence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752120698"/>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Zone urbain ou rurale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62311975"/>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Durée de residence au lieu de residence habituelle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030623980"/>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Lieu/pays de naissance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1116476502"/>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Migrante/Non migrante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220425784"/>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Nbre total d'enfants nés vivants issus de la mère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124307504"/>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Rang de naissance ou parité</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336150367"/>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Nbre total de morts fœtales issues de la mère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1847642852"/>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Date de la derniere naissance vivante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2948860081"/>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Temps écoulé depuis la derniere naissance vivante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3772505075"/>
                  </a:ext>
                </a:extLst>
              </a:tr>
              <a:tr h="170668">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Date du mariage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136694553"/>
                  </a:ext>
                </a:extLst>
              </a:tr>
              <a:tr h="170668">
                <a:tc vMerge="1">
                  <a:txBody>
                    <a:bodyPr/>
                    <a:lstStyle/>
                    <a:p>
                      <a:endParaRPr lang="fr-FR"/>
                    </a:p>
                  </a:txBody>
                  <a:tcPr/>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Durée du mariage</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418" marR="6418" marT="6418" marB="0" anchor="b"/>
                </a:tc>
                <a:extLst>
                  <a:ext uri="{0D108BD9-81ED-4DB2-BD59-A6C34878D82A}">
                    <a16:rowId xmlns:a16="http://schemas.microsoft.com/office/drawing/2014/main" xmlns="" val="3362224262"/>
                  </a:ext>
                </a:extLst>
              </a:tr>
            </a:tbl>
          </a:graphicData>
        </a:graphic>
      </p:graphicFrame>
    </p:spTree>
    <p:extLst>
      <p:ext uri="{BB962C8B-B14F-4D97-AF65-F5344CB8AC3E}">
        <p14:creationId xmlns:p14="http://schemas.microsoft.com/office/powerpoint/2010/main" val="2175017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FB2B2746-DEFD-4BEC-853B-97CC5C4794CB}"/>
              </a:ext>
            </a:extLst>
          </p:cNvPr>
          <p:cNvGraphicFramePr>
            <a:graphicFrameLocks noGrp="1"/>
          </p:cNvGraphicFramePr>
          <p:nvPr>
            <p:extLst>
              <p:ext uri="{D42A27DB-BD31-4B8C-83A1-F6EECF244321}">
                <p14:modId xmlns:p14="http://schemas.microsoft.com/office/powerpoint/2010/main" val="1077734900"/>
              </p:ext>
            </p:extLst>
          </p:nvPr>
        </p:nvGraphicFramePr>
        <p:xfrm>
          <a:off x="903714" y="1212693"/>
          <a:ext cx="9926582" cy="3489936"/>
        </p:xfrm>
        <a:graphic>
          <a:graphicData uri="http://schemas.openxmlformats.org/drawingml/2006/table">
            <a:tbl>
              <a:tblPr>
                <a:tableStyleId>{5940675A-B579-460E-94D1-54222C63F5DA}</a:tableStyleId>
              </a:tblPr>
              <a:tblGrid>
                <a:gridCol w="1086356">
                  <a:extLst>
                    <a:ext uri="{9D8B030D-6E8A-4147-A177-3AD203B41FA5}">
                      <a16:colId xmlns:a16="http://schemas.microsoft.com/office/drawing/2014/main" xmlns="" val="652416661"/>
                    </a:ext>
                  </a:extLst>
                </a:gridCol>
                <a:gridCol w="5458941">
                  <a:extLst>
                    <a:ext uri="{9D8B030D-6E8A-4147-A177-3AD203B41FA5}">
                      <a16:colId xmlns:a16="http://schemas.microsoft.com/office/drawing/2014/main" xmlns="" val="4233689425"/>
                    </a:ext>
                  </a:extLst>
                </a:gridCol>
                <a:gridCol w="1507320">
                  <a:extLst>
                    <a:ext uri="{9D8B030D-6E8A-4147-A177-3AD203B41FA5}">
                      <a16:colId xmlns:a16="http://schemas.microsoft.com/office/drawing/2014/main" xmlns="" val="3550593766"/>
                    </a:ext>
                  </a:extLst>
                </a:gridCol>
                <a:gridCol w="1873965">
                  <a:extLst>
                    <a:ext uri="{9D8B030D-6E8A-4147-A177-3AD203B41FA5}">
                      <a16:colId xmlns:a16="http://schemas.microsoft.com/office/drawing/2014/main" xmlns="" val="3974236490"/>
                    </a:ext>
                  </a:extLst>
                </a:gridCol>
              </a:tblGrid>
              <a:tr h="436242">
                <a:tc rowSpan="7">
                  <a:txBody>
                    <a:bodyPr/>
                    <a:lstStyle/>
                    <a:p>
                      <a:pPr algn="ctr" fontAlgn="ctr"/>
                      <a:r>
                        <a:rPr lang="fr-FR" sz="1600" u="none" strike="noStrike">
                          <a:effectLst/>
                          <a:latin typeface="Times New Roman" panose="02020603050405020304" pitchFamily="18" charset="0"/>
                          <a:cs typeface="Times New Roman" panose="02020603050405020304" pitchFamily="18" charset="0"/>
                        </a:rPr>
                        <a:t>IV</a:t>
                      </a:r>
                      <a:endParaRPr lang="fr-FR" sz="16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3">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Caractéristique du père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2839146884"/>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Date de naissance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a:effectLst/>
                          <a:latin typeface="Times New Roman" panose="02020603050405020304" pitchFamily="18" charset="0"/>
                          <a:cs typeface="Times New Roman" panose="02020603050405020304" pitchFamily="18" charset="0"/>
                        </a:rPr>
                        <a:t> </a:t>
                      </a:r>
                      <a:endParaRPr lang="fr-FR" sz="16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1104538257"/>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Etat matrimonial</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1469559493"/>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Niveau d'instruction</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1968060605"/>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Lieu de résidence habituelle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682691302"/>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Localité de résidence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823427435"/>
                  </a:ext>
                </a:extLst>
              </a:tr>
              <a:tr h="436242">
                <a:tc vMerge="1">
                  <a:txBody>
                    <a:bodyPr/>
                    <a:lstStyle/>
                    <a:p>
                      <a:endParaRPr lang="fr-FR"/>
                    </a:p>
                  </a:txBody>
                  <a:tcP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Zone urbain ou rurale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742488173"/>
                  </a:ext>
                </a:extLst>
              </a:tr>
              <a:tr h="436242">
                <a:tc>
                  <a:txBody>
                    <a:bodyPr/>
                    <a:lstStyle/>
                    <a:p>
                      <a:pPr algn="ctr" fontAlgn="b"/>
                      <a:r>
                        <a:rPr lang="fr-FR" sz="1600" u="none" strike="noStrike">
                          <a:effectLst/>
                          <a:latin typeface="Times New Roman" panose="02020603050405020304" pitchFamily="18" charset="0"/>
                          <a:cs typeface="Times New Roman" panose="02020603050405020304" pitchFamily="18" charset="0"/>
                        </a:rPr>
                        <a:t>V</a:t>
                      </a:r>
                      <a:endParaRPr lang="fr-FR" sz="16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Caractéristique de la population exposée au risque</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778356272"/>
                  </a:ext>
                </a:extLst>
              </a:tr>
            </a:tbl>
          </a:graphicData>
        </a:graphic>
      </p:graphicFrame>
    </p:spTree>
    <p:extLst>
      <p:ext uri="{BB962C8B-B14F-4D97-AF65-F5344CB8AC3E}">
        <p14:creationId xmlns:p14="http://schemas.microsoft.com/office/powerpoint/2010/main" val="1890658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1671F8C1-48BB-4D94-8B40-29F1656DDABA}"/>
              </a:ext>
            </a:extLst>
          </p:cNvPr>
          <p:cNvGraphicFramePr>
            <a:graphicFrameLocks noGrp="1"/>
          </p:cNvGraphicFramePr>
          <p:nvPr>
            <p:extLst>
              <p:ext uri="{D42A27DB-BD31-4B8C-83A1-F6EECF244321}">
                <p14:modId xmlns:p14="http://schemas.microsoft.com/office/powerpoint/2010/main" val="137265726"/>
              </p:ext>
            </p:extLst>
          </p:nvPr>
        </p:nvGraphicFramePr>
        <p:xfrm>
          <a:off x="807522" y="784413"/>
          <a:ext cx="10450286" cy="5525630"/>
        </p:xfrm>
        <a:graphic>
          <a:graphicData uri="http://schemas.openxmlformats.org/drawingml/2006/table">
            <a:tbl>
              <a:tblPr>
                <a:tableStyleId>{5940675A-B579-460E-94D1-54222C63F5DA}</a:tableStyleId>
              </a:tblPr>
              <a:tblGrid>
                <a:gridCol w="1249038">
                  <a:extLst>
                    <a:ext uri="{9D8B030D-6E8A-4147-A177-3AD203B41FA5}">
                      <a16:colId xmlns:a16="http://schemas.microsoft.com/office/drawing/2014/main" xmlns="" val="2947931348"/>
                    </a:ext>
                  </a:extLst>
                </a:gridCol>
                <a:gridCol w="6703172">
                  <a:extLst>
                    <a:ext uri="{9D8B030D-6E8A-4147-A177-3AD203B41FA5}">
                      <a16:colId xmlns:a16="http://schemas.microsoft.com/office/drawing/2014/main" xmlns="" val="2384221246"/>
                    </a:ext>
                  </a:extLst>
                </a:gridCol>
                <a:gridCol w="1249038">
                  <a:extLst>
                    <a:ext uri="{9D8B030D-6E8A-4147-A177-3AD203B41FA5}">
                      <a16:colId xmlns:a16="http://schemas.microsoft.com/office/drawing/2014/main" xmlns="" val="3181899919"/>
                    </a:ext>
                  </a:extLst>
                </a:gridCol>
                <a:gridCol w="1249038">
                  <a:extLst>
                    <a:ext uri="{9D8B030D-6E8A-4147-A177-3AD203B41FA5}">
                      <a16:colId xmlns:a16="http://schemas.microsoft.com/office/drawing/2014/main" xmlns="" val="1393751087"/>
                    </a:ext>
                  </a:extLst>
                </a:gridCol>
              </a:tblGrid>
              <a:tr h="240417">
                <a:tc>
                  <a:txBody>
                    <a:bodyPr/>
                    <a:lstStyle/>
                    <a:p>
                      <a:pPr algn="ctr" fontAlgn="ctr"/>
                      <a:r>
                        <a:rPr lang="fr-FR" sz="1600" u="none" strike="noStrike">
                          <a:effectLst/>
                          <a:latin typeface="Times New Roman" panose="02020603050405020304" pitchFamily="18" charset="0"/>
                          <a:cs typeface="Times New Roman" panose="02020603050405020304" pitchFamily="18" charset="0"/>
                        </a:rPr>
                        <a:t> </a:t>
                      </a:r>
                      <a:endParaRPr lang="fr-F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Décès</a:t>
                      </a:r>
                      <a:endParaRPr lang="fr-F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solidFill>
                      <a:srgbClr val="FFC000"/>
                    </a:solidFill>
                  </a:tcPr>
                </a:tc>
                <a:tc>
                  <a:txBody>
                    <a:bodyPr/>
                    <a:lstStyle/>
                    <a:p>
                      <a:pPr algn="ctr" fontAlgn="b"/>
                      <a:r>
                        <a:rPr lang="fr-FR" sz="1600" u="none" strike="noStrike">
                          <a:effectLst/>
                          <a:latin typeface="Times New Roman" panose="02020603050405020304" pitchFamily="18" charset="0"/>
                          <a:cs typeface="Times New Roman" panose="02020603050405020304" pitchFamily="18" charset="0"/>
                        </a:rPr>
                        <a:t>Oui</a:t>
                      </a:r>
                      <a:endParaRPr lang="fr-F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a:effectLst/>
                          <a:latin typeface="Times New Roman" panose="02020603050405020304" pitchFamily="18" charset="0"/>
                          <a:cs typeface="Times New Roman" panose="02020603050405020304" pitchFamily="18" charset="0"/>
                        </a:rPr>
                        <a:t>Non</a:t>
                      </a:r>
                      <a:endParaRPr lang="fr-F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211926623"/>
                  </a:ext>
                </a:extLst>
              </a:tr>
              <a:tr h="240417">
                <a:tc rowSpan="11">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I</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gridSpan="3">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Caractéristique de l'événement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661632725"/>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Date de l'événement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026842095"/>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Date de l'enregistrement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071482777"/>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Lieu de l’évènement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2897420220"/>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Localité ou l’évènement s'est produit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a:effectLst/>
                          <a:latin typeface="Times New Roman" panose="02020603050405020304" pitchFamily="18" charset="0"/>
                          <a:cs typeface="Times New Roman" panose="02020603050405020304" pitchFamily="18" charset="0"/>
                        </a:rPr>
                        <a:t> </a:t>
                      </a:r>
                      <a:endParaRPr lang="fr-F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719521805"/>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Zone urbain /zone rurale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114248644"/>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Lieu de l'enregistrement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900106889"/>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Caractéristique de l'événement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286900002"/>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Cause de décès</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783881916"/>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Certificateur</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1239930104"/>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Type de certificat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l"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3284270415"/>
                  </a:ext>
                </a:extLst>
              </a:tr>
              <a:tr h="240417">
                <a:tc rowSpan="9">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II</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gridSpan="3">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Caractéristique du défunt</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solidFill>
                      <a:schemeClr val="accent4">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2140733119"/>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Date de naissance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4240983127"/>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Age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2349035280"/>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Sexe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2796589424"/>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Etat matrimonial</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1906999525"/>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Lieu de résidence habituelle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1198675093"/>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Lieu de résidence habituelle de la mère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4226557795"/>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Localité de résidence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1926161459"/>
                  </a:ext>
                </a:extLst>
              </a:tr>
              <a:tr h="240417">
                <a:tc vMerge="1">
                  <a:txBody>
                    <a:bodyPr/>
                    <a:lstStyle/>
                    <a:p>
                      <a:endParaRPr lang="fr-FR"/>
                    </a:p>
                  </a:txBody>
                  <a:tcPr/>
                </a:tc>
                <a:tc>
                  <a:txBody>
                    <a:bodyPr/>
                    <a:lstStyle/>
                    <a:p>
                      <a:pPr algn="l" fontAlgn="ctr"/>
                      <a:r>
                        <a:rPr lang="fr-FR" sz="1600" u="none" strike="noStrike" dirty="0">
                          <a:effectLst/>
                          <a:latin typeface="Times New Roman" panose="02020603050405020304" pitchFamily="18" charset="0"/>
                          <a:cs typeface="Times New Roman" panose="02020603050405020304" pitchFamily="18" charset="0"/>
                        </a:rPr>
                        <a:t>Zone urbain /zone rurale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4159284630"/>
                  </a:ext>
                </a:extLst>
              </a:tr>
              <a:tr h="240417">
                <a:tc>
                  <a:txBody>
                    <a:bodyPr/>
                    <a:lstStyle/>
                    <a:p>
                      <a:pPr algn="ctr" fontAlgn="ctr"/>
                      <a:r>
                        <a:rPr lang="fr-FR" sz="1600" b="0" i="0" u="none" strike="noStrike" dirty="0">
                          <a:solidFill>
                            <a:srgbClr val="000000"/>
                          </a:solidFill>
                          <a:effectLst/>
                          <a:latin typeface="Times New Roman" panose="02020603050405020304" pitchFamily="18" charset="0"/>
                          <a:cs typeface="Times New Roman" panose="02020603050405020304" pitchFamily="18" charset="0"/>
                        </a:rPr>
                        <a:t>III</a:t>
                      </a:r>
                    </a:p>
                  </a:txBody>
                  <a:tcPr marL="7325" marR="7325" marT="7325" marB="0" anchor="ctr"/>
                </a:tc>
                <a:tc>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Caractéristique de la population exposé au risque</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ctr">
                    <a:solidFill>
                      <a:schemeClr val="accent4">
                        <a:lumMod val="20000"/>
                        <a:lumOff val="80000"/>
                      </a:schemeClr>
                    </a:solidFill>
                  </a:tcPr>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tc>
                  <a:txBody>
                    <a:bodyPr/>
                    <a:lstStyle/>
                    <a:p>
                      <a:pPr algn="ctr" fontAlgn="b"/>
                      <a:r>
                        <a:rPr lang="fr-FR" sz="1600" u="none" strike="noStrike" dirty="0">
                          <a:effectLst/>
                          <a:latin typeface="Times New Roman" panose="02020603050405020304" pitchFamily="18" charset="0"/>
                          <a:cs typeface="Times New Roman" panose="02020603050405020304" pitchFamily="18" charset="0"/>
                        </a:rPr>
                        <a:t> ***</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25" marR="7325" marT="7325" marB="0" anchor="b"/>
                </a:tc>
                <a:extLst>
                  <a:ext uri="{0D108BD9-81ED-4DB2-BD59-A6C34878D82A}">
                    <a16:rowId xmlns:a16="http://schemas.microsoft.com/office/drawing/2014/main" xmlns="" val="2560207464"/>
                  </a:ext>
                </a:extLst>
              </a:tr>
            </a:tbl>
          </a:graphicData>
        </a:graphic>
      </p:graphicFrame>
    </p:spTree>
    <p:extLst>
      <p:ext uri="{BB962C8B-B14F-4D97-AF65-F5344CB8AC3E}">
        <p14:creationId xmlns:p14="http://schemas.microsoft.com/office/powerpoint/2010/main" val="5758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77434F19-0FE1-4BD3-8CAF-5820D60401B6}"/>
              </a:ext>
            </a:extLst>
          </p:cNvPr>
          <p:cNvGraphicFramePr>
            <a:graphicFrameLocks noGrp="1"/>
          </p:cNvGraphicFramePr>
          <p:nvPr>
            <p:extLst>
              <p:ext uri="{D42A27DB-BD31-4B8C-83A1-F6EECF244321}">
                <p14:modId xmlns:p14="http://schemas.microsoft.com/office/powerpoint/2010/main" val="3376332813"/>
              </p:ext>
            </p:extLst>
          </p:nvPr>
        </p:nvGraphicFramePr>
        <p:xfrm>
          <a:off x="1308800" y="360947"/>
          <a:ext cx="9242892" cy="6356535"/>
        </p:xfrm>
        <a:graphic>
          <a:graphicData uri="http://schemas.openxmlformats.org/drawingml/2006/table">
            <a:tbl>
              <a:tblPr>
                <a:tableStyleId>{5940675A-B579-460E-94D1-54222C63F5DA}</a:tableStyleId>
              </a:tblPr>
              <a:tblGrid>
                <a:gridCol w="1070605">
                  <a:extLst>
                    <a:ext uri="{9D8B030D-6E8A-4147-A177-3AD203B41FA5}">
                      <a16:colId xmlns:a16="http://schemas.microsoft.com/office/drawing/2014/main" xmlns="" val="1610024787"/>
                    </a:ext>
                  </a:extLst>
                </a:gridCol>
                <a:gridCol w="6031077">
                  <a:extLst>
                    <a:ext uri="{9D8B030D-6E8A-4147-A177-3AD203B41FA5}">
                      <a16:colId xmlns:a16="http://schemas.microsoft.com/office/drawing/2014/main" xmlns="" val="638783075"/>
                    </a:ext>
                  </a:extLst>
                </a:gridCol>
                <a:gridCol w="1070605">
                  <a:extLst>
                    <a:ext uri="{9D8B030D-6E8A-4147-A177-3AD203B41FA5}">
                      <a16:colId xmlns:a16="http://schemas.microsoft.com/office/drawing/2014/main" xmlns="" val="1187805952"/>
                    </a:ext>
                  </a:extLst>
                </a:gridCol>
                <a:gridCol w="1070605">
                  <a:extLst>
                    <a:ext uri="{9D8B030D-6E8A-4147-A177-3AD203B41FA5}">
                      <a16:colId xmlns:a16="http://schemas.microsoft.com/office/drawing/2014/main" xmlns="" val="1717436433"/>
                    </a:ext>
                  </a:extLst>
                </a:gridCol>
              </a:tblGrid>
              <a:tr h="144910">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Mort fœtale</a:t>
                      </a:r>
                      <a:endParaRPr lang="fr-F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solidFill>
                      <a:srgbClr val="FFC000"/>
                    </a:solidFill>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Oui</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Non</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858868148"/>
                  </a:ext>
                </a:extLst>
              </a:tr>
              <a:tr h="209038">
                <a:tc rowSpan="7">
                  <a:txBody>
                    <a:bodyPr/>
                    <a:lstStyle/>
                    <a:p>
                      <a:pPr algn="ctr" fontAlgn="ctr"/>
                      <a:r>
                        <a:rPr lang="fr-FR" sz="1400" u="none" strike="noStrike">
                          <a:effectLst/>
                          <a:latin typeface="Times New Roman" panose="02020603050405020304" pitchFamily="18" charset="0"/>
                          <a:cs typeface="Times New Roman" panose="02020603050405020304" pitchFamily="18" charset="0"/>
                        </a:rPr>
                        <a:t>I</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gridSpan="3">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Caractéristique de l’ évènement</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solidFill>
                      <a:schemeClr val="accent4">
                        <a:lumMod val="20000"/>
                        <a:lumOff val="80000"/>
                      </a:schemeClr>
                    </a:solidFill>
                  </a:tcP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716274632"/>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de l'événement expulsion du fœtus</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451452483"/>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de l'enregistrement</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808745629"/>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Lieu de l'évenément</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992750699"/>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Localité ou l'événement s'est produit</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362773239"/>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Zone urbain /zone rurale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947376190"/>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Lieu de l'enregistrement</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774792326"/>
                  </a:ext>
                </a:extLst>
              </a:tr>
              <a:tr h="226859">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II</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Caractéristique du fœtus</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610692294"/>
                  </a:ext>
                </a:extLst>
              </a:tr>
              <a:tr h="209038">
                <a:tc rowSpan="13">
                  <a:txBody>
                    <a:bodyPr/>
                    <a:lstStyle/>
                    <a:p>
                      <a:pPr algn="ctr" fontAlgn="ctr"/>
                      <a:r>
                        <a:rPr lang="fr-FR" sz="1400" u="none" strike="noStrike">
                          <a:effectLst/>
                          <a:latin typeface="Times New Roman" panose="02020603050405020304" pitchFamily="18" charset="0"/>
                          <a:cs typeface="Times New Roman" panose="02020603050405020304" pitchFamily="18" charset="0"/>
                        </a:rPr>
                        <a:t>III</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gridSpan="3">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Caractéristiques de la mère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solidFill>
                      <a:schemeClr val="accent4">
                        <a:lumMod val="20000"/>
                        <a:lumOff val="80000"/>
                      </a:schemeClr>
                    </a:solidFill>
                  </a:tcP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696565182"/>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de naissance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156080552"/>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Age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890429857"/>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Nbre total d'enfants nés vivants issus de la mère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783892433"/>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Rang de naissance ou parité</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143028411"/>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Nbre total de morts foetales issues de la mère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244830075"/>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de la dernière naissance vivante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160878511"/>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Temps écoulé dépuis la dernière naissance vivante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555932509"/>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du mariage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289076884"/>
                  </a:ext>
                </a:extLst>
              </a:tr>
              <a:tr h="209038">
                <a:tc vMerge="1">
                  <a:txBody>
                    <a:bodyPr/>
                    <a:lstStyle/>
                    <a:p>
                      <a:endParaRPr lang="fr-FR"/>
                    </a:p>
                  </a:txBody>
                  <a:tcP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Durée du mariage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531534227"/>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Lieu de residence habituelle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770051892"/>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Localité de résidence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191422844"/>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Zone urbain /zone rurale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50479030"/>
                  </a:ext>
                </a:extLst>
              </a:tr>
              <a:tr h="209038">
                <a:tc rowSpan="6">
                  <a:txBody>
                    <a:bodyPr/>
                    <a:lstStyle/>
                    <a:p>
                      <a:pPr algn="ctr" fontAlgn="ctr"/>
                      <a:r>
                        <a:rPr lang="fr-FR" sz="1400" u="none" strike="noStrike">
                          <a:effectLst/>
                          <a:latin typeface="Times New Roman" panose="02020603050405020304" pitchFamily="18" charset="0"/>
                          <a:cs typeface="Times New Roman" panose="02020603050405020304" pitchFamily="18" charset="0"/>
                        </a:rPr>
                        <a:t>IV</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gridSpan="3">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Caractéristique du père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solidFill>
                      <a:schemeClr val="accent4">
                        <a:lumMod val="20000"/>
                        <a:lumOff val="80000"/>
                      </a:schemeClr>
                    </a:solidFill>
                  </a:tcP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hMerge="1">
                  <a:txBody>
                    <a:bodyPr/>
                    <a:lstStyle/>
                    <a:p>
                      <a:pPr algn="ctr" fontAlgn="ct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415821415"/>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Date de naissance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865714069"/>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Age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751909287"/>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Lieu de residence habituelle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3942431228"/>
                  </a:ext>
                </a:extLst>
              </a:tr>
              <a:tr h="209038">
                <a:tc vMerge="1">
                  <a:txBody>
                    <a:bodyPr/>
                    <a:lstStyle/>
                    <a:p>
                      <a:endParaRPr lang="fr-FR"/>
                    </a:p>
                  </a:txBody>
                  <a:tcP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Localité de résidence</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1098388444"/>
                  </a:ext>
                </a:extLst>
              </a:tr>
              <a:tr h="209038">
                <a:tc vMerge="1">
                  <a:txBody>
                    <a:bodyPr/>
                    <a:lstStyle/>
                    <a:p>
                      <a:endParaRPr lang="fr-FR"/>
                    </a:p>
                  </a:txBody>
                  <a:tcP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Zone urbain /zone rurale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545152780"/>
                  </a:ext>
                </a:extLst>
              </a:tr>
              <a:tr h="209038">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v</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Caracteristique de la population exposée au risque</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a:effectLst/>
                          <a:latin typeface="Times New Roman" panose="02020603050405020304" pitchFamily="18" charset="0"/>
                          <a:cs typeface="Times New Roman" panose="02020603050405020304" pitchFamily="18" charset="0"/>
                        </a:rPr>
                        <a:t> </a:t>
                      </a:r>
                      <a:endParaRPr lang="fr-F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tc>
                  <a:txBody>
                    <a:bodyPr/>
                    <a:lstStyle/>
                    <a:p>
                      <a:pPr algn="ctr" fontAlgn="ctr"/>
                      <a:r>
                        <a:rPr lang="fr-FR" sz="1400" u="none" strike="noStrike" dirty="0">
                          <a:effectLst/>
                          <a:latin typeface="Times New Roman" panose="02020603050405020304" pitchFamily="18" charset="0"/>
                          <a:cs typeface="Times New Roman" panose="02020603050405020304" pitchFamily="18" charset="0"/>
                        </a:rPr>
                        <a:t> ***</a:t>
                      </a:r>
                      <a:endParaRPr lang="fr-F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57" marR="5557" marT="5557" marB="0" anchor="ctr"/>
                </a:tc>
                <a:extLst>
                  <a:ext uri="{0D108BD9-81ED-4DB2-BD59-A6C34878D82A}">
                    <a16:rowId xmlns:a16="http://schemas.microsoft.com/office/drawing/2014/main" xmlns="" val="2965424523"/>
                  </a:ext>
                </a:extLst>
              </a:tr>
            </a:tbl>
          </a:graphicData>
        </a:graphic>
      </p:graphicFrame>
    </p:spTree>
    <p:extLst>
      <p:ext uri="{BB962C8B-B14F-4D97-AF65-F5344CB8AC3E}">
        <p14:creationId xmlns:p14="http://schemas.microsoft.com/office/powerpoint/2010/main" val="2813423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C6873EBC-6DEB-402E-AD83-1411B27EF9B4}"/>
              </a:ext>
            </a:extLst>
          </p:cNvPr>
          <p:cNvGraphicFramePr>
            <a:graphicFrameLocks noGrp="1"/>
          </p:cNvGraphicFramePr>
          <p:nvPr>
            <p:extLst>
              <p:ext uri="{D42A27DB-BD31-4B8C-83A1-F6EECF244321}">
                <p14:modId xmlns:p14="http://schemas.microsoft.com/office/powerpoint/2010/main" val="3010277475"/>
              </p:ext>
            </p:extLst>
          </p:nvPr>
        </p:nvGraphicFramePr>
        <p:xfrm>
          <a:off x="1188452" y="1100639"/>
          <a:ext cx="8761664" cy="4796461"/>
        </p:xfrm>
        <a:graphic>
          <a:graphicData uri="http://schemas.openxmlformats.org/drawingml/2006/table">
            <a:tbl>
              <a:tblPr>
                <a:tableStyleId>{5940675A-B579-460E-94D1-54222C63F5DA}</a:tableStyleId>
              </a:tblPr>
              <a:tblGrid>
                <a:gridCol w="1228271">
                  <a:extLst>
                    <a:ext uri="{9D8B030D-6E8A-4147-A177-3AD203B41FA5}">
                      <a16:colId xmlns:a16="http://schemas.microsoft.com/office/drawing/2014/main" xmlns="" val="4216891190"/>
                    </a:ext>
                  </a:extLst>
                </a:gridCol>
                <a:gridCol w="5076851">
                  <a:extLst>
                    <a:ext uri="{9D8B030D-6E8A-4147-A177-3AD203B41FA5}">
                      <a16:colId xmlns:a16="http://schemas.microsoft.com/office/drawing/2014/main" xmlns="" val="1231255119"/>
                    </a:ext>
                  </a:extLst>
                </a:gridCol>
                <a:gridCol w="1228271">
                  <a:extLst>
                    <a:ext uri="{9D8B030D-6E8A-4147-A177-3AD203B41FA5}">
                      <a16:colId xmlns:a16="http://schemas.microsoft.com/office/drawing/2014/main" xmlns="" val="1881395529"/>
                    </a:ext>
                  </a:extLst>
                </a:gridCol>
                <a:gridCol w="1228271">
                  <a:extLst>
                    <a:ext uri="{9D8B030D-6E8A-4147-A177-3AD203B41FA5}">
                      <a16:colId xmlns:a16="http://schemas.microsoft.com/office/drawing/2014/main" xmlns="" val="2125461599"/>
                    </a:ext>
                  </a:extLst>
                </a:gridCol>
              </a:tblGrid>
              <a:tr h="331119">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Mariage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rgbClr val="FFC000"/>
                    </a:solidFill>
                  </a:tcPr>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Oui</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Non</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1156109349"/>
                  </a:ext>
                </a:extLst>
              </a:tr>
              <a:tr h="318953">
                <a:tc rowSpan="7">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I</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gridSpan="3">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Caractéristique de l’évènement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hMerge="1">
                  <a:txBody>
                    <a:bodyPr/>
                    <a:lstStyle/>
                    <a:p>
                      <a:pPr algn="l" fontAlgn="b"/>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l" fontAlgn="b"/>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203897875"/>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Date  de l'événement expulsion du fœtus</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899775304"/>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Date de l'enregistrement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1976599745"/>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Lieu de l’évènement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539497291"/>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Localité ou l’évènement s'est produit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567257556"/>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Zone urbain ou rurale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947639536"/>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Lieu de l’enregistrement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915890154"/>
                  </a:ext>
                </a:extLst>
              </a:tr>
              <a:tr h="318953">
                <a:tc rowSpan="6">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II</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gridSpan="3">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Caractéristique de chacun des conjoints</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hMerge="1">
                  <a:txBody>
                    <a:bodyPr/>
                    <a:lstStyle/>
                    <a:p>
                      <a:pPr algn="l" fontAlgn="b"/>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l" fontAlgn="b"/>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355950780"/>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Date de naissance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445640486"/>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Age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4255061152"/>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Lieu de résidence habituelle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2986354745"/>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Localité de résidence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2472622722"/>
                  </a:ext>
                </a:extLst>
              </a:tr>
              <a:tr h="318953">
                <a:tc vMerge="1">
                  <a:txBody>
                    <a:bodyPr/>
                    <a:lstStyle/>
                    <a:p>
                      <a:endParaRPr lang="fr-FR"/>
                    </a:p>
                  </a:txBody>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Zone urbain ou rurale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157253505"/>
                  </a:ext>
                </a:extLst>
              </a:tr>
              <a:tr h="318953">
                <a:tc>
                  <a:txBody>
                    <a:bodyPr/>
                    <a:lstStyle/>
                    <a:p>
                      <a:pPr algn="ctr" fontAlgn="b"/>
                      <a:r>
                        <a:rPr lang="fr-FR" sz="1200" u="none" strike="noStrike" dirty="0">
                          <a:effectLst/>
                          <a:latin typeface="Times New Roman" panose="02020603050405020304" pitchFamily="18" charset="0"/>
                          <a:cs typeface="Times New Roman" panose="02020603050405020304" pitchFamily="18" charset="0"/>
                        </a:rPr>
                        <a:t>III</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Caractéristique de la population exposée au risque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085025942"/>
                  </a:ext>
                </a:extLst>
              </a:tr>
            </a:tbl>
          </a:graphicData>
        </a:graphic>
      </p:graphicFrame>
    </p:spTree>
    <p:extLst>
      <p:ext uri="{BB962C8B-B14F-4D97-AF65-F5344CB8AC3E}">
        <p14:creationId xmlns:p14="http://schemas.microsoft.com/office/powerpoint/2010/main" val="232951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xmlns="" id="{56C7018B-9346-472E-8369-715510D23B4C}"/>
              </a:ext>
            </a:extLst>
          </p:cNvPr>
          <p:cNvGraphicFramePr>
            <a:graphicFrameLocks noGrp="1"/>
          </p:cNvGraphicFramePr>
          <p:nvPr>
            <p:extLst>
              <p:ext uri="{D42A27DB-BD31-4B8C-83A1-F6EECF244321}">
                <p14:modId xmlns:p14="http://schemas.microsoft.com/office/powerpoint/2010/main" val="1264025941"/>
              </p:ext>
            </p:extLst>
          </p:nvPr>
        </p:nvGraphicFramePr>
        <p:xfrm>
          <a:off x="1344863" y="1066550"/>
          <a:ext cx="9194801" cy="4496548"/>
        </p:xfrm>
        <a:graphic>
          <a:graphicData uri="http://schemas.openxmlformats.org/drawingml/2006/table">
            <a:tbl>
              <a:tblPr>
                <a:tableStyleId>{5940675A-B579-460E-94D1-54222C63F5DA}</a:tableStyleId>
              </a:tblPr>
              <a:tblGrid>
                <a:gridCol w="1288991">
                  <a:extLst>
                    <a:ext uri="{9D8B030D-6E8A-4147-A177-3AD203B41FA5}">
                      <a16:colId xmlns:a16="http://schemas.microsoft.com/office/drawing/2014/main" xmlns="" val="1995244866"/>
                    </a:ext>
                  </a:extLst>
                </a:gridCol>
                <a:gridCol w="5327828">
                  <a:extLst>
                    <a:ext uri="{9D8B030D-6E8A-4147-A177-3AD203B41FA5}">
                      <a16:colId xmlns:a16="http://schemas.microsoft.com/office/drawing/2014/main" xmlns="" val="1976537246"/>
                    </a:ext>
                  </a:extLst>
                </a:gridCol>
                <a:gridCol w="1288991">
                  <a:extLst>
                    <a:ext uri="{9D8B030D-6E8A-4147-A177-3AD203B41FA5}">
                      <a16:colId xmlns:a16="http://schemas.microsoft.com/office/drawing/2014/main" xmlns="" val="3589822890"/>
                    </a:ext>
                  </a:extLst>
                </a:gridCol>
                <a:gridCol w="1288991">
                  <a:extLst>
                    <a:ext uri="{9D8B030D-6E8A-4147-A177-3AD203B41FA5}">
                      <a16:colId xmlns:a16="http://schemas.microsoft.com/office/drawing/2014/main" xmlns="" val="3474055871"/>
                    </a:ext>
                  </a:extLst>
                </a:gridCol>
              </a:tblGrid>
              <a:tr h="280987">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Divorce</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rgbClr val="FFC000"/>
                    </a:solidFill>
                  </a:tcPr>
                </a:tc>
                <a:tc>
                  <a:txBody>
                    <a:bodyPr/>
                    <a:lstStyle/>
                    <a:p>
                      <a:pPr algn="ctr" fontAlgn="ctr"/>
                      <a:r>
                        <a:rPr lang="fr-FR" sz="1600" u="none" strike="noStrike" dirty="0">
                          <a:effectLst/>
                          <a:latin typeface="Times New Roman" panose="02020603050405020304" pitchFamily="18" charset="0"/>
                          <a:cs typeface="Times New Roman" panose="02020603050405020304" pitchFamily="18" charset="0"/>
                        </a:rPr>
                        <a:t>Oui</a:t>
                      </a:r>
                      <a:endParaRPr lang="fr-F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ctr" fontAlgn="ctr"/>
                      <a:r>
                        <a:rPr lang="fr-FR" sz="1600" u="none" strike="noStrike">
                          <a:effectLst/>
                          <a:latin typeface="Times New Roman" panose="02020603050405020304" pitchFamily="18" charset="0"/>
                          <a:cs typeface="Times New Roman" panose="02020603050405020304" pitchFamily="18" charset="0"/>
                        </a:rPr>
                        <a:t>Non</a:t>
                      </a:r>
                      <a:endParaRPr lang="fr-FR"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2340228746"/>
                  </a:ext>
                </a:extLst>
              </a:tr>
              <a:tr h="263761">
                <a:tc rowSpan="7">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I</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gridSpan="3">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Caractéristique de l'évènement</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hMerge="1">
                  <a:txBody>
                    <a:bodyPr/>
                    <a:lstStyle/>
                    <a:p>
                      <a:pPr algn="l" fontAlgn="ct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hMerge="1">
                  <a:txBody>
                    <a:bodyPr/>
                    <a:lstStyle/>
                    <a:p>
                      <a:pPr algn="l" fontAlgn="ct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3534176557"/>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Date  de l'événement</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3602062123"/>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Date de l'enregistrement</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3355112149"/>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Lieu de l'évenément</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258485766"/>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Localité ou l’</a:t>
                      </a:r>
                      <a:r>
                        <a:rPr lang="fr-FR" sz="1100" u="none" strike="noStrike" dirty="0" err="1">
                          <a:effectLst/>
                          <a:latin typeface="Times New Roman" panose="02020603050405020304" pitchFamily="18" charset="0"/>
                          <a:cs typeface="Times New Roman" panose="02020603050405020304" pitchFamily="18" charset="0"/>
                        </a:rPr>
                        <a:t>évenement</a:t>
                      </a:r>
                      <a:r>
                        <a:rPr lang="fr-FR" sz="1100" u="none" strike="noStrike" dirty="0">
                          <a:effectLst/>
                          <a:latin typeface="Times New Roman" panose="02020603050405020304" pitchFamily="18" charset="0"/>
                          <a:cs typeface="Times New Roman" panose="02020603050405020304" pitchFamily="18" charset="0"/>
                        </a:rPr>
                        <a:t> s'est produit</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1013672188"/>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Zone urbain ou rurale</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769120333"/>
                  </a:ext>
                </a:extLst>
              </a:tr>
              <a:tr h="259146">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Lieu de l'enregistrement</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4280229147"/>
                  </a:ext>
                </a:extLst>
              </a:tr>
              <a:tr h="263761">
                <a:tc rowSpan="8">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II</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Caractéristique de chacun des divorcés</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extLst>
                  <a:ext uri="{0D108BD9-81ED-4DB2-BD59-A6C34878D82A}">
                    <a16:rowId xmlns:a16="http://schemas.microsoft.com/office/drawing/2014/main" xmlns="" val="1009349957"/>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Date de naissance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680078179"/>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Age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2739297434"/>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Date du mariage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4101407090"/>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Durée du mariage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671457082"/>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Lieu de residence habituelle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966236500"/>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Localité de residence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1219171697"/>
                  </a:ext>
                </a:extLst>
              </a:tr>
              <a:tr h="263761">
                <a:tc vMerge="1">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Zone urbain ou rurale</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777939565"/>
                  </a:ext>
                </a:extLst>
              </a:tr>
              <a:tr h="263761">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III</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Caractéristique de la population exposée au risque</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solidFill>
                      <a:schemeClr val="accent2">
                        <a:lumMod val="20000"/>
                        <a:lumOff val="80000"/>
                      </a:schemeClr>
                    </a:solidFill>
                  </a:tcPr>
                </a:tc>
                <a:tc>
                  <a:txBody>
                    <a:bodyPr/>
                    <a:lstStyle/>
                    <a:p>
                      <a:pPr algn="l" fontAlgn="ctr"/>
                      <a:r>
                        <a:rPr lang="fr-FR" sz="1100" u="none" strike="noStrike">
                          <a:effectLst/>
                          <a:latin typeface="Times New Roman" panose="02020603050405020304" pitchFamily="18" charset="0"/>
                          <a:cs typeface="Times New Roman" panose="02020603050405020304" pitchFamily="18" charset="0"/>
                        </a:rPr>
                        <a:t> </a:t>
                      </a:r>
                      <a:endParaRPr lang="fr-FR"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tc>
                  <a:txBody>
                    <a:bodyPr/>
                    <a:lstStyle/>
                    <a:p>
                      <a:pPr algn="l" fontAlgn="ctr"/>
                      <a:r>
                        <a:rPr lang="fr-FR" sz="1100" u="none" strike="noStrike" dirty="0">
                          <a:effectLst/>
                          <a:latin typeface="Times New Roman" panose="02020603050405020304" pitchFamily="18" charset="0"/>
                          <a:cs typeface="Times New Roman" panose="02020603050405020304" pitchFamily="18" charset="0"/>
                        </a:rPr>
                        <a:t> </a:t>
                      </a:r>
                      <a:endParaRPr lang="fr-FR"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nchorCtr="1"/>
                </a:tc>
                <a:extLst>
                  <a:ext uri="{0D108BD9-81ED-4DB2-BD59-A6C34878D82A}">
                    <a16:rowId xmlns:a16="http://schemas.microsoft.com/office/drawing/2014/main" xmlns="" val="1307770216"/>
                  </a:ext>
                </a:extLst>
              </a:tr>
            </a:tbl>
          </a:graphicData>
        </a:graphic>
      </p:graphicFrame>
    </p:spTree>
    <p:extLst>
      <p:ext uri="{BB962C8B-B14F-4D97-AF65-F5344CB8AC3E}">
        <p14:creationId xmlns:p14="http://schemas.microsoft.com/office/powerpoint/2010/main" val="1810402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xmlns="" id="{865C0B81-50A1-4D62-A29F-292564357335}"/>
              </a:ext>
            </a:extLst>
          </p:cNvPr>
          <p:cNvSpPr>
            <a:spLocks noGrp="1"/>
          </p:cNvSpPr>
          <p:nvPr>
            <p:ph type="title"/>
          </p:nvPr>
        </p:nvSpPr>
        <p:spPr>
          <a:xfrm>
            <a:off x="939441" y="322765"/>
            <a:ext cx="10515600" cy="716543"/>
          </a:xfrm>
        </p:spPr>
        <p:txBody>
          <a:bodyPr>
            <a:normAutofit/>
          </a:bodyPr>
          <a:lstStyle/>
          <a:p>
            <a:pPr algn="ctr"/>
            <a:r>
              <a:rPr lang="fr-FR" sz="2400" dirty="0">
                <a:latin typeface="Times New Roman" panose="02020603050405020304" pitchFamily="18" charset="0"/>
                <a:cs typeface="Times New Roman" panose="02020603050405020304" pitchFamily="18" charset="0"/>
              </a:rPr>
              <a:t>II- Dresser la liste des naissances et des décès réalisables et souhaités</a:t>
            </a:r>
          </a:p>
        </p:txBody>
      </p:sp>
      <p:pic>
        <p:nvPicPr>
          <p:cNvPr id="5" name="Image 4">
            <a:extLst>
              <a:ext uri="{FF2B5EF4-FFF2-40B4-BE49-F238E27FC236}">
                <a16:creationId xmlns:a16="http://schemas.microsoft.com/office/drawing/2014/main" xmlns="" id="{0AE84D60-5C23-4AC6-8706-42764B2EA1EE}"/>
              </a:ext>
            </a:extLst>
          </p:cNvPr>
          <p:cNvPicPr>
            <a:picLocks noChangeAspect="1"/>
          </p:cNvPicPr>
          <p:nvPr/>
        </p:nvPicPr>
        <p:blipFill>
          <a:blip r:embed="rId2"/>
          <a:stretch>
            <a:fillRect/>
          </a:stretch>
        </p:blipFill>
        <p:spPr>
          <a:xfrm>
            <a:off x="2913696" y="1250329"/>
            <a:ext cx="6364608" cy="5396417"/>
          </a:xfrm>
          <a:prstGeom prst="rect">
            <a:avLst/>
          </a:prstGeom>
        </p:spPr>
      </p:pic>
    </p:spTree>
    <p:extLst>
      <p:ext uri="{BB962C8B-B14F-4D97-AF65-F5344CB8AC3E}">
        <p14:creationId xmlns:p14="http://schemas.microsoft.com/office/powerpoint/2010/main" val="438133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xmlns="" id="{F8DC733C-D6AF-477D-A968-4210BB5E1A1F}"/>
              </a:ext>
            </a:extLst>
          </p:cNvPr>
          <p:cNvSpPr>
            <a:spLocks noGrp="1"/>
          </p:cNvSpPr>
          <p:nvPr>
            <p:ph type="title"/>
          </p:nvPr>
        </p:nvSpPr>
        <p:spPr>
          <a:xfrm>
            <a:off x="838199" y="0"/>
            <a:ext cx="10515600" cy="716543"/>
          </a:xfrm>
        </p:spPr>
        <p:txBody>
          <a:bodyPr>
            <a:normAutofit/>
          </a:bodyPr>
          <a:lstStyle/>
          <a:p>
            <a:pPr algn="ctr"/>
            <a:r>
              <a:rPr lang="fr-FR" sz="2400" dirty="0">
                <a:latin typeface="Times New Roman" panose="02020603050405020304" pitchFamily="18" charset="0"/>
                <a:cs typeface="Times New Roman" panose="02020603050405020304" pitchFamily="18" charset="0"/>
              </a:rPr>
              <a:t>III- Analyse du SWOT</a:t>
            </a:r>
          </a:p>
        </p:txBody>
      </p:sp>
      <p:graphicFrame>
        <p:nvGraphicFramePr>
          <p:cNvPr id="5" name="Tableau 4">
            <a:extLst>
              <a:ext uri="{FF2B5EF4-FFF2-40B4-BE49-F238E27FC236}">
                <a16:creationId xmlns:a16="http://schemas.microsoft.com/office/drawing/2014/main" xmlns="" id="{E49C141F-8234-4C20-A994-3D307B01D980}"/>
              </a:ext>
            </a:extLst>
          </p:cNvPr>
          <p:cNvGraphicFramePr>
            <a:graphicFrameLocks noGrp="1"/>
          </p:cNvGraphicFramePr>
          <p:nvPr>
            <p:extLst>
              <p:ext uri="{D42A27DB-BD31-4B8C-83A1-F6EECF244321}">
                <p14:modId xmlns:p14="http://schemas.microsoft.com/office/powerpoint/2010/main" val="386695015"/>
              </p:ext>
            </p:extLst>
          </p:nvPr>
        </p:nvGraphicFramePr>
        <p:xfrm>
          <a:off x="676995" y="582108"/>
          <a:ext cx="10838007" cy="7852410"/>
        </p:xfrm>
        <a:graphic>
          <a:graphicData uri="http://schemas.openxmlformats.org/drawingml/2006/table">
            <a:tbl>
              <a:tblPr>
                <a:tableStyleId>{5940675A-B579-460E-94D1-54222C63F5DA}</a:tableStyleId>
              </a:tblPr>
              <a:tblGrid>
                <a:gridCol w="2768731">
                  <a:extLst>
                    <a:ext uri="{9D8B030D-6E8A-4147-A177-3AD203B41FA5}">
                      <a16:colId xmlns:a16="http://schemas.microsoft.com/office/drawing/2014/main" xmlns="" val="2440498153"/>
                    </a:ext>
                  </a:extLst>
                </a:gridCol>
                <a:gridCol w="3278458">
                  <a:extLst>
                    <a:ext uri="{9D8B030D-6E8A-4147-A177-3AD203B41FA5}">
                      <a16:colId xmlns:a16="http://schemas.microsoft.com/office/drawing/2014/main" xmlns="" val="2313821706"/>
                    </a:ext>
                  </a:extLst>
                </a:gridCol>
                <a:gridCol w="2575932">
                  <a:extLst>
                    <a:ext uri="{9D8B030D-6E8A-4147-A177-3AD203B41FA5}">
                      <a16:colId xmlns:a16="http://schemas.microsoft.com/office/drawing/2014/main" xmlns="" val="3650282001"/>
                    </a:ext>
                  </a:extLst>
                </a:gridCol>
                <a:gridCol w="2214886">
                  <a:extLst>
                    <a:ext uri="{9D8B030D-6E8A-4147-A177-3AD203B41FA5}">
                      <a16:colId xmlns:a16="http://schemas.microsoft.com/office/drawing/2014/main" xmlns="" val="3480951971"/>
                    </a:ext>
                  </a:extLst>
                </a:gridCol>
              </a:tblGrid>
              <a:tr h="300780">
                <a:tc>
                  <a:txBody>
                    <a:bodyPr/>
                    <a:lstStyle/>
                    <a:p>
                      <a:pPr algn="l" fontAlgn="b"/>
                      <a:r>
                        <a:rPr lang="fr-FR" sz="2400" u="none" strike="noStrike" dirty="0">
                          <a:effectLst/>
                        </a:rPr>
                        <a:t>Points Forts</a:t>
                      </a:r>
                      <a:endParaRPr lang="fr-FR" sz="2400" b="0" i="0" u="none" strike="noStrike" dirty="0">
                        <a:solidFill>
                          <a:srgbClr val="000000"/>
                        </a:solidFill>
                        <a:effectLst/>
                        <a:latin typeface="Calibri" panose="020F0502020204030204" pitchFamily="34" charset="0"/>
                      </a:endParaRPr>
                    </a:p>
                  </a:txBody>
                  <a:tcPr marL="9525" marR="9525" marT="9525" marB="0" anchor="ctr" anchorCtr="1">
                    <a:solidFill>
                      <a:srgbClr val="FFFF00"/>
                    </a:solidFill>
                  </a:tcPr>
                </a:tc>
                <a:tc>
                  <a:txBody>
                    <a:bodyPr/>
                    <a:lstStyle/>
                    <a:p>
                      <a:pPr algn="l" fontAlgn="b"/>
                      <a:r>
                        <a:rPr lang="fr-FR" sz="1800" u="none" strike="noStrike" dirty="0">
                          <a:effectLst/>
                        </a:rPr>
                        <a:t>Points Faibles</a:t>
                      </a:r>
                      <a:endParaRPr lang="fr-FR" sz="1800" b="0" i="0" u="none" strike="noStrike" dirty="0">
                        <a:solidFill>
                          <a:srgbClr val="000000"/>
                        </a:solidFill>
                        <a:effectLst/>
                        <a:latin typeface="Calibri" panose="020F0502020204030204" pitchFamily="34" charset="0"/>
                      </a:endParaRPr>
                    </a:p>
                  </a:txBody>
                  <a:tcPr marL="9525" marR="9525" marT="9525" marB="0" anchor="ctr" anchorCtr="1">
                    <a:solidFill>
                      <a:srgbClr val="E61A8F"/>
                    </a:solidFill>
                  </a:tcPr>
                </a:tc>
                <a:tc>
                  <a:txBody>
                    <a:bodyPr/>
                    <a:lstStyle/>
                    <a:p>
                      <a:pPr algn="l" fontAlgn="b"/>
                      <a:r>
                        <a:rPr lang="fr-FR" sz="1800" u="none" strike="noStrike" dirty="0">
                          <a:effectLst/>
                        </a:rPr>
                        <a:t>Menaces</a:t>
                      </a:r>
                      <a:endParaRPr lang="fr-FR" sz="1800" b="0" i="0" u="none" strike="noStrike" dirty="0">
                        <a:solidFill>
                          <a:srgbClr val="000000"/>
                        </a:solidFill>
                        <a:effectLst/>
                        <a:latin typeface="Calibri" panose="020F0502020204030204" pitchFamily="34" charset="0"/>
                      </a:endParaRPr>
                    </a:p>
                  </a:txBody>
                  <a:tcPr marL="9525" marR="9525" marT="9525" marB="0" anchor="ctr" anchorCtr="1">
                    <a:solidFill>
                      <a:schemeClr val="accent5">
                        <a:lumMod val="60000"/>
                        <a:lumOff val="40000"/>
                      </a:schemeClr>
                    </a:solidFill>
                  </a:tcPr>
                </a:tc>
                <a:tc>
                  <a:txBody>
                    <a:bodyPr/>
                    <a:lstStyle/>
                    <a:p>
                      <a:pPr algn="l" fontAlgn="b"/>
                      <a:r>
                        <a:rPr lang="fr-FR" sz="1800" u="none" strike="noStrike" dirty="0">
                          <a:effectLst/>
                        </a:rPr>
                        <a:t>Opportunités</a:t>
                      </a:r>
                      <a:endParaRPr lang="fr-FR" sz="1800" b="0" i="0" u="none" strike="noStrike" dirty="0">
                        <a:solidFill>
                          <a:srgbClr val="000000"/>
                        </a:solidFill>
                        <a:effectLst/>
                        <a:latin typeface="Calibri" panose="020F0502020204030204" pitchFamily="34" charset="0"/>
                      </a:endParaRPr>
                    </a:p>
                  </a:txBody>
                  <a:tcPr marL="9525" marR="9525" marT="9525" marB="0" anchor="ctr" anchorCtr="1">
                    <a:solidFill>
                      <a:srgbClr val="00B050"/>
                    </a:solidFill>
                  </a:tcPr>
                </a:tc>
                <a:extLst>
                  <a:ext uri="{0D108BD9-81ED-4DB2-BD59-A6C34878D82A}">
                    <a16:rowId xmlns:a16="http://schemas.microsoft.com/office/drawing/2014/main" xmlns="" val="2780247760"/>
                  </a:ext>
                </a:extLst>
              </a:tr>
              <a:tr h="5992704">
                <a:tc>
                  <a:txBody>
                    <a:bodyPr/>
                    <a:lstStyle/>
                    <a:p>
                      <a:pPr algn="l" fontAlgn="b"/>
                      <a:r>
                        <a:rPr lang="fr-FR" sz="1400" u="none" strike="noStrike" dirty="0">
                          <a:effectLst/>
                        </a:rPr>
                        <a:t>Secteur Santé :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Disponibilité  des registres  naissances</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Fiche de déclaration de naissances</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Présence des agents d’état civil dans la maternité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Base des données informatisés dans les structures</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Système de collecte régulière à Djibouti-ville</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Fort collaboration entre M. Santé et M. Intérieur  </a:t>
                      </a:r>
                    </a:p>
                    <a:p>
                      <a:pPr algn="l" fontAlgn="b"/>
                      <a:endParaRPr lang="fr-FR" sz="1400" u="none" strike="noStrike" dirty="0">
                        <a:effectLst/>
                      </a:endParaRPr>
                    </a:p>
                    <a:p>
                      <a:pPr algn="l" fontAlgn="b"/>
                      <a:r>
                        <a:rPr lang="fr-FR" sz="1400" u="none" strike="noStrike" dirty="0">
                          <a:effectLst/>
                        </a:rPr>
                        <a:t>Secteur d’Etat civil</a:t>
                      </a:r>
                    </a:p>
                    <a:p>
                      <a:pPr marL="171450" indent="-171450" algn="l" fontAlgn="b">
                        <a:buFont typeface="Arial" panose="020B0604020202020204" pitchFamily="34" charset="0"/>
                        <a:buChar char="•"/>
                      </a:pPr>
                      <a:r>
                        <a:rPr lang="fr-FR" sz="1400" u="none" strike="noStrike" dirty="0">
                          <a:effectLst/>
                        </a:rPr>
                        <a:t>Disponibilité d’une plateforme Informatisé reliant secteur santé et bureau d’état civil à Djibouti ville</a:t>
                      </a:r>
                    </a:p>
                    <a:p>
                      <a:pPr marL="171450" indent="-171450" algn="l" fontAlgn="b">
                        <a:buFont typeface="Arial" panose="020B0604020202020204" pitchFamily="34" charset="0"/>
                        <a:buChar char="•"/>
                      </a:pPr>
                      <a:r>
                        <a:rPr lang="fr-FR" sz="1400" u="none" strike="noStrike" dirty="0">
                          <a:effectLst/>
                        </a:rPr>
                        <a:t>Registre d’état civil , acte de décès et mariage </a:t>
                      </a:r>
                    </a:p>
                    <a:p>
                      <a:pPr marL="171450" indent="-171450" algn="l" fontAlgn="b">
                        <a:buFont typeface="Arial" panose="020B0604020202020204" pitchFamily="34" charset="0"/>
                        <a:buChar char="•"/>
                      </a:pPr>
                      <a:r>
                        <a:rPr lang="fr-FR" sz="1400" u="none" strike="noStrike" dirty="0">
                          <a:effectLst/>
                        </a:rPr>
                        <a:t>Disponibilité d’archivage des registres </a:t>
                      </a:r>
                    </a:p>
                    <a:p>
                      <a:pPr marL="171450" indent="-171450" algn="l" fontAlgn="b">
                        <a:buFont typeface="Arial" panose="020B0604020202020204" pitchFamily="34" charset="0"/>
                        <a:buChar char="•"/>
                      </a:pPr>
                      <a:r>
                        <a:rPr lang="fr-FR" sz="1400" u="none" strike="noStrike" dirty="0">
                          <a:effectLst/>
                        </a:rPr>
                        <a:t>Décentralisation des bureau d’état civil dans les régions de l ‘intérieur </a:t>
                      </a:r>
                    </a:p>
                    <a:p>
                      <a:pPr marL="171450" indent="-171450" algn="l" fontAlgn="b">
                        <a:buFont typeface="Arial" panose="020B0604020202020204" pitchFamily="34" charset="0"/>
                        <a:buChar char="•"/>
                      </a:pPr>
                      <a:r>
                        <a:rPr lang="fr-FR" sz="1400" u="none" strike="noStrike" dirty="0">
                          <a:effectLst/>
                        </a:rPr>
                        <a:t>Production des rapports des statistiques des naissances </a:t>
                      </a:r>
                    </a:p>
                    <a:p>
                      <a:pPr marL="171450" indent="-171450" algn="l" fontAlgn="b">
                        <a:buFont typeface="Arial" panose="020B0604020202020204" pitchFamily="34" charset="0"/>
                        <a:buChar char="•"/>
                      </a:pPr>
                      <a:r>
                        <a:rPr lang="fr-FR" sz="1400" u="none" strike="noStrike" dirty="0">
                          <a:effectLst/>
                        </a:rPr>
                        <a:t>Agent qualifier dans les bureau d’état civil </a:t>
                      </a:r>
                    </a:p>
                    <a:p>
                      <a:pPr marL="0" indent="0" algn="l" fontAlgn="b">
                        <a:buFont typeface="Arial" panose="020B0604020202020204" pitchFamily="34" charset="0"/>
                        <a:buNone/>
                      </a:pPr>
                      <a:endParaRPr lang="fr-FR" sz="1400" u="none" strike="noStrike" dirty="0">
                        <a:effectLst/>
                      </a:endParaRPr>
                    </a:p>
                    <a:p>
                      <a:pPr marL="0" indent="0" algn="l" fontAlgn="b">
                        <a:buFont typeface="Arial" panose="020B0604020202020204" pitchFamily="34" charset="0"/>
                        <a:buNone/>
                      </a:pPr>
                      <a:endParaRPr lang="fr-FR" sz="1400" u="none" strike="noStrike" dirty="0">
                        <a:effectLst/>
                      </a:endParaRPr>
                    </a:p>
                    <a:p>
                      <a:pPr marL="0" indent="0" algn="l" fontAlgn="b">
                        <a:buFont typeface="Arial" panose="020B0604020202020204" pitchFamily="34" charset="0"/>
                        <a:buNone/>
                      </a:pPr>
                      <a:r>
                        <a:rPr lang="fr-FR" sz="1400" u="none" strike="noStrike" dirty="0">
                          <a:effectLst/>
                        </a:rPr>
                        <a:t> </a:t>
                      </a:r>
                    </a:p>
                    <a:p>
                      <a:pPr marL="171450" indent="-171450" algn="l" fontAlgn="b">
                        <a:buFont typeface="Arial" panose="020B0604020202020204" pitchFamily="34" charset="0"/>
                        <a:buChar char="•"/>
                      </a:pPr>
                      <a:endParaRPr lang="fr-FR" sz="1400" u="none" strike="noStrike" dirty="0">
                        <a:effectLst/>
                      </a:endParaRPr>
                    </a:p>
                    <a:p>
                      <a:pPr marL="171450" indent="-171450" algn="l" fontAlgn="b">
                        <a:buFont typeface="Arial" panose="020B0604020202020204" pitchFamily="34" charset="0"/>
                        <a:buChar char="•"/>
                      </a:pPr>
                      <a:endParaRPr lang="fr-FR" sz="1400" u="none" strike="noStrike" dirty="0">
                        <a:effectLst/>
                      </a:endParaRPr>
                    </a:p>
                    <a:p>
                      <a:pPr marL="171450" indent="-171450" algn="l" fontAlgn="b">
                        <a:buFont typeface="Arial" panose="020B0604020202020204" pitchFamily="34" charset="0"/>
                        <a:buChar char="•"/>
                      </a:pPr>
                      <a:endParaRPr lang="fr-FR" sz="1400" u="none" strike="noStrike" dirty="0">
                        <a:effectLst/>
                      </a:endParaRPr>
                    </a:p>
                    <a:p>
                      <a:pPr marL="171450" indent="-171450" algn="l" fontAlgn="b">
                        <a:buFont typeface="Arial" panose="020B0604020202020204" pitchFamily="34" charset="0"/>
                        <a:buChar char="•"/>
                      </a:pPr>
                      <a:endParaRPr lang="fr-FR" sz="1400" u="none" strike="noStrike" dirty="0">
                        <a:effectLst/>
                      </a:endParaRPr>
                    </a:p>
                    <a:p>
                      <a:pPr algn="l" fontAlgn="b"/>
                      <a:endParaRPr lang="fr-FR" sz="14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marL="171450"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fr-FR" sz="1400" u="none" strike="noStrike" kern="1200" dirty="0">
                          <a:solidFill>
                            <a:schemeClr val="tx1"/>
                          </a:solidFill>
                          <a:effectLst/>
                          <a:latin typeface="+mn-lt"/>
                          <a:ea typeface="+mn-ea"/>
                          <a:cs typeface="+mn-cs"/>
                        </a:rPr>
                        <a:t>Manque d’outil d’enregistrement du décès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Manque de coordination entre Ministère de la santé et musulman du bien waqf pour la collecte des données sur le décès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Personnel non formés sr l’utilisation de la CIM-10</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Manque d’une comité multisectorielle</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Données non exhaustive sur l’enregistrement de naissance ( domicile et milieu rural )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Manque de sensibilisation sur l’utilité de déclaration et la  délivrance d’acte d’état civil </a:t>
                      </a:r>
                    </a:p>
                    <a:p>
                      <a:pPr marL="171450" indent="-1714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Base des données informatisés dans les régions de l’intérieur dans les hôpitaux </a:t>
                      </a:r>
                    </a:p>
                    <a:p>
                      <a:pPr marL="0" indent="0" algn="l" defTabSz="914400" rtl="0" eaLnBrk="1" fontAlgn="b" latinLnBrk="0" hangingPunct="1">
                        <a:buFont typeface="Arial" panose="020B0604020202020204" pitchFamily="34" charset="0"/>
                        <a:buNone/>
                      </a:pPr>
                      <a:endParaRPr lang="fr-FR" sz="1400" u="none" strike="noStrike" kern="1200" dirty="0">
                        <a:solidFill>
                          <a:schemeClr val="tx1"/>
                        </a:solidFill>
                        <a:effectLst/>
                        <a:latin typeface="+mn-lt"/>
                        <a:ea typeface="+mn-ea"/>
                        <a:cs typeface="+mn-cs"/>
                      </a:endParaRPr>
                    </a:p>
                    <a:p>
                      <a:pPr marL="171450" indent="-171450" algn="l" defTabSz="914400" rtl="0" eaLnBrk="1" fontAlgn="b" latinLnBrk="0" hangingPunct="1">
                        <a:buFont typeface="Arial" panose="020B0604020202020204" pitchFamily="34" charset="0"/>
                        <a:buChar char="•"/>
                      </a:pPr>
                      <a:endParaRPr lang="fr-FR" sz="1400" u="none" strike="noStrike" kern="1200" dirty="0">
                        <a:solidFill>
                          <a:schemeClr val="tx1"/>
                        </a:solidFill>
                        <a:effectLst/>
                        <a:latin typeface="+mn-lt"/>
                        <a:ea typeface="+mn-ea"/>
                        <a:cs typeface="+mn-cs"/>
                      </a:endParaRPr>
                    </a:p>
                    <a:p>
                      <a:pPr marL="171450" indent="-171450" algn="l" defTabSz="914400" rtl="0" eaLnBrk="1" fontAlgn="b" latinLnBrk="0" hangingPunct="1">
                        <a:buFont typeface="Arial" panose="020B0604020202020204" pitchFamily="34" charset="0"/>
                        <a:buChar char="•"/>
                      </a:pPr>
                      <a:endParaRPr lang="fr-FR" sz="1400" u="none" strike="noStrike" kern="1200" dirty="0">
                        <a:solidFill>
                          <a:schemeClr val="tx1"/>
                        </a:solidFill>
                        <a:effectLst/>
                        <a:latin typeface="+mn-lt"/>
                        <a:ea typeface="+mn-ea"/>
                        <a:cs typeface="+mn-cs"/>
                      </a:endParaRPr>
                    </a:p>
                  </a:txBody>
                  <a:tcPr marL="9525" marR="9525" marT="9525" marB="0" anchor="ctr" anchorCtr="1"/>
                </a:tc>
                <a:tc>
                  <a:txBody>
                    <a:bodyPr/>
                    <a:lstStyle/>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Manque de sécurisation des données d’état civil au ministère de l’intérieure </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Ressources financière insuffisant pour les activités d’état civil </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Forte mobilité des personnels formés </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Persistance de collecte des données parallèle</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Insuffisance des motivations des principaux acteurs ministérielle</a:t>
                      </a:r>
                    </a:p>
                    <a:p>
                      <a:pPr algn="l" fontAlgn="b"/>
                      <a:endParaRPr lang="fr-FR" sz="1100" u="none" strike="noStrike" dirty="0">
                        <a:effectLst/>
                      </a:endParaRPr>
                    </a:p>
                    <a:p>
                      <a:pPr algn="l" fontAlgn="b"/>
                      <a:endParaRPr lang="fr-FR" sz="1100" u="none" strike="noStrike" dirty="0">
                        <a:effectLst/>
                      </a:endParaRPr>
                    </a:p>
                    <a:p>
                      <a:pPr algn="l" fontAlgn="b"/>
                      <a:r>
                        <a:rPr lang="fr-FR" sz="1100" u="none" strike="noStrike" dirty="0">
                          <a:effectLst/>
                        </a:rPr>
                        <a:t> </a:t>
                      </a:r>
                      <a:endParaRPr lang="fr-FR" sz="1100" b="0" i="0" u="none" strike="noStrike" dirty="0">
                        <a:solidFill>
                          <a:srgbClr val="000000"/>
                        </a:solidFill>
                        <a:effectLst/>
                        <a:latin typeface="Calibri" panose="020F0502020204030204" pitchFamily="34" charset="0"/>
                      </a:endParaRPr>
                    </a:p>
                  </a:txBody>
                  <a:tcPr marL="9525" marR="9525" marT="9525" marB="0" anchor="ctr" anchorCtr="1"/>
                </a:tc>
                <a:tc>
                  <a:txBody>
                    <a:bodyPr/>
                    <a:lstStyle/>
                    <a:p>
                      <a:pPr marL="285750" indent="-2857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Forte collaboration avec les organisâmes internationale</a:t>
                      </a:r>
                    </a:p>
                    <a:p>
                      <a:pPr marL="285750" indent="-285750" algn="l" defTabSz="914400" rtl="0" eaLnBrk="1" fontAlgn="b" latinLnBrk="0" hangingPunct="1">
                        <a:buFont typeface="Arial" panose="020B0604020202020204" pitchFamily="34" charset="0"/>
                        <a:buChar char="•"/>
                      </a:pPr>
                      <a:r>
                        <a:rPr lang="fr-FR" sz="1400" u="none" strike="noStrike" kern="1200" dirty="0">
                          <a:solidFill>
                            <a:schemeClr val="tx1"/>
                          </a:solidFill>
                          <a:effectLst/>
                          <a:latin typeface="+mn-lt"/>
                          <a:ea typeface="+mn-ea"/>
                          <a:cs typeface="+mn-cs"/>
                        </a:rPr>
                        <a:t>Intérêt des partenaires technique et financière à accompagner le ministère de la santé pour améliorer l'enregistrement d’état civil </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Bonne coordination entre les différents secteur ministériel </a:t>
                      </a:r>
                    </a:p>
                    <a:p>
                      <a:pPr marL="285750" indent="-285750" algn="l" fontAlgn="b">
                        <a:buFont typeface="Arial" panose="020B0604020202020204" pitchFamily="34" charset="0"/>
                        <a:buChar char="•"/>
                      </a:pPr>
                      <a:r>
                        <a:rPr lang="fr-FR" sz="1400" u="none" strike="noStrike" kern="1200" dirty="0">
                          <a:solidFill>
                            <a:schemeClr val="tx1"/>
                          </a:solidFill>
                          <a:effectLst/>
                          <a:latin typeface="+mn-lt"/>
                          <a:ea typeface="+mn-ea"/>
                          <a:cs typeface="+mn-cs"/>
                        </a:rPr>
                        <a:t>Existence d’une volonté politique manifeste pour l’amélioration d’état civil </a:t>
                      </a:r>
                    </a:p>
                    <a:p>
                      <a:pPr algn="l" fontAlgn="b"/>
                      <a:r>
                        <a:rPr lang="fr-FR" sz="1100" u="none" strike="noStrike" dirty="0">
                          <a:effectLst/>
                        </a:rPr>
                        <a:t> </a:t>
                      </a:r>
                      <a:endParaRPr lang="fr-FR" sz="1100" b="0" i="0" u="none" strike="noStrike" dirty="0">
                        <a:solidFill>
                          <a:srgbClr val="000000"/>
                        </a:solidFill>
                        <a:effectLst/>
                        <a:latin typeface="Calibri" panose="020F0502020204030204" pitchFamily="34" charset="0"/>
                      </a:endParaRPr>
                    </a:p>
                  </a:txBody>
                  <a:tcPr marL="9525" marR="9525" marT="9525" marB="0" anchor="ctr" anchorCtr="1"/>
                </a:tc>
                <a:extLst>
                  <a:ext uri="{0D108BD9-81ED-4DB2-BD59-A6C34878D82A}">
                    <a16:rowId xmlns:a16="http://schemas.microsoft.com/office/drawing/2014/main" xmlns="" val="2575704114"/>
                  </a:ext>
                </a:extLst>
              </a:tr>
            </a:tbl>
          </a:graphicData>
        </a:graphic>
      </p:graphicFrame>
    </p:spTree>
    <p:extLst>
      <p:ext uri="{BB962C8B-B14F-4D97-AF65-F5344CB8AC3E}">
        <p14:creationId xmlns:p14="http://schemas.microsoft.com/office/powerpoint/2010/main" val="3284361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866</Words>
  <Application>Microsoft Office PowerPoint</Application>
  <PresentationFormat>Custom</PresentationFormat>
  <Paragraphs>454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Thème Office</vt:lpstr>
      <vt:lpstr>Atelier sur le fonctionnement de l'enregistrement des faits d'état civil, les statistiques de l'état civil et les systèmes de gestion de l'identité et la production de statistiques de l'état civil pour les pays de la région de la Méditerranée orientale </vt:lpstr>
      <vt:lpstr>I- Comparaison du sujet central avec les pratiques nationales</vt:lpstr>
      <vt:lpstr>PowerPoint Presentation</vt:lpstr>
      <vt:lpstr>PowerPoint Presentation</vt:lpstr>
      <vt:lpstr>PowerPoint Presentation</vt:lpstr>
      <vt:lpstr>PowerPoint Presentation</vt:lpstr>
      <vt:lpstr>PowerPoint Presentation</vt:lpstr>
      <vt:lpstr>II- Dresser la liste des naissances et des décès réalisables et souhaités</vt:lpstr>
      <vt:lpstr>III- Analyse du SWOT</vt:lpstr>
      <vt:lpstr>IV- Rapport sur l'exhaustivité des naissances et des décès, y compris les obstacles pour atteindre 100%</vt:lpstr>
      <vt:lpstr>V- Mesures prises pour améliorer la qualité et l'interopérabilité du CRVS</vt:lpstr>
      <vt:lpstr>VI- Indicateurs sur les naissances et les décès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sur le fonctionnement de l'enregistrement des faits d'état civil, les statistiques de l'état civil et les systèmes de gestion de l'identité et la production de statistiques de l'état civil pour les pays de la région de la Méditerranée orientale</dc:title>
  <dc:creator>Mohamed DAOUD</dc:creator>
  <cp:lastModifiedBy>ALY, Dr Eman</cp:lastModifiedBy>
  <cp:revision>34</cp:revision>
  <dcterms:created xsi:type="dcterms:W3CDTF">2018-03-22T15:44:07Z</dcterms:created>
  <dcterms:modified xsi:type="dcterms:W3CDTF">2018-03-23T10:29:04Z</dcterms:modified>
</cp:coreProperties>
</file>