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0"/>
  </p:notesMasterIdLst>
  <p:sldIdLst>
    <p:sldId id="256" r:id="rId2"/>
    <p:sldId id="257" r:id="rId3"/>
    <p:sldId id="298" r:id="rId4"/>
    <p:sldId id="299" r:id="rId5"/>
    <p:sldId id="278" r:id="rId6"/>
    <p:sldId id="279" r:id="rId7"/>
    <p:sldId id="314" r:id="rId8"/>
    <p:sldId id="266" r:id="rId9"/>
    <p:sldId id="284" r:id="rId10"/>
    <p:sldId id="286" r:id="rId11"/>
    <p:sldId id="292" r:id="rId12"/>
    <p:sldId id="273" r:id="rId13"/>
    <p:sldId id="287" r:id="rId14"/>
    <p:sldId id="291" r:id="rId15"/>
    <p:sldId id="285" r:id="rId16"/>
    <p:sldId id="258" r:id="rId17"/>
    <p:sldId id="281" r:id="rId18"/>
    <p:sldId id="280" r:id="rId19"/>
    <p:sldId id="307" r:id="rId20"/>
    <p:sldId id="308" r:id="rId21"/>
    <p:sldId id="309" r:id="rId22"/>
    <p:sldId id="310" r:id="rId23"/>
    <p:sldId id="311" r:id="rId24"/>
    <p:sldId id="312" r:id="rId25"/>
    <p:sldId id="313" r:id="rId26"/>
    <p:sldId id="259" r:id="rId27"/>
    <p:sldId id="282" r:id="rId28"/>
    <p:sldId id="283" r:id="rId29"/>
    <p:sldId id="303" r:id="rId30"/>
    <p:sldId id="300" r:id="rId31"/>
    <p:sldId id="305" r:id="rId32"/>
    <p:sldId id="306" r:id="rId33"/>
    <p:sldId id="260" r:id="rId34"/>
    <p:sldId id="261" r:id="rId35"/>
    <p:sldId id="297" r:id="rId36"/>
    <p:sldId id="294" r:id="rId37"/>
    <p:sldId id="295" r:id="rId38"/>
    <p:sldId id="296" r:id="rId3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08" autoAdjust="0"/>
  </p:normalViewPr>
  <p:slideViewPr>
    <p:cSldViewPr>
      <p:cViewPr varScale="1">
        <p:scale>
          <a:sx n="53" d="100"/>
          <a:sy n="53" d="100"/>
        </p:scale>
        <p:origin x="166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02263314412081E-2"/>
          <c:y val="5.1400340861093352E-2"/>
          <c:w val="0.88745691163604534"/>
          <c:h val="0.8326195683872849"/>
        </c:manualLayout>
      </c:layout>
      <c:barChart>
        <c:barDir val="col"/>
        <c:grouping val="clustered"/>
        <c:varyColors val="0"/>
        <c:ser>
          <c:idx val="1"/>
          <c:order val="0"/>
          <c:tx>
            <c:strRef>
              <c:f>'Abs. og relative'!$A$34</c:f>
              <c:strCache>
                <c:ptCount val="1"/>
                <c:pt idx="0">
                  <c:v>  Males</c:v>
                </c:pt>
              </c:strCache>
            </c:strRef>
          </c:tx>
          <c:invertIfNegative val="0"/>
          <c:cat>
            <c:numRef>
              <c:f>'Abs. og relative'!$B$32:$E$32</c:f>
              <c:numCache>
                <c:formatCode>General</c:formatCode>
                <c:ptCount val="4"/>
                <c:pt idx="0">
                  <c:v>2008</c:v>
                </c:pt>
                <c:pt idx="1">
                  <c:v>2009</c:v>
                </c:pt>
                <c:pt idx="2">
                  <c:v>2010</c:v>
                </c:pt>
                <c:pt idx="3">
                  <c:v>2011</c:v>
                </c:pt>
              </c:numCache>
            </c:numRef>
          </c:cat>
          <c:val>
            <c:numRef>
              <c:f>'Abs. og relative'!$B$34:$E$34</c:f>
              <c:numCache>
                <c:formatCode>0.0</c:formatCode>
                <c:ptCount val="4"/>
                <c:pt idx="0">
                  <c:v>3.3</c:v>
                </c:pt>
                <c:pt idx="1">
                  <c:v>3</c:v>
                </c:pt>
                <c:pt idx="2">
                  <c:v>2.2000000000000002</c:v>
                </c:pt>
                <c:pt idx="3">
                  <c:v>1.7</c:v>
                </c:pt>
              </c:numCache>
            </c:numRef>
          </c:val>
          <c:extLst>
            <c:ext xmlns:c16="http://schemas.microsoft.com/office/drawing/2014/chart" uri="{C3380CC4-5D6E-409C-BE32-E72D297353CC}">
              <c16:uniqueId val="{00000000-96D7-42DF-ABB5-6D839574E82A}"/>
            </c:ext>
          </c:extLst>
        </c:ser>
        <c:ser>
          <c:idx val="2"/>
          <c:order val="1"/>
          <c:tx>
            <c:strRef>
              <c:f>'Abs. og relative'!$A$35</c:f>
              <c:strCache>
                <c:ptCount val="1"/>
                <c:pt idx="0">
                  <c:v>  Females</c:v>
                </c:pt>
              </c:strCache>
            </c:strRef>
          </c:tx>
          <c:spPr>
            <a:solidFill>
              <a:srgbClr val="0099CC"/>
            </a:solidFill>
          </c:spPr>
          <c:invertIfNegative val="0"/>
          <c:cat>
            <c:numRef>
              <c:f>'Abs. og relative'!$B$32:$E$32</c:f>
              <c:numCache>
                <c:formatCode>General</c:formatCode>
                <c:ptCount val="4"/>
                <c:pt idx="0">
                  <c:v>2008</c:v>
                </c:pt>
                <c:pt idx="1">
                  <c:v>2009</c:v>
                </c:pt>
                <c:pt idx="2">
                  <c:v>2010</c:v>
                </c:pt>
                <c:pt idx="3">
                  <c:v>2011</c:v>
                </c:pt>
              </c:numCache>
            </c:numRef>
          </c:cat>
          <c:val>
            <c:numRef>
              <c:f>'Abs. og relative'!$B$35:$E$35</c:f>
              <c:numCache>
                <c:formatCode>0.0</c:formatCode>
                <c:ptCount val="4"/>
                <c:pt idx="0">
                  <c:v>13.1</c:v>
                </c:pt>
                <c:pt idx="1">
                  <c:v>12.1</c:v>
                </c:pt>
                <c:pt idx="2">
                  <c:v>9.9</c:v>
                </c:pt>
                <c:pt idx="3">
                  <c:v>8.1</c:v>
                </c:pt>
              </c:numCache>
            </c:numRef>
          </c:val>
          <c:extLst>
            <c:ext xmlns:c16="http://schemas.microsoft.com/office/drawing/2014/chart" uri="{C3380CC4-5D6E-409C-BE32-E72D297353CC}">
              <c16:uniqueId val="{00000001-96D7-42DF-ABB5-6D839574E82A}"/>
            </c:ext>
          </c:extLst>
        </c:ser>
        <c:dLbls>
          <c:showLegendKey val="0"/>
          <c:showVal val="0"/>
          <c:showCatName val="0"/>
          <c:showSerName val="0"/>
          <c:showPercent val="0"/>
          <c:showBubbleSize val="0"/>
        </c:dLbls>
        <c:gapWidth val="150"/>
        <c:axId val="188537856"/>
        <c:axId val="188543744"/>
      </c:barChart>
      <c:catAx>
        <c:axId val="188537856"/>
        <c:scaling>
          <c:orientation val="minMax"/>
        </c:scaling>
        <c:delete val="0"/>
        <c:axPos val="b"/>
        <c:numFmt formatCode="General" sourceLinked="1"/>
        <c:majorTickMark val="out"/>
        <c:minorTickMark val="none"/>
        <c:tickLblPos val="nextTo"/>
        <c:crossAx val="188543744"/>
        <c:crosses val="autoZero"/>
        <c:auto val="1"/>
        <c:lblAlgn val="ctr"/>
        <c:lblOffset val="100"/>
        <c:noMultiLvlLbl val="0"/>
      </c:catAx>
      <c:valAx>
        <c:axId val="188543744"/>
        <c:scaling>
          <c:orientation val="minMax"/>
        </c:scaling>
        <c:delete val="0"/>
        <c:axPos val="l"/>
        <c:majorGridlines/>
        <c:numFmt formatCode="0" sourceLinked="0"/>
        <c:majorTickMark val="out"/>
        <c:minorTickMark val="none"/>
        <c:tickLblPos val="nextTo"/>
        <c:crossAx val="188537856"/>
        <c:crosses val="autoZero"/>
        <c:crossBetween val="between"/>
      </c:valAx>
    </c:plotArea>
    <c:legend>
      <c:legendPos val="r"/>
      <c:layout>
        <c:manualLayout>
          <c:xMode val="edge"/>
          <c:yMode val="edge"/>
          <c:x val="0.53373785341680369"/>
          <c:y val="0"/>
          <c:w val="0.36184480794123652"/>
          <c:h val="0.29034111857440947"/>
        </c:manualLayout>
      </c:layout>
      <c:overlay val="0"/>
      <c:txPr>
        <a:bodyPr/>
        <a:lstStyle/>
        <a:p>
          <a:pPr>
            <a:defRPr sz="900"/>
          </a:pPr>
          <a:endParaRPr lang="en-US"/>
        </a:p>
      </c:txPr>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7B81D-1879-48E7-9E0F-C83F54BE7401}" type="datetimeFigureOut">
              <a:rPr lang="nb-NO" smtClean="0"/>
              <a:t>18.03.2018</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CC59E-C7C7-4A0A-806F-7DA4CEAD0BA4}" type="slidenum">
              <a:rPr lang="nb-NO" smtClean="0"/>
              <a:t>‹#›</a:t>
            </a:fld>
            <a:endParaRPr lang="nb-NO"/>
          </a:p>
        </p:txBody>
      </p:sp>
    </p:spTree>
    <p:extLst>
      <p:ext uri="{BB962C8B-B14F-4D97-AF65-F5344CB8AC3E}">
        <p14:creationId xmlns:p14="http://schemas.microsoft.com/office/powerpoint/2010/main" val="346011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AD853-FC13-4ED0-B15C-3289ECE3F1D2}" type="slidenum">
              <a:rPr lang="en-GB"/>
              <a:pPr/>
              <a:t>3</a:t>
            </a:fld>
            <a:endParaRPr lang="en-GB"/>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nb-NO" sz="2000"/>
              <a:t>IOA-day was, of course, not a celebration, but more…?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Simple – </a:t>
            </a:r>
            <a:r>
              <a:rPr lang="nb-NO" dirty="0" err="1"/>
              <a:t>does</a:t>
            </a:r>
            <a:r>
              <a:rPr lang="nb-NO" dirty="0"/>
              <a:t> not </a:t>
            </a:r>
            <a:r>
              <a:rPr lang="nb-NO" dirty="0" err="1"/>
              <a:t>mean</a:t>
            </a:r>
            <a:r>
              <a:rPr lang="nb-NO" dirty="0"/>
              <a:t> </a:t>
            </a:r>
            <a:r>
              <a:rPr lang="nb-NO" dirty="0" err="1"/>
              <a:t>that</a:t>
            </a:r>
            <a:r>
              <a:rPr lang="nb-NO" dirty="0"/>
              <a:t> </a:t>
            </a:r>
            <a:r>
              <a:rPr lang="nb-NO" dirty="0" err="1"/>
              <a:t>everything</a:t>
            </a:r>
            <a:r>
              <a:rPr lang="nb-NO" dirty="0"/>
              <a:t> </a:t>
            </a:r>
            <a:r>
              <a:rPr lang="nb-NO" dirty="0" err="1"/>
              <a:t>should</a:t>
            </a:r>
            <a:r>
              <a:rPr lang="nb-NO" dirty="0"/>
              <a:t> be simple, </a:t>
            </a:r>
            <a:r>
              <a:rPr lang="nb-NO" dirty="0" err="1"/>
              <a:t>but</a:t>
            </a:r>
            <a:r>
              <a:rPr lang="nb-NO" dirty="0"/>
              <a:t> </a:t>
            </a:r>
            <a:r>
              <a:rPr lang="nb-NO" dirty="0" err="1"/>
              <a:t>that</a:t>
            </a:r>
            <a:r>
              <a:rPr lang="nb-NO" dirty="0"/>
              <a:t> </a:t>
            </a:r>
            <a:r>
              <a:rPr lang="nb-NO" dirty="0" err="1"/>
              <a:t>the</a:t>
            </a:r>
            <a:r>
              <a:rPr lang="nb-NO" dirty="0"/>
              <a:t> </a:t>
            </a:r>
            <a:r>
              <a:rPr lang="nb-NO" dirty="0" err="1"/>
              <a:t>presentation</a:t>
            </a:r>
            <a:r>
              <a:rPr lang="nb-NO" dirty="0"/>
              <a:t> </a:t>
            </a:r>
            <a:r>
              <a:rPr lang="nb-NO" dirty="0" err="1"/>
              <a:t>should</a:t>
            </a:r>
            <a:r>
              <a:rPr lang="nb-NO" dirty="0"/>
              <a:t> not </a:t>
            </a:r>
            <a:r>
              <a:rPr lang="nb-NO" dirty="0" err="1"/>
              <a:t>include</a:t>
            </a:r>
            <a:r>
              <a:rPr lang="nb-NO" dirty="0"/>
              <a:t> </a:t>
            </a:r>
            <a:r>
              <a:rPr lang="nb-NO" dirty="0" err="1"/>
              <a:t>too</a:t>
            </a:r>
            <a:r>
              <a:rPr lang="nb-NO" dirty="0"/>
              <a:t> </a:t>
            </a:r>
            <a:r>
              <a:rPr lang="nb-NO" dirty="0" err="1"/>
              <a:t>much</a:t>
            </a:r>
            <a:r>
              <a:rPr lang="nb-NO" dirty="0"/>
              <a:t> and </a:t>
            </a:r>
            <a:r>
              <a:rPr lang="nb-NO" dirty="0" err="1"/>
              <a:t>that</a:t>
            </a:r>
            <a:r>
              <a:rPr lang="nb-NO" dirty="0"/>
              <a:t> it </a:t>
            </a:r>
            <a:r>
              <a:rPr lang="nb-NO" dirty="0" err="1"/>
              <a:t>should</a:t>
            </a:r>
            <a:r>
              <a:rPr lang="nb-NO" dirty="0"/>
              <a:t> be </a:t>
            </a:r>
            <a:r>
              <a:rPr lang="nb-NO" dirty="0" err="1"/>
              <a:t>understandable</a:t>
            </a:r>
            <a:r>
              <a:rPr lang="nb-NO" dirty="0"/>
              <a:t> for </a:t>
            </a:r>
            <a:r>
              <a:rPr lang="nb-NO" dirty="0" err="1"/>
              <a:t>people</a:t>
            </a:r>
            <a:r>
              <a:rPr lang="nb-NO" dirty="0"/>
              <a:t> </a:t>
            </a:r>
            <a:r>
              <a:rPr lang="nb-NO" dirty="0" err="1"/>
              <a:t>with</a:t>
            </a:r>
            <a:r>
              <a:rPr lang="nb-NO" dirty="0"/>
              <a:t> </a:t>
            </a:r>
            <a:r>
              <a:rPr lang="nb-NO" dirty="0" err="1"/>
              <a:t>little</a:t>
            </a:r>
            <a:r>
              <a:rPr lang="nb-NO" dirty="0"/>
              <a:t> prior </a:t>
            </a:r>
            <a:r>
              <a:rPr lang="nb-NO" dirty="0" err="1"/>
              <a:t>knowledge</a:t>
            </a:r>
            <a:r>
              <a:rPr lang="nb-NO" dirty="0"/>
              <a:t> </a:t>
            </a:r>
            <a:r>
              <a:rPr lang="nb-NO" dirty="0" err="1"/>
              <a:t>of</a:t>
            </a:r>
            <a:r>
              <a:rPr lang="nb-NO" dirty="0"/>
              <a:t> </a:t>
            </a:r>
            <a:r>
              <a:rPr lang="nb-NO" dirty="0" err="1"/>
              <a:t>statistics</a:t>
            </a:r>
            <a:r>
              <a:rPr lang="nb-NO" dirty="0"/>
              <a:t> – test it </a:t>
            </a:r>
            <a:r>
              <a:rPr lang="nb-NO" dirty="0" err="1"/>
              <a:t>on</a:t>
            </a:r>
            <a:r>
              <a:rPr lang="nb-NO" dirty="0"/>
              <a:t> </a:t>
            </a:r>
            <a:r>
              <a:rPr lang="nb-NO" dirty="0" err="1"/>
              <a:t>your</a:t>
            </a:r>
            <a:r>
              <a:rPr lang="nb-NO" dirty="0"/>
              <a:t> </a:t>
            </a:r>
            <a:r>
              <a:rPr lang="nb-NO" dirty="0" err="1"/>
              <a:t>family</a:t>
            </a:r>
            <a:r>
              <a:rPr lang="nb-NO" dirty="0"/>
              <a:t> </a:t>
            </a:r>
            <a:r>
              <a:rPr lang="nb-NO" dirty="0" err="1"/>
              <a:t>members</a:t>
            </a:r>
            <a:r>
              <a:rPr lang="nb-NO" dirty="0"/>
              <a:t>!</a:t>
            </a:r>
          </a:p>
          <a:p>
            <a:endParaRPr lang="nb-NO" dirty="0"/>
          </a:p>
        </p:txBody>
      </p:sp>
      <p:sp>
        <p:nvSpPr>
          <p:cNvPr id="4" name="Plassholder for lysbildenummer 3"/>
          <p:cNvSpPr>
            <a:spLocks noGrp="1"/>
          </p:cNvSpPr>
          <p:nvPr>
            <p:ph type="sldNum" sz="quarter" idx="10"/>
          </p:nvPr>
        </p:nvSpPr>
        <p:spPr/>
        <p:txBody>
          <a:bodyPr/>
          <a:lstStyle/>
          <a:p>
            <a:fld id="{2B9CC59E-C7C7-4A0A-806F-7DA4CEAD0BA4}" type="slidenum">
              <a:rPr lang="nb-NO" smtClean="0"/>
              <a:t>4</a:t>
            </a:fld>
            <a:endParaRPr lang="nb-NO"/>
          </a:p>
        </p:txBody>
      </p:sp>
    </p:spTree>
    <p:extLst>
      <p:ext uri="{BB962C8B-B14F-4D97-AF65-F5344CB8AC3E}">
        <p14:creationId xmlns:p14="http://schemas.microsoft.com/office/powerpoint/2010/main" val="40131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4213"/>
            <a:ext cx="4573588" cy="3430587"/>
          </a:xfrm>
          <a:ln/>
        </p:spPr>
      </p:sp>
      <p:sp>
        <p:nvSpPr>
          <p:cNvPr id="103427" name="Rectangle 3"/>
          <p:cNvSpPr>
            <a:spLocks noGrp="1" noChangeArrowheads="1"/>
          </p:cNvSpPr>
          <p:nvPr>
            <p:ph type="body" idx="1"/>
          </p:nvPr>
        </p:nvSpPr>
        <p:spPr>
          <a:xfrm>
            <a:off x="914189" y="4343400"/>
            <a:ext cx="5029622" cy="4116247"/>
          </a:xfrm>
          <a:noFill/>
        </p:spPr>
        <p:txBody>
          <a:bodyPr/>
          <a:lstStyle/>
          <a:p>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4213"/>
            <a:ext cx="4573588" cy="3430587"/>
          </a:xfrm>
          <a:ln/>
        </p:spPr>
      </p:sp>
      <p:sp>
        <p:nvSpPr>
          <p:cNvPr id="104451" name="Rectangle 3"/>
          <p:cNvSpPr>
            <a:spLocks noGrp="1" noChangeArrowheads="1"/>
          </p:cNvSpPr>
          <p:nvPr>
            <p:ph type="body" idx="1"/>
          </p:nvPr>
        </p:nvSpPr>
        <p:spPr>
          <a:xfrm>
            <a:off x="914189" y="4343400"/>
            <a:ext cx="5029622" cy="4116247"/>
          </a:xfrm>
          <a:noFill/>
        </p:spPr>
        <p:txBody>
          <a:bodyPr/>
          <a:lstStyle/>
          <a:p>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Which</a:t>
            </a:r>
            <a:r>
              <a:rPr lang="nb-NO" baseline="0" dirty="0"/>
              <a:t> </a:t>
            </a:r>
            <a:r>
              <a:rPr lang="nb-NO" baseline="0" dirty="0" err="1"/>
              <a:t>of</a:t>
            </a:r>
            <a:r>
              <a:rPr lang="nb-NO" baseline="0" dirty="0"/>
              <a:t> </a:t>
            </a:r>
            <a:r>
              <a:rPr lang="nb-NO" baseline="0" dirty="0" err="1"/>
              <a:t>the</a:t>
            </a:r>
            <a:r>
              <a:rPr lang="nb-NO" baseline="0" dirty="0"/>
              <a:t> </a:t>
            </a:r>
            <a:r>
              <a:rPr lang="nb-NO" baseline="0" dirty="0" err="1"/>
              <a:t>two</a:t>
            </a:r>
            <a:r>
              <a:rPr lang="nb-NO" baseline="0" dirty="0"/>
              <a:t> </a:t>
            </a:r>
            <a:r>
              <a:rPr lang="nb-NO" baseline="0" dirty="0" err="1"/>
              <a:t>texts</a:t>
            </a:r>
            <a:r>
              <a:rPr lang="nb-NO" baseline="0" dirty="0"/>
              <a:t> do </a:t>
            </a:r>
            <a:r>
              <a:rPr lang="nb-NO" baseline="0" dirty="0" err="1"/>
              <a:t>you</a:t>
            </a:r>
            <a:r>
              <a:rPr lang="nb-NO" baseline="0" dirty="0"/>
              <a:t> </a:t>
            </a:r>
            <a:r>
              <a:rPr lang="nb-NO" baseline="0" dirty="0" err="1"/>
              <a:t>prefer</a:t>
            </a:r>
            <a:r>
              <a:rPr lang="nb-NO" baseline="0" dirty="0"/>
              <a:t>? </a:t>
            </a:r>
          </a:p>
          <a:p>
            <a:r>
              <a:rPr lang="nb-NO" baseline="0" dirty="0" err="1"/>
              <a:t>What</a:t>
            </a:r>
            <a:r>
              <a:rPr lang="nb-NO" baseline="0" dirty="0"/>
              <a:t> is </a:t>
            </a:r>
            <a:r>
              <a:rPr lang="nb-NO" baseline="0" dirty="0" err="1"/>
              <a:t>the</a:t>
            </a:r>
            <a:r>
              <a:rPr lang="nb-NO" baseline="0" dirty="0"/>
              <a:t> </a:t>
            </a:r>
            <a:r>
              <a:rPr lang="nb-NO" baseline="0" dirty="0" err="1"/>
              <a:t>main</a:t>
            </a:r>
            <a:r>
              <a:rPr lang="nb-NO" baseline="0" dirty="0"/>
              <a:t> </a:t>
            </a:r>
            <a:r>
              <a:rPr lang="nb-NO" baseline="0" dirty="0" err="1"/>
              <a:t>difference</a:t>
            </a:r>
            <a:r>
              <a:rPr lang="nb-NO" baseline="0" dirty="0"/>
              <a:t>?</a:t>
            </a:r>
            <a:endParaRPr lang="nb-NO" dirty="0"/>
          </a:p>
        </p:txBody>
      </p:sp>
      <p:sp>
        <p:nvSpPr>
          <p:cNvPr id="4" name="Plassholder for lysbildenummer 3"/>
          <p:cNvSpPr>
            <a:spLocks noGrp="1"/>
          </p:cNvSpPr>
          <p:nvPr>
            <p:ph type="sldNum" sz="quarter" idx="10"/>
          </p:nvPr>
        </p:nvSpPr>
        <p:spPr/>
        <p:txBody>
          <a:bodyPr/>
          <a:lstStyle/>
          <a:p>
            <a:fld id="{2B9CC59E-C7C7-4A0A-806F-7DA4CEAD0BA4}" type="slidenum">
              <a:rPr lang="nb-NO" smtClean="0"/>
              <a:t>28</a:t>
            </a:fld>
            <a:endParaRPr lang="nb-NO"/>
          </a:p>
        </p:txBody>
      </p:sp>
    </p:spTree>
    <p:extLst>
      <p:ext uri="{BB962C8B-B14F-4D97-AF65-F5344CB8AC3E}">
        <p14:creationId xmlns:p14="http://schemas.microsoft.com/office/powerpoint/2010/main" val="126085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Both politicians</a:t>
            </a:r>
            <a:r>
              <a:rPr lang="en-US" baseline="0" dirty="0"/>
              <a:t> are right, they have only chosen different ways of presenting the data. While Peter uses absolute vaccination numbers, Jane uses the share of children vaccinated out of the total number of children eligible for vaccination. The change laying behind is that the birth rate has increased from the year before.</a:t>
            </a:r>
            <a:endParaRPr lang="en-US" dirty="0"/>
          </a:p>
        </p:txBody>
      </p:sp>
      <p:sp>
        <p:nvSpPr>
          <p:cNvPr id="4" name="Plassholder for lysbildenummer 3"/>
          <p:cNvSpPr>
            <a:spLocks noGrp="1"/>
          </p:cNvSpPr>
          <p:nvPr>
            <p:ph type="sldNum" sz="quarter" idx="10"/>
          </p:nvPr>
        </p:nvSpPr>
        <p:spPr/>
        <p:txBody>
          <a:bodyPr/>
          <a:lstStyle/>
          <a:p>
            <a:fld id="{D031F0B7-8937-44F1-B07A-42F30D5637CA}" type="slidenum">
              <a:rPr lang="nb-NO" smtClean="0"/>
              <a:t>29</a:t>
            </a:fld>
            <a:endParaRPr lang="nb-NO"/>
          </a:p>
        </p:txBody>
      </p:sp>
    </p:spTree>
    <p:extLst>
      <p:ext uri="{BB962C8B-B14F-4D97-AF65-F5344CB8AC3E}">
        <p14:creationId xmlns:p14="http://schemas.microsoft.com/office/powerpoint/2010/main" val="221479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4BE52-4E5C-4E3A-8816-B8AD4D5EB3B0}" type="slidenum">
              <a:rPr lang="en-GB"/>
              <a:pPr/>
              <a:t>30</a:t>
            </a:fld>
            <a:endParaRPr lang="en-GB"/>
          </a:p>
        </p:txBody>
      </p:sp>
      <p:sp>
        <p:nvSpPr>
          <p:cNvPr id="411650" name="Rectangle 2"/>
          <p:cNvSpPr>
            <a:spLocks noGrp="1" noRot="1" noChangeAspect="1" noChangeArrowheads="1" noTextEdit="1"/>
          </p:cNvSpPr>
          <p:nvPr>
            <p:ph type="sldImg"/>
          </p:nvPr>
        </p:nvSpPr>
        <p:spPr>
          <a:xfrm>
            <a:off x="1143000" y="684213"/>
            <a:ext cx="4573588" cy="3430587"/>
          </a:xfrm>
          <a:ln/>
        </p:spPr>
      </p:sp>
      <p:sp>
        <p:nvSpPr>
          <p:cNvPr id="411651" name="Rectangle 3"/>
          <p:cNvSpPr>
            <a:spLocks noGrp="1" noChangeArrowheads="1"/>
          </p:cNvSpPr>
          <p:nvPr>
            <p:ph type="body" idx="1"/>
          </p:nvPr>
        </p:nvSpPr>
        <p:spPr>
          <a:xfrm>
            <a:off x="914294" y="4343400"/>
            <a:ext cx="5029414" cy="4116266"/>
          </a:xfrm>
        </p:spPr>
        <p:txBody>
          <a:bodyPr/>
          <a:lstStyle/>
          <a:p>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5577" y="1268761"/>
            <a:ext cx="6264695" cy="1584176"/>
          </a:xfrm>
        </p:spPr>
        <p:txBody>
          <a:bodyPr anchor="t">
            <a:normAutofit/>
          </a:bodyPr>
          <a:lstStyle>
            <a:lvl1pPr>
              <a:lnSpc>
                <a:spcPts val="4200"/>
              </a:lnSpc>
              <a:defRPr sz="4000" b="1">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547664" y="3140968"/>
            <a:ext cx="5400600" cy="1512168"/>
          </a:xfrm>
        </p:spPr>
        <p:txBody>
          <a:bodyPr>
            <a:normAutofit/>
          </a:bodyPr>
          <a:lstStyle>
            <a:lvl1pPr marL="0" indent="0" algn="l">
              <a:lnSpc>
                <a:spcPts val="3000"/>
              </a:lnSpc>
              <a:spcBef>
                <a:spcPts val="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0"/>
          </p:nvPr>
        </p:nvSpPr>
        <p:spPr>
          <a:xfrm>
            <a:off x="8055024" y="6453337"/>
            <a:ext cx="981472" cy="288032"/>
          </a:xfrm>
          <a:prstGeom prst="rect">
            <a:avLst/>
          </a:prstGeom>
        </p:spPr>
        <p:txBody>
          <a:bodyPr/>
          <a:lstStyle>
            <a:lvl1pPr>
              <a:defRPr sz="1200"/>
            </a:lvl1pPr>
          </a:lstStyle>
          <a:p>
            <a:fld id="{AFAEA9C8-297D-49FE-992D-99383C26E903}" type="datetimeFigureOut">
              <a:rPr lang="nb-NO" smtClean="0"/>
              <a:t>18.03.2018</a:t>
            </a:fld>
            <a:endParaRPr lang="nb-NO"/>
          </a:p>
        </p:txBody>
      </p:sp>
      <p:sp>
        <p:nvSpPr>
          <p:cNvPr id="35" name="Plassholder for tekst 34"/>
          <p:cNvSpPr>
            <a:spLocks noGrp="1"/>
          </p:cNvSpPr>
          <p:nvPr>
            <p:ph type="body" sz="quarter" idx="12" hasCustomPrompt="1"/>
          </p:nvPr>
        </p:nvSpPr>
        <p:spPr>
          <a:xfrm>
            <a:off x="1547664" y="6309320"/>
            <a:ext cx="5977086" cy="432047"/>
          </a:xfrm>
        </p:spPr>
        <p:txBody>
          <a:bodyPr anchor="b">
            <a:noAutofit/>
          </a:bodyPr>
          <a:lstStyle>
            <a:lvl1pPr marL="0" indent="0">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legge til info (trådløst nett f.eks.)</a:t>
            </a:r>
          </a:p>
        </p:txBody>
      </p:sp>
      <p:pic>
        <p:nvPicPr>
          <p:cNvPr id="14" name="Bild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056246"/>
            <a:ext cx="3816424" cy="749018"/>
          </a:xfrm>
          <a:prstGeom prst="rect">
            <a:avLst/>
          </a:prstGeom>
        </p:spPr>
      </p:pic>
    </p:spTree>
    <p:extLst>
      <p:ext uri="{BB962C8B-B14F-4D97-AF65-F5344CB8AC3E}">
        <p14:creationId xmlns:p14="http://schemas.microsoft.com/office/powerpoint/2010/main" val="197185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AFAEA9C8-297D-49FE-992D-99383C26E90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4173E00-9F32-45DB-B861-E5EB6C3CB728}" type="slidenum">
              <a:rPr lang="nb-NO" smtClean="0"/>
              <a:t>‹#›</a:t>
            </a:fld>
            <a:endParaRPr lang="nb-NO"/>
          </a:p>
        </p:txBody>
      </p:sp>
      <p:sp>
        <p:nvSpPr>
          <p:cNvPr id="7" name="Plassholder for innhold 6"/>
          <p:cNvSpPr>
            <a:spLocks noGrp="1"/>
          </p:cNvSpPr>
          <p:nvPr>
            <p:ph sz="quarter" idx="13"/>
          </p:nvPr>
        </p:nvSpPr>
        <p:spPr>
          <a:xfrm>
            <a:off x="1258888" y="1412875"/>
            <a:ext cx="7416800" cy="460851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7571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nholdsfel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AFAEA9C8-297D-49FE-992D-99383C26E90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4173E00-9F32-45DB-B861-E5EB6C3CB728}" type="slidenum">
              <a:rPr lang="nb-NO" smtClean="0"/>
              <a:t>‹#›</a:t>
            </a:fld>
            <a:endParaRPr lang="nb-NO"/>
          </a:p>
        </p:txBody>
      </p:sp>
      <p:sp>
        <p:nvSpPr>
          <p:cNvPr id="7" name="Plassholder for innhold 6"/>
          <p:cNvSpPr>
            <a:spLocks noGrp="1"/>
          </p:cNvSpPr>
          <p:nvPr>
            <p:ph sz="quarter" idx="13"/>
          </p:nvPr>
        </p:nvSpPr>
        <p:spPr>
          <a:xfrm>
            <a:off x="1258888"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p:cNvSpPr>
            <a:spLocks noGrp="1"/>
          </p:cNvSpPr>
          <p:nvPr>
            <p:ph sz="quarter" idx="14"/>
          </p:nvPr>
        </p:nvSpPr>
        <p:spPr>
          <a:xfrm>
            <a:off x="5148064"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5431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AFAEA9C8-297D-49FE-992D-99383C26E90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4173E00-9F32-45DB-B861-E5EB6C3CB728}" type="slidenum">
              <a:rPr lang="nb-NO" smtClean="0"/>
              <a:t>‹#›</a:t>
            </a:fld>
            <a:endParaRPr lang="nb-NO"/>
          </a:p>
        </p:txBody>
      </p:sp>
    </p:spTree>
    <p:extLst>
      <p:ext uri="{BB962C8B-B14F-4D97-AF65-F5344CB8AC3E}">
        <p14:creationId xmlns:p14="http://schemas.microsoft.com/office/powerpoint/2010/main" val="27639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AFAEA9C8-297D-49FE-992D-99383C26E90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4173E00-9F32-45DB-B861-E5EB6C3CB728}" type="slidenum">
              <a:rPr lang="nb-NO" smtClean="0"/>
              <a:t>‹#›</a:t>
            </a:fld>
            <a:endParaRPr lang="nb-NO"/>
          </a:p>
        </p:txBody>
      </p:sp>
    </p:spTree>
    <p:extLst>
      <p:ext uri="{BB962C8B-B14F-4D97-AF65-F5344CB8AC3E}">
        <p14:creationId xmlns:p14="http://schemas.microsoft.com/office/powerpoint/2010/main" val="411197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nb-NO"/>
              <a:t>Klikk for å redigere tittelstil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AFAEA9C8-297D-49FE-992D-99383C26E903}" type="datetimeFigureOut">
              <a:rPr lang="nb-NO" smtClean="0"/>
              <a:t>18.03.2018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4173E00-9F32-45DB-B861-E5EB6C3CB728}" type="slidenum">
              <a:rPr lang="nb-NO" smtClean="0"/>
              <a:t>‹#›</a:t>
            </a:fld>
            <a:endParaRPr lang="nb-NO"/>
          </a:p>
        </p:txBody>
      </p:sp>
    </p:spTree>
    <p:extLst>
      <p:ext uri="{BB962C8B-B14F-4D97-AF65-F5344CB8AC3E}">
        <p14:creationId xmlns:p14="http://schemas.microsoft.com/office/powerpoint/2010/main" val="185304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AndTx">
  <p:cSld name="Tittel, diagram og tekst">
    <p:spTree>
      <p:nvGrpSpPr>
        <p:cNvPr id="1" name=""/>
        <p:cNvGrpSpPr/>
        <p:nvPr/>
      </p:nvGrpSpPr>
      <p:grpSpPr>
        <a:xfrm>
          <a:off x="0" y="0"/>
          <a:ext cx="0" cy="0"/>
          <a:chOff x="0" y="0"/>
          <a:chExt cx="0" cy="0"/>
        </a:xfrm>
      </p:grpSpPr>
      <p:sp>
        <p:nvSpPr>
          <p:cNvPr id="2" name="Tittel 1"/>
          <p:cNvSpPr>
            <a:spLocks noGrp="1"/>
          </p:cNvSpPr>
          <p:nvPr>
            <p:ph type="title"/>
          </p:nvPr>
        </p:nvSpPr>
        <p:spPr>
          <a:xfrm>
            <a:off x="685271" y="609782"/>
            <a:ext cx="7773458" cy="1143000"/>
          </a:xfrm>
        </p:spPr>
        <p:txBody>
          <a:bodyPr/>
          <a:lstStyle/>
          <a:p>
            <a:r>
              <a:rPr lang="nb-NO"/>
              <a:t>Klikk for å redigere tittelstil</a:t>
            </a:r>
          </a:p>
        </p:txBody>
      </p:sp>
      <p:sp>
        <p:nvSpPr>
          <p:cNvPr id="3" name="Plassholder for diagram 2"/>
          <p:cNvSpPr>
            <a:spLocks noGrp="1"/>
          </p:cNvSpPr>
          <p:nvPr>
            <p:ph type="chart" sz="half" idx="1"/>
          </p:nvPr>
        </p:nvSpPr>
        <p:spPr>
          <a:xfrm>
            <a:off x="685271" y="1981109"/>
            <a:ext cx="3823229" cy="3334661"/>
          </a:xfrm>
        </p:spPr>
        <p:txBody>
          <a:bodyPr/>
          <a:lstStyle/>
          <a:p>
            <a:pPr lvl="0"/>
            <a:endParaRPr lang="nb-NO" noProof="0"/>
          </a:p>
        </p:txBody>
      </p:sp>
      <p:sp>
        <p:nvSpPr>
          <p:cNvPr id="4" name="Plassholder for tekst 3"/>
          <p:cNvSpPr>
            <a:spLocks noGrp="1"/>
          </p:cNvSpPr>
          <p:nvPr>
            <p:ph type="body" sz="half" idx="2"/>
          </p:nvPr>
        </p:nvSpPr>
        <p:spPr>
          <a:xfrm>
            <a:off x="4635501" y="1981109"/>
            <a:ext cx="3823229" cy="333466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31"/>
          <p:cNvSpPr>
            <a:spLocks noGrp="1" noChangeArrowheads="1"/>
          </p:cNvSpPr>
          <p:nvPr>
            <p:ph type="sldNum" sz="quarter" idx="10"/>
          </p:nvPr>
        </p:nvSpPr>
        <p:spPr>
          <a:ln/>
        </p:spPr>
        <p:txBody>
          <a:bodyPr/>
          <a:lstStyle>
            <a:lvl1pPr>
              <a:defRPr/>
            </a:lvl1pPr>
          </a:lstStyle>
          <a:p>
            <a:pPr>
              <a:defRPr/>
            </a:pPr>
            <a:fld id="{096A1405-3092-4DB4-A527-E2C3E15EA028}" type="slidenum">
              <a:rPr lang="nb-NO"/>
              <a:pPr>
                <a:defRPr/>
              </a:pPr>
              <a:t>‹#›</a:t>
            </a:fld>
            <a:endParaRPr lang="nb-NO"/>
          </a:p>
        </p:txBody>
      </p:sp>
    </p:spTree>
    <p:extLst>
      <p:ext uri="{BB962C8B-B14F-4D97-AF65-F5344CB8AC3E}">
        <p14:creationId xmlns:p14="http://schemas.microsoft.com/office/powerpoint/2010/main" val="164020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AFAEA9C8-297D-49FE-992D-99383C26E903}" type="datetimeFigureOut">
              <a:rPr lang="nb-NO" smtClean="0"/>
              <a:t>18.03.2018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D4173E00-9F32-45DB-B861-E5EB6C3CB728}" type="slidenum">
              <a:rPr lang="nb-NO" smtClean="0"/>
              <a:t>‹#›</a:t>
            </a:fld>
            <a:endParaRPr lang="nb-NO"/>
          </a:p>
        </p:txBody>
      </p:sp>
    </p:spTree>
    <p:extLst>
      <p:ext uri="{BB962C8B-B14F-4D97-AF65-F5344CB8AC3E}">
        <p14:creationId xmlns:p14="http://schemas.microsoft.com/office/powerpoint/2010/main" val="70003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AFAEA9C8-297D-49FE-992D-99383C26E903}" type="datetimeFigureOut">
              <a:rPr lang="nb-NO" smtClean="0"/>
              <a:t>18.03.2018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4173E00-9F32-45DB-B861-E5EB6C3CB728}" type="slidenum">
              <a:rPr lang="nb-NO" smtClean="0"/>
              <a:t>‹#›</a:t>
            </a:fld>
            <a:endParaRPr lang="nb-NO"/>
          </a:p>
        </p:txBody>
      </p:sp>
    </p:spTree>
    <p:extLst>
      <p:ext uri="{BB962C8B-B14F-4D97-AF65-F5344CB8AC3E}">
        <p14:creationId xmlns:p14="http://schemas.microsoft.com/office/powerpoint/2010/main" val="63592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59632" y="188640"/>
            <a:ext cx="7427168" cy="1143000"/>
          </a:xfrm>
          <a:prstGeom prst="rect">
            <a:avLst/>
          </a:prstGeom>
        </p:spPr>
        <p:txBody>
          <a:bodyPr vert="horz" lIns="0" tIns="0" rIns="0" bIns="0" rtlCol="0" anchor="t">
            <a:normAutofit/>
          </a:bodyPr>
          <a:lstStyle/>
          <a:p>
            <a:r>
              <a:rPr lang="nb-NO" dirty="0"/>
              <a:t>Klikk for å redigere tittelstil</a:t>
            </a:r>
          </a:p>
        </p:txBody>
      </p:sp>
      <p:sp>
        <p:nvSpPr>
          <p:cNvPr id="3" name="Plassholder for tekst 2"/>
          <p:cNvSpPr>
            <a:spLocks noGrp="1"/>
          </p:cNvSpPr>
          <p:nvPr>
            <p:ph type="body" idx="1"/>
          </p:nvPr>
        </p:nvSpPr>
        <p:spPr>
          <a:xfrm>
            <a:off x="1259632" y="1412776"/>
            <a:ext cx="7427168" cy="42484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8" name="Rett linje 7"/>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sp>
        <p:nvSpPr>
          <p:cNvPr id="17" name="Plassholder for dato 3"/>
          <p:cNvSpPr>
            <a:spLocks noGrp="1"/>
          </p:cNvSpPr>
          <p:nvPr>
            <p:ph type="dt" sz="half" idx="2"/>
          </p:nvPr>
        </p:nvSpPr>
        <p:spPr>
          <a:xfrm>
            <a:off x="7046912" y="6453337"/>
            <a:ext cx="981472" cy="288032"/>
          </a:xfrm>
          <a:prstGeom prst="rect">
            <a:avLst/>
          </a:prstGeom>
        </p:spPr>
        <p:txBody>
          <a:bodyPr/>
          <a:lstStyle>
            <a:lvl1pPr>
              <a:defRPr sz="1200">
                <a:solidFill>
                  <a:schemeClr val="bg1">
                    <a:lumMod val="50000"/>
                  </a:schemeClr>
                </a:solidFill>
              </a:defRPr>
            </a:lvl1pPr>
          </a:lstStyle>
          <a:p>
            <a:fld id="{AFAEA9C8-297D-49FE-992D-99383C26E903}" type="datetimeFigureOut">
              <a:rPr lang="nb-NO" smtClean="0"/>
              <a:t>18.03.2018</a:t>
            </a:fld>
            <a:endParaRPr lang="nb-NO"/>
          </a:p>
        </p:txBody>
      </p:sp>
      <p:sp>
        <p:nvSpPr>
          <p:cNvPr id="18" name="Plassholder for bunntekst 4"/>
          <p:cNvSpPr>
            <a:spLocks noGrp="1"/>
          </p:cNvSpPr>
          <p:nvPr>
            <p:ph type="ftr" sz="quarter" idx="3"/>
          </p:nvPr>
        </p:nvSpPr>
        <p:spPr>
          <a:xfrm>
            <a:off x="4427984" y="6453337"/>
            <a:ext cx="2520280" cy="288032"/>
          </a:xfrm>
          <a:prstGeom prst="rect">
            <a:avLst/>
          </a:prstGeom>
        </p:spPr>
        <p:txBody>
          <a:bodyPr/>
          <a:lstStyle>
            <a:lvl1pPr algn="r">
              <a:defRPr sz="1200">
                <a:solidFill>
                  <a:schemeClr val="bg1">
                    <a:lumMod val="50000"/>
                  </a:schemeClr>
                </a:solidFill>
              </a:defRPr>
            </a:lvl1pPr>
          </a:lstStyle>
          <a:p>
            <a:endParaRPr lang="nb-NO"/>
          </a:p>
        </p:txBody>
      </p:sp>
      <p:sp>
        <p:nvSpPr>
          <p:cNvPr id="19" name="Plassholder for lysbildenummer 5"/>
          <p:cNvSpPr>
            <a:spLocks noGrp="1"/>
          </p:cNvSpPr>
          <p:nvPr>
            <p:ph type="sldNum" sz="quarter" idx="4"/>
          </p:nvPr>
        </p:nvSpPr>
        <p:spPr>
          <a:xfrm>
            <a:off x="8172400" y="6453337"/>
            <a:ext cx="514400" cy="288032"/>
          </a:xfrm>
          <a:prstGeom prst="rect">
            <a:avLst/>
          </a:prstGeom>
        </p:spPr>
        <p:txBody>
          <a:bodyPr/>
          <a:lstStyle>
            <a:lvl1pPr>
              <a:defRPr sz="1200">
                <a:solidFill>
                  <a:schemeClr val="bg1">
                    <a:lumMod val="50000"/>
                  </a:schemeClr>
                </a:solidFill>
              </a:defRPr>
            </a:lvl1pPr>
          </a:lstStyle>
          <a:p>
            <a:fld id="{D4173E00-9F32-45DB-B861-E5EB6C3CB728}" type="slidenum">
              <a:rPr lang="nb-NO" smtClean="0"/>
              <a:t>‹#›</a:t>
            </a:fld>
            <a:endParaRPr lang="nb-NO"/>
          </a:p>
        </p:txBody>
      </p:sp>
      <p:cxnSp>
        <p:nvCxnSpPr>
          <p:cNvPr id="10" name="Rett linje 9"/>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pic>
        <p:nvPicPr>
          <p:cNvPr id="12" name="Plassholder for innhold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4636" y="6204768"/>
            <a:ext cx="2376264" cy="464592"/>
          </a:xfrm>
          <a:prstGeom prst="rect">
            <a:avLst/>
          </a:prstGeom>
        </p:spPr>
      </p:pic>
    </p:spTree>
    <p:extLst>
      <p:ext uri="{BB962C8B-B14F-4D97-AF65-F5344CB8AC3E}">
        <p14:creationId xmlns:p14="http://schemas.microsoft.com/office/powerpoint/2010/main" val="25482404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spcBef>
          <a:spcPct val="0"/>
        </a:spcBef>
        <a:buNone/>
        <a:defRPr sz="4000" b="1"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on@ssb.no"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wmf"/><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wmf"/><Relationship Id="rId1" Type="http://schemas.openxmlformats.org/officeDocument/2006/relationships/slideLayout" Target="../slideLayouts/slideLayout5.x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www.ssb.no/en/omssb/samarbeid/internasjonalt-utviklingssamarbeid/a-handbook-on-dissemination-of-statistics"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PRESENTING VITAL STATISTICS </a:t>
            </a:r>
            <a:endParaRPr lang="nb-NO" sz="4400" dirty="0"/>
          </a:p>
        </p:txBody>
      </p:sp>
      <p:sp>
        <p:nvSpPr>
          <p:cNvPr id="3" name="Undertittel 2"/>
          <p:cNvSpPr>
            <a:spLocks noGrp="1"/>
          </p:cNvSpPr>
          <p:nvPr>
            <p:ph type="subTitle" idx="1"/>
          </p:nvPr>
        </p:nvSpPr>
        <p:spPr/>
        <p:txBody>
          <a:bodyPr/>
          <a:lstStyle/>
          <a:p>
            <a:r>
              <a:rPr lang="nb-NO" dirty="0"/>
              <a:t>Analysis </a:t>
            </a:r>
            <a:r>
              <a:rPr lang="nb-NO" dirty="0" err="1"/>
              <a:t>of</a:t>
            </a:r>
            <a:r>
              <a:rPr lang="nb-NO" dirty="0"/>
              <a:t> </a:t>
            </a:r>
            <a:r>
              <a:rPr lang="nb-NO" dirty="0" err="1"/>
              <a:t>levels</a:t>
            </a:r>
            <a:r>
              <a:rPr lang="nb-NO" dirty="0"/>
              <a:t>, </a:t>
            </a:r>
            <a:r>
              <a:rPr lang="nb-NO" dirty="0" err="1"/>
              <a:t>patterns</a:t>
            </a:r>
            <a:r>
              <a:rPr lang="nb-NO" dirty="0"/>
              <a:t> and trends</a:t>
            </a:r>
          </a:p>
        </p:txBody>
      </p:sp>
      <p:sp>
        <p:nvSpPr>
          <p:cNvPr id="4" name="TekstSylinder 3">
            <a:extLst>
              <a:ext uri="{FF2B5EF4-FFF2-40B4-BE49-F238E27FC236}">
                <a16:creationId xmlns:a16="http://schemas.microsoft.com/office/drawing/2014/main" id="{8B8D28A4-10AE-43F6-A33F-0A924ABB6F8A}"/>
              </a:ext>
            </a:extLst>
          </p:cNvPr>
          <p:cNvSpPr txBox="1"/>
          <p:nvPr/>
        </p:nvSpPr>
        <p:spPr>
          <a:xfrm>
            <a:off x="5623198" y="5024735"/>
            <a:ext cx="3526160" cy="923330"/>
          </a:xfrm>
          <a:prstGeom prst="rect">
            <a:avLst/>
          </a:prstGeom>
          <a:noFill/>
        </p:spPr>
        <p:txBody>
          <a:bodyPr wrap="square" rtlCol="0">
            <a:spAutoFit/>
          </a:bodyPr>
          <a:lstStyle/>
          <a:p>
            <a:r>
              <a:rPr lang="nb-NO" dirty="0"/>
              <a:t>Vibeke Oestreich Nielsen </a:t>
            </a:r>
            <a:r>
              <a:rPr lang="nb-NO" dirty="0" err="1"/>
              <a:t>Statistics</a:t>
            </a:r>
            <a:r>
              <a:rPr lang="nb-NO" dirty="0"/>
              <a:t> Norway	</a:t>
            </a:r>
          </a:p>
          <a:p>
            <a:r>
              <a:rPr lang="nb-NO" dirty="0">
                <a:hlinkClick r:id="rId2"/>
              </a:rPr>
              <a:t>von@ssb.no</a:t>
            </a:r>
            <a:r>
              <a:rPr lang="nb-NO" dirty="0"/>
              <a:t> </a:t>
            </a:r>
          </a:p>
        </p:txBody>
      </p:sp>
    </p:spTree>
    <p:extLst>
      <p:ext uri="{BB962C8B-B14F-4D97-AF65-F5344CB8AC3E}">
        <p14:creationId xmlns:p14="http://schemas.microsoft.com/office/powerpoint/2010/main" val="421039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826823" y="404699"/>
            <a:ext cx="7518135" cy="571500"/>
          </a:xfrm>
        </p:spPr>
        <p:txBody>
          <a:bodyPr>
            <a:normAutofit fontScale="90000"/>
          </a:bodyPr>
          <a:lstStyle/>
          <a:p>
            <a:pPr algn="l"/>
            <a:r>
              <a:rPr lang="en-GB" b="1">
                <a:solidFill>
                  <a:srgbClr val="336699"/>
                </a:solidFill>
                <a:effectLst/>
              </a:rPr>
              <a:t>Line charts:</a:t>
            </a:r>
            <a:endParaRPr lang="en-GB">
              <a:effectLst/>
            </a:endParaRPr>
          </a:p>
        </p:txBody>
      </p:sp>
      <p:sp>
        <p:nvSpPr>
          <p:cNvPr id="377859" name="Rectangle 3"/>
          <p:cNvSpPr>
            <a:spLocks noGrp="1" noChangeArrowheads="1"/>
          </p:cNvSpPr>
          <p:nvPr>
            <p:ph type="body" sz="half" idx="2"/>
          </p:nvPr>
        </p:nvSpPr>
        <p:spPr>
          <a:xfrm>
            <a:off x="939271" y="1562738"/>
            <a:ext cx="8052594" cy="4330001"/>
          </a:xfrm>
        </p:spPr>
        <p:txBody>
          <a:bodyPr/>
          <a:lstStyle/>
          <a:p>
            <a:pPr>
              <a:spcBef>
                <a:spcPts val="1014"/>
              </a:spcBef>
              <a:defRPr/>
            </a:pPr>
            <a:r>
              <a:rPr lang="en-GB" sz="2700" dirty="0">
                <a:solidFill>
                  <a:srgbClr val="336699"/>
                </a:solidFill>
                <a:latin typeface="+mj-lt"/>
              </a:rPr>
              <a:t>Most often used for </a:t>
            </a:r>
            <a:r>
              <a:rPr lang="en-GB" sz="2700" u="sng" dirty="0">
                <a:solidFill>
                  <a:srgbClr val="336699"/>
                </a:solidFill>
                <a:latin typeface="+mj-lt"/>
              </a:rPr>
              <a:t>time series </a:t>
            </a:r>
            <a:endParaRPr lang="en-GB" sz="2700" dirty="0">
              <a:solidFill>
                <a:srgbClr val="336699"/>
              </a:solidFill>
              <a:latin typeface="+mj-lt"/>
            </a:endParaRPr>
          </a:p>
          <a:p>
            <a:pPr>
              <a:spcBef>
                <a:spcPts val="1014"/>
              </a:spcBef>
              <a:buNone/>
              <a:defRPr/>
            </a:pPr>
            <a:r>
              <a:rPr lang="en-GB" sz="2700" dirty="0">
                <a:solidFill>
                  <a:srgbClr val="336699"/>
                </a:solidFill>
                <a:latin typeface="+mj-lt"/>
              </a:rPr>
              <a:t>    = years, quarters, months, weeks, days, hours and minutes </a:t>
            </a:r>
            <a:r>
              <a:rPr lang="en-GB" sz="2700" b="1" dirty="0">
                <a:solidFill>
                  <a:srgbClr val="336699"/>
                </a:solidFill>
                <a:latin typeface="+mj-lt"/>
              </a:rPr>
              <a:t>+ </a:t>
            </a:r>
            <a:r>
              <a:rPr lang="en-GB" sz="2700" dirty="0">
                <a:solidFill>
                  <a:srgbClr val="336699"/>
                </a:solidFill>
                <a:latin typeface="+mj-lt"/>
              </a:rPr>
              <a:t> age</a:t>
            </a:r>
          </a:p>
          <a:p>
            <a:pPr>
              <a:spcBef>
                <a:spcPts val="1014"/>
              </a:spcBef>
              <a:defRPr/>
            </a:pPr>
            <a:r>
              <a:rPr lang="en-GB" sz="2700" dirty="0">
                <a:solidFill>
                  <a:srgbClr val="336699"/>
                </a:solidFill>
                <a:latin typeface="+mj-lt"/>
              </a:rPr>
              <a:t>What is a time “series”? Minimum = 4 data points?   Up to 4, use vertical bar chart</a:t>
            </a:r>
          </a:p>
          <a:p>
            <a:pPr>
              <a:spcBef>
                <a:spcPts val="1014"/>
              </a:spcBef>
              <a:defRPr/>
            </a:pPr>
            <a:r>
              <a:rPr lang="en-GB" sz="2700" dirty="0">
                <a:solidFill>
                  <a:srgbClr val="336699"/>
                </a:solidFill>
                <a:latin typeface="+mj-lt"/>
              </a:rPr>
              <a:t>The longer series, the better?!</a:t>
            </a:r>
          </a:p>
        </p:txBody>
      </p:sp>
    </p:spTree>
    <p:extLst>
      <p:ext uri="{BB962C8B-B14F-4D97-AF65-F5344CB8AC3E}">
        <p14:creationId xmlns:p14="http://schemas.microsoft.com/office/powerpoint/2010/main" val="28122807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500"/>
                                        <p:tgtEl>
                                          <p:spTgt spid="377859">
                                            <p:txEl>
                                              <p:pRg st="0" end="0"/>
                                            </p:txEl>
                                          </p:spTgt>
                                        </p:tgtEl>
                                      </p:cBhvr>
                                    </p:animEffect>
                                    <p:anim calcmode="lin" valueType="num">
                                      <p:cBhvr>
                                        <p:cTn id="8" dur="5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778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77859">
                                            <p:txEl>
                                              <p:pRg st="1" end="1"/>
                                            </p:txEl>
                                          </p:spTgt>
                                        </p:tgtEl>
                                        <p:attrNameLst>
                                          <p:attrName>style.visibility</p:attrName>
                                        </p:attrNameLst>
                                      </p:cBhvr>
                                      <p:to>
                                        <p:strVal val="visible"/>
                                      </p:to>
                                    </p:set>
                                    <p:animEffect transition="in" filter="fade">
                                      <p:cBhvr>
                                        <p:cTn id="14" dur="500"/>
                                        <p:tgtEl>
                                          <p:spTgt spid="377859">
                                            <p:txEl>
                                              <p:pRg st="1" end="1"/>
                                            </p:txEl>
                                          </p:spTgt>
                                        </p:tgtEl>
                                      </p:cBhvr>
                                    </p:animEffect>
                                    <p:anim calcmode="lin" valueType="num">
                                      <p:cBhvr>
                                        <p:cTn id="15" dur="500" fill="hold"/>
                                        <p:tgtEl>
                                          <p:spTgt spid="3778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778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77859">
                                            <p:txEl>
                                              <p:pRg st="2" end="2"/>
                                            </p:txEl>
                                          </p:spTgt>
                                        </p:tgtEl>
                                        <p:attrNameLst>
                                          <p:attrName>style.visibility</p:attrName>
                                        </p:attrNameLst>
                                      </p:cBhvr>
                                      <p:to>
                                        <p:strVal val="visible"/>
                                      </p:to>
                                    </p:set>
                                    <p:animEffect transition="in" filter="fade">
                                      <p:cBhvr>
                                        <p:cTn id="21" dur="500"/>
                                        <p:tgtEl>
                                          <p:spTgt spid="377859">
                                            <p:txEl>
                                              <p:pRg st="2" end="2"/>
                                            </p:txEl>
                                          </p:spTgt>
                                        </p:tgtEl>
                                      </p:cBhvr>
                                    </p:animEffect>
                                    <p:anim calcmode="lin" valueType="num">
                                      <p:cBhvr>
                                        <p:cTn id="22" dur="5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778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77859">
                                            <p:txEl>
                                              <p:pRg st="3" end="3"/>
                                            </p:txEl>
                                          </p:spTgt>
                                        </p:tgtEl>
                                        <p:attrNameLst>
                                          <p:attrName>style.visibility</p:attrName>
                                        </p:attrNameLst>
                                      </p:cBhvr>
                                      <p:to>
                                        <p:strVal val="visible"/>
                                      </p:to>
                                    </p:set>
                                    <p:animEffect transition="in" filter="fade">
                                      <p:cBhvr>
                                        <p:cTn id="28" dur="500"/>
                                        <p:tgtEl>
                                          <p:spTgt spid="377859">
                                            <p:txEl>
                                              <p:pRg st="3" end="3"/>
                                            </p:txEl>
                                          </p:spTgt>
                                        </p:tgtEl>
                                      </p:cBhvr>
                                    </p:animEffect>
                                    <p:anim calcmode="lin" valueType="num">
                                      <p:cBhvr>
                                        <p:cTn id="29" dur="500" fill="hold"/>
                                        <p:tgtEl>
                                          <p:spTgt spid="37785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7785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685271" y="333603"/>
            <a:ext cx="7773458" cy="1143000"/>
          </a:xfrm>
        </p:spPr>
        <p:txBody>
          <a:bodyPr/>
          <a:lstStyle/>
          <a:p>
            <a:pPr algn="l"/>
            <a:r>
              <a:rPr lang="en-GB" b="1">
                <a:solidFill>
                  <a:srgbClr val="336699"/>
                </a:solidFill>
                <a:effectLst/>
              </a:rPr>
              <a:t>Standard line charts</a:t>
            </a:r>
            <a:endParaRPr lang="en-GB">
              <a:effectLst/>
            </a:endParaRPr>
          </a:p>
        </p:txBody>
      </p:sp>
      <p:sp>
        <p:nvSpPr>
          <p:cNvPr id="387075" name="Rectangle 3"/>
          <p:cNvSpPr>
            <a:spLocks noGrp="1" noChangeArrowheads="1"/>
          </p:cNvSpPr>
          <p:nvPr>
            <p:ph type="body" sz="half" idx="2"/>
          </p:nvPr>
        </p:nvSpPr>
        <p:spPr>
          <a:xfrm>
            <a:off x="5082480" y="1598285"/>
            <a:ext cx="3810000" cy="1687155"/>
          </a:xfrm>
        </p:spPr>
        <p:txBody>
          <a:bodyPr>
            <a:normAutofit lnSpcReduction="10000"/>
          </a:bodyPr>
          <a:lstStyle/>
          <a:p>
            <a:pPr>
              <a:buFont typeface="Wingdings" pitchFamily="2" charset="2"/>
              <a:buNone/>
              <a:defRPr/>
            </a:pPr>
            <a:r>
              <a:rPr lang="en-GB" sz="2700" dirty="0">
                <a:solidFill>
                  <a:srgbClr val="336699"/>
                </a:solidFill>
                <a:latin typeface="+mj-lt"/>
              </a:rPr>
              <a:t>“A time series” requires at least 4? data points (if not: use bar chart)</a:t>
            </a:r>
          </a:p>
          <a:p>
            <a:pPr>
              <a:defRPr/>
            </a:pPr>
            <a:endParaRPr lang="en-GB" sz="2700" dirty="0">
              <a:solidFill>
                <a:srgbClr val="336699"/>
              </a:solidFill>
              <a:latin typeface="+mj-lt"/>
            </a:endParaRPr>
          </a:p>
        </p:txBody>
      </p:sp>
      <p:pic>
        <p:nvPicPr>
          <p:cNvPr id="737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53" y="1257847"/>
            <a:ext cx="3810000" cy="236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53" y="3946755"/>
            <a:ext cx="3810000" cy="236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5130048" y="3921674"/>
            <a:ext cx="3834439" cy="2246769"/>
          </a:xfrm>
          <a:prstGeom prst="rect">
            <a:avLst/>
          </a:prstGeom>
          <a:noFill/>
        </p:spPr>
        <p:txBody>
          <a:bodyPr wrap="square" rtlCol="0">
            <a:spAutoFit/>
          </a:bodyPr>
          <a:lstStyle/>
          <a:p>
            <a:pPr>
              <a:buFont typeface="Wingdings" pitchFamily="2" charset="2"/>
              <a:buNone/>
              <a:defRPr/>
            </a:pPr>
            <a:r>
              <a:rPr lang="en-GB" sz="2800" dirty="0">
                <a:solidFill>
                  <a:srgbClr val="336699"/>
                </a:solidFill>
              </a:rPr>
              <a:t>Be careful when the data points are not evenly spaced; like 1990, 1995, 2000, 2005, 2010 </a:t>
            </a:r>
            <a:r>
              <a:rPr lang="en-GB" sz="2800" u="sng" dirty="0">
                <a:solidFill>
                  <a:srgbClr val="336699"/>
                </a:solidFill>
              </a:rPr>
              <a:t>and</a:t>
            </a:r>
            <a:r>
              <a:rPr lang="en-GB" sz="2800" dirty="0">
                <a:solidFill>
                  <a:srgbClr val="336699"/>
                </a:solidFill>
              </a:rPr>
              <a:t> 2011</a:t>
            </a:r>
          </a:p>
        </p:txBody>
      </p:sp>
    </p:spTree>
    <p:extLst>
      <p:ext uri="{BB962C8B-B14F-4D97-AF65-F5344CB8AC3E}">
        <p14:creationId xmlns:p14="http://schemas.microsoft.com/office/powerpoint/2010/main" val="1891743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17" y="2091854"/>
            <a:ext cx="5113073" cy="35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3"/>
          <p:cNvSpPr txBox="1">
            <a:spLocks noChangeArrowheads="1"/>
          </p:cNvSpPr>
          <p:nvPr/>
        </p:nvSpPr>
        <p:spPr bwMode="auto">
          <a:xfrm>
            <a:off x="1403615" y="303524"/>
            <a:ext cx="6913563" cy="83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defTabSz="1082675">
              <a:defRPr sz="2400">
                <a:solidFill>
                  <a:schemeClr val="tx1"/>
                </a:solidFill>
                <a:latin typeface="Times" pitchFamily="18" charset="0"/>
              </a:defRPr>
            </a:lvl1pPr>
            <a:lvl2pPr marL="742950" indent="-285750" defTabSz="1082675">
              <a:defRPr sz="2400">
                <a:solidFill>
                  <a:schemeClr val="tx1"/>
                </a:solidFill>
                <a:latin typeface="Times" pitchFamily="18" charset="0"/>
              </a:defRPr>
            </a:lvl2pPr>
            <a:lvl3pPr marL="1143000" indent="-228600" defTabSz="1082675">
              <a:defRPr sz="2400">
                <a:solidFill>
                  <a:schemeClr val="tx1"/>
                </a:solidFill>
                <a:latin typeface="Times" pitchFamily="18" charset="0"/>
              </a:defRPr>
            </a:lvl3pPr>
            <a:lvl4pPr marL="1600200" indent="-228600" defTabSz="1082675">
              <a:defRPr sz="2400">
                <a:solidFill>
                  <a:schemeClr val="tx1"/>
                </a:solidFill>
                <a:latin typeface="Times" pitchFamily="18" charset="0"/>
              </a:defRPr>
            </a:lvl4pPr>
            <a:lvl5pPr marL="2057400" indent="-228600" defTabSz="1082675">
              <a:defRPr sz="2400">
                <a:solidFill>
                  <a:schemeClr val="tx1"/>
                </a:solidFill>
                <a:latin typeface="Times" pitchFamily="18" charset="0"/>
              </a:defRPr>
            </a:lvl5pPr>
            <a:lvl6pPr marL="2514600" indent="-228600" defTabSz="1082675" eaLnBrk="0" fontAlgn="base" hangingPunct="0">
              <a:spcBef>
                <a:spcPct val="0"/>
              </a:spcBef>
              <a:spcAft>
                <a:spcPct val="0"/>
              </a:spcAft>
              <a:defRPr sz="2400">
                <a:solidFill>
                  <a:schemeClr val="tx1"/>
                </a:solidFill>
                <a:latin typeface="Times" pitchFamily="18" charset="0"/>
              </a:defRPr>
            </a:lvl6pPr>
            <a:lvl7pPr marL="2971800" indent="-228600" defTabSz="1082675" eaLnBrk="0" fontAlgn="base" hangingPunct="0">
              <a:spcBef>
                <a:spcPct val="0"/>
              </a:spcBef>
              <a:spcAft>
                <a:spcPct val="0"/>
              </a:spcAft>
              <a:defRPr sz="2400">
                <a:solidFill>
                  <a:schemeClr val="tx1"/>
                </a:solidFill>
                <a:latin typeface="Times" pitchFamily="18" charset="0"/>
              </a:defRPr>
            </a:lvl7pPr>
            <a:lvl8pPr marL="3429000" indent="-228600" defTabSz="1082675" eaLnBrk="0" fontAlgn="base" hangingPunct="0">
              <a:spcBef>
                <a:spcPct val="0"/>
              </a:spcBef>
              <a:spcAft>
                <a:spcPct val="0"/>
              </a:spcAft>
              <a:defRPr sz="2400">
                <a:solidFill>
                  <a:schemeClr val="tx1"/>
                </a:solidFill>
                <a:latin typeface="Times" pitchFamily="18" charset="0"/>
              </a:defRPr>
            </a:lvl8pPr>
            <a:lvl9pPr marL="3886200" indent="-228600" defTabSz="1082675"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GB">
                <a:solidFill>
                  <a:srgbClr val="336699"/>
                </a:solidFill>
                <a:latin typeface="Arial" charset="0"/>
              </a:rPr>
              <a:t>Line graphs should </a:t>
            </a:r>
            <a:r>
              <a:rPr lang="en-GB" b="1" i="1">
                <a:solidFill>
                  <a:srgbClr val="336699"/>
                </a:solidFill>
                <a:latin typeface="Arial" charset="0"/>
              </a:rPr>
              <a:t>never</a:t>
            </a:r>
            <a:r>
              <a:rPr lang="en-GB" i="1">
                <a:solidFill>
                  <a:srgbClr val="336699"/>
                </a:solidFill>
                <a:latin typeface="Arial" charset="0"/>
              </a:rPr>
              <a:t> </a:t>
            </a:r>
            <a:r>
              <a:rPr lang="en-GB">
                <a:solidFill>
                  <a:srgbClr val="336699"/>
                </a:solidFill>
                <a:latin typeface="Arial" charset="0"/>
              </a:rPr>
              <a:t>be used to illustrate differences between group, for instance countries</a:t>
            </a:r>
            <a:r>
              <a:rPr lang="en-GB">
                <a:solidFill>
                  <a:srgbClr val="336699"/>
                </a:solidFill>
                <a:latin typeface="Times New Roman" pitchFamily="18" charset="0"/>
              </a:rPr>
              <a:t> </a:t>
            </a:r>
            <a:endParaRPr lang="nb-NO">
              <a:solidFill>
                <a:srgbClr val="336699"/>
              </a:solidFill>
              <a:latin typeface="Times New Roman" pitchFamily="18" charset="0"/>
            </a:endParaRPr>
          </a:p>
        </p:txBody>
      </p:sp>
      <p:pic>
        <p:nvPicPr>
          <p:cNvPr id="388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37" y="1397765"/>
            <a:ext cx="3738563" cy="5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4693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767292" y="419739"/>
            <a:ext cx="7518136" cy="571500"/>
          </a:xfrm>
        </p:spPr>
        <p:txBody>
          <a:bodyPr>
            <a:normAutofit fontScale="90000"/>
          </a:bodyPr>
          <a:lstStyle/>
          <a:p>
            <a:pPr algn="l"/>
            <a:r>
              <a:rPr lang="en-GB" b="1">
                <a:solidFill>
                  <a:srgbClr val="336699"/>
                </a:solidFill>
                <a:effectLst/>
              </a:rPr>
              <a:t>Line charts: Symbols?</a:t>
            </a:r>
            <a:endParaRPr lang="en-GB">
              <a:effectLst/>
            </a:endParaRPr>
          </a:p>
        </p:txBody>
      </p:sp>
      <p:sp>
        <p:nvSpPr>
          <p:cNvPr id="379907" name="Rectangle 3"/>
          <p:cNvSpPr>
            <a:spLocks noGrp="1" noChangeArrowheads="1"/>
          </p:cNvSpPr>
          <p:nvPr>
            <p:ph type="body" sz="half" idx="2"/>
          </p:nvPr>
        </p:nvSpPr>
        <p:spPr>
          <a:xfrm>
            <a:off x="3635897" y="1168978"/>
            <a:ext cx="5377136" cy="1981302"/>
          </a:xfrm>
        </p:spPr>
        <p:txBody>
          <a:bodyPr/>
          <a:lstStyle/>
          <a:p>
            <a:pPr>
              <a:buFont typeface="Wingdings" pitchFamily="2" charset="2"/>
              <a:buNone/>
              <a:defRPr/>
            </a:pPr>
            <a:r>
              <a:rPr lang="en-GB" sz="2700" dirty="0">
                <a:latin typeface="+mj-lt"/>
              </a:rPr>
              <a:t>   </a:t>
            </a:r>
            <a:r>
              <a:rPr lang="en-GB" sz="2700" dirty="0">
                <a:solidFill>
                  <a:srgbClr val="336699"/>
                </a:solidFill>
                <a:latin typeface="+mj-lt"/>
              </a:rPr>
              <a:t>Indicators or symbols </a:t>
            </a:r>
            <a:r>
              <a:rPr lang="en-GB" sz="2700" dirty="0">
                <a:latin typeface="+mj-lt"/>
              </a:rPr>
              <a:t>(</a:t>
            </a:r>
            <a:r>
              <a:rPr lang="en-GB" sz="1700" dirty="0">
                <a:solidFill>
                  <a:srgbClr val="C00000"/>
                </a:solidFill>
                <a:latin typeface="+mj-lt"/>
                <a:sym typeface="Wingdings"/>
              </a:rPr>
              <a:t></a:t>
            </a:r>
            <a:r>
              <a:rPr lang="en-GB" dirty="0">
                <a:solidFill>
                  <a:srgbClr val="C00000"/>
                </a:solidFill>
                <a:latin typeface="+mj-lt"/>
                <a:sym typeface="ZapfDingbats" pitchFamily="82" charset="2"/>
              </a:rPr>
              <a:t> </a:t>
            </a:r>
            <a:r>
              <a:rPr lang="en-GB" sz="2000" dirty="0">
                <a:solidFill>
                  <a:srgbClr val="C00000"/>
                </a:solidFill>
                <a:latin typeface="+mj-lt"/>
                <a:sym typeface="Symbol" pitchFamily="18" charset="2"/>
              </a:rPr>
              <a:t></a:t>
            </a:r>
            <a:r>
              <a:rPr lang="en-GB" sz="2700" dirty="0">
                <a:latin typeface="+mj-lt"/>
                <a:sym typeface="Symbol" pitchFamily="18" charset="2"/>
              </a:rPr>
              <a:t>) </a:t>
            </a:r>
            <a:r>
              <a:rPr lang="en-GB" sz="2700" dirty="0">
                <a:solidFill>
                  <a:srgbClr val="336699"/>
                </a:solidFill>
                <a:latin typeface="+mj-lt"/>
              </a:rPr>
              <a:t>are often used to differentiate between series, but these symbols overload the chart</a:t>
            </a:r>
          </a:p>
        </p:txBody>
      </p:sp>
      <p:pic>
        <p:nvPicPr>
          <p:cNvPr id="686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283" y="1265785"/>
            <a:ext cx="2778326" cy="173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83" y="3150280"/>
            <a:ext cx="2778326" cy="172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83" y="5085184"/>
            <a:ext cx="2778326" cy="172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3923928" y="3150280"/>
            <a:ext cx="3898635" cy="433000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itchFamily="2" charset="2"/>
              <a:buNone/>
              <a:defRPr/>
            </a:pPr>
            <a:r>
              <a:rPr lang="en-GB" sz="2700" dirty="0">
                <a:solidFill>
                  <a:srgbClr val="336699"/>
                </a:solidFill>
                <a:latin typeface="+mj-lt"/>
              </a:rPr>
              <a:t>It is better to use different colours ...</a:t>
            </a:r>
          </a:p>
          <a:p>
            <a:pPr>
              <a:defRPr/>
            </a:pPr>
            <a:endParaRPr lang="en-GB" sz="2700" dirty="0">
              <a:solidFill>
                <a:srgbClr val="336699"/>
              </a:solidFill>
              <a:latin typeface="+mj-lt"/>
            </a:endParaRPr>
          </a:p>
          <a:p>
            <a:pPr marL="0" indent="0">
              <a:buNone/>
              <a:defRPr/>
            </a:pPr>
            <a:endParaRPr lang="en-GB" sz="2700" dirty="0">
              <a:solidFill>
                <a:srgbClr val="336699"/>
              </a:solidFill>
              <a:latin typeface="+mj-lt"/>
            </a:endParaRPr>
          </a:p>
          <a:p>
            <a:pPr>
              <a:buFont typeface="Wingdings" pitchFamily="2" charset="2"/>
              <a:buNone/>
              <a:defRPr/>
            </a:pPr>
            <a:r>
              <a:rPr lang="en-GB" sz="2700" dirty="0">
                <a:solidFill>
                  <a:srgbClr val="336699"/>
                </a:solidFill>
                <a:latin typeface="+mj-lt"/>
              </a:rPr>
              <a:t>... and/or line styles</a:t>
            </a:r>
          </a:p>
        </p:txBody>
      </p:sp>
    </p:spTree>
    <p:extLst>
      <p:ext uri="{BB962C8B-B14F-4D97-AF65-F5344CB8AC3E}">
        <p14:creationId xmlns:p14="http://schemas.microsoft.com/office/powerpoint/2010/main" val="4034369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7925" y="273520"/>
            <a:ext cx="6330671" cy="557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0" name="Text Box 3"/>
          <p:cNvSpPr txBox="1">
            <a:spLocks noChangeArrowheads="1"/>
          </p:cNvSpPr>
          <p:nvPr/>
        </p:nvSpPr>
        <p:spPr bwMode="auto">
          <a:xfrm>
            <a:off x="6360584" y="2134239"/>
            <a:ext cx="2591594" cy="185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defTabSz="1082675">
              <a:defRPr sz="2400">
                <a:solidFill>
                  <a:schemeClr val="tx1"/>
                </a:solidFill>
                <a:latin typeface="Times" pitchFamily="18" charset="0"/>
              </a:defRPr>
            </a:lvl1pPr>
            <a:lvl2pPr marL="742950" indent="-285750" defTabSz="1082675">
              <a:defRPr sz="2400">
                <a:solidFill>
                  <a:schemeClr val="tx1"/>
                </a:solidFill>
                <a:latin typeface="Times" pitchFamily="18" charset="0"/>
              </a:defRPr>
            </a:lvl2pPr>
            <a:lvl3pPr marL="1143000" indent="-228600" defTabSz="1082675">
              <a:defRPr sz="2400">
                <a:solidFill>
                  <a:schemeClr val="tx1"/>
                </a:solidFill>
                <a:latin typeface="Times" pitchFamily="18" charset="0"/>
              </a:defRPr>
            </a:lvl3pPr>
            <a:lvl4pPr marL="1600200" indent="-228600" defTabSz="1082675">
              <a:defRPr sz="2400">
                <a:solidFill>
                  <a:schemeClr val="tx1"/>
                </a:solidFill>
                <a:latin typeface="Times" pitchFamily="18" charset="0"/>
              </a:defRPr>
            </a:lvl4pPr>
            <a:lvl5pPr marL="2057400" indent="-228600" defTabSz="1082675">
              <a:defRPr sz="2400">
                <a:solidFill>
                  <a:schemeClr val="tx1"/>
                </a:solidFill>
                <a:latin typeface="Times" pitchFamily="18" charset="0"/>
              </a:defRPr>
            </a:lvl5pPr>
            <a:lvl6pPr marL="2514600" indent="-228600" defTabSz="1082675" eaLnBrk="0" fontAlgn="base" hangingPunct="0">
              <a:spcBef>
                <a:spcPct val="0"/>
              </a:spcBef>
              <a:spcAft>
                <a:spcPct val="0"/>
              </a:spcAft>
              <a:defRPr sz="2400">
                <a:solidFill>
                  <a:schemeClr val="tx1"/>
                </a:solidFill>
                <a:latin typeface="Times" pitchFamily="18" charset="0"/>
              </a:defRPr>
            </a:lvl6pPr>
            <a:lvl7pPr marL="2971800" indent="-228600" defTabSz="1082675" eaLnBrk="0" fontAlgn="base" hangingPunct="0">
              <a:spcBef>
                <a:spcPct val="0"/>
              </a:spcBef>
              <a:spcAft>
                <a:spcPct val="0"/>
              </a:spcAft>
              <a:defRPr sz="2400">
                <a:solidFill>
                  <a:schemeClr val="tx1"/>
                </a:solidFill>
                <a:latin typeface="Times" pitchFamily="18" charset="0"/>
              </a:defRPr>
            </a:lvl7pPr>
            <a:lvl8pPr marL="3429000" indent="-228600" defTabSz="1082675" eaLnBrk="0" fontAlgn="base" hangingPunct="0">
              <a:spcBef>
                <a:spcPct val="0"/>
              </a:spcBef>
              <a:spcAft>
                <a:spcPct val="0"/>
              </a:spcAft>
              <a:defRPr sz="2400">
                <a:solidFill>
                  <a:schemeClr val="tx1"/>
                </a:solidFill>
                <a:latin typeface="Times" pitchFamily="18" charset="0"/>
              </a:defRPr>
            </a:lvl8pPr>
            <a:lvl9pPr marL="3886200" indent="-228600" defTabSz="1082675" eaLnBrk="0" fontAlgn="base" hangingPunct="0">
              <a:spcBef>
                <a:spcPct val="0"/>
              </a:spcBef>
              <a:spcAft>
                <a:spcPct val="0"/>
              </a:spcAft>
              <a:defRPr sz="2400">
                <a:solidFill>
                  <a:schemeClr val="tx1"/>
                </a:solidFill>
                <a:latin typeface="Times" pitchFamily="18" charset="0"/>
              </a:defRPr>
            </a:lvl9pPr>
          </a:lstStyle>
          <a:p>
            <a:pPr>
              <a:spcBef>
                <a:spcPct val="50000"/>
              </a:spcBef>
              <a:defRPr/>
            </a:pPr>
            <a:r>
              <a:rPr lang="nb-NO" sz="3200" dirty="0">
                <a:solidFill>
                  <a:srgbClr val="336699"/>
                </a:solidFill>
                <a:latin typeface="+mj-lt"/>
              </a:rPr>
              <a:t>Spagetti:</a:t>
            </a:r>
          </a:p>
          <a:p>
            <a:pPr>
              <a:spcBef>
                <a:spcPct val="50000"/>
              </a:spcBef>
              <a:defRPr/>
            </a:pPr>
            <a:r>
              <a:rPr lang="nb-NO" sz="3200" dirty="0" err="1">
                <a:solidFill>
                  <a:srgbClr val="336699"/>
                </a:solidFill>
                <a:latin typeface="+mj-lt"/>
              </a:rPr>
              <a:t>Don’t</a:t>
            </a:r>
            <a:r>
              <a:rPr lang="nb-NO" sz="3200" dirty="0">
                <a:solidFill>
                  <a:srgbClr val="336699"/>
                </a:solidFill>
                <a:latin typeface="+mj-lt"/>
              </a:rPr>
              <a:t> </a:t>
            </a:r>
            <a:r>
              <a:rPr lang="nb-NO" sz="3200" dirty="0" err="1">
                <a:solidFill>
                  <a:srgbClr val="336699"/>
                </a:solidFill>
                <a:latin typeface="+mj-lt"/>
              </a:rPr>
              <a:t>use</a:t>
            </a:r>
            <a:r>
              <a:rPr lang="nb-NO" sz="3200" dirty="0">
                <a:solidFill>
                  <a:srgbClr val="336699"/>
                </a:solidFill>
                <a:latin typeface="+mj-lt"/>
              </a:rPr>
              <a:t> </a:t>
            </a:r>
            <a:r>
              <a:rPr lang="nb-NO" sz="3200" dirty="0" err="1">
                <a:solidFill>
                  <a:srgbClr val="336699"/>
                </a:solidFill>
                <a:latin typeface="+mj-lt"/>
              </a:rPr>
              <a:t>too</a:t>
            </a:r>
            <a:r>
              <a:rPr lang="nb-NO" sz="3200" dirty="0">
                <a:solidFill>
                  <a:srgbClr val="336699"/>
                </a:solidFill>
                <a:latin typeface="+mj-lt"/>
              </a:rPr>
              <a:t> </a:t>
            </a:r>
            <a:r>
              <a:rPr lang="nb-NO" sz="3200" dirty="0" err="1">
                <a:solidFill>
                  <a:srgbClr val="336699"/>
                </a:solidFill>
                <a:latin typeface="+mj-lt"/>
              </a:rPr>
              <a:t>many</a:t>
            </a:r>
            <a:r>
              <a:rPr lang="nb-NO" sz="3200" dirty="0">
                <a:solidFill>
                  <a:srgbClr val="336699"/>
                </a:solidFill>
                <a:latin typeface="+mj-lt"/>
              </a:rPr>
              <a:t> lines!</a:t>
            </a:r>
          </a:p>
        </p:txBody>
      </p:sp>
    </p:spTree>
    <p:extLst>
      <p:ext uri="{BB962C8B-B14F-4D97-AF65-F5344CB8AC3E}">
        <p14:creationId xmlns:p14="http://schemas.microsoft.com/office/powerpoint/2010/main" val="29513062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350250" cy="591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ppoverbuet pil 4"/>
          <p:cNvSpPr/>
          <p:nvPr/>
        </p:nvSpPr>
        <p:spPr bwMode="auto">
          <a:xfrm>
            <a:off x="3671900" y="4869160"/>
            <a:ext cx="4320480" cy="345913"/>
          </a:xfrm>
          <a:prstGeom prst="curvedUpArrow">
            <a:avLst>
              <a:gd name="adj1" fmla="val 25000"/>
              <a:gd name="adj2" fmla="val 50000"/>
              <a:gd name="adj3" fmla="val 45944"/>
            </a:avLst>
          </a:prstGeom>
          <a:solidFill>
            <a:srgbClr val="FF3300"/>
          </a:solidFill>
          <a:ln>
            <a:noFill/>
          </a:ln>
          <a:effectLst/>
          <a:extLst/>
        </p:spPr>
        <p:txBody>
          <a:bodyPr vert="horz" wrap="square" lIns="91430" tIns="45715" rIns="91430" bIns="45715" numCol="1" rtlCol="0" anchor="t" anchorCtr="0" compatLnSpc="1">
            <a:prstTxWarp prst="textNoShape">
              <a:avLst/>
            </a:prstTxWarp>
            <a:spAutoFit/>
          </a:bodyPr>
          <a:lstStyle/>
          <a:p>
            <a:pPr defTabSz="914298">
              <a:spcBef>
                <a:spcPct val="50000"/>
              </a:spcBef>
            </a:pPr>
            <a:endParaRPr lang="nb-NO" sz="16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75229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Graphs</a:t>
            </a:r>
          </a:p>
        </p:txBody>
      </p:sp>
      <p:sp>
        <p:nvSpPr>
          <p:cNvPr id="5" name="Plassholder for tekst 4"/>
          <p:cNvSpPr>
            <a:spLocks noGrp="1"/>
          </p:cNvSpPr>
          <p:nvPr>
            <p:ph type="body" idx="1"/>
          </p:nvPr>
        </p:nvSpPr>
        <p:spPr>
          <a:xfrm>
            <a:off x="466800" y="1011759"/>
            <a:ext cx="3931920" cy="639762"/>
          </a:xfrm>
        </p:spPr>
        <p:txBody>
          <a:bodyPr>
            <a:normAutofit/>
          </a:bodyPr>
          <a:lstStyle/>
          <a:p>
            <a:r>
              <a:rPr lang="nb-NO" sz="2400" b="1" dirty="0" err="1"/>
              <a:t>Good</a:t>
            </a:r>
            <a:r>
              <a:rPr lang="nb-NO" sz="2400" b="1" dirty="0"/>
              <a:t> </a:t>
            </a:r>
            <a:r>
              <a:rPr lang="nb-NO" sz="2400" b="1" dirty="0" err="1"/>
              <a:t>practice</a:t>
            </a:r>
            <a:endParaRPr lang="nb-NO" sz="2400" b="1" dirty="0"/>
          </a:p>
        </p:txBody>
      </p:sp>
      <p:sp>
        <p:nvSpPr>
          <p:cNvPr id="6" name="Plassholder for innhold 5"/>
          <p:cNvSpPr>
            <a:spLocks noGrp="1"/>
          </p:cNvSpPr>
          <p:nvPr>
            <p:ph sz="half" idx="2"/>
          </p:nvPr>
        </p:nvSpPr>
        <p:spPr>
          <a:xfrm>
            <a:off x="456456" y="1731839"/>
            <a:ext cx="3931920" cy="4184824"/>
          </a:xfrm>
        </p:spPr>
        <p:txBody>
          <a:bodyPr>
            <a:normAutofit fontScale="92500" lnSpcReduction="20000"/>
          </a:bodyPr>
          <a:lstStyle/>
          <a:p>
            <a:pPr lvl="0"/>
            <a:r>
              <a:rPr lang="en-AU" dirty="0"/>
              <a:t>Title includes </a:t>
            </a:r>
            <a:r>
              <a:rPr lang="en-AU" b="1" dirty="0"/>
              <a:t>what</a:t>
            </a:r>
            <a:r>
              <a:rPr lang="en-AU" dirty="0"/>
              <a:t>, </a:t>
            </a:r>
            <a:r>
              <a:rPr lang="en-AU" b="1" dirty="0"/>
              <a:t>where</a:t>
            </a:r>
            <a:r>
              <a:rPr lang="en-AU" dirty="0"/>
              <a:t> and </a:t>
            </a:r>
            <a:r>
              <a:rPr lang="en-AU" b="1" dirty="0"/>
              <a:t>when</a:t>
            </a:r>
            <a:r>
              <a:rPr lang="en-AU" dirty="0"/>
              <a:t> (e.g. date or time period)</a:t>
            </a:r>
            <a:endParaRPr lang="nb-NO" dirty="0"/>
          </a:p>
          <a:p>
            <a:pPr lvl="0"/>
            <a:r>
              <a:rPr lang="en-AU" dirty="0"/>
              <a:t>Specify source </a:t>
            </a:r>
          </a:p>
          <a:p>
            <a:pPr lvl="0"/>
            <a:r>
              <a:rPr lang="en-AU" dirty="0"/>
              <a:t>Keep the presentation simple</a:t>
            </a:r>
            <a:endParaRPr lang="nb-NO" dirty="0"/>
          </a:p>
          <a:p>
            <a:pPr lvl="0"/>
            <a:r>
              <a:rPr lang="en-AU" dirty="0"/>
              <a:t>Make sure there is a clear message</a:t>
            </a:r>
            <a:endParaRPr lang="nb-NO" dirty="0"/>
          </a:p>
          <a:p>
            <a:pPr lvl="0"/>
            <a:r>
              <a:rPr lang="en-AU" dirty="0"/>
              <a:t>Choose the appropriate graph for the data and message </a:t>
            </a:r>
          </a:p>
          <a:p>
            <a:pPr lvl="0"/>
            <a:r>
              <a:rPr lang="en-AU" dirty="0"/>
              <a:t>Consider using maps where relevant</a:t>
            </a:r>
            <a:endParaRPr lang="nb-NO" dirty="0"/>
          </a:p>
          <a:p>
            <a:endParaRPr lang="nb-NO" dirty="0"/>
          </a:p>
        </p:txBody>
      </p:sp>
      <p:sp>
        <p:nvSpPr>
          <p:cNvPr id="7" name="Plassholder for tekst 6"/>
          <p:cNvSpPr>
            <a:spLocks noGrp="1"/>
          </p:cNvSpPr>
          <p:nvPr>
            <p:ph type="body" sz="quarter" idx="3"/>
          </p:nvPr>
        </p:nvSpPr>
        <p:spPr>
          <a:xfrm>
            <a:off x="4787280" y="1011759"/>
            <a:ext cx="3931920" cy="639762"/>
          </a:xfrm>
        </p:spPr>
        <p:txBody>
          <a:bodyPr>
            <a:normAutofit/>
          </a:bodyPr>
          <a:lstStyle/>
          <a:p>
            <a:r>
              <a:rPr lang="nb-NO" sz="2400" b="1" dirty="0"/>
              <a:t>Bad </a:t>
            </a:r>
            <a:r>
              <a:rPr lang="nb-NO" sz="2400" b="1" dirty="0" err="1"/>
              <a:t>practice</a:t>
            </a:r>
            <a:endParaRPr lang="nb-NO" sz="2400" b="1" dirty="0"/>
          </a:p>
        </p:txBody>
      </p:sp>
      <p:sp>
        <p:nvSpPr>
          <p:cNvPr id="8" name="Plassholder for innhold 7"/>
          <p:cNvSpPr>
            <a:spLocks noGrp="1"/>
          </p:cNvSpPr>
          <p:nvPr>
            <p:ph sz="quarter" idx="4"/>
          </p:nvPr>
        </p:nvSpPr>
        <p:spPr>
          <a:xfrm>
            <a:off x="4754136" y="1731839"/>
            <a:ext cx="3931920" cy="4184824"/>
          </a:xfrm>
        </p:spPr>
        <p:txBody>
          <a:bodyPr>
            <a:normAutofit fontScale="92500" lnSpcReduction="10000"/>
          </a:bodyPr>
          <a:lstStyle/>
          <a:p>
            <a:pPr lvl="0"/>
            <a:r>
              <a:rPr lang="en-AU" dirty="0"/>
              <a:t>Don’t use borders, shading and too much colour</a:t>
            </a:r>
            <a:endParaRPr lang="nb-NO" dirty="0"/>
          </a:p>
          <a:p>
            <a:pPr lvl="0"/>
            <a:r>
              <a:rPr lang="en-US" dirty="0"/>
              <a:t>Don’t over complicate the graphs </a:t>
            </a:r>
            <a:endParaRPr lang="nb-NO" dirty="0"/>
          </a:p>
          <a:p>
            <a:pPr lvl="0"/>
            <a:r>
              <a:rPr lang="en-US" dirty="0"/>
              <a:t>Don’t use labels in a way that is distorting the reception of the graph</a:t>
            </a:r>
          </a:p>
          <a:p>
            <a:pPr lvl="0"/>
            <a:r>
              <a:rPr lang="en-US" dirty="0"/>
              <a:t>Start y-axis from 0</a:t>
            </a:r>
          </a:p>
          <a:p>
            <a:pPr lvl="0"/>
            <a:r>
              <a:rPr lang="en-US" dirty="0"/>
              <a:t>Don’t use different scales when presenting two graphs for comparison</a:t>
            </a:r>
          </a:p>
          <a:p>
            <a:pPr lvl="0"/>
            <a:r>
              <a:rPr lang="en-US" dirty="0"/>
              <a:t>.</a:t>
            </a:r>
            <a:endParaRPr lang="nb-NO" dirty="0"/>
          </a:p>
          <a:p>
            <a:endParaRPr lang="nb-NO" dirty="0"/>
          </a:p>
        </p:txBody>
      </p:sp>
    </p:spTree>
    <p:extLst>
      <p:ext uri="{BB962C8B-B14F-4D97-AF65-F5344CB8AC3E}">
        <p14:creationId xmlns:p14="http://schemas.microsoft.com/office/powerpoint/2010/main" val="13859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924944"/>
            <a:ext cx="8229600" cy="990600"/>
          </a:xfrm>
        </p:spPr>
        <p:txBody>
          <a:bodyPr/>
          <a:lstStyle/>
          <a:p>
            <a:r>
              <a:rPr lang="nb-NO" dirty="0" err="1"/>
              <a:t>Tables</a:t>
            </a:r>
            <a:endParaRPr lang="nb-NO" dirty="0"/>
          </a:p>
        </p:txBody>
      </p:sp>
    </p:spTree>
    <p:extLst>
      <p:ext uri="{BB962C8B-B14F-4D97-AF65-F5344CB8AC3E}">
        <p14:creationId xmlns:p14="http://schemas.microsoft.com/office/powerpoint/2010/main" val="199218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04" y="501134"/>
            <a:ext cx="3578986" cy="27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04" y="3429000"/>
            <a:ext cx="3578986" cy="268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212" y="501134"/>
            <a:ext cx="3277386" cy="265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717" y="3428999"/>
            <a:ext cx="3277386" cy="268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2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19590" y="1334226"/>
            <a:ext cx="9125479" cy="2373015"/>
            <a:chOff x="113" y="145"/>
            <a:chExt cx="5779" cy="1495"/>
          </a:xfrm>
        </p:grpSpPr>
        <p:pic>
          <p:nvPicPr>
            <p:cNvPr id="235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 y="145"/>
              <a:ext cx="5779"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4"/>
            <p:cNvSpPr>
              <a:spLocks noChangeArrowheads="1"/>
            </p:cNvSpPr>
            <p:nvPr/>
          </p:nvSpPr>
          <p:spPr bwMode="auto">
            <a:xfrm>
              <a:off x="113" y="1474"/>
              <a:ext cx="249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201" tIns="54100" rIns="108201" bIns="54100" anchor="ctr">
              <a:spAutoFit/>
            </a:bodyPr>
            <a:lstStyle/>
            <a:p>
              <a:pPr defTabSz="914860"/>
              <a:r>
                <a:rPr lang="en-GB" sz="1000" dirty="0">
                  <a:solidFill>
                    <a:schemeClr val="bg1"/>
                  </a:solidFill>
                  <a:latin typeface="Arial" charset="0"/>
                </a:rPr>
                <a:t>The State Statistical Committee of the Republic of Azerbaijan</a:t>
              </a:r>
            </a:p>
          </p:txBody>
        </p:sp>
      </p:grpSp>
      <p:sp>
        <p:nvSpPr>
          <p:cNvPr id="423941" name="Line 5"/>
          <p:cNvSpPr>
            <a:spLocks noChangeShapeType="1"/>
          </p:cNvSpPr>
          <p:nvPr/>
        </p:nvSpPr>
        <p:spPr bwMode="auto">
          <a:xfrm>
            <a:off x="971020" y="1988840"/>
            <a:ext cx="792162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267" tIns="38633" rIns="77267" bIns="38633"/>
          <a:lstStyle/>
          <a:p>
            <a:pPr>
              <a:defRPr/>
            </a:pPr>
            <a:endParaRPr lang="nb-NO"/>
          </a:p>
        </p:txBody>
      </p:sp>
      <p:pic>
        <p:nvPicPr>
          <p:cNvPr id="4239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325719"/>
            <a:ext cx="3871924" cy="4472208"/>
          </a:xfrm>
          <a:prstGeom prst="rect">
            <a:avLst/>
          </a:prstGeom>
          <a:solidFill>
            <a:schemeClr val="bg2"/>
          </a:solidFill>
          <a:ln>
            <a:noFill/>
          </a:ln>
          <a:effectLst/>
          <a:extLst/>
        </p:spPr>
      </p:pic>
      <p:sp>
        <p:nvSpPr>
          <p:cNvPr id="423942" name="Line 6"/>
          <p:cNvSpPr>
            <a:spLocks noChangeShapeType="1"/>
          </p:cNvSpPr>
          <p:nvPr/>
        </p:nvSpPr>
        <p:spPr bwMode="auto">
          <a:xfrm flipH="1">
            <a:off x="5436096" y="3282766"/>
            <a:ext cx="0" cy="321297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267" tIns="38633" rIns="77267" bIns="38633"/>
          <a:lstStyle/>
          <a:p>
            <a:pPr>
              <a:defRPr/>
            </a:pPr>
            <a:endParaRPr lang="nb-NO"/>
          </a:p>
        </p:txBody>
      </p:sp>
      <p:sp>
        <p:nvSpPr>
          <p:cNvPr id="2" name="TekstSylinder 1"/>
          <p:cNvSpPr txBox="1"/>
          <p:nvPr/>
        </p:nvSpPr>
        <p:spPr>
          <a:xfrm>
            <a:off x="179512" y="620688"/>
            <a:ext cx="8480436" cy="523220"/>
          </a:xfrm>
          <a:prstGeom prst="rect">
            <a:avLst/>
          </a:prstGeom>
          <a:noFill/>
        </p:spPr>
        <p:txBody>
          <a:bodyPr wrap="square" rtlCol="0">
            <a:spAutoFit/>
          </a:bodyPr>
          <a:lstStyle/>
          <a:p>
            <a:r>
              <a:rPr lang="nb-NO" sz="2800" dirty="0" err="1">
                <a:solidFill>
                  <a:srgbClr val="C00000"/>
                </a:solidFill>
              </a:rPr>
              <a:t>Columns</a:t>
            </a:r>
            <a:r>
              <a:rPr lang="nb-NO" sz="2800" dirty="0">
                <a:solidFill>
                  <a:srgbClr val="C00000"/>
                </a:solidFill>
              </a:rPr>
              <a:t> and </a:t>
            </a:r>
            <a:r>
              <a:rPr lang="nb-NO" sz="2800" dirty="0" err="1">
                <a:solidFill>
                  <a:srgbClr val="C00000"/>
                </a:solidFill>
              </a:rPr>
              <a:t>rows</a:t>
            </a:r>
            <a:endParaRPr lang="nb-NO" sz="2800" dirty="0">
              <a:solidFill>
                <a:srgbClr val="C00000"/>
              </a:solidFill>
            </a:endParaRPr>
          </a:p>
        </p:txBody>
      </p:sp>
    </p:spTree>
    <p:extLst>
      <p:ext uri="{BB962C8B-B14F-4D97-AF65-F5344CB8AC3E}">
        <p14:creationId xmlns:p14="http://schemas.microsoft.com/office/powerpoint/2010/main" val="28554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39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48520" y="476672"/>
            <a:ext cx="7427168" cy="1143000"/>
          </a:xfrm>
        </p:spPr>
        <p:txBody>
          <a:bodyPr/>
          <a:lstStyle/>
          <a:p>
            <a:r>
              <a:rPr lang="nb-NO" dirty="0"/>
              <a:t>Good and bad </a:t>
            </a:r>
            <a:r>
              <a:rPr lang="nb-NO" dirty="0" err="1"/>
              <a:t>practices</a:t>
            </a:r>
            <a:endParaRPr lang="nb-NO" dirty="0"/>
          </a:p>
        </p:txBody>
      </p:sp>
      <p:sp>
        <p:nvSpPr>
          <p:cNvPr id="3" name="Plassholder for innhold 2"/>
          <p:cNvSpPr>
            <a:spLocks noGrp="1"/>
          </p:cNvSpPr>
          <p:nvPr>
            <p:ph sz="quarter" idx="13"/>
          </p:nvPr>
        </p:nvSpPr>
        <p:spPr>
          <a:xfrm>
            <a:off x="1258888" y="1916832"/>
            <a:ext cx="7416800" cy="4104556"/>
          </a:xfrm>
        </p:spPr>
        <p:txBody>
          <a:bodyPr>
            <a:normAutofit/>
          </a:bodyPr>
          <a:lstStyle/>
          <a:p>
            <a:r>
              <a:rPr lang="nb-NO" sz="3200" dirty="0" err="1"/>
              <a:t>What</a:t>
            </a:r>
            <a:r>
              <a:rPr lang="nb-NO" sz="3200" dirty="0"/>
              <a:t> </a:t>
            </a:r>
            <a:r>
              <a:rPr lang="nb-NO" sz="3200" dirty="0" err="1"/>
              <a:t>would</a:t>
            </a:r>
            <a:r>
              <a:rPr lang="nb-NO" sz="3200" dirty="0"/>
              <a:t> </a:t>
            </a:r>
            <a:r>
              <a:rPr lang="nb-NO" sz="3200" dirty="0" err="1"/>
              <a:t>you</a:t>
            </a:r>
            <a:r>
              <a:rPr lang="nb-NO" sz="3200" dirty="0"/>
              <a:t> </a:t>
            </a:r>
            <a:r>
              <a:rPr lang="nb-NO" sz="3200" dirty="0" err="1"/>
              <a:t>consider</a:t>
            </a:r>
            <a:r>
              <a:rPr lang="nb-NO" sz="3200" dirty="0"/>
              <a:t> </a:t>
            </a:r>
            <a:r>
              <a:rPr lang="nb-NO" sz="3200" dirty="0" err="1"/>
              <a:t>good</a:t>
            </a:r>
            <a:r>
              <a:rPr lang="nb-NO" sz="3200" dirty="0"/>
              <a:t> and bad </a:t>
            </a:r>
            <a:r>
              <a:rPr lang="nb-NO" sz="3200" dirty="0" err="1"/>
              <a:t>practices</a:t>
            </a:r>
            <a:r>
              <a:rPr lang="nb-NO" sz="3200" dirty="0"/>
              <a:t> </a:t>
            </a:r>
            <a:r>
              <a:rPr lang="nb-NO" sz="3200" dirty="0" err="1"/>
              <a:t>when</a:t>
            </a:r>
            <a:r>
              <a:rPr lang="nb-NO" sz="3200" dirty="0"/>
              <a:t> it </a:t>
            </a:r>
            <a:r>
              <a:rPr lang="nb-NO" sz="3200" dirty="0" err="1"/>
              <a:t>comes</a:t>
            </a:r>
            <a:r>
              <a:rPr lang="nb-NO" sz="3200" dirty="0"/>
              <a:t> to </a:t>
            </a:r>
            <a:r>
              <a:rPr lang="nb-NO" sz="3200" dirty="0" err="1"/>
              <a:t>presenting</a:t>
            </a:r>
            <a:r>
              <a:rPr lang="nb-NO" sz="3200" dirty="0"/>
              <a:t> vital </a:t>
            </a:r>
            <a:r>
              <a:rPr lang="nb-NO" sz="3200" dirty="0" err="1"/>
              <a:t>statistics</a:t>
            </a:r>
            <a:r>
              <a:rPr lang="nb-NO" sz="3200" dirty="0"/>
              <a:t>? </a:t>
            </a:r>
            <a:r>
              <a:rPr lang="nb-NO" sz="3200" dirty="0" err="1"/>
              <a:t>Specify</a:t>
            </a:r>
            <a:r>
              <a:rPr lang="nb-NO" sz="3200" dirty="0"/>
              <a:t> for</a:t>
            </a:r>
          </a:p>
          <a:p>
            <a:pPr lvl="1"/>
            <a:r>
              <a:rPr lang="nb-NO" sz="2800" dirty="0"/>
              <a:t>Graphs</a:t>
            </a:r>
          </a:p>
          <a:p>
            <a:pPr lvl="1"/>
            <a:r>
              <a:rPr lang="nb-NO" sz="2800" dirty="0" err="1"/>
              <a:t>Tables</a:t>
            </a:r>
            <a:endParaRPr lang="nb-NO" sz="2800" dirty="0"/>
          </a:p>
          <a:p>
            <a:pPr lvl="1"/>
            <a:r>
              <a:rPr lang="nb-NO" sz="2800" dirty="0" err="1"/>
              <a:t>Descriptive</a:t>
            </a:r>
            <a:r>
              <a:rPr lang="nb-NO" sz="2800" dirty="0"/>
              <a:t> or </a:t>
            </a:r>
            <a:r>
              <a:rPr lang="nb-NO" sz="2800" dirty="0" err="1"/>
              <a:t>explanatory</a:t>
            </a:r>
            <a:r>
              <a:rPr lang="nb-NO" sz="2800" dirty="0"/>
              <a:t> </a:t>
            </a:r>
            <a:r>
              <a:rPr lang="nb-NO" sz="2800" dirty="0" err="1"/>
              <a:t>text</a:t>
            </a:r>
            <a:endParaRPr lang="nb-NO" sz="2800" dirty="0"/>
          </a:p>
          <a:p>
            <a:pPr marL="274320" lvl="1" indent="0">
              <a:buNone/>
            </a:pPr>
            <a:endParaRPr lang="nb-NO" dirty="0"/>
          </a:p>
        </p:txBody>
      </p:sp>
    </p:spTree>
    <p:extLst>
      <p:ext uri="{BB962C8B-B14F-4D97-AF65-F5344CB8AC3E}">
        <p14:creationId xmlns:p14="http://schemas.microsoft.com/office/powerpoint/2010/main" val="111657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58" y="1812941"/>
            <a:ext cx="676936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8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082324"/>
            <a:ext cx="5040850" cy="86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6"/>
          <p:cNvSpPr>
            <a:spLocks noChangeArrowheads="1"/>
          </p:cNvSpPr>
          <p:nvPr/>
        </p:nvSpPr>
        <p:spPr bwMode="auto">
          <a:xfrm>
            <a:off x="851587" y="575602"/>
            <a:ext cx="7680854" cy="31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64" tIns="42424" rIns="86364" bIns="42424"/>
          <a:lstStyle/>
          <a:p>
            <a:pPr marL="327311" indent="-327311" defTabSz="873276">
              <a:spcBef>
                <a:spcPct val="20000"/>
              </a:spcBef>
              <a:buClr>
                <a:schemeClr val="tx2"/>
              </a:buClr>
            </a:pPr>
            <a:r>
              <a:rPr lang="nb-NO" sz="2400" b="1" dirty="0" err="1">
                <a:solidFill>
                  <a:srgbClr val="336699"/>
                </a:solidFill>
                <a:latin typeface="Arial" charset="0"/>
              </a:rPr>
              <a:t>Columns</a:t>
            </a:r>
            <a:r>
              <a:rPr lang="nb-NO" sz="2400" b="1" dirty="0">
                <a:solidFill>
                  <a:srgbClr val="336699"/>
                </a:solidFill>
                <a:latin typeface="Arial" charset="0"/>
              </a:rPr>
              <a:t> and </a:t>
            </a:r>
            <a:r>
              <a:rPr lang="nb-NO" sz="2400" b="1" dirty="0" err="1">
                <a:solidFill>
                  <a:srgbClr val="336699"/>
                </a:solidFill>
                <a:latin typeface="Arial" charset="0"/>
              </a:rPr>
              <a:t>rows</a:t>
            </a:r>
            <a:endParaRPr lang="nb-NO" sz="2400" dirty="0">
              <a:latin typeface="Times New Roman" pitchFamily="18" charset="0"/>
            </a:endParaRPr>
          </a:p>
        </p:txBody>
      </p:sp>
      <p:sp>
        <p:nvSpPr>
          <p:cNvPr id="6" name="Nedoverbuet pil 5"/>
          <p:cNvSpPr/>
          <p:nvPr/>
        </p:nvSpPr>
        <p:spPr bwMode="auto">
          <a:xfrm>
            <a:off x="1543845" y="2250452"/>
            <a:ext cx="1288521" cy="371885"/>
          </a:xfrm>
          <a:prstGeom prst="curvedDownArrow">
            <a:avLst/>
          </a:prstGeom>
          <a:solidFill>
            <a:srgbClr val="F01B40"/>
          </a:solidFill>
          <a:ln w="2540" cap="flat" cmpd="sng" algn="ctr">
            <a:solidFill>
              <a:schemeClr val="tx1"/>
            </a:solidFill>
            <a:prstDash val="solid"/>
            <a:round/>
            <a:headEnd type="none" w="med" len="med"/>
            <a:tailEnd type="none" w="med" len="med"/>
          </a:ln>
          <a:effectLst/>
          <a:extLst/>
        </p:spPr>
        <p:txBody>
          <a:bodyPr lIns="77267" tIns="38633" rIns="77267" bIns="38633"/>
          <a:lstStyle/>
          <a:p>
            <a:pPr>
              <a:defRPr/>
            </a:pPr>
            <a:endParaRPr lang="nb-NO" sz="800" dirty="0"/>
          </a:p>
        </p:txBody>
      </p:sp>
      <p:pic>
        <p:nvPicPr>
          <p:cNvPr id="2458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646" y="2255921"/>
            <a:ext cx="1275292" cy="37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354" y="2254555"/>
            <a:ext cx="1275292" cy="37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7" y="2253186"/>
            <a:ext cx="1275292" cy="37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351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8458200" y="6505576"/>
            <a:ext cx="469900" cy="239713"/>
          </a:xfrm>
          <a:prstGeom prst="rect">
            <a:avLst/>
          </a:prstGeom>
        </p:spPr>
        <p:txBody>
          <a:bodyPr lIns="91430" tIns="45715" rIns="91430" bIns="45715"/>
          <a:lstStyle/>
          <a:p>
            <a:fld id="{F1D34730-A17C-416A-A293-CF55820D943F}" type="slidenum">
              <a:rPr lang="en-GB" smtClean="0"/>
              <a:pPr/>
              <a:t>21</a:t>
            </a:fld>
            <a:endParaRPr lang="en-GB"/>
          </a:p>
        </p:txBody>
      </p:sp>
      <p:pic>
        <p:nvPicPr>
          <p:cNvPr id="3" name="Bilde 2"/>
          <p:cNvPicPr>
            <a:picLocks noChangeAspect="1"/>
          </p:cNvPicPr>
          <p:nvPr/>
        </p:nvPicPr>
        <p:blipFill>
          <a:blip r:embed="rId2"/>
          <a:stretch>
            <a:fillRect/>
          </a:stretch>
        </p:blipFill>
        <p:spPr>
          <a:xfrm>
            <a:off x="-108520" y="1302928"/>
            <a:ext cx="5544616" cy="4718360"/>
          </a:xfrm>
          <a:prstGeom prst="rect">
            <a:avLst/>
          </a:prstGeom>
        </p:spPr>
      </p:pic>
      <p:graphicFrame>
        <p:nvGraphicFramePr>
          <p:cNvPr id="4" name="Tabell 3"/>
          <p:cNvGraphicFramePr>
            <a:graphicFrameLocks noGrp="1"/>
          </p:cNvGraphicFramePr>
          <p:nvPr>
            <p:extLst>
              <p:ext uri="{D42A27DB-BD31-4B8C-83A1-F6EECF244321}">
                <p14:modId xmlns:p14="http://schemas.microsoft.com/office/powerpoint/2010/main" val="1686664583"/>
              </p:ext>
            </p:extLst>
          </p:nvPr>
        </p:nvGraphicFramePr>
        <p:xfrm>
          <a:off x="5620940" y="1696138"/>
          <a:ext cx="3415556" cy="1652496"/>
        </p:xfrm>
        <a:graphic>
          <a:graphicData uri="http://schemas.openxmlformats.org/drawingml/2006/table">
            <a:tbl>
              <a:tblPr/>
              <a:tblGrid>
                <a:gridCol w="1850476">
                  <a:extLst>
                    <a:ext uri="{9D8B030D-6E8A-4147-A177-3AD203B41FA5}">
                      <a16:colId xmlns:a16="http://schemas.microsoft.com/office/drawing/2014/main" val="20000"/>
                    </a:ext>
                  </a:extLst>
                </a:gridCol>
                <a:gridCol w="460318">
                  <a:extLst>
                    <a:ext uri="{9D8B030D-6E8A-4147-A177-3AD203B41FA5}">
                      <a16:colId xmlns:a16="http://schemas.microsoft.com/office/drawing/2014/main" val="20001"/>
                    </a:ext>
                  </a:extLst>
                </a:gridCol>
                <a:gridCol w="552381">
                  <a:extLst>
                    <a:ext uri="{9D8B030D-6E8A-4147-A177-3AD203B41FA5}">
                      <a16:colId xmlns:a16="http://schemas.microsoft.com/office/drawing/2014/main" val="20002"/>
                    </a:ext>
                  </a:extLst>
                </a:gridCol>
                <a:gridCol w="552381">
                  <a:extLst>
                    <a:ext uri="{9D8B030D-6E8A-4147-A177-3AD203B41FA5}">
                      <a16:colId xmlns:a16="http://schemas.microsoft.com/office/drawing/2014/main" val="20003"/>
                    </a:ext>
                  </a:extLst>
                </a:gridCol>
              </a:tblGrid>
              <a:tr h="147580">
                <a:tc>
                  <a:txBody>
                    <a:bodyPr/>
                    <a:lstStyle/>
                    <a:p>
                      <a:pPr algn="l" fontAlgn="t"/>
                      <a:r>
                        <a:rPr lang="nb-NO" sz="900" b="1" i="0" u="none" strike="noStrike" dirty="0">
                          <a:solidFill>
                            <a:srgbClr val="000000"/>
                          </a:solidFill>
                          <a:effectLst/>
                          <a:latin typeface="Arial"/>
                        </a:rPr>
                        <a:t> </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1" i="0" u="none" strike="noStrike" dirty="0">
                          <a:solidFill>
                            <a:schemeClr val="tx2"/>
                          </a:solidFill>
                          <a:effectLst/>
                          <a:latin typeface="Arial"/>
                        </a:rPr>
                        <a:t>Total</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1" i="0" u="none" strike="noStrike" dirty="0">
                          <a:solidFill>
                            <a:schemeClr val="tx2"/>
                          </a:solidFill>
                          <a:effectLst/>
                          <a:latin typeface="Arial"/>
                        </a:rPr>
                        <a:t>Male</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1" i="0" u="none" strike="noStrike" dirty="0" err="1">
                          <a:solidFill>
                            <a:schemeClr val="tx2"/>
                          </a:solidFill>
                          <a:effectLst/>
                          <a:latin typeface="Arial"/>
                        </a:rPr>
                        <a:t>Female</a:t>
                      </a:r>
                      <a:endParaRPr lang="nb-NO" sz="900" b="1" i="0" u="none" strike="noStrike" dirty="0">
                        <a:solidFill>
                          <a:schemeClr val="tx2"/>
                        </a:solidFill>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801">
                <a:tc>
                  <a:txBody>
                    <a:bodyPr/>
                    <a:lstStyle/>
                    <a:p>
                      <a:pPr algn="l" fontAlgn="ctr"/>
                      <a:r>
                        <a:rPr lang="nb-NO" sz="900" b="1" i="0" u="none" strike="noStrike">
                          <a:solidFill>
                            <a:srgbClr val="000000"/>
                          </a:solidFill>
                          <a:effectLst/>
                          <a:latin typeface="Arial"/>
                        </a:rPr>
                        <a:t>Toplam aktivite - </a:t>
                      </a:r>
                      <a:r>
                        <a:rPr lang="nb-NO" sz="900" b="0" i="0" u="none" strike="noStrike">
                          <a:solidFill>
                            <a:srgbClr val="000000"/>
                          </a:solidFill>
                          <a:effectLst/>
                          <a:latin typeface="Arial"/>
                        </a:rPr>
                        <a:t>Total activities</a:t>
                      </a:r>
                      <a:endParaRPr lang="nb-NO" sz="900" b="1" i="0" u="none" strike="noStrike">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nb-NO" sz="900" b="1" i="0" u="none" strike="noStrike">
                          <a:solidFill>
                            <a:srgbClr val="000000"/>
                          </a:solidFill>
                          <a:effectLst/>
                          <a:latin typeface="Arial"/>
                        </a:rPr>
                        <a:t>5.23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nb-NO" sz="900" b="1" i="0" u="none" strike="noStrike">
                          <a:solidFill>
                            <a:srgbClr val="000000"/>
                          </a:solidFill>
                          <a:effectLst/>
                          <a:latin typeface="Arial"/>
                        </a:rPr>
                        <a:t>5.38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nb-NO" sz="900" b="1" i="0" u="none" strike="noStrike">
                          <a:solidFill>
                            <a:srgbClr val="000000"/>
                          </a:solidFill>
                          <a:effectLst/>
                          <a:latin typeface="Arial"/>
                        </a:rPr>
                        <a:t>5.10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6685">
                <a:tc>
                  <a:txBody>
                    <a:bodyPr/>
                    <a:lstStyle/>
                    <a:p>
                      <a:pPr algn="l" fontAlgn="t"/>
                      <a:r>
                        <a:rPr lang="da-DK" sz="900" b="1" i="0" u="none" strike="noStrike">
                          <a:solidFill>
                            <a:srgbClr val="000000"/>
                          </a:solidFill>
                          <a:effectLst/>
                          <a:latin typeface="Arial"/>
                        </a:rPr>
                        <a:t>TV ve video -</a:t>
                      </a:r>
                      <a:r>
                        <a:rPr lang="da-DK" sz="900" b="0" i="0" u="none" strike="noStrike">
                          <a:solidFill>
                            <a:srgbClr val="000000"/>
                          </a:solidFill>
                          <a:effectLst/>
                          <a:latin typeface="Arial"/>
                        </a:rPr>
                        <a:t> TV and video</a:t>
                      </a:r>
                      <a:endParaRPr lang="da-DK" sz="900" b="1" i="0" u="none" strike="noStrike">
                        <a:solidFill>
                          <a:srgbClr val="000000"/>
                        </a:solidFill>
                        <a:effectLst/>
                        <a:latin typeface="Arial"/>
                      </a:endParaRP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2.05</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2.13</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1.97</a:t>
                      </a:r>
                    </a:p>
                  </a:txBody>
                  <a:tcPr marL="9525" marR="9525" marT="9525" marB="0">
                    <a:lnL>
                      <a:noFill/>
                    </a:lnL>
                    <a:lnR>
                      <a:noFill/>
                    </a:lnR>
                    <a:lnT>
                      <a:noFill/>
                    </a:lnT>
                    <a:lnB>
                      <a:noFill/>
                    </a:lnB>
                  </a:tcPr>
                </a:tc>
                <a:extLst>
                  <a:ext uri="{0D108BD9-81ED-4DB2-BD59-A6C34878D82A}">
                    <a16:rowId xmlns:a16="http://schemas.microsoft.com/office/drawing/2014/main" val="10002"/>
                  </a:ext>
                </a:extLst>
              </a:tr>
              <a:tr h="146685">
                <a:tc>
                  <a:txBody>
                    <a:bodyPr/>
                    <a:lstStyle/>
                    <a:p>
                      <a:pPr algn="l" fontAlgn="t"/>
                      <a:r>
                        <a:rPr lang="nb-NO" sz="900" b="1" i="0" u="none" strike="noStrike">
                          <a:solidFill>
                            <a:srgbClr val="000000"/>
                          </a:solidFill>
                          <a:effectLst/>
                          <a:latin typeface="Arial"/>
                        </a:rPr>
                        <a:t>Sosyalleşme - </a:t>
                      </a:r>
                      <a:r>
                        <a:rPr lang="nb-NO" sz="900" b="0" i="0" u="none" strike="noStrike">
                          <a:solidFill>
                            <a:srgbClr val="000000"/>
                          </a:solidFill>
                          <a:effectLst/>
                          <a:latin typeface="Arial"/>
                        </a:rPr>
                        <a:t>Socializing</a:t>
                      </a:r>
                      <a:endParaRPr lang="nb-NO" sz="900" b="1" i="0" u="none" strike="noStrike">
                        <a:solidFill>
                          <a:srgbClr val="000000"/>
                        </a:solidFill>
                        <a:effectLst/>
                        <a:latin typeface="Arial"/>
                      </a:endParaRP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1.22</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1.12</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1.30</a:t>
                      </a:r>
                    </a:p>
                  </a:txBody>
                  <a:tcPr marL="9525" marR="9525" marT="9525" marB="0">
                    <a:lnL>
                      <a:noFill/>
                    </a:lnL>
                    <a:lnR>
                      <a:noFill/>
                    </a:lnR>
                    <a:lnT>
                      <a:noFill/>
                    </a:lnT>
                    <a:lnB>
                      <a:noFill/>
                    </a:lnB>
                  </a:tcPr>
                </a:tc>
                <a:extLst>
                  <a:ext uri="{0D108BD9-81ED-4DB2-BD59-A6C34878D82A}">
                    <a16:rowId xmlns:a16="http://schemas.microsoft.com/office/drawing/2014/main" val="10003"/>
                  </a:ext>
                </a:extLst>
              </a:tr>
              <a:tr h="146685">
                <a:tc>
                  <a:txBody>
                    <a:bodyPr/>
                    <a:lstStyle/>
                    <a:p>
                      <a:pPr algn="l" fontAlgn="t"/>
                      <a:r>
                        <a:rPr lang="nb-NO" sz="900" b="1" i="0" u="none" strike="noStrike">
                          <a:solidFill>
                            <a:srgbClr val="000000"/>
                          </a:solidFill>
                          <a:effectLst/>
                          <a:latin typeface="Arial"/>
                        </a:rPr>
                        <a:t>Okuma - </a:t>
                      </a:r>
                      <a:r>
                        <a:rPr lang="nb-NO" sz="900" b="0" i="0" u="none" strike="noStrike">
                          <a:solidFill>
                            <a:srgbClr val="000000"/>
                          </a:solidFill>
                          <a:effectLst/>
                          <a:latin typeface="Arial"/>
                        </a:rPr>
                        <a:t>Reading</a:t>
                      </a:r>
                      <a:endParaRPr lang="nb-NO" sz="900" b="1" i="0" u="none" strike="noStrike">
                        <a:solidFill>
                          <a:srgbClr val="000000"/>
                        </a:solidFill>
                        <a:effectLst/>
                        <a:latin typeface="Arial"/>
                      </a:endParaRP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0.18</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0.20</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0.15</a:t>
                      </a:r>
                    </a:p>
                  </a:txBody>
                  <a:tcPr marL="9525" marR="9525" marT="9525" marB="0">
                    <a:lnL>
                      <a:noFill/>
                    </a:lnL>
                    <a:lnR>
                      <a:noFill/>
                    </a:lnR>
                    <a:lnT>
                      <a:noFill/>
                    </a:lnT>
                    <a:lnB>
                      <a:noFill/>
                    </a:lnB>
                  </a:tcPr>
                </a:tc>
                <a:extLst>
                  <a:ext uri="{0D108BD9-81ED-4DB2-BD59-A6C34878D82A}">
                    <a16:rowId xmlns:a16="http://schemas.microsoft.com/office/drawing/2014/main" val="10004"/>
                  </a:ext>
                </a:extLst>
              </a:tr>
              <a:tr h="146685">
                <a:tc>
                  <a:txBody>
                    <a:bodyPr/>
                    <a:lstStyle/>
                    <a:p>
                      <a:pPr algn="l" fontAlgn="t"/>
                      <a:r>
                        <a:rPr lang="nb-NO" sz="900" b="1" i="0" u="none" strike="noStrike">
                          <a:solidFill>
                            <a:srgbClr val="000000"/>
                          </a:solidFill>
                          <a:effectLst/>
                          <a:latin typeface="Arial"/>
                        </a:rPr>
                        <a:t>Spor - </a:t>
                      </a:r>
                      <a:r>
                        <a:rPr lang="nb-NO" sz="900" b="0" i="0" u="none" strike="noStrike">
                          <a:solidFill>
                            <a:srgbClr val="000000"/>
                          </a:solidFill>
                          <a:effectLst/>
                          <a:latin typeface="Arial"/>
                        </a:rPr>
                        <a:t>Sports</a:t>
                      </a:r>
                      <a:endParaRPr lang="nb-NO" sz="900" b="1" i="0" u="none" strike="noStrike">
                        <a:solidFill>
                          <a:srgbClr val="000000"/>
                        </a:solidFill>
                        <a:effectLst/>
                        <a:latin typeface="Arial"/>
                      </a:endParaRP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0.12</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0.17</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0.07</a:t>
                      </a:r>
                    </a:p>
                  </a:txBody>
                  <a:tcPr marL="9525" marR="9525" marT="9525" marB="0">
                    <a:lnL>
                      <a:noFill/>
                    </a:lnL>
                    <a:lnR>
                      <a:noFill/>
                    </a:lnR>
                    <a:lnT>
                      <a:noFill/>
                    </a:lnT>
                    <a:lnB>
                      <a:noFill/>
                    </a:lnB>
                  </a:tcPr>
                </a:tc>
                <a:extLst>
                  <a:ext uri="{0D108BD9-81ED-4DB2-BD59-A6C34878D82A}">
                    <a16:rowId xmlns:a16="http://schemas.microsoft.com/office/drawing/2014/main" val="10005"/>
                  </a:ext>
                </a:extLst>
              </a:tr>
              <a:tr h="283845">
                <a:tc>
                  <a:txBody>
                    <a:bodyPr/>
                    <a:lstStyle/>
                    <a:p>
                      <a:pPr algn="l" fontAlgn="t"/>
                      <a:r>
                        <a:rPr lang="nb-NO" sz="900" b="1" i="0" u="none" strike="noStrike">
                          <a:solidFill>
                            <a:srgbClr val="000000"/>
                          </a:solidFill>
                          <a:effectLst/>
                          <a:latin typeface="Arial"/>
                        </a:rPr>
                        <a:t>Hobiler ve oyunlar - </a:t>
                      </a:r>
                      <a:r>
                        <a:rPr lang="nb-NO" sz="900" b="0" i="0" u="none" strike="noStrike">
                          <a:solidFill>
                            <a:srgbClr val="000000"/>
                          </a:solidFill>
                          <a:effectLst/>
                          <a:latin typeface="Arial"/>
                        </a:rPr>
                        <a:t>Hobbies and games</a:t>
                      </a:r>
                      <a:endParaRPr lang="nb-NO" sz="900" b="1" i="0" u="none" strike="noStrike">
                        <a:solidFill>
                          <a:srgbClr val="000000"/>
                        </a:solidFill>
                        <a:effectLst/>
                        <a:latin typeface="Arial"/>
                      </a:endParaRP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0.23</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0.40</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0.08</a:t>
                      </a:r>
                    </a:p>
                  </a:txBody>
                  <a:tcPr marL="9525" marR="9525" marT="9525" marB="0">
                    <a:lnL>
                      <a:noFill/>
                    </a:lnL>
                    <a:lnR>
                      <a:noFill/>
                    </a:lnR>
                    <a:lnT>
                      <a:noFill/>
                    </a:lnT>
                    <a:lnB>
                      <a:noFill/>
                    </a:lnB>
                  </a:tcPr>
                </a:tc>
                <a:extLst>
                  <a:ext uri="{0D108BD9-81ED-4DB2-BD59-A6C34878D82A}">
                    <a16:rowId xmlns:a16="http://schemas.microsoft.com/office/drawing/2014/main" val="10006"/>
                  </a:ext>
                </a:extLst>
              </a:tr>
              <a:tr h="283845">
                <a:tc>
                  <a:txBody>
                    <a:bodyPr/>
                    <a:lstStyle/>
                    <a:p>
                      <a:pPr algn="l" fontAlgn="t"/>
                      <a:r>
                        <a:rPr lang="en-US" sz="900" b="1" i="0" u="none" strike="noStrike" dirty="0" err="1">
                          <a:solidFill>
                            <a:srgbClr val="000000"/>
                          </a:solidFill>
                          <a:effectLst/>
                          <a:latin typeface="Arial"/>
                        </a:rPr>
                        <a:t>Gönüllü</a:t>
                      </a:r>
                      <a:r>
                        <a:rPr lang="en-US" sz="900" b="1" i="0" u="none" strike="noStrike" dirty="0">
                          <a:solidFill>
                            <a:srgbClr val="000000"/>
                          </a:solidFill>
                          <a:effectLst/>
                          <a:latin typeface="Arial"/>
                        </a:rPr>
                        <a:t> </a:t>
                      </a:r>
                      <a:r>
                        <a:rPr lang="en-US" sz="900" b="1" i="0" u="none" strike="noStrike" dirty="0" err="1">
                          <a:solidFill>
                            <a:srgbClr val="000000"/>
                          </a:solidFill>
                          <a:effectLst/>
                          <a:latin typeface="Arial"/>
                        </a:rPr>
                        <a:t>yardım</a:t>
                      </a:r>
                      <a:r>
                        <a:rPr lang="en-US" sz="900" b="1" i="0" u="none" strike="noStrike" dirty="0">
                          <a:solidFill>
                            <a:srgbClr val="000000"/>
                          </a:solidFill>
                          <a:effectLst/>
                          <a:latin typeface="Arial"/>
                        </a:rPr>
                        <a:t> </a:t>
                      </a:r>
                      <a:r>
                        <a:rPr lang="en-US" sz="900" b="1" i="0" u="none" strike="noStrike" dirty="0" err="1">
                          <a:solidFill>
                            <a:srgbClr val="000000"/>
                          </a:solidFill>
                          <a:effectLst/>
                          <a:latin typeface="Arial"/>
                        </a:rPr>
                        <a:t>işleri</a:t>
                      </a:r>
                      <a:r>
                        <a:rPr lang="en-US" sz="900" b="1" i="0" u="none" strike="noStrike" dirty="0">
                          <a:solidFill>
                            <a:srgbClr val="000000"/>
                          </a:solidFill>
                          <a:effectLst/>
                          <a:latin typeface="Arial"/>
                        </a:rPr>
                        <a:t> -</a:t>
                      </a:r>
                      <a:r>
                        <a:rPr lang="en-US" sz="900" b="0" i="0" u="none" strike="noStrike" dirty="0">
                          <a:solidFill>
                            <a:srgbClr val="000000"/>
                          </a:solidFill>
                          <a:effectLst/>
                          <a:latin typeface="Arial"/>
                        </a:rPr>
                        <a:t> Volunteer work and help</a:t>
                      </a:r>
                      <a:endParaRPr lang="en-US" sz="900" b="1" i="0" u="none" strike="noStrike" dirty="0">
                        <a:solidFill>
                          <a:srgbClr val="000000"/>
                        </a:solidFill>
                        <a:effectLst/>
                        <a:latin typeface="Arial"/>
                      </a:endParaRP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0.00</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0.00</a:t>
                      </a:r>
                    </a:p>
                  </a:txBody>
                  <a:tcPr marL="9525" marR="9525" marT="9525" marB="0">
                    <a:lnL>
                      <a:noFill/>
                    </a:lnL>
                    <a:lnR>
                      <a:noFill/>
                    </a:lnR>
                    <a:lnT>
                      <a:noFill/>
                    </a:lnT>
                    <a:lnB>
                      <a:noFill/>
                    </a:lnB>
                  </a:tcPr>
                </a:tc>
                <a:tc>
                  <a:txBody>
                    <a:bodyPr/>
                    <a:lstStyle/>
                    <a:p>
                      <a:pPr algn="r" fontAlgn="t"/>
                      <a:r>
                        <a:rPr lang="nb-NO" sz="900" b="0" i="0" u="none" strike="noStrike">
                          <a:solidFill>
                            <a:srgbClr val="000000"/>
                          </a:solidFill>
                          <a:effectLst/>
                          <a:latin typeface="Arial"/>
                        </a:rPr>
                        <a:t>0.00</a:t>
                      </a:r>
                    </a:p>
                  </a:txBody>
                  <a:tcPr marL="9525" marR="9525" marT="9525" marB="0">
                    <a:lnL>
                      <a:noFill/>
                    </a:lnL>
                    <a:lnR>
                      <a:noFill/>
                    </a:lnR>
                    <a:lnT>
                      <a:noFill/>
                    </a:lnT>
                    <a:lnB>
                      <a:noFill/>
                    </a:lnB>
                  </a:tcPr>
                </a:tc>
                <a:extLst>
                  <a:ext uri="{0D108BD9-81ED-4DB2-BD59-A6C34878D82A}">
                    <a16:rowId xmlns:a16="http://schemas.microsoft.com/office/drawing/2014/main" val="10007"/>
                  </a:ext>
                </a:extLst>
              </a:tr>
              <a:tr h="146685">
                <a:tc>
                  <a:txBody>
                    <a:bodyPr/>
                    <a:lstStyle/>
                    <a:p>
                      <a:pPr algn="l" fontAlgn="t"/>
                      <a:r>
                        <a:rPr lang="nb-NO" sz="900" b="1" i="0" u="none" strike="noStrike" dirty="0" err="1">
                          <a:solidFill>
                            <a:srgbClr val="000000"/>
                          </a:solidFill>
                          <a:effectLst/>
                          <a:latin typeface="Arial"/>
                        </a:rPr>
                        <a:t>Diğer</a:t>
                      </a:r>
                      <a:r>
                        <a:rPr lang="nb-NO" sz="900" b="1" i="0" u="none" strike="noStrike" dirty="0">
                          <a:solidFill>
                            <a:srgbClr val="000000"/>
                          </a:solidFill>
                          <a:effectLst/>
                          <a:latin typeface="Arial"/>
                        </a:rPr>
                        <a:t> </a:t>
                      </a:r>
                      <a:r>
                        <a:rPr lang="nb-NO" sz="900" b="1" i="0" u="none" strike="noStrike" dirty="0" err="1">
                          <a:solidFill>
                            <a:srgbClr val="000000"/>
                          </a:solidFill>
                          <a:effectLst/>
                          <a:latin typeface="Arial"/>
                        </a:rPr>
                        <a:t>aktiviteler</a:t>
                      </a:r>
                      <a:r>
                        <a:rPr lang="nb-NO" sz="900" b="1" i="0" u="none" strike="noStrike" dirty="0">
                          <a:solidFill>
                            <a:srgbClr val="000000"/>
                          </a:solidFill>
                          <a:effectLst/>
                          <a:latin typeface="Arial"/>
                        </a:rPr>
                        <a:t> - </a:t>
                      </a:r>
                      <a:r>
                        <a:rPr lang="nb-NO" sz="900" b="0" i="0" u="none" strike="noStrike" dirty="0" err="1">
                          <a:solidFill>
                            <a:srgbClr val="000000"/>
                          </a:solidFill>
                          <a:effectLst/>
                          <a:latin typeface="Arial"/>
                        </a:rPr>
                        <a:t>Other</a:t>
                      </a:r>
                      <a:r>
                        <a:rPr lang="nb-NO" sz="900" b="0" i="0" u="none" strike="noStrike" dirty="0">
                          <a:solidFill>
                            <a:srgbClr val="000000"/>
                          </a:solidFill>
                          <a:effectLst/>
                          <a:latin typeface="Arial"/>
                        </a:rPr>
                        <a:t> </a:t>
                      </a:r>
                      <a:r>
                        <a:rPr lang="nb-NO" sz="900" b="0" i="0" u="none" strike="noStrike" dirty="0" err="1">
                          <a:solidFill>
                            <a:srgbClr val="000000"/>
                          </a:solidFill>
                          <a:effectLst/>
                          <a:latin typeface="Arial"/>
                        </a:rPr>
                        <a:t>activities</a:t>
                      </a:r>
                      <a:endParaRPr lang="nb-NO" sz="900" b="1" i="0" u="none" strike="noStrike" dirty="0">
                        <a:solidFill>
                          <a:srgbClr val="000000"/>
                        </a:solidFill>
                        <a:effectLst/>
                        <a:latin typeface="Arial"/>
                      </a:endParaRP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nb-NO" sz="900" b="0" i="0" u="none" strike="noStrike">
                          <a:solidFill>
                            <a:srgbClr val="000000"/>
                          </a:solidFill>
                          <a:effectLst/>
                          <a:latin typeface="Arial"/>
                        </a:rPr>
                        <a:t>0.70</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nb-NO" sz="900" b="0" i="0" u="none" strike="noStrike">
                          <a:solidFill>
                            <a:srgbClr val="000000"/>
                          </a:solidFill>
                          <a:effectLst/>
                          <a:latin typeface="Arial"/>
                        </a:rPr>
                        <a:t>0.73</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nb-NO" sz="900" b="0" i="0" u="none" strike="noStrike" dirty="0">
                          <a:solidFill>
                            <a:srgbClr val="000000"/>
                          </a:solidFill>
                          <a:effectLst/>
                          <a:latin typeface="Arial"/>
                        </a:rPr>
                        <a:t>0.67</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6"/>
          <p:cNvSpPr>
            <a:spLocks noChangeArrowheads="1"/>
          </p:cNvSpPr>
          <p:nvPr/>
        </p:nvSpPr>
        <p:spPr bwMode="auto">
          <a:xfrm>
            <a:off x="851587" y="575602"/>
            <a:ext cx="7680854" cy="31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55" tIns="42419" rIns="86355" bIns="42419"/>
          <a:lstStyle/>
          <a:p>
            <a:pPr marL="327274" indent="-327274" defTabSz="873178">
              <a:spcBef>
                <a:spcPct val="20000"/>
              </a:spcBef>
              <a:buClr>
                <a:schemeClr val="tx2"/>
              </a:buClr>
            </a:pPr>
            <a:r>
              <a:rPr lang="nb-NO" sz="2400" b="1" dirty="0" err="1">
                <a:solidFill>
                  <a:srgbClr val="336699"/>
                </a:solidFill>
                <a:latin typeface="Arial" charset="0"/>
              </a:rPr>
              <a:t>Columns</a:t>
            </a:r>
            <a:r>
              <a:rPr lang="nb-NO" sz="2400" b="1" dirty="0">
                <a:solidFill>
                  <a:srgbClr val="336699"/>
                </a:solidFill>
                <a:latin typeface="Arial" charset="0"/>
              </a:rPr>
              <a:t> and </a:t>
            </a:r>
            <a:r>
              <a:rPr lang="nb-NO" sz="2400" b="1" dirty="0" err="1">
                <a:solidFill>
                  <a:srgbClr val="336699"/>
                </a:solidFill>
                <a:latin typeface="Arial" charset="0"/>
              </a:rPr>
              <a:t>rows</a:t>
            </a:r>
            <a:endParaRPr lang="nb-NO" sz="2400" dirty="0">
              <a:latin typeface="Times New Roman" pitchFamily="18" charset="0"/>
            </a:endParaRPr>
          </a:p>
        </p:txBody>
      </p:sp>
    </p:spTree>
    <p:extLst>
      <p:ext uri="{BB962C8B-B14F-4D97-AF65-F5344CB8AC3E}">
        <p14:creationId xmlns:p14="http://schemas.microsoft.com/office/powerpoint/2010/main" val="37777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3"/>
          <p:cNvSpPr>
            <a:spLocks noGrp="1"/>
          </p:cNvSpPr>
          <p:nvPr>
            <p:ph type="sldNum" sz="quarter" idx="12"/>
          </p:nvPr>
        </p:nvSpPr>
        <p:spPr>
          <a:xfrm>
            <a:off x="8458200" y="6505576"/>
            <a:ext cx="469900" cy="239713"/>
          </a:xfrm>
          <a:prstGeom prst="rect">
            <a:avLst/>
          </a:prstGeom>
        </p:spPr>
        <p:txBody>
          <a:bodyPr lIns="91430" tIns="45715" rIns="91430" bIns="45715"/>
          <a:lstStyle/>
          <a:p>
            <a:fld id="{85EED2AF-7D06-459E-8D06-DAD04ED2A19A}" type="slidenum">
              <a:rPr lang="en-GB"/>
              <a:pPr/>
              <a:t>22</a:t>
            </a:fld>
            <a:endParaRPr lang="en-GB"/>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46" y="854518"/>
            <a:ext cx="5400600" cy="272407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Tabell 1"/>
          <p:cNvGraphicFramePr>
            <a:graphicFrameLocks noGrp="1"/>
          </p:cNvGraphicFramePr>
          <p:nvPr>
            <p:extLst>
              <p:ext uri="{D42A27DB-BD31-4B8C-83A1-F6EECF244321}">
                <p14:modId xmlns:p14="http://schemas.microsoft.com/office/powerpoint/2010/main" val="2755171949"/>
              </p:ext>
            </p:extLst>
          </p:nvPr>
        </p:nvGraphicFramePr>
        <p:xfrm>
          <a:off x="5785773" y="1026794"/>
          <a:ext cx="3113727" cy="3050278"/>
        </p:xfrm>
        <a:graphic>
          <a:graphicData uri="http://schemas.openxmlformats.org/drawingml/2006/table">
            <a:tbl>
              <a:tblPr/>
              <a:tblGrid>
                <a:gridCol w="601515">
                  <a:extLst>
                    <a:ext uri="{9D8B030D-6E8A-4147-A177-3AD203B41FA5}">
                      <a16:colId xmlns:a16="http://schemas.microsoft.com/office/drawing/2014/main" val="20000"/>
                    </a:ext>
                  </a:extLst>
                </a:gridCol>
                <a:gridCol w="628053">
                  <a:extLst>
                    <a:ext uri="{9D8B030D-6E8A-4147-A177-3AD203B41FA5}">
                      <a16:colId xmlns:a16="http://schemas.microsoft.com/office/drawing/2014/main" val="20001"/>
                    </a:ext>
                  </a:extLst>
                </a:gridCol>
                <a:gridCol w="628053">
                  <a:extLst>
                    <a:ext uri="{9D8B030D-6E8A-4147-A177-3AD203B41FA5}">
                      <a16:colId xmlns:a16="http://schemas.microsoft.com/office/drawing/2014/main" val="20002"/>
                    </a:ext>
                  </a:extLst>
                </a:gridCol>
                <a:gridCol w="628053">
                  <a:extLst>
                    <a:ext uri="{9D8B030D-6E8A-4147-A177-3AD203B41FA5}">
                      <a16:colId xmlns:a16="http://schemas.microsoft.com/office/drawing/2014/main" val="20003"/>
                    </a:ext>
                  </a:extLst>
                </a:gridCol>
                <a:gridCol w="628053">
                  <a:extLst>
                    <a:ext uri="{9D8B030D-6E8A-4147-A177-3AD203B41FA5}">
                      <a16:colId xmlns:a16="http://schemas.microsoft.com/office/drawing/2014/main" val="20004"/>
                    </a:ext>
                  </a:extLst>
                </a:gridCol>
              </a:tblGrid>
              <a:tr h="147447">
                <a:tc>
                  <a:txBody>
                    <a:bodyPr/>
                    <a:lstStyle/>
                    <a:p>
                      <a:pPr algn="ctr" fontAlgn="b"/>
                      <a:r>
                        <a:rPr lang="nb-NO" sz="800" b="0" i="0" u="none" strike="noStrike" dirty="0">
                          <a:solidFill>
                            <a:schemeClr val="tx2"/>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2008</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2009</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2010</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dirty="0">
                          <a:solidFill>
                            <a:schemeClr val="tx2"/>
                          </a:solidFill>
                          <a:effectLst/>
                          <a:latin typeface="Arial"/>
                        </a:rPr>
                        <a:t>2011</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814">
                <a:tc>
                  <a:txBody>
                    <a:bodyPr/>
                    <a:lstStyle/>
                    <a:p>
                      <a:pPr algn="l" fontAlgn="b"/>
                      <a:r>
                        <a:rPr lang="nb-NO" sz="800" b="1" i="0" u="none" strike="noStrike">
                          <a:solidFill>
                            <a:schemeClr val="tx2"/>
                          </a:solidFill>
                          <a:effectLst/>
                          <a:latin typeface="Arial"/>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800" b="0" i="0" u="none" strike="noStrike" dirty="0">
                        <a:solidFill>
                          <a:schemeClr val="tx2"/>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nb-NO" sz="800" b="0" i="1" u="none" strike="noStrike">
                          <a:solidFill>
                            <a:schemeClr val="tx2"/>
                          </a:solidFill>
                          <a:effectLst/>
                          <a:latin typeface="Arial"/>
                        </a:rPr>
                        <a:t>Number</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l" fontAlgn="b"/>
                      <a:r>
                        <a:rPr lang="nb-NO" sz="800" b="0" i="0" u="none" strike="noStrike">
                          <a:solidFill>
                            <a:schemeClr val="tx2"/>
                          </a:solidFill>
                          <a:effectLst/>
                          <a:latin typeface="Arial"/>
                        </a:rPr>
                        <a:t>  Illiterate</a:t>
                      </a:r>
                    </a:p>
                  </a:txBody>
                  <a:tcPr marL="9525" marR="9525" marT="9525" marB="0" anchor="b">
                    <a:lnL>
                      <a:noFill/>
                    </a:lnL>
                    <a:lnR>
                      <a:noFill/>
                    </a:lnR>
                    <a:lnT>
                      <a:noFill/>
                    </a:lnT>
                    <a:lnB>
                      <a:noFill/>
                    </a:lnB>
                  </a:tcPr>
                </a:tc>
                <a:tc>
                  <a:txBody>
                    <a:bodyPr/>
                    <a:lstStyle/>
                    <a:p>
                      <a:pPr algn="r" fontAlgn="b"/>
                      <a:r>
                        <a:rPr lang="nb-NO" sz="800" b="0" i="0" u="none" strike="noStrike" dirty="0">
                          <a:solidFill>
                            <a:schemeClr val="tx2"/>
                          </a:solidFill>
                          <a:effectLst/>
                          <a:latin typeface="Arial"/>
                        </a:rPr>
                        <a:t>4 930 012</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4 672 257</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3 825 644</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3 171 270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47447">
                <a:tc>
                  <a:txBody>
                    <a:bodyPr/>
                    <a:lstStyle/>
                    <a:p>
                      <a:pPr algn="l" fontAlgn="b"/>
                      <a:r>
                        <a:rPr lang="nb-NO" sz="800" b="0" i="0" u="none" strike="noStrike">
                          <a:solidFill>
                            <a:schemeClr val="tx2"/>
                          </a:solidFill>
                          <a:effectLst/>
                          <a:latin typeface="Arial"/>
                        </a:rPr>
                        <a:t>  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55 061 785</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57 344 379</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59 525 746</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61 889 739</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8161">
                <a:tc>
                  <a:txBody>
                    <a:bodyPr/>
                    <a:lstStyle/>
                    <a:p>
                      <a:pPr algn="l" fontAlgn="b"/>
                      <a:r>
                        <a:rPr lang="nb-NO" sz="800" b="1" i="0" u="none" strike="noStrike">
                          <a:solidFill>
                            <a:schemeClr val="tx2"/>
                          </a:solidFill>
                          <a:effectLst/>
                          <a:latin typeface="Arial"/>
                        </a:rPr>
                        <a:t>Males</a:t>
                      </a: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47447">
                <a:tc>
                  <a:txBody>
                    <a:bodyPr/>
                    <a:lstStyle/>
                    <a:p>
                      <a:pPr algn="l" fontAlgn="b"/>
                      <a:r>
                        <a:rPr lang="nb-NO" sz="800" b="0" i="0" u="none" strike="noStrike">
                          <a:solidFill>
                            <a:schemeClr val="tx2"/>
                          </a:solidFill>
                          <a:effectLst/>
                          <a:latin typeface="Arial"/>
                        </a:rPr>
                        <a:t>  Illiterate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986 790</a:t>
                      </a:r>
                    </a:p>
                  </a:txBody>
                  <a:tcPr marL="9525" marR="9525" marT="9525" marB="0" anchor="b">
                    <a:lnL>
                      <a:noFill/>
                    </a:lnL>
                    <a:lnR>
                      <a:noFill/>
                    </a:lnR>
                    <a:lnT>
                      <a:noFill/>
                    </a:lnT>
                    <a:lnB>
                      <a:noFill/>
                    </a:lnB>
                  </a:tcPr>
                </a:tc>
                <a:tc>
                  <a:txBody>
                    <a:bodyPr/>
                    <a:lstStyle/>
                    <a:p>
                      <a:pPr algn="r" fontAlgn="b"/>
                      <a:r>
                        <a:rPr lang="nb-NO" sz="800" b="0" i="0" u="none" strike="noStrike" dirty="0">
                          <a:solidFill>
                            <a:schemeClr val="tx2"/>
                          </a:solidFill>
                          <a:effectLst/>
                          <a:latin typeface="Arial"/>
                        </a:rPr>
                        <a:t>915 054</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700 400</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553 704</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0">
                <a:tc>
                  <a:txBody>
                    <a:bodyPr/>
                    <a:lstStyle/>
                    <a:p>
                      <a:pPr algn="l" fontAlgn="b"/>
                      <a:r>
                        <a:rPr lang="nb-NO" sz="800" b="0" i="0" u="none" strike="noStrike">
                          <a:solidFill>
                            <a:schemeClr val="tx2"/>
                          </a:solidFill>
                          <a:effectLst/>
                          <a:latin typeface="Arial"/>
                        </a:rPr>
                        <a:t>  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28 873 257</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30 039 678</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30 983 102</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32 013 033</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74129">
                <a:tc>
                  <a:txBody>
                    <a:bodyPr/>
                    <a:lstStyle/>
                    <a:p>
                      <a:pPr algn="l" fontAlgn="b"/>
                      <a:r>
                        <a:rPr lang="nb-NO" sz="800" b="1" i="0" u="none" strike="noStrike">
                          <a:solidFill>
                            <a:schemeClr val="tx2"/>
                          </a:solidFill>
                          <a:effectLst/>
                          <a:latin typeface="Arial"/>
                        </a:rPr>
                        <a:t>Females</a:t>
                      </a:r>
                    </a:p>
                  </a:txBody>
                  <a:tcPr marL="9525" marR="9525" marT="9525" marB="0" anchor="b">
                    <a:lnL>
                      <a:noFill/>
                    </a:lnL>
                    <a:lnR>
                      <a:noFill/>
                    </a:lnR>
                    <a:lnT>
                      <a:noFill/>
                    </a:lnT>
                    <a:lnB>
                      <a:noFill/>
                    </a:lnB>
                  </a:tcPr>
                </a:tc>
                <a:tc>
                  <a:txBody>
                    <a:bodyPr/>
                    <a:lstStyle/>
                    <a:p>
                      <a:pPr algn="l" fontAlgn="b"/>
                      <a:endParaRPr lang="nb-NO" sz="10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1000" b="0" i="0" u="none" strike="noStrike" dirty="0">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10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1000" b="0" i="0" u="none" strike="noStrike">
                        <a:solidFill>
                          <a:schemeClr val="tx2"/>
                        </a:solidFill>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47447">
                <a:tc>
                  <a:txBody>
                    <a:bodyPr/>
                    <a:lstStyle/>
                    <a:p>
                      <a:pPr algn="l" fontAlgn="b"/>
                      <a:r>
                        <a:rPr lang="nb-NO" sz="800" b="0" i="0" u="none" strike="noStrike">
                          <a:solidFill>
                            <a:schemeClr val="tx2"/>
                          </a:solidFill>
                          <a:effectLst/>
                          <a:latin typeface="Arial"/>
                        </a:rPr>
                        <a:t>  Illiterate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3 943 222</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3 757 203</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3 125 244</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2 617 566</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47447">
                <a:tc>
                  <a:txBody>
                    <a:bodyPr/>
                    <a:lstStyle/>
                    <a:p>
                      <a:pPr algn="l" fontAlgn="b"/>
                      <a:r>
                        <a:rPr lang="nb-NO" sz="800" b="0" i="0" u="none" strike="noStrike">
                          <a:solidFill>
                            <a:schemeClr val="tx2"/>
                          </a:solidFill>
                          <a:effectLst/>
                          <a:latin typeface="Arial"/>
                        </a:rPr>
                        <a:t>  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26 188 528</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27 304 701</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28 542 644</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29 876 706</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41352">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dirty="0">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47447">
                <a:tc>
                  <a:txBody>
                    <a:bodyPr/>
                    <a:lstStyle/>
                    <a:p>
                      <a:pPr algn="l" fontAlgn="b"/>
                      <a:r>
                        <a:rPr lang="nb-NO" sz="800" b="1" i="0" u="none" strike="noStrike">
                          <a:solidFill>
                            <a:schemeClr val="tx2"/>
                          </a:solidFill>
                          <a:effectLst/>
                          <a:latin typeface="Arial"/>
                        </a:rPr>
                        <a:t>Total</a:t>
                      </a: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ctr"/>
                      <a:r>
                        <a:rPr lang="nb-NO" sz="800" b="0" i="1" u="none" strike="noStrike">
                          <a:solidFill>
                            <a:schemeClr val="tx2"/>
                          </a:solidFill>
                          <a:effectLst/>
                          <a:latin typeface="Arial"/>
                        </a:rPr>
                        <a:t>Per cent</a:t>
                      </a:r>
                    </a:p>
                  </a:txBody>
                  <a:tcPr marL="9525" marR="9525" marT="9525" marB="0" anchor="ctr">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l"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147447">
                <a:tc>
                  <a:txBody>
                    <a:bodyPr/>
                    <a:lstStyle/>
                    <a:p>
                      <a:pPr algn="l" fontAlgn="b"/>
                      <a:r>
                        <a:rPr lang="nb-NO" sz="800" b="0" i="0" u="none" strike="noStrike">
                          <a:solidFill>
                            <a:schemeClr val="tx2"/>
                          </a:solidFill>
                          <a:effectLst/>
                          <a:latin typeface="Arial"/>
                        </a:rPr>
                        <a:t>  Illiterate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8.2</a:t>
                      </a:r>
                    </a:p>
                  </a:txBody>
                  <a:tcPr marL="9525" marR="9525" marT="9525" marB="0" anchor="b">
                    <a:lnL>
                      <a:noFill/>
                    </a:lnL>
                    <a:lnR>
                      <a:noFill/>
                    </a:lnR>
                    <a:lnT>
                      <a:noFill/>
                    </a:lnT>
                    <a:lnB>
                      <a:noFill/>
                    </a:lnB>
                  </a:tcPr>
                </a:tc>
                <a:tc>
                  <a:txBody>
                    <a:bodyPr/>
                    <a:lstStyle/>
                    <a:p>
                      <a:pPr algn="r" fontAlgn="ctr"/>
                      <a:r>
                        <a:rPr lang="nb-NO" sz="800" b="0" i="0" u="none" strike="noStrike">
                          <a:solidFill>
                            <a:schemeClr val="tx2"/>
                          </a:solidFill>
                          <a:effectLst/>
                          <a:latin typeface="Arial"/>
                        </a:rPr>
                        <a:t>7.5</a:t>
                      </a:r>
                    </a:p>
                  </a:txBody>
                  <a:tcPr marL="9525" marR="9525" marT="9525" marB="0" anchor="ctr">
                    <a:lnL>
                      <a:noFill/>
                    </a:lnL>
                    <a:lnR>
                      <a:noFill/>
                    </a:lnR>
                    <a:lnT>
                      <a:noFill/>
                    </a:lnT>
                    <a:lnB>
                      <a:noFill/>
                    </a:lnB>
                  </a:tcPr>
                </a:tc>
                <a:tc>
                  <a:txBody>
                    <a:bodyPr/>
                    <a:lstStyle/>
                    <a:p>
                      <a:pPr algn="r" fontAlgn="b"/>
                      <a:r>
                        <a:rPr lang="nb-NO" sz="800" b="0" i="0" u="none" strike="noStrike">
                          <a:solidFill>
                            <a:schemeClr val="tx2"/>
                          </a:solidFill>
                          <a:effectLst/>
                          <a:latin typeface="Arial"/>
                        </a:rPr>
                        <a:t>6.0</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4.9</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147447">
                <a:tc>
                  <a:txBody>
                    <a:bodyPr/>
                    <a:lstStyle/>
                    <a:p>
                      <a:pPr algn="l" fontAlgn="b"/>
                      <a:r>
                        <a:rPr lang="nb-NO" sz="800" b="0" i="0" u="none" strike="noStrike">
                          <a:solidFill>
                            <a:schemeClr val="tx2"/>
                          </a:solidFill>
                          <a:effectLst/>
                          <a:latin typeface="Arial"/>
                        </a:rPr>
                        <a:t>  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91.8</a:t>
                      </a:r>
                    </a:p>
                  </a:txBody>
                  <a:tcPr marL="9525" marR="9525" marT="9525" marB="0" anchor="b">
                    <a:lnL>
                      <a:noFill/>
                    </a:lnL>
                    <a:lnR>
                      <a:noFill/>
                    </a:lnR>
                    <a:lnT>
                      <a:noFill/>
                    </a:lnT>
                    <a:lnB>
                      <a:noFill/>
                    </a:lnB>
                  </a:tcPr>
                </a:tc>
                <a:tc>
                  <a:txBody>
                    <a:bodyPr/>
                    <a:lstStyle/>
                    <a:p>
                      <a:pPr algn="r" fontAlgn="ctr"/>
                      <a:r>
                        <a:rPr lang="nb-NO" sz="800" b="0" i="1" u="none" strike="noStrike">
                          <a:solidFill>
                            <a:schemeClr val="tx2"/>
                          </a:solidFill>
                          <a:effectLst/>
                          <a:latin typeface="Arial"/>
                        </a:rPr>
                        <a:t>92.5</a:t>
                      </a:r>
                    </a:p>
                  </a:txBody>
                  <a:tcPr marL="9525" marR="9525" marT="9525" marB="0" anchor="ctr">
                    <a:lnL>
                      <a:noFill/>
                    </a:lnL>
                    <a:lnR>
                      <a:noFill/>
                    </a:lnR>
                    <a:lnT>
                      <a:noFill/>
                    </a:lnT>
                    <a:lnB>
                      <a:noFill/>
                    </a:lnB>
                  </a:tcPr>
                </a:tc>
                <a:tc>
                  <a:txBody>
                    <a:bodyPr/>
                    <a:lstStyle/>
                    <a:p>
                      <a:pPr algn="r" fontAlgn="b"/>
                      <a:r>
                        <a:rPr lang="nb-NO" sz="800" b="0" i="0" u="none" strike="noStrike">
                          <a:solidFill>
                            <a:schemeClr val="tx2"/>
                          </a:solidFill>
                          <a:effectLst/>
                          <a:latin typeface="Arial"/>
                        </a:rPr>
                        <a:t>94.0</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95.1</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47447">
                <a:tc>
                  <a:txBody>
                    <a:bodyPr/>
                    <a:lstStyle/>
                    <a:p>
                      <a:pPr algn="l" fontAlgn="b"/>
                      <a:r>
                        <a:rPr lang="nb-NO" sz="800" b="1" i="0" u="none" strike="noStrike">
                          <a:solidFill>
                            <a:schemeClr val="tx2"/>
                          </a:solidFill>
                          <a:effectLst/>
                          <a:latin typeface="Arial"/>
                        </a:rPr>
                        <a:t>Males</a:t>
                      </a:r>
                    </a:p>
                  </a:txBody>
                  <a:tcPr marL="9525" marR="9525" marT="9525" marB="0" anchor="b">
                    <a:lnL>
                      <a:noFill/>
                    </a:lnL>
                    <a:lnR>
                      <a:noFill/>
                    </a:lnR>
                    <a:lnT>
                      <a:noFill/>
                    </a:lnT>
                    <a:lnB>
                      <a:noFill/>
                    </a:lnB>
                  </a:tcPr>
                </a:tc>
                <a:tc>
                  <a:txBody>
                    <a:bodyPr/>
                    <a:lstStyle/>
                    <a:p>
                      <a:pPr algn="r"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r" fontAlgn="ctr"/>
                      <a:endParaRPr lang="nb-NO" sz="800" b="0" i="1" u="none" strike="noStrike">
                        <a:solidFill>
                          <a:schemeClr val="tx2"/>
                        </a:solidFill>
                        <a:effectLst/>
                        <a:latin typeface="Arial"/>
                      </a:endParaRPr>
                    </a:p>
                  </a:txBody>
                  <a:tcPr marL="9525" marR="9525" marT="9525" marB="0" anchor="ctr">
                    <a:lnL>
                      <a:noFill/>
                    </a:lnL>
                    <a:lnR>
                      <a:noFill/>
                    </a:lnR>
                    <a:lnT>
                      <a:noFill/>
                    </a:lnT>
                    <a:lnB>
                      <a:noFill/>
                    </a:lnB>
                  </a:tcPr>
                </a:tc>
                <a:tc>
                  <a:txBody>
                    <a:bodyPr/>
                    <a:lstStyle/>
                    <a:p>
                      <a:pPr algn="r"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r"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47447">
                <a:tc>
                  <a:txBody>
                    <a:bodyPr/>
                    <a:lstStyle/>
                    <a:p>
                      <a:pPr algn="l" fontAlgn="b"/>
                      <a:r>
                        <a:rPr lang="nb-NO" sz="800" b="0" i="0" u="none" strike="noStrike">
                          <a:solidFill>
                            <a:schemeClr val="tx2"/>
                          </a:solidFill>
                          <a:effectLst/>
                          <a:latin typeface="Arial"/>
                        </a:rPr>
                        <a:t>  Illiterate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3.3</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3.0</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2.2</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1.7</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147447">
                <a:tc>
                  <a:txBody>
                    <a:bodyPr/>
                    <a:lstStyle/>
                    <a:p>
                      <a:pPr algn="l" fontAlgn="b"/>
                      <a:r>
                        <a:rPr lang="nb-NO" sz="800" b="0" i="0" u="none" strike="noStrike">
                          <a:solidFill>
                            <a:schemeClr val="tx2"/>
                          </a:solidFill>
                          <a:effectLst/>
                          <a:latin typeface="Arial"/>
                        </a:rPr>
                        <a:t>  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96.7</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97.0</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97.8</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98.3</a:t>
                      </a: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r h="147447">
                <a:tc>
                  <a:txBody>
                    <a:bodyPr/>
                    <a:lstStyle/>
                    <a:p>
                      <a:pPr algn="l" fontAlgn="b"/>
                      <a:r>
                        <a:rPr lang="nb-NO" sz="800" b="1" i="0" u="none" strike="noStrike">
                          <a:solidFill>
                            <a:schemeClr val="tx2"/>
                          </a:solidFill>
                          <a:effectLst/>
                          <a:latin typeface="Arial"/>
                        </a:rPr>
                        <a:t>Females</a:t>
                      </a:r>
                    </a:p>
                  </a:txBody>
                  <a:tcPr marL="9525" marR="9525" marT="9525" marB="0" anchor="b">
                    <a:lnL>
                      <a:noFill/>
                    </a:lnL>
                    <a:lnR>
                      <a:noFill/>
                    </a:lnR>
                    <a:lnT>
                      <a:noFill/>
                    </a:lnT>
                    <a:lnB>
                      <a:noFill/>
                    </a:lnB>
                  </a:tcPr>
                </a:tc>
                <a:tc>
                  <a:txBody>
                    <a:bodyPr/>
                    <a:lstStyle/>
                    <a:p>
                      <a:pPr algn="r"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r"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r"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tc>
                  <a:txBody>
                    <a:bodyPr/>
                    <a:lstStyle/>
                    <a:p>
                      <a:pPr algn="r" fontAlgn="b"/>
                      <a:endParaRPr lang="nb-NO" sz="800" b="0" i="0" u="none" strike="noStrike">
                        <a:solidFill>
                          <a:schemeClr val="tx2"/>
                        </a:solidFill>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17"/>
                  </a:ext>
                </a:extLst>
              </a:tr>
              <a:tr h="147447">
                <a:tc>
                  <a:txBody>
                    <a:bodyPr/>
                    <a:lstStyle/>
                    <a:p>
                      <a:pPr algn="l" fontAlgn="b"/>
                      <a:r>
                        <a:rPr lang="nb-NO" sz="800" b="0" i="0" u="none" strike="noStrike">
                          <a:solidFill>
                            <a:schemeClr val="tx2"/>
                          </a:solidFill>
                          <a:effectLst/>
                          <a:latin typeface="Arial"/>
                        </a:rPr>
                        <a:t>  Illiterate</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13.1</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12.1</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9.9</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8.1</a:t>
                      </a:r>
                    </a:p>
                  </a:txBody>
                  <a:tcPr marL="9525" marR="9525" marT="9525" marB="0" anchor="b">
                    <a:lnL>
                      <a:noFill/>
                    </a:lnL>
                    <a:lnR>
                      <a:noFill/>
                    </a:lnR>
                    <a:lnT>
                      <a:noFill/>
                    </a:lnT>
                    <a:lnB>
                      <a:noFill/>
                    </a:lnB>
                  </a:tcPr>
                </a:tc>
                <a:extLst>
                  <a:ext uri="{0D108BD9-81ED-4DB2-BD59-A6C34878D82A}">
                    <a16:rowId xmlns:a16="http://schemas.microsoft.com/office/drawing/2014/main" val="10018"/>
                  </a:ext>
                </a:extLst>
              </a:tr>
              <a:tr h="156121">
                <a:tc>
                  <a:txBody>
                    <a:bodyPr/>
                    <a:lstStyle/>
                    <a:p>
                      <a:pPr algn="l" fontAlgn="b"/>
                      <a:r>
                        <a:rPr lang="nb-NO" sz="800" b="0" i="0" u="none" strike="noStrike">
                          <a:solidFill>
                            <a:schemeClr val="tx2"/>
                          </a:solidFill>
                          <a:effectLst/>
                          <a:latin typeface="Arial"/>
                        </a:rPr>
                        <a:t>  Literate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86.9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87.9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90.1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dirty="0">
                          <a:solidFill>
                            <a:schemeClr val="tx2"/>
                          </a:solidFill>
                          <a:effectLst/>
                          <a:latin typeface="Arial"/>
                        </a:rPr>
                        <a:t>91.9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graphicFrame>
        <p:nvGraphicFramePr>
          <p:cNvPr id="5" name="Tabell 4"/>
          <p:cNvGraphicFramePr>
            <a:graphicFrameLocks noGrp="1"/>
          </p:cNvGraphicFramePr>
          <p:nvPr>
            <p:extLst>
              <p:ext uri="{D42A27DB-BD31-4B8C-83A1-F6EECF244321}">
                <p14:modId xmlns:p14="http://schemas.microsoft.com/office/powerpoint/2010/main" val="1580948716"/>
              </p:ext>
            </p:extLst>
          </p:nvPr>
        </p:nvGraphicFramePr>
        <p:xfrm>
          <a:off x="210792" y="4077072"/>
          <a:ext cx="3340099" cy="885825"/>
        </p:xfrm>
        <a:graphic>
          <a:graphicData uri="http://schemas.openxmlformats.org/drawingml/2006/table">
            <a:tbl>
              <a:tblPr/>
              <a:tblGrid>
                <a:gridCol w="645247">
                  <a:extLst>
                    <a:ext uri="{9D8B030D-6E8A-4147-A177-3AD203B41FA5}">
                      <a16:colId xmlns:a16="http://schemas.microsoft.com/office/drawing/2014/main" val="20000"/>
                    </a:ext>
                  </a:extLst>
                </a:gridCol>
                <a:gridCol w="673713">
                  <a:extLst>
                    <a:ext uri="{9D8B030D-6E8A-4147-A177-3AD203B41FA5}">
                      <a16:colId xmlns:a16="http://schemas.microsoft.com/office/drawing/2014/main" val="20001"/>
                    </a:ext>
                  </a:extLst>
                </a:gridCol>
                <a:gridCol w="673713">
                  <a:extLst>
                    <a:ext uri="{9D8B030D-6E8A-4147-A177-3AD203B41FA5}">
                      <a16:colId xmlns:a16="http://schemas.microsoft.com/office/drawing/2014/main" val="20002"/>
                    </a:ext>
                  </a:extLst>
                </a:gridCol>
                <a:gridCol w="673713">
                  <a:extLst>
                    <a:ext uri="{9D8B030D-6E8A-4147-A177-3AD203B41FA5}">
                      <a16:colId xmlns:a16="http://schemas.microsoft.com/office/drawing/2014/main" val="20003"/>
                    </a:ext>
                  </a:extLst>
                </a:gridCol>
                <a:gridCol w="673713">
                  <a:extLst>
                    <a:ext uri="{9D8B030D-6E8A-4147-A177-3AD203B41FA5}">
                      <a16:colId xmlns:a16="http://schemas.microsoft.com/office/drawing/2014/main" val="20004"/>
                    </a:ext>
                  </a:extLst>
                </a:gridCol>
              </a:tblGrid>
              <a:tr h="171450">
                <a:tc gridSpan="2">
                  <a:txBody>
                    <a:bodyPr/>
                    <a:lstStyle/>
                    <a:p>
                      <a:pPr algn="l" fontAlgn="b"/>
                      <a:r>
                        <a:rPr lang="nb-NO" sz="1000" b="1" i="0" u="none" strike="noStrike" dirty="0" err="1">
                          <a:solidFill>
                            <a:schemeClr val="tx2"/>
                          </a:solidFill>
                          <a:effectLst/>
                          <a:latin typeface="Arial"/>
                        </a:rPr>
                        <a:t>Percentage</a:t>
                      </a:r>
                      <a:r>
                        <a:rPr lang="nb-NO" sz="1000" b="1" i="0" u="none" strike="noStrike" dirty="0">
                          <a:solidFill>
                            <a:schemeClr val="tx2"/>
                          </a:solidFill>
                          <a:effectLst/>
                          <a:latin typeface="Arial"/>
                        </a:rPr>
                        <a:t> </a:t>
                      </a:r>
                      <a:r>
                        <a:rPr lang="nb-NO" sz="1000" b="1" i="0" u="none" strike="noStrike" dirty="0" err="1">
                          <a:solidFill>
                            <a:schemeClr val="tx2"/>
                          </a:solidFill>
                          <a:effectLst/>
                          <a:latin typeface="Arial"/>
                        </a:rPr>
                        <a:t>illitterate</a:t>
                      </a:r>
                      <a:endParaRPr lang="nb-NO" sz="1000" b="1" i="0" u="none" strike="noStrike" dirty="0">
                        <a:solidFill>
                          <a:schemeClr val="tx2"/>
                        </a:solidFill>
                        <a:effectLst/>
                        <a:latin typeface="Arial"/>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nb-NO"/>
                    </a:p>
                  </a:txBody>
                  <a:tcPr/>
                </a:tc>
                <a:tc>
                  <a:txBody>
                    <a:bodyPr/>
                    <a:lstStyle/>
                    <a:p>
                      <a:pPr algn="l" fontAlgn="b"/>
                      <a:endParaRPr lang="nb-NO" sz="1000" b="0" i="0" u="none" strike="noStrike">
                        <a:solidFill>
                          <a:schemeClr val="tx2"/>
                        </a:solidFill>
                        <a:effectLst/>
                        <a:latin typeface="Arial"/>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b-NO" sz="1000" b="0" i="0" u="none" strike="noStrike">
                        <a:solidFill>
                          <a:schemeClr val="tx2"/>
                        </a:solidFill>
                        <a:effectLst/>
                        <a:latin typeface="Arial"/>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b-NO" sz="1000" b="0" i="0" u="none" strike="noStrike">
                        <a:solidFill>
                          <a:schemeClr val="tx2"/>
                        </a:solidFill>
                        <a:effectLst/>
                        <a:latin typeface="Arial"/>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925">
                <a:tc>
                  <a:txBody>
                    <a:bodyPr/>
                    <a:lstStyle/>
                    <a:p>
                      <a:pPr algn="ctr" fontAlgn="b"/>
                      <a:r>
                        <a:rPr lang="nb-NO" sz="800" b="0" i="0" u="none" strike="noStrike">
                          <a:solidFill>
                            <a:schemeClr val="tx2"/>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2008</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2009</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2010</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2011</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l" fontAlgn="b"/>
                      <a:r>
                        <a:rPr lang="nb-NO" sz="800" b="1" i="0" u="none" strike="noStrike">
                          <a:solidFill>
                            <a:schemeClr val="tx2"/>
                          </a:solidFill>
                          <a:effectLst/>
                          <a:latin typeface="Arial"/>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800" b="0" i="0" u="none" strike="noStrike">
                          <a:solidFill>
                            <a:schemeClr val="tx2"/>
                          </a:solidFill>
                          <a:effectLst/>
                          <a:latin typeface="Arial"/>
                        </a:rPr>
                        <a:t>8.2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nb-NO" sz="800" b="0" i="0" u="none" strike="noStrike" dirty="0">
                          <a:solidFill>
                            <a:schemeClr val="tx2"/>
                          </a:solidFill>
                          <a:effectLst/>
                          <a:latin typeface="Arial"/>
                        </a:rPr>
                        <a:t>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800" b="0" i="0" u="none" strike="noStrike">
                          <a:solidFill>
                            <a:schemeClr val="tx2"/>
                          </a:solidFill>
                          <a:effectLst/>
                          <a:latin typeface="Arial"/>
                        </a:rPr>
                        <a:t>6.0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800" b="0" i="0" u="none" strike="noStrike">
                          <a:solidFill>
                            <a:schemeClr val="tx2"/>
                          </a:solidFill>
                          <a:effectLst/>
                          <a:latin typeface="Arial"/>
                        </a:rPr>
                        <a:t>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19075">
                <a:tc>
                  <a:txBody>
                    <a:bodyPr/>
                    <a:lstStyle/>
                    <a:p>
                      <a:pPr algn="l" fontAlgn="b"/>
                      <a:r>
                        <a:rPr lang="nb-NO" sz="800" b="0" i="0" u="none" strike="noStrike">
                          <a:solidFill>
                            <a:schemeClr val="tx2"/>
                          </a:solidFill>
                          <a:effectLst/>
                          <a:latin typeface="Arial"/>
                        </a:rPr>
                        <a:t>  Males</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3.3</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3.0</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2.2</a:t>
                      </a:r>
                    </a:p>
                  </a:txBody>
                  <a:tcPr marL="9525" marR="9525" marT="9525" marB="0" anchor="b">
                    <a:lnL>
                      <a:noFill/>
                    </a:lnL>
                    <a:lnR>
                      <a:noFill/>
                    </a:lnR>
                    <a:lnT>
                      <a:noFill/>
                    </a:lnT>
                    <a:lnB>
                      <a:noFill/>
                    </a:lnB>
                  </a:tcPr>
                </a:tc>
                <a:tc>
                  <a:txBody>
                    <a:bodyPr/>
                    <a:lstStyle/>
                    <a:p>
                      <a:pPr algn="r" fontAlgn="b"/>
                      <a:r>
                        <a:rPr lang="nb-NO" sz="800" b="0" i="0" u="none" strike="noStrike">
                          <a:solidFill>
                            <a:schemeClr val="tx2"/>
                          </a:solidFill>
                          <a:effectLst/>
                          <a:latin typeface="Arial"/>
                        </a:rPr>
                        <a:t>1.7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71450">
                <a:tc>
                  <a:txBody>
                    <a:bodyPr/>
                    <a:lstStyle/>
                    <a:p>
                      <a:pPr algn="l" fontAlgn="b"/>
                      <a:r>
                        <a:rPr lang="nb-NO" sz="800" b="0" i="0" u="none" strike="noStrike">
                          <a:solidFill>
                            <a:schemeClr val="tx2"/>
                          </a:solidFill>
                          <a:effectLst/>
                          <a:latin typeface="Arial"/>
                        </a:rPr>
                        <a:t>  Females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13.1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12.1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a:solidFill>
                            <a:schemeClr val="tx2"/>
                          </a:solidFill>
                          <a:effectLst/>
                          <a:latin typeface="Arial"/>
                        </a:rPr>
                        <a:t>9.9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nb-NO" sz="800" b="0" i="0" u="none" strike="noStrike" dirty="0">
                          <a:solidFill>
                            <a:schemeClr val="tx2"/>
                          </a:solidFill>
                          <a:effectLst/>
                          <a:latin typeface="Arial"/>
                        </a:rPr>
                        <a:t>8.1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Diagram 9"/>
          <p:cNvGraphicFramePr>
            <a:graphicFrameLocks/>
          </p:cNvGraphicFramePr>
          <p:nvPr>
            <p:extLst>
              <p:ext uri="{D42A27DB-BD31-4B8C-83A1-F6EECF244321}">
                <p14:modId xmlns:p14="http://schemas.microsoft.com/office/powerpoint/2010/main" val="4242405090"/>
              </p:ext>
            </p:extLst>
          </p:nvPr>
        </p:nvGraphicFramePr>
        <p:xfrm>
          <a:off x="4237601" y="4378635"/>
          <a:ext cx="3096344" cy="182537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031875" y="328135"/>
            <a:ext cx="7680854" cy="31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64" tIns="42424" rIns="86364" bIns="42424"/>
          <a:lstStyle/>
          <a:p>
            <a:pPr marL="327311" indent="-327311" defTabSz="873276">
              <a:spcBef>
                <a:spcPct val="20000"/>
              </a:spcBef>
              <a:buClr>
                <a:schemeClr val="tx2"/>
              </a:buClr>
            </a:pPr>
            <a:r>
              <a:rPr lang="en-GB" b="1" dirty="0">
                <a:solidFill>
                  <a:srgbClr val="336699"/>
                </a:solidFill>
                <a:effectLst/>
                <a:latin typeface="Arial" charset="0"/>
              </a:rPr>
              <a:t>Tables with absolute </a:t>
            </a:r>
            <a:r>
              <a:rPr lang="en-GB" b="1" i="1" dirty="0">
                <a:solidFill>
                  <a:srgbClr val="336699"/>
                </a:solidFill>
                <a:effectLst/>
                <a:latin typeface="Arial" charset="0"/>
              </a:rPr>
              <a:t>and</a:t>
            </a:r>
            <a:r>
              <a:rPr lang="en-GB" b="1" dirty="0">
                <a:solidFill>
                  <a:srgbClr val="336699"/>
                </a:solidFill>
                <a:effectLst/>
                <a:latin typeface="Arial" charset="0"/>
              </a:rPr>
              <a:t> relative numbers</a:t>
            </a:r>
            <a:endParaRPr lang="nb-NO" b="1" dirty="0">
              <a:solidFill>
                <a:srgbClr val="336699"/>
              </a:solidFill>
              <a:effectLst/>
              <a:latin typeface="Arial" charset="0"/>
            </a:endParaRPr>
          </a:p>
        </p:txBody>
      </p:sp>
    </p:spTree>
    <p:extLst>
      <p:ext uri="{BB962C8B-B14F-4D97-AF65-F5344CB8AC3E}">
        <p14:creationId xmlns:p14="http://schemas.microsoft.com/office/powerpoint/2010/main" val="42707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3"/>
          <p:cNvSpPr>
            <a:spLocks noGrp="1"/>
          </p:cNvSpPr>
          <p:nvPr>
            <p:ph type="sldNum" sz="quarter" idx="12"/>
          </p:nvPr>
        </p:nvSpPr>
        <p:spPr>
          <a:xfrm>
            <a:off x="8458200" y="6166078"/>
            <a:ext cx="469900" cy="239713"/>
          </a:xfrm>
          <a:prstGeom prst="rect">
            <a:avLst/>
          </a:prstGeom>
        </p:spPr>
        <p:txBody>
          <a:bodyPr lIns="91430" tIns="45715" rIns="91430" bIns="45715"/>
          <a:lstStyle/>
          <a:p>
            <a:fld id="{85EED2AF-7D06-459E-8D06-DAD04ED2A19A}" type="slidenum">
              <a:rPr lang="en-GB"/>
              <a:pPr/>
              <a:t>23</a:t>
            </a:fld>
            <a:endParaRPr lang="en-GB" dirty="0"/>
          </a:p>
        </p:txBody>
      </p:sp>
      <p:sp>
        <p:nvSpPr>
          <p:cNvPr id="3" name="Rektangel 2"/>
          <p:cNvSpPr/>
          <p:nvPr/>
        </p:nvSpPr>
        <p:spPr>
          <a:xfrm>
            <a:off x="683569" y="692696"/>
            <a:ext cx="3557364" cy="369322"/>
          </a:xfrm>
          <a:prstGeom prst="rect">
            <a:avLst/>
          </a:prstGeom>
        </p:spPr>
        <p:txBody>
          <a:bodyPr wrap="none" lIns="91430" tIns="45715" rIns="91430" bIns="45715">
            <a:spAutoFit/>
          </a:bodyPr>
          <a:lstStyle/>
          <a:p>
            <a:r>
              <a:rPr lang="en-GB" b="1" dirty="0">
                <a:solidFill>
                  <a:srgbClr val="336699"/>
                </a:solidFill>
                <a:effectLst/>
                <a:latin typeface="+mj-lt"/>
              </a:rPr>
              <a:t>Absolute </a:t>
            </a:r>
            <a:r>
              <a:rPr lang="en-GB" b="1" u="sng" dirty="0">
                <a:solidFill>
                  <a:srgbClr val="336699"/>
                </a:solidFill>
                <a:effectLst/>
                <a:latin typeface="+mj-lt"/>
              </a:rPr>
              <a:t>and</a:t>
            </a:r>
            <a:r>
              <a:rPr lang="en-GB" b="1" dirty="0">
                <a:solidFill>
                  <a:srgbClr val="336699"/>
                </a:solidFill>
                <a:effectLst/>
                <a:latin typeface="+mj-lt"/>
              </a:rPr>
              <a:t> relative numbers</a:t>
            </a:r>
            <a:endParaRPr lang="en-GB" dirty="0">
              <a:solidFill>
                <a:srgbClr val="336699"/>
              </a:solidFill>
              <a:effectLst/>
              <a:latin typeface="+mj-lt"/>
            </a:endParaRPr>
          </a:p>
        </p:txBody>
      </p:sp>
      <p:pic>
        <p:nvPicPr>
          <p:cNvPr id="9" name="Bilde 8"/>
          <p:cNvPicPr>
            <a:picLocks noChangeAspect="1"/>
          </p:cNvPicPr>
          <p:nvPr/>
        </p:nvPicPr>
        <p:blipFill>
          <a:blip r:embed="rId2"/>
          <a:stretch>
            <a:fillRect/>
          </a:stretch>
        </p:blipFill>
        <p:spPr>
          <a:xfrm>
            <a:off x="539553" y="1335648"/>
            <a:ext cx="6343619" cy="2525400"/>
          </a:xfrm>
          <a:prstGeom prst="rect">
            <a:avLst/>
          </a:prstGeom>
        </p:spPr>
      </p:pic>
      <p:grpSp>
        <p:nvGrpSpPr>
          <p:cNvPr id="2" name="Gruppe 1"/>
          <p:cNvGrpSpPr/>
          <p:nvPr/>
        </p:nvGrpSpPr>
        <p:grpSpPr>
          <a:xfrm>
            <a:off x="2862417" y="1541385"/>
            <a:ext cx="3797817" cy="283066"/>
            <a:chOff x="2862416" y="1541385"/>
            <a:chExt cx="3797817" cy="283066"/>
          </a:xfrm>
        </p:grpSpPr>
        <p:sp>
          <p:nvSpPr>
            <p:cNvPr id="7" name="Nedoverbuet pil 6"/>
            <p:cNvSpPr/>
            <p:nvPr/>
          </p:nvSpPr>
          <p:spPr bwMode="auto">
            <a:xfrm>
              <a:off x="2862416" y="1556792"/>
              <a:ext cx="1008113" cy="267659"/>
            </a:xfrm>
            <a:prstGeom prst="curvedDownArrow">
              <a:avLst/>
            </a:prstGeom>
            <a:solidFill>
              <a:srgbClr val="F01B40"/>
            </a:solidFill>
            <a:ln w="2540" cap="flat" cmpd="sng" algn="ctr">
              <a:solidFill>
                <a:schemeClr val="tx1"/>
              </a:solidFill>
              <a:prstDash val="solid"/>
              <a:round/>
              <a:headEnd type="none" w="med" len="med"/>
              <a:tailEnd type="none" w="med" len="med"/>
            </a:ln>
            <a:effectLst/>
            <a:extLst/>
          </p:spPr>
          <p:txBody>
            <a:bodyPr lIns="77267" tIns="38633" rIns="77267" bIns="38633"/>
            <a:lstStyle/>
            <a:p>
              <a:pPr>
                <a:defRPr/>
              </a:pPr>
              <a:endParaRPr lang="nb-NO" sz="800" dirty="0"/>
            </a:p>
          </p:txBody>
        </p:sp>
        <p:sp>
          <p:nvSpPr>
            <p:cNvPr id="8" name="Nedoverbuet pil 7"/>
            <p:cNvSpPr/>
            <p:nvPr/>
          </p:nvSpPr>
          <p:spPr bwMode="auto">
            <a:xfrm>
              <a:off x="3870529" y="1548609"/>
              <a:ext cx="917495" cy="267659"/>
            </a:xfrm>
            <a:prstGeom prst="curvedDownArrow">
              <a:avLst/>
            </a:prstGeom>
            <a:solidFill>
              <a:srgbClr val="F01B40"/>
            </a:solidFill>
            <a:ln w="2540" cap="flat" cmpd="sng" algn="ctr">
              <a:solidFill>
                <a:schemeClr val="tx1"/>
              </a:solidFill>
              <a:prstDash val="solid"/>
              <a:round/>
              <a:headEnd type="none" w="med" len="med"/>
              <a:tailEnd type="none" w="med" len="med"/>
            </a:ln>
            <a:effectLst/>
            <a:extLst/>
          </p:spPr>
          <p:txBody>
            <a:bodyPr lIns="77267" tIns="38633" rIns="77267" bIns="38633"/>
            <a:lstStyle/>
            <a:p>
              <a:pPr>
                <a:defRPr/>
              </a:pPr>
              <a:endParaRPr lang="nb-NO" sz="800" dirty="0"/>
            </a:p>
          </p:txBody>
        </p:sp>
        <p:sp>
          <p:nvSpPr>
            <p:cNvPr id="10" name="Nedoverbuet pil 9"/>
            <p:cNvSpPr/>
            <p:nvPr/>
          </p:nvSpPr>
          <p:spPr bwMode="auto">
            <a:xfrm>
              <a:off x="5875059" y="1541385"/>
              <a:ext cx="785174" cy="267659"/>
            </a:xfrm>
            <a:prstGeom prst="curvedDownArrow">
              <a:avLst>
                <a:gd name="adj1" fmla="val 25000"/>
                <a:gd name="adj2" fmla="val 50000"/>
                <a:gd name="adj3" fmla="val 3648"/>
              </a:avLst>
            </a:prstGeom>
            <a:solidFill>
              <a:srgbClr val="F01B40"/>
            </a:solidFill>
            <a:ln w="2540" cap="flat" cmpd="sng" algn="ctr">
              <a:solidFill>
                <a:schemeClr val="tx1"/>
              </a:solidFill>
              <a:prstDash val="solid"/>
              <a:round/>
              <a:headEnd type="none" w="med" len="med"/>
              <a:tailEnd type="none" w="med" len="med"/>
            </a:ln>
            <a:effectLst/>
            <a:extLst/>
          </p:spPr>
          <p:txBody>
            <a:bodyPr lIns="77267" tIns="38633" rIns="77267" bIns="38633"/>
            <a:lstStyle/>
            <a:p>
              <a:pPr>
                <a:defRPr/>
              </a:pPr>
              <a:endParaRPr lang="nb-NO" sz="800" dirty="0"/>
            </a:p>
          </p:txBody>
        </p:sp>
        <p:sp>
          <p:nvSpPr>
            <p:cNvPr id="11" name="Nedoverbuet pil 10"/>
            <p:cNvSpPr/>
            <p:nvPr/>
          </p:nvSpPr>
          <p:spPr bwMode="auto">
            <a:xfrm>
              <a:off x="4878643" y="1541385"/>
              <a:ext cx="917494" cy="267659"/>
            </a:xfrm>
            <a:prstGeom prst="curvedDownArrow">
              <a:avLst/>
            </a:prstGeom>
            <a:solidFill>
              <a:srgbClr val="F01B40"/>
            </a:solidFill>
            <a:ln w="2540" cap="flat" cmpd="sng" algn="ctr">
              <a:solidFill>
                <a:schemeClr val="tx1"/>
              </a:solidFill>
              <a:prstDash val="solid"/>
              <a:round/>
              <a:headEnd type="none" w="med" len="med"/>
              <a:tailEnd type="none" w="med" len="med"/>
            </a:ln>
            <a:effectLst/>
            <a:extLst/>
          </p:spPr>
          <p:txBody>
            <a:bodyPr lIns="77267" tIns="38633" rIns="77267" bIns="38633"/>
            <a:lstStyle/>
            <a:p>
              <a:pPr>
                <a:defRPr/>
              </a:pPr>
              <a:endParaRPr lang="nb-NO" sz="800" dirty="0"/>
            </a:p>
          </p:txBody>
        </p:sp>
      </p:grpSp>
      <p:pic>
        <p:nvPicPr>
          <p:cNvPr id="422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500" y="3829431"/>
            <a:ext cx="6353175"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2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2914"/>
                                        </p:tgtEl>
                                        <p:attrNameLst>
                                          <p:attrName>style.visibility</p:attrName>
                                        </p:attrNameLst>
                                      </p:cBhvr>
                                      <p:to>
                                        <p:strVal val="visible"/>
                                      </p:to>
                                    </p:set>
                                    <p:anim calcmode="lin" valueType="num">
                                      <p:cBhvr additive="base">
                                        <p:cTn id="19" dur="500" fill="hold"/>
                                        <p:tgtEl>
                                          <p:spTgt spid="422914"/>
                                        </p:tgtEl>
                                        <p:attrNameLst>
                                          <p:attrName>ppt_x</p:attrName>
                                        </p:attrNameLst>
                                      </p:cBhvr>
                                      <p:tavLst>
                                        <p:tav tm="0">
                                          <p:val>
                                            <p:strVal val="#ppt_x"/>
                                          </p:val>
                                        </p:tav>
                                        <p:tav tm="100000">
                                          <p:val>
                                            <p:strVal val="#ppt_x"/>
                                          </p:val>
                                        </p:tav>
                                      </p:tavLst>
                                    </p:anim>
                                    <p:anim calcmode="lin" valueType="num">
                                      <p:cBhvr additive="base">
                                        <p:cTn id="20" dur="500" fill="hold"/>
                                        <p:tgtEl>
                                          <p:spTgt spid="422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1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57" y="1459184"/>
            <a:ext cx="7742370" cy="184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24" y="4137223"/>
            <a:ext cx="4670249" cy="193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262" y="4343582"/>
            <a:ext cx="4254738" cy="152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Rectangle 16"/>
          <p:cNvSpPr>
            <a:spLocks noChangeArrowheads="1"/>
          </p:cNvSpPr>
          <p:nvPr/>
        </p:nvSpPr>
        <p:spPr bwMode="auto">
          <a:xfrm>
            <a:off x="851959" y="452552"/>
            <a:ext cx="7680854" cy="31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64" tIns="42424" rIns="86364" bIns="42424"/>
          <a:lstStyle/>
          <a:p>
            <a:pPr marL="327311" indent="-327311" defTabSz="873276">
              <a:spcBef>
                <a:spcPct val="20000"/>
              </a:spcBef>
              <a:buClr>
                <a:schemeClr val="tx2"/>
              </a:buClr>
            </a:pPr>
            <a:r>
              <a:rPr lang="en-GB" b="1">
                <a:solidFill>
                  <a:srgbClr val="336699"/>
                </a:solidFill>
                <a:effectLst/>
                <a:latin typeface="Arial" charset="0"/>
              </a:rPr>
              <a:t>Percentages in tables: Two ways of comparing</a:t>
            </a:r>
            <a:endParaRPr lang="nb-NO" sz="3400" b="1">
              <a:latin typeface="Times New Roman" pitchFamily="18" charset="0"/>
            </a:endParaRPr>
          </a:p>
        </p:txBody>
      </p:sp>
      <p:grpSp>
        <p:nvGrpSpPr>
          <p:cNvPr id="4" name="Gruppe 3"/>
          <p:cNvGrpSpPr/>
          <p:nvPr/>
        </p:nvGrpSpPr>
        <p:grpSpPr>
          <a:xfrm>
            <a:off x="6876258" y="2996951"/>
            <a:ext cx="2267741" cy="2536207"/>
            <a:chOff x="8251511" y="4803775"/>
            <a:chExt cx="2721289" cy="1518695"/>
          </a:xfrm>
        </p:grpSpPr>
        <p:sp>
          <p:nvSpPr>
            <p:cNvPr id="405519" name="AutoShape 15"/>
            <p:cNvSpPr>
              <a:spLocks/>
            </p:cNvSpPr>
            <p:nvPr/>
          </p:nvSpPr>
          <p:spPr bwMode="auto">
            <a:xfrm>
              <a:off x="9447213" y="4803775"/>
              <a:ext cx="1525587" cy="488950"/>
            </a:xfrm>
            <a:prstGeom prst="borderCallout2">
              <a:avLst>
                <a:gd name="adj1" fmla="val 11690"/>
                <a:gd name="adj2" fmla="val -4995"/>
                <a:gd name="adj3" fmla="val 11690"/>
                <a:gd name="adj4" fmla="val -51301"/>
                <a:gd name="adj5" fmla="val 248316"/>
                <a:gd name="adj6" fmla="val -91529"/>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b-NO" sz="1500" b="1">
                  <a:solidFill>
                    <a:srgbClr val="336699"/>
                  </a:solidFill>
                </a:rPr>
                <a:t>Gender distribution</a:t>
              </a:r>
            </a:p>
          </p:txBody>
        </p:sp>
        <p:sp>
          <p:nvSpPr>
            <p:cNvPr id="2" name="Rektangel 1"/>
            <p:cNvSpPr/>
            <p:nvPr/>
          </p:nvSpPr>
          <p:spPr bwMode="auto">
            <a:xfrm>
              <a:off x="8251511" y="6019378"/>
              <a:ext cx="1555373" cy="303092"/>
            </a:xfrm>
            <a:prstGeom prst="rect">
              <a:avLst/>
            </a:prstGeom>
            <a:solidFill>
              <a:schemeClr val="bg1">
                <a:alpha val="0"/>
              </a:schemeClr>
            </a:solidFill>
            <a:ln w="12700" cap="flat" cmpd="sng" algn="ctr">
              <a:solidFill>
                <a:srgbClr val="F01B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772668" eaLnBrk="0" fontAlgn="base" hangingPunct="0">
                <a:spcBef>
                  <a:spcPct val="0"/>
                </a:spcBef>
                <a:spcAft>
                  <a:spcPct val="0"/>
                </a:spcAft>
              </a:pPr>
              <a:endParaRPr lang="nb-NO" sz="2000">
                <a:effectLst>
                  <a:outerShdw blurRad="38100" dist="38100" dir="2700000" algn="tl">
                    <a:srgbClr val="000000">
                      <a:alpha val="43137"/>
                    </a:srgbClr>
                  </a:outerShdw>
                </a:effectLst>
                <a:latin typeface="Times" pitchFamily="18" charset="0"/>
              </a:endParaRPr>
            </a:p>
          </p:txBody>
        </p:sp>
      </p:grpSp>
      <p:grpSp>
        <p:nvGrpSpPr>
          <p:cNvPr id="3" name="Gruppe 2"/>
          <p:cNvGrpSpPr/>
          <p:nvPr/>
        </p:nvGrpSpPr>
        <p:grpSpPr>
          <a:xfrm>
            <a:off x="3275856" y="2725102"/>
            <a:ext cx="2988837" cy="3008153"/>
            <a:chOff x="7438004" y="2714625"/>
            <a:chExt cx="3233171" cy="2411191"/>
          </a:xfrm>
        </p:grpSpPr>
        <p:sp>
          <p:nvSpPr>
            <p:cNvPr id="405517" name="AutoShape 13"/>
            <p:cNvSpPr>
              <a:spLocks/>
            </p:cNvSpPr>
            <p:nvPr/>
          </p:nvSpPr>
          <p:spPr bwMode="auto">
            <a:xfrm>
              <a:off x="9234488" y="2714625"/>
              <a:ext cx="1436687" cy="1122363"/>
            </a:xfrm>
            <a:prstGeom prst="borderCallout2">
              <a:avLst>
                <a:gd name="adj1" fmla="val 10185"/>
                <a:gd name="adj2" fmla="val -5306"/>
                <a:gd name="adj3" fmla="val 10185"/>
                <a:gd name="adj4" fmla="val -47292"/>
                <a:gd name="adj5" fmla="val 121681"/>
                <a:gd name="adj6" fmla="val -86371"/>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b-NO" sz="1500" b="1" dirty="0" err="1">
                  <a:solidFill>
                    <a:srgbClr val="336699"/>
                  </a:solidFill>
                </a:rPr>
                <a:t>Gender</a:t>
              </a:r>
              <a:r>
                <a:rPr lang="nb-NO" sz="1500" b="1" dirty="0">
                  <a:solidFill>
                    <a:srgbClr val="336699"/>
                  </a:solidFill>
                </a:rPr>
                <a:t> </a:t>
              </a:r>
              <a:r>
                <a:rPr lang="nb-NO" sz="1500" b="1" dirty="0" err="1">
                  <a:solidFill>
                    <a:srgbClr val="336699"/>
                  </a:solidFill>
                </a:rPr>
                <a:t>specific</a:t>
              </a:r>
              <a:r>
                <a:rPr lang="nb-NO" sz="1500" b="1" dirty="0">
                  <a:solidFill>
                    <a:srgbClr val="336699"/>
                  </a:solidFill>
                </a:rPr>
                <a:t> </a:t>
              </a:r>
              <a:r>
                <a:rPr lang="nb-NO" sz="1500" b="1" dirty="0" err="1">
                  <a:solidFill>
                    <a:srgbClr val="336699"/>
                  </a:solidFill>
                </a:rPr>
                <a:t>distribution</a:t>
              </a:r>
              <a:endParaRPr lang="nb-NO" sz="1500" b="1" dirty="0">
                <a:solidFill>
                  <a:srgbClr val="336699"/>
                </a:solidFill>
              </a:endParaRPr>
            </a:p>
          </p:txBody>
        </p:sp>
        <p:sp>
          <p:nvSpPr>
            <p:cNvPr id="12" name="Rektangel 11"/>
            <p:cNvSpPr/>
            <p:nvPr/>
          </p:nvSpPr>
          <p:spPr bwMode="auto">
            <a:xfrm>
              <a:off x="7438004" y="4120926"/>
              <a:ext cx="712692" cy="1004890"/>
            </a:xfrm>
            <a:prstGeom prst="rect">
              <a:avLst/>
            </a:prstGeom>
            <a:solidFill>
              <a:schemeClr val="bg1">
                <a:alpha val="0"/>
              </a:schemeClr>
            </a:solidFill>
            <a:ln w="12700" cap="flat" cmpd="sng" algn="ctr">
              <a:solidFill>
                <a:srgbClr val="F01B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772668" eaLnBrk="0" fontAlgn="base" hangingPunct="0">
                <a:spcBef>
                  <a:spcPct val="0"/>
                </a:spcBef>
                <a:spcAft>
                  <a:spcPct val="0"/>
                </a:spcAft>
              </a:pPr>
              <a:endParaRPr lang="nb-NO" sz="2000">
                <a:effectLst>
                  <a:outerShdw blurRad="38100" dist="38100" dir="2700000" algn="tl">
                    <a:srgbClr val="000000">
                      <a:alpha val="43137"/>
                    </a:srgbClr>
                  </a:outerShdw>
                </a:effectLst>
                <a:latin typeface="Times" pitchFamily="18" charset="0"/>
              </a:endParaRPr>
            </a:p>
          </p:txBody>
        </p:sp>
      </p:grpSp>
    </p:spTree>
    <p:extLst>
      <p:ext uri="{BB962C8B-B14F-4D97-AF65-F5344CB8AC3E}">
        <p14:creationId xmlns:p14="http://schemas.microsoft.com/office/powerpoint/2010/main" val="1238398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55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55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55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b="1611"/>
          <a:stretch>
            <a:fillRect/>
          </a:stretch>
        </p:blipFill>
        <p:spPr bwMode="auto">
          <a:xfrm>
            <a:off x="0" y="-100013"/>
            <a:ext cx="609600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l 1"/>
          <p:cNvGraphicFramePr>
            <a:graphicFrameLocks noGrp="1"/>
          </p:cNvGraphicFramePr>
          <p:nvPr/>
        </p:nvGraphicFramePr>
        <p:xfrm>
          <a:off x="250825" y="3284538"/>
          <a:ext cx="5700713" cy="3600451"/>
        </p:xfrm>
        <a:graphic>
          <a:graphicData uri="http://schemas.openxmlformats.org/drawingml/2006/table">
            <a:tbl>
              <a:tblPr/>
              <a:tblGrid>
                <a:gridCol w="2448470">
                  <a:extLst>
                    <a:ext uri="{9D8B030D-6E8A-4147-A177-3AD203B41FA5}">
                      <a16:colId xmlns:a16="http://schemas.microsoft.com/office/drawing/2014/main" val="20000"/>
                    </a:ext>
                  </a:extLst>
                </a:gridCol>
                <a:gridCol w="735669">
                  <a:extLst>
                    <a:ext uri="{9D8B030D-6E8A-4147-A177-3AD203B41FA5}">
                      <a16:colId xmlns:a16="http://schemas.microsoft.com/office/drawing/2014/main" val="20001"/>
                    </a:ext>
                  </a:extLst>
                </a:gridCol>
                <a:gridCol w="617630">
                  <a:extLst>
                    <a:ext uri="{9D8B030D-6E8A-4147-A177-3AD203B41FA5}">
                      <a16:colId xmlns:a16="http://schemas.microsoft.com/office/drawing/2014/main" val="20002"/>
                    </a:ext>
                  </a:extLst>
                </a:gridCol>
                <a:gridCol w="650138">
                  <a:extLst>
                    <a:ext uri="{9D8B030D-6E8A-4147-A177-3AD203B41FA5}">
                      <a16:colId xmlns:a16="http://schemas.microsoft.com/office/drawing/2014/main" val="20003"/>
                    </a:ext>
                  </a:extLst>
                </a:gridCol>
                <a:gridCol w="609504">
                  <a:extLst>
                    <a:ext uri="{9D8B030D-6E8A-4147-A177-3AD203B41FA5}">
                      <a16:colId xmlns:a16="http://schemas.microsoft.com/office/drawing/2014/main" val="20004"/>
                    </a:ext>
                  </a:extLst>
                </a:gridCol>
                <a:gridCol w="639302">
                  <a:extLst>
                    <a:ext uri="{9D8B030D-6E8A-4147-A177-3AD203B41FA5}">
                      <a16:colId xmlns:a16="http://schemas.microsoft.com/office/drawing/2014/main" val="20005"/>
                    </a:ext>
                  </a:extLst>
                </a:gridCol>
              </a:tblGrid>
              <a:tr h="149087">
                <a:tc>
                  <a:txBody>
                    <a:bodyPr/>
                    <a:lstStyle/>
                    <a:p>
                      <a:pPr algn="l" fontAlgn="t"/>
                      <a:r>
                        <a:rPr lang="nb-NO" sz="800" b="0" i="0" u="none" strike="noStrike" dirty="0">
                          <a:solidFill>
                            <a:srgbClr val="000000"/>
                          </a:solidFill>
                          <a:effectLst/>
                          <a:latin typeface="Times New Roman"/>
                        </a:rPr>
                        <a:t> </a:t>
                      </a:r>
                    </a:p>
                  </a:txBody>
                  <a:tcPr marL="9372" marR="9372" marT="93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800" b="1" i="0" u="none" strike="noStrike" dirty="0">
                          <a:solidFill>
                            <a:srgbClr val="000000"/>
                          </a:solidFill>
                          <a:effectLst/>
                          <a:latin typeface="Arial"/>
                        </a:rPr>
                        <a:t>2008</a:t>
                      </a:r>
                    </a:p>
                  </a:txBody>
                  <a:tcPr marL="9372" marR="9372" marT="93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800" b="1" i="0" u="none" strike="noStrike">
                          <a:solidFill>
                            <a:srgbClr val="000000"/>
                          </a:solidFill>
                          <a:effectLst/>
                          <a:latin typeface="Arial"/>
                        </a:rPr>
                        <a:t>2009</a:t>
                      </a:r>
                    </a:p>
                  </a:txBody>
                  <a:tcPr marL="9372" marR="9372" marT="93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800" b="1" i="0" u="none" strike="noStrike" dirty="0">
                          <a:solidFill>
                            <a:srgbClr val="000000"/>
                          </a:solidFill>
                          <a:effectLst/>
                          <a:latin typeface="Arial"/>
                        </a:rPr>
                        <a:t>2010</a:t>
                      </a:r>
                    </a:p>
                  </a:txBody>
                  <a:tcPr marL="9372" marR="9372" marT="93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800" b="1" i="0" u="none" strike="noStrike">
                          <a:solidFill>
                            <a:srgbClr val="000000"/>
                          </a:solidFill>
                          <a:effectLst/>
                          <a:latin typeface="Arial"/>
                        </a:rPr>
                        <a:t>2011</a:t>
                      </a:r>
                    </a:p>
                  </a:txBody>
                  <a:tcPr marL="9372" marR="9372" marT="93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800" b="1" i="0" u="none" strike="noStrike">
                          <a:solidFill>
                            <a:srgbClr val="000000"/>
                          </a:solidFill>
                          <a:effectLst/>
                          <a:latin typeface="Arial"/>
                        </a:rPr>
                        <a:t>2012</a:t>
                      </a:r>
                    </a:p>
                  </a:txBody>
                  <a:tcPr marL="9372" marR="9372" marT="93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087">
                <a:tc>
                  <a:txBody>
                    <a:bodyPr/>
                    <a:lstStyle/>
                    <a:p>
                      <a:pPr algn="l" fontAlgn="t"/>
                      <a:r>
                        <a:rPr lang="nb-NO" sz="800" b="1" i="0" u="none" strike="noStrike">
                          <a:solidFill>
                            <a:srgbClr val="000000"/>
                          </a:solidFill>
                          <a:effectLst/>
                          <a:latin typeface="Tahoma"/>
                        </a:rPr>
                        <a:t>Toplam - Total</a:t>
                      </a:r>
                    </a:p>
                  </a:txBody>
                  <a:tcPr marL="9372" marR="9372" marT="937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nb-NO" sz="800" b="1" i="0" u="none" strike="noStrike" dirty="0">
                          <a:solidFill>
                            <a:srgbClr val="000000"/>
                          </a:solidFill>
                          <a:effectLst/>
                          <a:latin typeface="Tahoma"/>
                        </a:rPr>
                        <a:t>6 796 629</a:t>
                      </a:r>
                    </a:p>
                  </a:txBody>
                  <a:tcPr marL="9372" marR="9372" marT="937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nb-NO" sz="800" b="1" i="0" u="none" strike="noStrike" dirty="0">
                          <a:solidFill>
                            <a:srgbClr val="000000"/>
                          </a:solidFill>
                          <a:effectLst/>
                          <a:latin typeface="Tahoma"/>
                        </a:rPr>
                        <a:t>7 093 964</a:t>
                      </a:r>
                    </a:p>
                  </a:txBody>
                  <a:tcPr marL="9372" marR="9372" marT="937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nb-NO" sz="800" b="1" i="0" u="none" strike="noStrike" dirty="0">
                          <a:solidFill>
                            <a:srgbClr val="000000"/>
                          </a:solidFill>
                          <a:effectLst/>
                          <a:latin typeface="Tahoma"/>
                        </a:rPr>
                        <a:t>7 544 871</a:t>
                      </a:r>
                    </a:p>
                  </a:txBody>
                  <a:tcPr marL="9372" marR="9372" marT="937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nb-NO" sz="800" b="1" i="0" u="none" strike="noStrike" dirty="0">
                          <a:solidFill>
                            <a:srgbClr val="000000"/>
                          </a:solidFill>
                          <a:effectLst/>
                          <a:latin typeface="Tahoma"/>
                        </a:rPr>
                        <a:t>8 113 111</a:t>
                      </a:r>
                    </a:p>
                  </a:txBody>
                  <a:tcPr marL="9372" marR="9372" marT="937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nb-NO" sz="800" b="1" i="0" u="none" strike="noStrike" dirty="0">
                          <a:solidFill>
                            <a:srgbClr val="000000"/>
                          </a:solidFill>
                          <a:effectLst/>
                          <a:latin typeface="Tahoma"/>
                        </a:rPr>
                        <a:t>8 648 875</a:t>
                      </a:r>
                    </a:p>
                  </a:txBody>
                  <a:tcPr marL="9372" marR="9372" marT="9371"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9087">
                <a:tc>
                  <a:txBody>
                    <a:bodyPr/>
                    <a:lstStyle/>
                    <a:p>
                      <a:pPr algn="l" fontAlgn="t"/>
                      <a:r>
                        <a:rPr lang="nb-NO" sz="800" b="0" i="0" u="none" strike="noStrike" dirty="0">
                          <a:solidFill>
                            <a:srgbClr val="000000"/>
                          </a:solidFill>
                          <a:effectLst/>
                          <a:latin typeface="Tahoma"/>
                        </a:rPr>
                        <a:t>Renault</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1 792 933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1 831 504</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1 896 922</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1 984 801</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2 052 457</a:t>
                      </a:r>
                    </a:p>
                  </a:txBody>
                  <a:tcPr marL="9372" marR="9372" marT="9371" marB="0">
                    <a:lnL>
                      <a:noFill/>
                    </a:lnL>
                    <a:lnR>
                      <a:noFill/>
                    </a:lnR>
                    <a:lnT>
                      <a:noFill/>
                    </a:lnT>
                    <a:lnB>
                      <a:noFill/>
                    </a:lnB>
                  </a:tcPr>
                </a:tc>
                <a:extLst>
                  <a:ext uri="{0D108BD9-81ED-4DB2-BD59-A6C34878D82A}">
                    <a16:rowId xmlns:a16="http://schemas.microsoft.com/office/drawing/2014/main" val="10002"/>
                  </a:ext>
                </a:extLst>
              </a:tr>
              <a:tr h="171450">
                <a:tc>
                  <a:txBody>
                    <a:bodyPr/>
                    <a:lstStyle/>
                    <a:p>
                      <a:pPr algn="l" fontAlgn="t"/>
                      <a:r>
                        <a:rPr lang="nb-NO" sz="800" b="0" i="0" u="none" strike="noStrike" dirty="0">
                          <a:solidFill>
                            <a:srgbClr val="000000"/>
                          </a:solidFill>
                          <a:effectLst/>
                          <a:latin typeface="Tahoma"/>
                        </a:rPr>
                        <a:t>Murat (</a:t>
                      </a:r>
                      <a:r>
                        <a:rPr lang="nb-NO" sz="800" b="0" i="0" u="none" strike="noStrike" dirty="0" err="1">
                          <a:solidFill>
                            <a:srgbClr val="000000"/>
                          </a:solidFill>
                          <a:effectLst/>
                          <a:latin typeface="Tahoma"/>
                        </a:rPr>
                        <a:t>Tofa</a:t>
                      </a:r>
                      <a:r>
                        <a:rPr lang="nb-NO" sz="800" b="0" i="0" u="none" strike="noStrike" dirty="0">
                          <a:solidFill>
                            <a:srgbClr val="000000"/>
                          </a:solidFill>
                          <a:effectLst/>
                          <a:latin typeface="Tahoma"/>
                        </a:rPr>
                        <a:t>)</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1 241 487</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1 222 985</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1 213 976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1 205 804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1 198 066</a:t>
                      </a:r>
                    </a:p>
                  </a:txBody>
                  <a:tcPr marL="9372" marR="9372" marT="9371" marB="0">
                    <a:lnL>
                      <a:noFill/>
                    </a:lnL>
                    <a:lnR>
                      <a:noFill/>
                    </a:lnR>
                    <a:lnT>
                      <a:noFill/>
                    </a:lnT>
                    <a:lnB>
                      <a:noFill/>
                    </a:lnB>
                  </a:tcPr>
                </a:tc>
                <a:extLst>
                  <a:ext uri="{0D108BD9-81ED-4DB2-BD59-A6C34878D82A}">
                    <a16:rowId xmlns:a16="http://schemas.microsoft.com/office/drawing/2014/main" val="10003"/>
                  </a:ext>
                </a:extLst>
              </a:tr>
              <a:tr h="149087">
                <a:tc>
                  <a:txBody>
                    <a:bodyPr/>
                    <a:lstStyle/>
                    <a:p>
                      <a:pPr algn="l" fontAlgn="t"/>
                      <a:r>
                        <a:rPr lang="nb-NO" sz="800" b="0" i="0" u="none" strike="noStrike">
                          <a:solidFill>
                            <a:srgbClr val="000000"/>
                          </a:solidFill>
                          <a:effectLst/>
                          <a:latin typeface="Tahoma"/>
                        </a:rPr>
                        <a:t>Fiat</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529 666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555 312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594 437</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651 837</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698 299</a:t>
                      </a:r>
                    </a:p>
                  </a:txBody>
                  <a:tcPr marL="9372" marR="9372" marT="9371" marB="0">
                    <a:lnL>
                      <a:noFill/>
                    </a:lnL>
                    <a:lnR>
                      <a:noFill/>
                    </a:lnR>
                    <a:lnT>
                      <a:noFill/>
                    </a:lnT>
                    <a:lnB>
                      <a:noFill/>
                    </a:lnB>
                  </a:tcPr>
                </a:tc>
                <a:extLst>
                  <a:ext uri="{0D108BD9-81ED-4DB2-BD59-A6C34878D82A}">
                    <a16:rowId xmlns:a16="http://schemas.microsoft.com/office/drawing/2014/main" val="10004"/>
                  </a:ext>
                </a:extLst>
              </a:tr>
              <a:tr h="149087">
                <a:tc>
                  <a:txBody>
                    <a:bodyPr/>
                    <a:lstStyle/>
                    <a:p>
                      <a:pPr algn="l" fontAlgn="t"/>
                      <a:r>
                        <a:rPr lang="nb-NO" sz="800" b="0" i="0" u="none" strike="noStrike">
                          <a:solidFill>
                            <a:srgbClr val="000000"/>
                          </a:solidFill>
                          <a:effectLst/>
                          <a:latin typeface="Tahoma"/>
                        </a:rPr>
                        <a:t>Opel</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464 722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485 159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520 249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570 545</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619 573</a:t>
                      </a:r>
                    </a:p>
                  </a:txBody>
                  <a:tcPr marL="9372" marR="9372" marT="9371" marB="0">
                    <a:lnL>
                      <a:noFill/>
                    </a:lnL>
                    <a:lnR>
                      <a:noFill/>
                    </a:lnR>
                    <a:lnT>
                      <a:noFill/>
                    </a:lnT>
                    <a:lnB>
                      <a:noFill/>
                    </a:lnB>
                  </a:tcPr>
                </a:tc>
                <a:extLst>
                  <a:ext uri="{0D108BD9-81ED-4DB2-BD59-A6C34878D82A}">
                    <a16:rowId xmlns:a16="http://schemas.microsoft.com/office/drawing/2014/main" val="10005"/>
                  </a:ext>
                </a:extLst>
              </a:tr>
              <a:tr h="149087">
                <a:tc>
                  <a:txBody>
                    <a:bodyPr/>
                    <a:lstStyle/>
                    <a:p>
                      <a:pPr algn="l" fontAlgn="t"/>
                      <a:r>
                        <a:rPr lang="nb-NO" sz="800" b="0" i="0" u="none" strike="noStrike">
                          <a:solidFill>
                            <a:srgbClr val="000000"/>
                          </a:solidFill>
                          <a:effectLst/>
                          <a:latin typeface="Tahoma"/>
                        </a:rPr>
                        <a:t>Ford</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411 255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439 694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486 724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545 222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591 092</a:t>
                      </a:r>
                    </a:p>
                  </a:txBody>
                  <a:tcPr marL="9372" marR="9372" marT="9371" marB="0">
                    <a:lnL>
                      <a:noFill/>
                    </a:lnL>
                    <a:lnR>
                      <a:noFill/>
                    </a:lnR>
                    <a:lnT>
                      <a:noFill/>
                    </a:lnT>
                    <a:lnB>
                      <a:noFill/>
                    </a:lnB>
                  </a:tcPr>
                </a:tc>
                <a:extLst>
                  <a:ext uri="{0D108BD9-81ED-4DB2-BD59-A6C34878D82A}">
                    <a16:rowId xmlns:a16="http://schemas.microsoft.com/office/drawing/2014/main" val="10006"/>
                  </a:ext>
                </a:extLst>
              </a:tr>
              <a:tr h="149087">
                <a:tc>
                  <a:txBody>
                    <a:bodyPr/>
                    <a:lstStyle/>
                    <a:p>
                      <a:pPr algn="l" fontAlgn="t"/>
                      <a:r>
                        <a:rPr lang="nb-NO" sz="800" b="0" i="0" u="none" strike="noStrike" dirty="0">
                          <a:solidFill>
                            <a:srgbClr val="000000"/>
                          </a:solidFill>
                          <a:effectLst/>
                          <a:latin typeface="Tahoma"/>
                        </a:rPr>
                        <a:t>Volkswagen</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322 228</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348 729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387 439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441 221</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507 921</a:t>
                      </a:r>
                    </a:p>
                  </a:txBody>
                  <a:tcPr marL="9372" marR="9372" marT="9371" marB="0">
                    <a:lnL>
                      <a:noFill/>
                    </a:lnL>
                    <a:lnR>
                      <a:noFill/>
                    </a:lnR>
                    <a:lnT>
                      <a:noFill/>
                    </a:lnT>
                    <a:lnB>
                      <a:noFill/>
                    </a:lnB>
                  </a:tcPr>
                </a:tc>
                <a:extLst>
                  <a:ext uri="{0D108BD9-81ED-4DB2-BD59-A6C34878D82A}">
                    <a16:rowId xmlns:a16="http://schemas.microsoft.com/office/drawing/2014/main" val="10007"/>
                  </a:ext>
                </a:extLst>
              </a:tr>
              <a:tr h="149087">
                <a:tc>
                  <a:txBody>
                    <a:bodyPr/>
                    <a:lstStyle/>
                    <a:p>
                      <a:pPr algn="l" fontAlgn="t"/>
                      <a:r>
                        <a:rPr lang="nb-NO" sz="800" b="0" i="0" u="none" strike="noStrike" dirty="0">
                          <a:solidFill>
                            <a:srgbClr val="000000"/>
                          </a:solidFill>
                          <a:effectLst/>
                          <a:latin typeface="Tahoma"/>
                        </a:rPr>
                        <a:t>Hyundai</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278 845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330 581</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382 696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427 632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469 459</a:t>
                      </a:r>
                    </a:p>
                  </a:txBody>
                  <a:tcPr marL="9372" marR="9372" marT="9371" marB="0">
                    <a:lnL>
                      <a:noFill/>
                    </a:lnL>
                    <a:lnR>
                      <a:noFill/>
                    </a:lnR>
                    <a:lnT>
                      <a:noFill/>
                    </a:lnT>
                    <a:lnB>
                      <a:noFill/>
                    </a:lnB>
                  </a:tcPr>
                </a:tc>
                <a:extLst>
                  <a:ext uri="{0D108BD9-81ED-4DB2-BD59-A6C34878D82A}">
                    <a16:rowId xmlns:a16="http://schemas.microsoft.com/office/drawing/2014/main" val="10008"/>
                  </a:ext>
                </a:extLst>
              </a:tr>
              <a:tr h="149087">
                <a:tc>
                  <a:txBody>
                    <a:bodyPr/>
                    <a:lstStyle/>
                    <a:p>
                      <a:pPr algn="l" fontAlgn="t"/>
                      <a:r>
                        <a:rPr lang="nb-NO" sz="800" b="0" i="0" u="none" strike="noStrike">
                          <a:solidFill>
                            <a:srgbClr val="000000"/>
                          </a:solidFill>
                          <a:effectLst/>
                          <a:latin typeface="Tahoma"/>
                        </a:rPr>
                        <a:t>Toyota</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325 013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348 607</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383 016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420 720</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452 291</a:t>
                      </a:r>
                    </a:p>
                  </a:txBody>
                  <a:tcPr marL="9372" marR="9372" marT="9371" marB="0">
                    <a:lnL>
                      <a:noFill/>
                    </a:lnL>
                    <a:lnR>
                      <a:noFill/>
                    </a:lnR>
                    <a:lnT>
                      <a:noFill/>
                    </a:lnT>
                    <a:lnB>
                      <a:noFill/>
                    </a:lnB>
                  </a:tcPr>
                </a:tc>
                <a:extLst>
                  <a:ext uri="{0D108BD9-81ED-4DB2-BD59-A6C34878D82A}">
                    <a16:rowId xmlns:a16="http://schemas.microsoft.com/office/drawing/2014/main" val="10009"/>
                  </a:ext>
                </a:extLst>
              </a:tr>
              <a:tr h="149087">
                <a:tc>
                  <a:txBody>
                    <a:bodyPr/>
                    <a:lstStyle/>
                    <a:p>
                      <a:pPr algn="l" fontAlgn="t"/>
                      <a:r>
                        <a:rPr lang="nb-NO" sz="800" b="0" i="0" u="none" strike="noStrike">
                          <a:solidFill>
                            <a:srgbClr val="000000"/>
                          </a:solidFill>
                          <a:effectLst/>
                          <a:latin typeface="Tahoma"/>
                        </a:rPr>
                        <a:t>Peugeot</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181 492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194 166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211 443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227 433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240 566</a:t>
                      </a:r>
                    </a:p>
                  </a:txBody>
                  <a:tcPr marL="9372" marR="9372" marT="9371" marB="0">
                    <a:lnL>
                      <a:noFill/>
                    </a:lnL>
                    <a:lnR>
                      <a:noFill/>
                    </a:lnR>
                    <a:lnT>
                      <a:noFill/>
                    </a:lnT>
                    <a:lnB>
                      <a:noFill/>
                    </a:lnB>
                  </a:tcPr>
                </a:tc>
                <a:extLst>
                  <a:ext uri="{0D108BD9-81ED-4DB2-BD59-A6C34878D82A}">
                    <a16:rowId xmlns:a16="http://schemas.microsoft.com/office/drawing/2014/main" val="10010"/>
                  </a:ext>
                </a:extLst>
              </a:tr>
              <a:tr h="149087">
                <a:tc>
                  <a:txBody>
                    <a:bodyPr/>
                    <a:lstStyle/>
                    <a:p>
                      <a:pPr algn="l" fontAlgn="t"/>
                      <a:r>
                        <a:rPr lang="nb-NO" sz="800" b="0" i="0" u="none" strike="noStrike">
                          <a:solidFill>
                            <a:srgbClr val="000000"/>
                          </a:solidFill>
                          <a:effectLst/>
                          <a:latin typeface="Tahoma"/>
                        </a:rPr>
                        <a:t>Honda</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171 722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187 579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202 708</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217 701</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232 585</a:t>
                      </a:r>
                    </a:p>
                  </a:txBody>
                  <a:tcPr marL="9372" marR="9372" marT="9371" marB="0">
                    <a:lnL>
                      <a:noFill/>
                    </a:lnL>
                    <a:lnR>
                      <a:noFill/>
                    </a:lnR>
                    <a:lnT>
                      <a:noFill/>
                    </a:lnT>
                    <a:lnB>
                      <a:noFill/>
                    </a:lnB>
                  </a:tcPr>
                </a:tc>
                <a:extLst>
                  <a:ext uri="{0D108BD9-81ED-4DB2-BD59-A6C34878D82A}">
                    <a16:rowId xmlns:a16="http://schemas.microsoft.com/office/drawing/2014/main" val="10011"/>
                  </a:ext>
                </a:extLst>
              </a:tr>
              <a:tr h="149087">
                <a:tc>
                  <a:txBody>
                    <a:bodyPr/>
                    <a:lstStyle/>
                    <a:p>
                      <a:pPr algn="l" fontAlgn="t"/>
                      <a:r>
                        <a:rPr lang="nb-NO" sz="800" b="0" i="0" u="none" strike="noStrike">
                          <a:solidFill>
                            <a:srgbClr val="000000"/>
                          </a:solidFill>
                          <a:effectLst/>
                          <a:latin typeface="Tahoma"/>
                        </a:rPr>
                        <a:t>Mercedes</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151 338</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159 685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170 085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182 303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194 676</a:t>
                      </a:r>
                    </a:p>
                  </a:txBody>
                  <a:tcPr marL="9372" marR="9372" marT="9371" marB="0">
                    <a:lnL>
                      <a:noFill/>
                    </a:lnL>
                    <a:lnR>
                      <a:noFill/>
                    </a:lnR>
                    <a:lnT>
                      <a:noFill/>
                    </a:lnT>
                    <a:lnB>
                      <a:noFill/>
                    </a:lnB>
                  </a:tcPr>
                </a:tc>
                <a:extLst>
                  <a:ext uri="{0D108BD9-81ED-4DB2-BD59-A6C34878D82A}">
                    <a16:rowId xmlns:a16="http://schemas.microsoft.com/office/drawing/2014/main" val="10012"/>
                  </a:ext>
                </a:extLst>
              </a:tr>
              <a:tr h="149087">
                <a:tc>
                  <a:txBody>
                    <a:bodyPr/>
                    <a:lstStyle/>
                    <a:p>
                      <a:pPr algn="l" fontAlgn="t"/>
                      <a:r>
                        <a:rPr lang="nb-NO" sz="800" b="0" i="0" u="none" strike="noStrike">
                          <a:solidFill>
                            <a:srgbClr val="000000"/>
                          </a:solidFill>
                          <a:effectLst/>
                          <a:latin typeface="Tahoma"/>
                        </a:rPr>
                        <a:t>BMW</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92 005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98 069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108 656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124 920</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141 087</a:t>
                      </a:r>
                    </a:p>
                  </a:txBody>
                  <a:tcPr marL="9372" marR="9372" marT="9371" marB="0">
                    <a:lnL>
                      <a:noFill/>
                    </a:lnL>
                    <a:lnR>
                      <a:noFill/>
                    </a:lnR>
                    <a:lnT>
                      <a:noFill/>
                    </a:lnT>
                    <a:lnB>
                      <a:noFill/>
                    </a:lnB>
                  </a:tcPr>
                </a:tc>
                <a:extLst>
                  <a:ext uri="{0D108BD9-81ED-4DB2-BD59-A6C34878D82A}">
                    <a16:rowId xmlns:a16="http://schemas.microsoft.com/office/drawing/2014/main" val="10013"/>
                  </a:ext>
                </a:extLst>
              </a:tr>
              <a:tr h="149087">
                <a:tc>
                  <a:txBody>
                    <a:bodyPr/>
                    <a:lstStyle/>
                    <a:p>
                      <a:pPr algn="l" fontAlgn="t"/>
                      <a:r>
                        <a:rPr lang="nb-NO" sz="800" b="0" i="0" u="none" strike="noStrike">
                          <a:solidFill>
                            <a:srgbClr val="000000"/>
                          </a:solidFill>
                          <a:effectLst/>
                          <a:latin typeface="Tahoma"/>
                        </a:rPr>
                        <a:t>Skoda</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93 466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96 244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101 825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109 056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118 545</a:t>
                      </a:r>
                    </a:p>
                  </a:txBody>
                  <a:tcPr marL="9372" marR="9372" marT="9371" marB="0">
                    <a:lnL>
                      <a:noFill/>
                    </a:lnL>
                    <a:lnR>
                      <a:noFill/>
                    </a:lnR>
                    <a:lnT>
                      <a:noFill/>
                    </a:lnT>
                    <a:lnB>
                      <a:noFill/>
                    </a:lnB>
                  </a:tcPr>
                </a:tc>
                <a:extLst>
                  <a:ext uri="{0D108BD9-81ED-4DB2-BD59-A6C34878D82A}">
                    <a16:rowId xmlns:a16="http://schemas.microsoft.com/office/drawing/2014/main" val="10014"/>
                  </a:ext>
                </a:extLst>
              </a:tr>
              <a:tr h="149087">
                <a:tc>
                  <a:txBody>
                    <a:bodyPr/>
                    <a:lstStyle/>
                    <a:p>
                      <a:pPr algn="l" fontAlgn="t"/>
                      <a:r>
                        <a:rPr lang="nb-NO" sz="800" b="0" i="0" u="none" strike="noStrike">
                          <a:solidFill>
                            <a:srgbClr val="000000"/>
                          </a:solidFill>
                          <a:effectLst/>
                          <a:latin typeface="Tahoma"/>
                        </a:rPr>
                        <a:t>Chevrolet</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44 744</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54 443</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70 505</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93 294</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113 391</a:t>
                      </a:r>
                    </a:p>
                  </a:txBody>
                  <a:tcPr marL="9372" marR="9372" marT="9371" marB="0">
                    <a:lnL>
                      <a:noFill/>
                    </a:lnL>
                    <a:lnR>
                      <a:noFill/>
                    </a:lnR>
                    <a:lnT>
                      <a:noFill/>
                    </a:lnT>
                    <a:lnB>
                      <a:noFill/>
                    </a:lnB>
                  </a:tcPr>
                </a:tc>
                <a:extLst>
                  <a:ext uri="{0D108BD9-81ED-4DB2-BD59-A6C34878D82A}">
                    <a16:rowId xmlns:a16="http://schemas.microsoft.com/office/drawing/2014/main" val="10015"/>
                  </a:ext>
                </a:extLst>
              </a:tr>
              <a:tr h="149087">
                <a:tc>
                  <a:txBody>
                    <a:bodyPr/>
                    <a:lstStyle/>
                    <a:p>
                      <a:pPr algn="l" fontAlgn="t"/>
                      <a:r>
                        <a:rPr lang="nb-NO" sz="800" b="0" i="0" u="none" strike="noStrike">
                          <a:solidFill>
                            <a:srgbClr val="000000"/>
                          </a:solidFill>
                          <a:effectLst/>
                          <a:latin typeface="Tahoma"/>
                        </a:rPr>
                        <a:t>Nissan</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59 449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64 606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74 545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92 291</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110 601</a:t>
                      </a:r>
                    </a:p>
                  </a:txBody>
                  <a:tcPr marL="9372" marR="9372" marT="9371" marB="0">
                    <a:lnL>
                      <a:noFill/>
                    </a:lnL>
                    <a:lnR>
                      <a:noFill/>
                    </a:lnR>
                    <a:lnT>
                      <a:noFill/>
                    </a:lnT>
                    <a:lnB>
                      <a:noFill/>
                    </a:lnB>
                  </a:tcPr>
                </a:tc>
                <a:extLst>
                  <a:ext uri="{0D108BD9-81ED-4DB2-BD59-A6C34878D82A}">
                    <a16:rowId xmlns:a16="http://schemas.microsoft.com/office/drawing/2014/main" val="10016"/>
                  </a:ext>
                </a:extLst>
              </a:tr>
              <a:tr h="149087">
                <a:tc>
                  <a:txBody>
                    <a:bodyPr/>
                    <a:lstStyle/>
                    <a:p>
                      <a:pPr algn="l" fontAlgn="t"/>
                      <a:r>
                        <a:rPr lang="nb-NO" sz="800" b="0" i="0" u="none" strike="noStrike">
                          <a:solidFill>
                            <a:srgbClr val="000000"/>
                          </a:solidFill>
                          <a:effectLst/>
                          <a:latin typeface="Tahoma"/>
                        </a:rPr>
                        <a:t>Citroen</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61 995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68 519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79 385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93 725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108 752</a:t>
                      </a:r>
                    </a:p>
                  </a:txBody>
                  <a:tcPr marL="9372" marR="9372" marT="9371" marB="0">
                    <a:lnL>
                      <a:noFill/>
                    </a:lnL>
                    <a:lnR>
                      <a:noFill/>
                    </a:lnR>
                    <a:lnT>
                      <a:noFill/>
                    </a:lnT>
                    <a:lnB>
                      <a:noFill/>
                    </a:lnB>
                  </a:tcPr>
                </a:tc>
                <a:extLst>
                  <a:ext uri="{0D108BD9-81ED-4DB2-BD59-A6C34878D82A}">
                    <a16:rowId xmlns:a16="http://schemas.microsoft.com/office/drawing/2014/main" val="10017"/>
                  </a:ext>
                </a:extLst>
              </a:tr>
              <a:tr h="149087">
                <a:tc>
                  <a:txBody>
                    <a:bodyPr/>
                    <a:lstStyle/>
                    <a:p>
                      <a:pPr algn="l" fontAlgn="t"/>
                      <a:r>
                        <a:rPr lang="nb-NO" sz="800" b="0" i="0" u="none" strike="noStrike">
                          <a:solidFill>
                            <a:srgbClr val="000000"/>
                          </a:solidFill>
                          <a:effectLst/>
                          <a:latin typeface="Tahoma"/>
                        </a:rPr>
                        <a:t>Lada</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95 667</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95 466</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95 203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94 829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94 559</a:t>
                      </a:r>
                    </a:p>
                  </a:txBody>
                  <a:tcPr marL="9372" marR="9372" marT="9371" marB="0">
                    <a:lnL>
                      <a:noFill/>
                    </a:lnL>
                    <a:lnR>
                      <a:noFill/>
                    </a:lnR>
                    <a:lnT>
                      <a:noFill/>
                    </a:lnT>
                    <a:lnB>
                      <a:noFill/>
                    </a:lnB>
                  </a:tcPr>
                </a:tc>
                <a:extLst>
                  <a:ext uri="{0D108BD9-81ED-4DB2-BD59-A6C34878D82A}">
                    <a16:rowId xmlns:a16="http://schemas.microsoft.com/office/drawing/2014/main" val="10018"/>
                  </a:ext>
                </a:extLst>
              </a:tr>
              <a:tr h="149087">
                <a:tc>
                  <a:txBody>
                    <a:bodyPr/>
                    <a:lstStyle/>
                    <a:p>
                      <a:pPr algn="l" fontAlgn="t"/>
                      <a:r>
                        <a:rPr lang="nb-NO" sz="800" b="0" i="0" u="none" strike="noStrike">
                          <a:solidFill>
                            <a:srgbClr val="000000"/>
                          </a:solidFill>
                          <a:effectLst/>
                          <a:latin typeface="Tahoma"/>
                        </a:rPr>
                        <a:t>Dacia</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30 865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36 393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48 281</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65 989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92 416</a:t>
                      </a:r>
                    </a:p>
                  </a:txBody>
                  <a:tcPr marL="9372" marR="9372" marT="9371" marB="0">
                    <a:lnL>
                      <a:noFill/>
                    </a:lnL>
                    <a:lnR>
                      <a:noFill/>
                    </a:lnR>
                    <a:lnT>
                      <a:noFill/>
                    </a:lnT>
                    <a:lnB>
                      <a:noFill/>
                    </a:lnB>
                  </a:tcPr>
                </a:tc>
                <a:extLst>
                  <a:ext uri="{0D108BD9-81ED-4DB2-BD59-A6C34878D82A}">
                    <a16:rowId xmlns:a16="http://schemas.microsoft.com/office/drawing/2014/main" val="10019"/>
                  </a:ext>
                </a:extLst>
              </a:tr>
              <a:tr h="149087">
                <a:tc>
                  <a:txBody>
                    <a:bodyPr/>
                    <a:lstStyle/>
                    <a:p>
                      <a:pPr algn="l" fontAlgn="t"/>
                      <a:r>
                        <a:rPr lang="nb-NO" sz="800" b="0" i="0" u="none" strike="noStrike">
                          <a:solidFill>
                            <a:srgbClr val="000000"/>
                          </a:solidFill>
                          <a:effectLst/>
                          <a:latin typeface="Tahoma"/>
                        </a:rPr>
                        <a:t>Audi</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48 249</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54 757</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64 780</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77 051</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91 620</a:t>
                      </a:r>
                    </a:p>
                  </a:txBody>
                  <a:tcPr marL="9372" marR="9372" marT="9371" marB="0">
                    <a:lnL>
                      <a:noFill/>
                    </a:lnL>
                    <a:lnR>
                      <a:noFill/>
                    </a:lnR>
                    <a:lnT>
                      <a:noFill/>
                    </a:lnT>
                    <a:lnB>
                      <a:noFill/>
                    </a:lnB>
                  </a:tcPr>
                </a:tc>
                <a:extLst>
                  <a:ext uri="{0D108BD9-81ED-4DB2-BD59-A6C34878D82A}">
                    <a16:rowId xmlns:a16="http://schemas.microsoft.com/office/drawing/2014/main" val="10020"/>
                  </a:ext>
                </a:extLst>
              </a:tr>
              <a:tr h="149087">
                <a:tc>
                  <a:txBody>
                    <a:bodyPr/>
                    <a:lstStyle/>
                    <a:p>
                      <a:pPr algn="l" fontAlgn="t"/>
                      <a:r>
                        <a:rPr lang="nb-NO" sz="800" b="0" i="0" u="none" strike="noStrike">
                          <a:solidFill>
                            <a:srgbClr val="000000"/>
                          </a:solidFill>
                          <a:effectLst/>
                          <a:latin typeface="Tahoma"/>
                        </a:rPr>
                        <a:t>Kia</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52 975</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57 893</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66 574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76 032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87 613</a:t>
                      </a:r>
                    </a:p>
                  </a:txBody>
                  <a:tcPr marL="9372" marR="9372" marT="9371" marB="0">
                    <a:lnL>
                      <a:noFill/>
                    </a:lnL>
                    <a:lnR>
                      <a:noFill/>
                    </a:lnR>
                    <a:lnT>
                      <a:noFill/>
                    </a:lnT>
                    <a:lnB>
                      <a:noFill/>
                    </a:lnB>
                  </a:tcPr>
                </a:tc>
                <a:extLst>
                  <a:ext uri="{0D108BD9-81ED-4DB2-BD59-A6C34878D82A}">
                    <a16:rowId xmlns:a16="http://schemas.microsoft.com/office/drawing/2014/main" val="10021"/>
                  </a:ext>
                </a:extLst>
              </a:tr>
              <a:tr h="149087">
                <a:tc>
                  <a:txBody>
                    <a:bodyPr/>
                    <a:lstStyle/>
                    <a:p>
                      <a:pPr algn="l" fontAlgn="t"/>
                      <a:r>
                        <a:rPr lang="nb-NO" sz="800" b="0" i="0" u="none" strike="noStrike">
                          <a:solidFill>
                            <a:srgbClr val="000000"/>
                          </a:solidFill>
                          <a:effectLst/>
                          <a:latin typeface="Tahoma"/>
                        </a:rPr>
                        <a:t>Seat</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45 590</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48 154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52 972</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58 954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64 657</a:t>
                      </a:r>
                    </a:p>
                  </a:txBody>
                  <a:tcPr marL="9372" marR="9372" marT="9371" marB="0">
                    <a:lnL>
                      <a:noFill/>
                    </a:lnL>
                    <a:lnR>
                      <a:noFill/>
                    </a:lnR>
                    <a:lnT>
                      <a:noFill/>
                    </a:lnT>
                    <a:lnB>
                      <a:noFill/>
                    </a:lnB>
                  </a:tcPr>
                </a:tc>
                <a:extLst>
                  <a:ext uri="{0D108BD9-81ED-4DB2-BD59-A6C34878D82A}">
                    <a16:rowId xmlns:a16="http://schemas.microsoft.com/office/drawing/2014/main" val="10022"/>
                  </a:ext>
                </a:extLst>
              </a:tr>
              <a:tr h="149087">
                <a:tc>
                  <a:txBody>
                    <a:bodyPr/>
                    <a:lstStyle/>
                    <a:p>
                      <a:pPr algn="l" fontAlgn="t"/>
                      <a:r>
                        <a:rPr lang="nb-NO" sz="800" b="0" i="0" u="none" strike="noStrike">
                          <a:solidFill>
                            <a:srgbClr val="000000"/>
                          </a:solidFill>
                          <a:effectLst/>
                          <a:latin typeface="Tahoma"/>
                        </a:rPr>
                        <a:t>Mazda</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43 515</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45 657</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47 744</a:t>
                      </a:r>
                    </a:p>
                  </a:txBody>
                  <a:tcPr marL="9372" marR="9372" marT="9371" marB="0">
                    <a:lnL>
                      <a:noFill/>
                    </a:lnL>
                    <a:lnR>
                      <a:noFill/>
                    </a:lnR>
                    <a:lnT>
                      <a:noFill/>
                    </a:lnT>
                    <a:lnB>
                      <a:noFill/>
                    </a:lnB>
                  </a:tcPr>
                </a:tc>
                <a:tc>
                  <a:txBody>
                    <a:bodyPr/>
                    <a:lstStyle/>
                    <a:p>
                      <a:pPr algn="r" fontAlgn="t"/>
                      <a:r>
                        <a:rPr lang="nb-NO" sz="800" b="0" i="0" u="none" strike="noStrike">
                          <a:solidFill>
                            <a:srgbClr val="000000"/>
                          </a:solidFill>
                          <a:effectLst/>
                          <a:latin typeface="Tahoma"/>
                        </a:rPr>
                        <a:t>49 342</a:t>
                      </a:r>
                    </a:p>
                  </a:txBody>
                  <a:tcPr marL="9372" marR="9372" marT="9371" marB="0">
                    <a:lnL>
                      <a:noFill/>
                    </a:lnL>
                    <a:lnR>
                      <a:noFill/>
                    </a:lnR>
                    <a:lnT>
                      <a:noFill/>
                    </a:lnT>
                    <a:lnB>
                      <a:noFill/>
                    </a:lnB>
                  </a:tcPr>
                </a:tc>
                <a:tc>
                  <a:txBody>
                    <a:bodyPr/>
                    <a:lstStyle/>
                    <a:p>
                      <a:pPr algn="r" fontAlgn="t"/>
                      <a:r>
                        <a:rPr lang="nb-NO" sz="800" b="0" i="0" u="none" strike="noStrike" dirty="0">
                          <a:solidFill>
                            <a:srgbClr val="000000"/>
                          </a:solidFill>
                          <a:effectLst/>
                          <a:latin typeface="Tahoma"/>
                        </a:rPr>
                        <a:t>49 835</a:t>
                      </a:r>
                    </a:p>
                  </a:txBody>
                  <a:tcPr marL="9372" marR="9372" marT="9371" marB="0">
                    <a:lnL>
                      <a:noFill/>
                    </a:lnL>
                    <a:lnR>
                      <a:noFill/>
                    </a:lnR>
                    <a:lnT>
                      <a:noFill/>
                    </a:lnT>
                    <a:lnB>
                      <a:noFill/>
                    </a:lnB>
                  </a:tcPr>
                </a:tc>
                <a:extLst>
                  <a:ext uri="{0D108BD9-81ED-4DB2-BD59-A6C34878D82A}">
                    <a16:rowId xmlns:a16="http://schemas.microsoft.com/office/drawing/2014/main" val="10023"/>
                  </a:ext>
                </a:extLst>
              </a:tr>
            </a:tbl>
          </a:graphicData>
        </a:graphic>
      </p:graphicFrame>
      <p:sp>
        <p:nvSpPr>
          <p:cNvPr id="3" name="TekstSylinder 2"/>
          <p:cNvSpPr txBox="1"/>
          <p:nvPr/>
        </p:nvSpPr>
        <p:spPr>
          <a:xfrm>
            <a:off x="6492213" y="3242951"/>
            <a:ext cx="2651787" cy="2015860"/>
          </a:xfrm>
          <a:prstGeom prst="rect">
            <a:avLst/>
          </a:prstGeom>
          <a:noFill/>
        </p:spPr>
        <p:txBody>
          <a:bodyPr wrap="square" lIns="91430" tIns="45715" rIns="91430" bIns="45715" rtlCol="0">
            <a:spAutoFit/>
          </a:bodyPr>
          <a:lstStyle/>
          <a:p>
            <a:pPr>
              <a:lnSpc>
                <a:spcPts val="2700"/>
              </a:lnSpc>
              <a:spcBef>
                <a:spcPts val="600"/>
              </a:spcBef>
              <a:spcAft>
                <a:spcPts val="600"/>
              </a:spcAft>
            </a:pPr>
            <a:r>
              <a:rPr lang="nb-NO" sz="1700" dirty="0">
                <a:solidFill>
                  <a:srgbClr val="336699"/>
                </a:solidFill>
                <a:latin typeface="+mj-lt"/>
              </a:rPr>
              <a:t>Instead </a:t>
            </a:r>
            <a:r>
              <a:rPr lang="nb-NO" sz="1700" dirty="0" err="1">
                <a:solidFill>
                  <a:srgbClr val="336699"/>
                </a:solidFill>
                <a:latin typeface="+mj-lt"/>
              </a:rPr>
              <a:t>of</a:t>
            </a:r>
            <a:r>
              <a:rPr lang="nb-NO" sz="1700" dirty="0">
                <a:solidFill>
                  <a:srgbClr val="336699"/>
                </a:solidFill>
                <a:latin typeface="+mj-lt"/>
              </a:rPr>
              <a:t> </a:t>
            </a:r>
            <a:r>
              <a:rPr lang="nb-NO" sz="1700" dirty="0" err="1">
                <a:solidFill>
                  <a:srgbClr val="336699"/>
                </a:solidFill>
                <a:latin typeface="+mj-lt"/>
              </a:rPr>
              <a:t>using</a:t>
            </a:r>
            <a:r>
              <a:rPr lang="nb-NO" sz="1700" dirty="0">
                <a:solidFill>
                  <a:srgbClr val="336699"/>
                </a:solidFill>
                <a:latin typeface="+mj-lt"/>
              </a:rPr>
              <a:t> </a:t>
            </a:r>
            <a:r>
              <a:rPr lang="nb-NO" sz="1700" dirty="0" err="1">
                <a:solidFill>
                  <a:srgbClr val="336699"/>
                </a:solidFill>
                <a:latin typeface="+mj-lt"/>
              </a:rPr>
              <a:t>alphabetical</a:t>
            </a:r>
            <a:r>
              <a:rPr lang="nb-NO" sz="1700" dirty="0">
                <a:solidFill>
                  <a:srgbClr val="336699"/>
                </a:solidFill>
                <a:latin typeface="+mj-lt"/>
              </a:rPr>
              <a:t> order, </a:t>
            </a:r>
          </a:p>
          <a:p>
            <a:pPr>
              <a:lnSpc>
                <a:spcPts val="2700"/>
              </a:lnSpc>
              <a:spcBef>
                <a:spcPts val="600"/>
              </a:spcBef>
              <a:spcAft>
                <a:spcPts val="600"/>
              </a:spcAft>
            </a:pPr>
            <a:r>
              <a:rPr lang="nb-NO" sz="1700" dirty="0">
                <a:solidFill>
                  <a:srgbClr val="336699"/>
                </a:solidFill>
                <a:latin typeface="+mj-lt"/>
              </a:rPr>
              <a:t>sort by </a:t>
            </a:r>
            <a:r>
              <a:rPr lang="nb-NO" sz="1700" dirty="0" err="1">
                <a:solidFill>
                  <a:srgbClr val="336699"/>
                </a:solidFill>
                <a:latin typeface="+mj-lt"/>
              </a:rPr>
              <a:t>value</a:t>
            </a:r>
            <a:r>
              <a:rPr lang="nb-NO" sz="1700" dirty="0">
                <a:solidFill>
                  <a:srgbClr val="336699"/>
                </a:solidFill>
                <a:latin typeface="+mj-lt"/>
              </a:rPr>
              <a:t> – from </a:t>
            </a:r>
            <a:r>
              <a:rPr lang="nb-NO" sz="1700" dirty="0" err="1">
                <a:solidFill>
                  <a:srgbClr val="336699"/>
                </a:solidFill>
                <a:latin typeface="+mj-lt"/>
              </a:rPr>
              <a:t>highest</a:t>
            </a:r>
            <a:r>
              <a:rPr lang="nb-NO" sz="1700" dirty="0">
                <a:solidFill>
                  <a:srgbClr val="336699"/>
                </a:solidFill>
                <a:latin typeface="+mj-lt"/>
              </a:rPr>
              <a:t> to </a:t>
            </a:r>
            <a:r>
              <a:rPr lang="nb-NO" sz="1700" dirty="0" err="1">
                <a:solidFill>
                  <a:srgbClr val="336699"/>
                </a:solidFill>
                <a:latin typeface="+mj-lt"/>
              </a:rPr>
              <a:t>lowest</a:t>
            </a:r>
            <a:r>
              <a:rPr lang="nb-NO" sz="1700" dirty="0">
                <a:solidFill>
                  <a:srgbClr val="336699"/>
                </a:solidFill>
                <a:latin typeface="+mj-lt"/>
              </a:rPr>
              <a:t> (latest </a:t>
            </a:r>
            <a:r>
              <a:rPr lang="nb-NO" sz="1700" dirty="0" err="1">
                <a:solidFill>
                  <a:srgbClr val="336699"/>
                </a:solidFill>
                <a:latin typeface="+mj-lt"/>
              </a:rPr>
              <a:t>year</a:t>
            </a:r>
            <a:r>
              <a:rPr lang="nb-NO" sz="1700" dirty="0">
                <a:solidFill>
                  <a:srgbClr val="336699"/>
                </a:solidFill>
                <a:latin typeface="+mj-lt"/>
              </a:rPr>
              <a:t>)</a:t>
            </a:r>
          </a:p>
        </p:txBody>
      </p:sp>
      <p:pic>
        <p:nvPicPr>
          <p:cNvPr id="4" name="Bilde 3"/>
          <p:cNvPicPr>
            <a:picLocks noChangeAspect="1"/>
          </p:cNvPicPr>
          <p:nvPr/>
        </p:nvPicPr>
        <p:blipFill>
          <a:blip r:embed="rId3"/>
          <a:stretch>
            <a:fillRect/>
          </a:stretch>
        </p:blipFill>
        <p:spPr>
          <a:xfrm>
            <a:off x="5412094" y="3242951"/>
            <a:ext cx="765811" cy="3615049"/>
          </a:xfrm>
          <a:prstGeom prst="rect">
            <a:avLst/>
          </a:prstGeom>
          <a:ln w="3175">
            <a:solidFill>
              <a:srgbClr val="FF0000"/>
            </a:solidFill>
          </a:ln>
        </p:spPr>
      </p:pic>
    </p:spTree>
    <p:extLst>
      <p:ext uri="{BB962C8B-B14F-4D97-AF65-F5344CB8AC3E}">
        <p14:creationId xmlns:p14="http://schemas.microsoft.com/office/powerpoint/2010/main" val="16268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Tables</a:t>
            </a:r>
            <a:endParaRPr lang="nb-NO" dirty="0"/>
          </a:p>
        </p:txBody>
      </p:sp>
      <p:sp>
        <p:nvSpPr>
          <p:cNvPr id="3" name="Plassholder for tekst 2"/>
          <p:cNvSpPr>
            <a:spLocks noGrp="1"/>
          </p:cNvSpPr>
          <p:nvPr>
            <p:ph type="body" idx="1"/>
          </p:nvPr>
        </p:nvSpPr>
        <p:spPr>
          <a:xfrm>
            <a:off x="640080" y="1331640"/>
            <a:ext cx="3931920" cy="639762"/>
          </a:xfrm>
        </p:spPr>
        <p:txBody>
          <a:bodyPr>
            <a:normAutofit/>
          </a:bodyPr>
          <a:lstStyle/>
          <a:p>
            <a:r>
              <a:rPr lang="nb-NO" sz="2400" b="1" dirty="0" err="1"/>
              <a:t>Good</a:t>
            </a:r>
            <a:r>
              <a:rPr lang="nb-NO" sz="2400" b="1" dirty="0"/>
              <a:t> </a:t>
            </a:r>
            <a:r>
              <a:rPr lang="nb-NO" sz="2400" b="1" dirty="0" err="1"/>
              <a:t>practice</a:t>
            </a:r>
            <a:endParaRPr lang="nb-NO" sz="2400" b="1" dirty="0"/>
          </a:p>
        </p:txBody>
      </p:sp>
      <p:sp>
        <p:nvSpPr>
          <p:cNvPr id="4" name="Plassholder for innhold 3"/>
          <p:cNvSpPr>
            <a:spLocks noGrp="1"/>
          </p:cNvSpPr>
          <p:nvPr>
            <p:ph sz="half" idx="2"/>
          </p:nvPr>
        </p:nvSpPr>
        <p:spPr>
          <a:xfrm>
            <a:off x="640080" y="2093640"/>
            <a:ext cx="3931920" cy="3951288"/>
          </a:xfrm>
        </p:spPr>
        <p:txBody>
          <a:bodyPr>
            <a:normAutofit lnSpcReduction="10000"/>
          </a:bodyPr>
          <a:lstStyle/>
          <a:p>
            <a:pPr lvl="0"/>
            <a:r>
              <a:rPr lang="en-AU" dirty="0"/>
              <a:t>Align numbers on the decimal point</a:t>
            </a:r>
            <a:endParaRPr lang="nb-NO" dirty="0"/>
          </a:p>
          <a:p>
            <a:pPr lvl="0"/>
            <a:r>
              <a:rPr lang="en-AU" dirty="0"/>
              <a:t>Be consistent in how many decimal places are shown</a:t>
            </a:r>
            <a:endParaRPr lang="nb-NO" dirty="0"/>
          </a:p>
          <a:p>
            <a:r>
              <a:rPr lang="en-AU" dirty="0"/>
              <a:t>Title includes </a:t>
            </a:r>
            <a:r>
              <a:rPr lang="en-AU" b="1" dirty="0"/>
              <a:t>what</a:t>
            </a:r>
            <a:r>
              <a:rPr lang="en-AU" dirty="0"/>
              <a:t>, </a:t>
            </a:r>
            <a:r>
              <a:rPr lang="en-AU" b="1" dirty="0"/>
              <a:t>where</a:t>
            </a:r>
            <a:r>
              <a:rPr lang="en-AU" dirty="0"/>
              <a:t>) and </a:t>
            </a:r>
            <a:r>
              <a:rPr lang="en-AU" b="1" dirty="0"/>
              <a:t>when</a:t>
            </a:r>
            <a:r>
              <a:rPr lang="en-AU" dirty="0"/>
              <a:t> </a:t>
            </a:r>
          </a:p>
          <a:p>
            <a:r>
              <a:rPr lang="en-AU" dirty="0"/>
              <a:t>Choose absolute/relative numbers based on relevance to the topic</a:t>
            </a:r>
            <a:endParaRPr lang="nb-NO" dirty="0"/>
          </a:p>
        </p:txBody>
      </p:sp>
      <p:sp>
        <p:nvSpPr>
          <p:cNvPr id="5" name="Plassholder for tekst 4"/>
          <p:cNvSpPr>
            <a:spLocks noGrp="1"/>
          </p:cNvSpPr>
          <p:nvPr>
            <p:ph type="body" sz="quarter" idx="3"/>
          </p:nvPr>
        </p:nvSpPr>
        <p:spPr>
          <a:xfrm>
            <a:off x="4937760" y="1331640"/>
            <a:ext cx="3931920" cy="639762"/>
          </a:xfrm>
        </p:spPr>
        <p:txBody>
          <a:bodyPr>
            <a:normAutofit/>
          </a:bodyPr>
          <a:lstStyle/>
          <a:p>
            <a:r>
              <a:rPr lang="nb-NO" sz="2400" b="1" dirty="0"/>
              <a:t>Bad </a:t>
            </a:r>
            <a:r>
              <a:rPr lang="nb-NO" sz="2400" b="1" dirty="0" err="1"/>
              <a:t>practice</a:t>
            </a:r>
            <a:endParaRPr lang="nb-NO" sz="2400" b="1" dirty="0"/>
          </a:p>
        </p:txBody>
      </p:sp>
      <p:sp>
        <p:nvSpPr>
          <p:cNvPr id="6" name="Plassholder for innhold 5"/>
          <p:cNvSpPr>
            <a:spLocks noGrp="1"/>
          </p:cNvSpPr>
          <p:nvPr>
            <p:ph sz="quarter" idx="4"/>
          </p:nvPr>
        </p:nvSpPr>
        <p:spPr>
          <a:xfrm>
            <a:off x="4937760" y="2093640"/>
            <a:ext cx="3931920" cy="3951288"/>
          </a:xfrm>
        </p:spPr>
        <p:txBody>
          <a:bodyPr/>
          <a:lstStyle/>
          <a:p>
            <a:pPr lvl="0"/>
            <a:r>
              <a:rPr lang="en-AU" dirty="0"/>
              <a:t>Don’t make a small table spread across the page – columns should only be wide as needed to show the data</a:t>
            </a:r>
            <a:endParaRPr lang="nb-NO" dirty="0"/>
          </a:p>
          <a:p>
            <a:r>
              <a:rPr lang="en-AU" dirty="0"/>
              <a:t>Don’t use borders around every cell or heavy shading that will distract from the data</a:t>
            </a:r>
            <a:endParaRPr lang="nb-NO" dirty="0"/>
          </a:p>
        </p:txBody>
      </p:sp>
    </p:spTree>
    <p:extLst>
      <p:ext uri="{BB962C8B-B14F-4D97-AF65-F5344CB8AC3E}">
        <p14:creationId xmlns:p14="http://schemas.microsoft.com/office/powerpoint/2010/main" val="1811236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467544" y="3356992"/>
            <a:ext cx="8229600" cy="990600"/>
          </a:xfrm>
        </p:spPr>
        <p:txBody>
          <a:bodyPr/>
          <a:lstStyle/>
          <a:p>
            <a:r>
              <a:rPr lang="nb-NO" dirty="0" err="1"/>
              <a:t>Descriptives</a:t>
            </a:r>
            <a:r>
              <a:rPr lang="nb-NO" dirty="0"/>
              <a:t>/</a:t>
            </a:r>
            <a:r>
              <a:rPr lang="nb-NO" dirty="0" err="1"/>
              <a:t>explanatory</a:t>
            </a:r>
            <a:r>
              <a:rPr lang="nb-NO" dirty="0"/>
              <a:t> </a:t>
            </a:r>
            <a:r>
              <a:rPr lang="nb-NO" dirty="0" err="1"/>
              <a:t>text</a:t>
            </a:r>
            <a:endParaRPr lang="nb-NO" dirty="0"/>
          </a:p>
        </p:txBody>
      </p:sp>
    </p:spTree>
    <p:extLst>
      <p:ext uri="{BB962C8B-B14F-4D97-AF65-F5344CB8AC3E}">
        <p14:creationId xmlns:p14="http://schemas.microsoft.com/office/powerpoint/2010/main" val="130703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graphicFrame>
        <p:nvGraphicFramePr>
          <p:cNvPr id="10" name="Plassholder for innhold 9"/>
          <p:cNvGraphicFramePr>
            <a:graphicFrameLocks noGrp="1"/>
          </p:cNvGraphicFramePr>
          <p:nvPr>
            <p:ph sz="half" idx="1"/>
            <p:extLst>
              <p:ext uri="{D42A27DB-BD31-4B8C-83A1-F6EECF244321}">
                <p14:modId xmlns:p14="http://schemas.microsoft.com/office/powerpoint/2010/main" val="3458109785"/>
              </p:ext>
            </p:extLst>
          </p:nvPr>
        </p:nvGraphicFramePr>
        <p:xfrm>
          <a:off x="1007604" y="262677"/>
          <a:ext cx="7128792" cy="1757603"/>
        </p:xfrm>
        <a:graphic>
          <a:graphicData uri="http://schemas.openxmlformats.org/drawingml/2006/table">
            <a:tbl>
              <a:tblPr firstRow="1" bandRow="1">
                <a:tableStyleId>{5C22544A-7EE6-4342-B048-85BDC9FD1C3A}</a:tableStyleId>
              </a:tblPr>
              <a:tblGrid>
                <a:gridCol w="1782198">
                  <a:extLst>
                    <a:ext uri="{9D8B030D-6E8A-4147-A177-3AD203B41FA5}">
                      <a16:colId xmlns:a16="http://schemas.microsoft.com/office/drawing/2014/main" val="20000"/>
                    </a:ext>
                  </a:extLst>
                </a:gridCol>
                <a:gridCol w="1782198">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tblGrid>
              <a:tr h="416483">
                <a:tc gridSpan="4">
                  <a:txBody>
                    <a:bodyPr/>
                    <a:lstStyle/>
                    <a:p>
                      <a:r>
                        <a:rPr lang="nb-NO" dirty="0"/>
                        <a:t>Death rates per 1000 </a:t>
                      </a:r>
                      <a:r>
                        <a:rPr lang="nb-NO" dirty="0" err="1"/>
                        <a:t>people</a:t>
                      </a:r>
                      <a:r>
                        <a:rPr lang="nb-NO" dirty="0"/>
                        <a:t> in country </a:t>
                      </a:r>
                      <a:r>
                        <a:rPr lang="nb-NO" dirty="0" err="1"/>
                        <a:t>X</a:t>
                      </a:r>
                      <a:r>
                        <a:rPr lang="nb-NO" baseline="0" dirty="0"/>
                        <a:t> by </a:t>
                      </a:r>
                      <a:r>
                        <a:rPr lang="nb-NO" baseline="0" dirty="0" err="1"/>
                        <a:t>year</a:t>
                      </a:r>
                      <a:r>
                        <a:rPr lang="nb-NO" baseline="0" dirty="0"/>
                        <a:t> and region</a:t>
                      </a:r>
                      <a:endParaRPr lang="nb-NO" dirty="0"/>
                    </a:p>
                  </a:txBody>
                  <a:tcPr/>
                </a:tc>
                <a:tc hMerge="1">
                  <a:txBody>
                    <a:bodyPr/>
                    <a:lstStyle/>
                    <a:p>
                      <a:endParaRPr lang="nb-NO" dirty="0"/>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273921">
                <a:tc>
                  <a:txBody>
                    <a:bodyPr/>
                    <a:lstStyle/>
                    <a:p>
                      <a:pPr algn="r"/>
                      <a:endParaRPr lang="nb-NO" sz="1600" dirty="0"/>
                    </a:p>
                  </a:txBody>
                  <a:tcPr/>
                </a:tc>
                <a:tc>
                  <a:txBody>
                    <a:bodyPr/>
                    <a:lstStyle/>
                    <a:p>
                      <a:pPr algn="r"/>
                      <a:r>
                        <a:rPr lang="nb-NO" sz="1600" dirty="0"/>
                        <a:t>National</a:t>
                      </a:r>
                    </a:p>
                  </a:txBody>
                  <a:tcPr/>
                </a:tc>
                <a:tc>
                  <a:txBody>
                    <a:bodyPr/>
                    <a:lstStyle/>
                    <a:p>
                      <a:pPr algn="r"/>
                      <a:r>
                        <a:rPr lang="nb-NO" sz="1600" dirty="0"/>
                        <a:t>Urban</a:t>
                      </a:r>
                    </a:p>
                  </a:txBody>
                  <a:tcPr/>
                </a:tc>
                <a:tc>
                  <a:txBody>
                    <a:bodyPr/>
                    <a:lstStyle/>
                    <a:p>
                      <a:pPr algn="r"/>
                      <a:r>
                        <a:rPr lang="nb-NO" sz="1600" dirty="0"/>
                        <a:t>Rural</a:t>
                      </a:r>
                    </a:p>
                  </a:txBody>
                  <a:tcPr/>
                </a:tc>
                <a:extLst>
                  <a:ext uri="{0D108BD9-81ED-4DB2-BD59-A6C34878D82A}">
                    <a16:rowId xmlns:a16="http://schemas.microsoft.com/office/drawing/2014/main" val="10001"/>
                  </a:ext>
                </a:extLst>
              </a:tr>
              <a:tr h="273921">
                <a:tc>
                  <a:txBody>
                    <a:bodyPr/>
                    <a:lstStyle/>
                    <a:p>
                      <a:pPr algn="r"/>
                      <a:r>
                        <a:rPr lang="nb-NO" sz="1600" dirty="0"/>
                        <a:t>2015</a:t>
                      </a:r>
                    </a:p>
                  </a:txBody>
                  <a:tcPr/>
                </a:tc>
                <a:tc>
                  <a:txBody>
                    <a:bodyPr/>
                    <a:lstStyle/>
                    <a:p>
                      <a:pPr algn="r"/>
                      <a:r>
                        <a:rPr lang="nb-NO" sz="1600" dirty="0"/>
                        <a:t>5.5</a:t>
                      </a:r>
                    </a:p>
                  </a:txBody>
                  <a:tcPr/>
                </a:tc>
                <a:tc>
                  <a:txBody>
                    <a:bodyPr/>
                    <a:lstStyle/>
                    <a:p>
                      <a:pPr algn="r"/>
                      <a:r>
                        <a:rPr lang="nb-NO" sz="1600" dirty="0"/>
                        <a:t>4.8</a:t>
                      </a:r>
                    </a:p>
                  </a:txBody>
                  <a:tcPr/>
                </a:tc>
                <a:tc>
                  <a:txBody>
                    <a:bodyPr/>
                    <a:lstStyle/>
                    <a:p>
                      <a:pPr algn="r"/>
                      <a:r>
                        <a:rPr lang="nb-NO" sz="1600" dirty="0"/>
                        <a:t>5.8</a:t>
                      </a:r>
                    </a:p>
                  </a:txBody>
                  <a:tcPr/>
                </a:tc>
                <a:extLst>
                  <a:ext uri="{0D108BD9-81ED-4DB2-BD59-A6C34878D82A}">
                    <a16:rowId xmlns:a16="http://schemas.microsoft.com/office/drawing/2014/main" val="10002"/>
                  </a:ext>
                </a:extLst>
              </a:tr>
              <a:tr h="273921">
                <a:tc>
                  <a:txBody>
                    <a:bodyPr/>
                    <a:lstStyle/>
                    <a:p>
                      <a:pPr algn="r"/>
                      <a:r>
                        <a:rPr lang="nb-NO" sz="1600" dirty="0"/>
                        <a:t>2014</a:t>
                      </a:r>
                    </a:p>
                  </a:txBody>
                  <a:tcPr/>
                </a:tc>
                <a:tc>
                  <a:txBody>
                    <a:bodyPr/>
                    <a:lstStyle/>
                    <a:p>
                      <a:pPr algn="r"/>
                      <a:r>
                        <a:rPr lang="nb-NO" sz="1600" dirty="0"/>
                        <a:t>6.5</a:t>
                      </a:r>
                    </a:p>
                  </a:txBody>
                  <a:tcPr/>
                </a:tc>
                <a:tc>
                  <a:txBody>
                    <a:bodyPr/>
                    <a:lstStyle/>
                    <a:p>
                      <a:pPr algn="r"/>
                      <a:r>
                        <a:rPr lang="nb-NO" sz="1600" dirty="0"/>
                        <a:t>6.0</a:t>
                      </a:r>
                    </a:p>
                  </a:txBody>
                  <a:tcPr/>
                </a:tc>
                <a:tc>
                  <a:txBody>
                    <a:bodyPr/>
                    <a:lstStyle/>
                    <a:p>
                      <a:pPr algn="r"/>
                      <a:r>
                        <a:rPr lang="nb-NO" sz="1600" dirty="0"/>
                        <a:t>6.9</a:t>
                      </a:r>
                    </a:p>
                  </a:txBody>
                  <a:tcPr/>
                </a:tc>
                <a:extLst>
                  <a:ext uri="{0D108BD9-81ED-4DB2-BD59-A6C34878D82A}">
                    <a16:rowId xmlns:a16="http://schemas.microsoft.com/office/drawing/2014/main" val="10003"/>
                  </a:ext>
                </a:extLst>
              </a:tr>
              <a:tr h="273921">
                <a:tc>
                  <a:txBody>
                    <a:bodyPr/>
                    <a:lstStyle/>
                    <a:p>
                      <a:pPr algn="r"/>
                      <a:r>
                        <a:rPr lang="nb-NO" sz="1600" dirty="0"/>
                        <a:t>2013</a:t>
                      </a:r>
                    </a:p>
                  </a:txBody>
                  <a:tcPr/>
                </a:tc>
                <a:tc>
                  <a:txBody>
                    <a:bodyPr/>
                    <a:lstStyle/>
                    <a:p>
                      <a:pPr algn="r"/>
                      <a:r>
                        <a:rPr lang="nb-NO" sz="1600" dirty="0"/>
                        <a:t>6.9</a:t>
                      </a:r>
                    </a:p>
                  </a:txBody>
                  <a:tcPr/>
                </a:tc>
                <a:tc>
                  <a:txBody>
                    <a:bodyPr/>
                    <a:lstStyle/>
                    <a:p>
                      <a:pPr algn="r"/>
                      <a:r>
                        <a:rPr lang="nb-NO" sz="1600" dirty="0"/>
                        <a:t>6.6</a:t>
                      </a:r>
                    </a:p>
                  </a:txBody>
                  <a:tcPr/>
                </a:tc>
                <a:tc>
                  <a:txBody>
                    <a:bodyPr/>
                    <a:lstStyle/>
                    <a:p>
                      <a:pPr algn="r"/>
                      <a:r>
                        <a:rPr lang="nb-NO" sz="1600" dirty="0"/>
                        <a:t>7.3</a:t>
                      </a:r>
                    </a:p>
                  </a:txBody>
                  <a:tcPr/>
                </a:tc>
                <a:extLst>
                  <a:ext uri="{0D108BD9-81ED-4DB2-BD59-A6C34878D82A}">
                    <a16:rowId xmlns:a16="http://schemas.microsoft.com/office/drawing/2014/main" val="10004"/>
                  </a:ext>
                </a:extLst>
              </a:tr>
            </a:tbl>
          </a:graphicData>
        </a:graphic>
      </p:graphicFrame>
      <p:sp>
        <p:nvSpPr>
          <p:cNvPr id="7" name="Plassholder for innhold 6"/>
          <p:cNvSpPr>
            <a:spLocks noGrp="1"/>
          </p:cNvSpPr>
          <p:nvPr>
            <p:ph sz="half" idx="2"/>
          </p:nvPr>
        </p:nvSpPr>
        <p:spPr>
          <a:xfrm>
            <a:off x="5082208" y="2377318"/>
            <a:ext cx="3744416" cy="3718199"/>
          </a:xfrm>
          <a:ln w="6350">
            <a:solidFill>
              <a:schemeClr val="tx1"/>
            </a:solidFill>
          </a:ln>
        </p:spPr>
        <p:txBody>
          <a:bodyPr>
            <a:normAutofit/>
          </a:bodyPr>
          <a:lstStyle/>
          <a:p>
            <a:pPr marL="0" indent="0">
              <a:buNone/>
            </a:pPr>
            <a:endParaRPr lang="en-AU" sz="2000" dirty="0"/>
          </a:p>
          <a:p>
            <a:pPr marL="0" indent="0">
              <a:buNone/>
            </a:pPr>
            <a:r>
              <a:rPr lang="en-AU" sz="2000" dirty="0"/>
              <a:t>In 2015, the death rates at the national level were 5.5 per 1,000 people, 4.8 per 1,000 in urban  areas, and 5.8 in rural areas.</a:t>
            </a:r>
          </a:p>
          <a:p>
            <a:pPr marL="0" indent="0">
              <a:buNone/>
            </a:pPr>
            <a:endParaRPr lang="en-AU" sz="2000" dirty="0"/>
          </a:p>
          <a:p>
            <a:pPr marL="0" indent="0">
              <a:buNone/>
            </a:pPr>
            <a:r>
              <a:rPr lang="nb-NO" sz="2000" dirty="0"/>
              <a:t>The </a:t>
            </a:r>
            <a:r>
              <a:rPr lang="nb-NO" sz="2000" dirty="0" err="1"/>
              <a:t>death</a:t>
            </a:r>
            <a:r>
              <a:rPr lang="nb-NO" sz="2000" dirty="0"/>
              <a:t> rates at </a:t>
            </a:r>
            <a:r>
              <a:rPr lang="nb-NO" sz="2000" dirty="0" err="1"/>
              <a:t>national</a:t>
            </a:r>
            <a:r>
              <a:rPr lang="nb-NO" sz="2000" dirty="0"/>
              <a:t> </a:t>
            </a:r>
            <a:r>
              <a:rPr lang="nb-NO" sz="2000" dirty="0" err="1"/>
              <a:t>level</a:t>
            </a:r>
            <a:r>
              <a:rPr lang="nb-NO" sz="2000" dirty="0"/>
              <a:t> </a:t>
            </a:r>
            <a:r>
              <a:rPr lang="nb-NO" sz="2000" dirty="0" err="1"/>
              <a:t>were</a:t>
            </a:r>
            <a:r>
              <a:rPr lang="nb-NO" sz="2000" dirty="0"/>
              <a:t> 6.9 per 1,000 </a:t>
            </a:r>
            <a:r>
              <a:rPr lang="nb-NO" sz="2000" dirty="0" err="1"/>
              <a:t>people</a:t>
            </a:r>
            <a:r>
              <a:rPr lang="nb-NO" sz="2000" dirty="0"/>
              <a:t> in 2013 and fell to 5.5 in 2015.</a:t>
            </a:r>
          </a:p>
        </p:txBody>
      </p:sp>
      <p:sp>
        <p:nvSpPr>
          <p:cNvPr id="11" name="TekstSylinder 10"/>
          <p:cNvSpPr txBox="1"/>
          <p:nvPr/>
        </p:nvSpPr>
        <p:spPr>
          <a:xfrm>
            <a:off x="751113" y="2377318"/>
            <a:ext cx="4129185" cy="3693319"/>
          </a:xfrm>
          <a:prstGeom prst="rect">
            <a:avLst/>
          </a:prstGeom>
          <a:noFill/>
          <a:ln w="3175">
            <a:solidFill>
              <a:schemeClr val="tx1"/>
            </a:solidFill>
          </a:ln>
        </p:spPr>
        <p:txBody>
          <a:bodyPr wrap="square" rtlCol="0">
            <a:spAutoFit/>
          </a:bodyPr>
          <a:lstStyle/>
          <a:p>
            <a:r>
              <a:rPr lang="nb-NO" b="1" dirty="0" err="1"/>
              <a:t>Higher</a:t>
            </a:r>
            <a:r>
              <a:rPr lang="nb-NO" b="1" dirty="0"/>
              <a:t> </a:t>
            </a:r>
            <a:r>
              <a:rPr lang="nb-NO" b="1" dirty="0" err="1"/>
              <a:t>death</a:t>
            </a:r>
            <a:r>
              <a:rPr lang="nb-NO" b="1" dirty="0"/>
              <a:t> rates in </a:t>
            </a:r>
            <a:r>
              <a:rPr lang="nb-NO" b="1" dirty="0" err="1"/>
              <a:t>the</a:t>
            </a:r>
            <a:r>
              <a:rPr lang="nb-NO" b="1" dirty="0"/>
              <a:t> rural areas</a:t>
            </a:r>
          </a:p>
          <a:p>
            <a:r>
              <a:rPr lang="nb-NO" dirty="0"/>
              <a:t>The </a:t>
            </a:r>
            <a:r>
              <a:rPr lang="nb-NO" dirty="0" err="1"/>
              <a:t>death</a:t>
            </a:r>
            <a:r>
              <a:rPr lang="nb-NO" dirty="0"/>
              <a:t> rates </a:t>
            </a:r>
            <a:r>
              <a:rPr lang="nb-NO" dirty="0" err="1"/>
              <a:t>are</a:t>
            </a:r>
            <a:r>
              <a:rPr lang="nb-NO" dirty="0"/>
              <a:t> </a:t>
            </a:r>
            <a:r>
              <a:rPr lang="nb-NO" dirty="0" err="1"/>
              <a:t>higher</a:t>
            </a:r>
            <a:r>
              <a:rPr lang="nb-NO" dirty="0"/>
              <a:t> in rural areas </a:t>
            </a:r>
            <a:r>
              <a:rPr lang="nb-NO" dirty="0" err="1"/>
              <a:t>than</a:t>
            </a:r>
            <a:r>
              <a:rPr lang="nb-NO" dirty="0"/>
              <a:t> in </a:t>
            </a:r>
            <a:r>
              <a:rPr lang="nb-NO" dirty="0" err="1"/>
              <a:t>the</a:t>
            </a:r>
            <a:r>
              <a:rPr lang="nb-NO" dirty="0"/>
              <a:t> urban areas. This trend has not </a:t>
            </a:r>
            <a:r>
              <a:rPr lang="nb-NO" dirty="0" err="1"/>
              <a:t>changed</a:t>
            </a:r>
            <a:r>
              <a:rPr lang="nb-NO" dirty="0"/>
              <a:t> </a:t>
            </a:r>
            <a:r>
              <a:rPr lang="nb-NO" dirty="0" err="1"/>
              <a:t>substantially</a:t>
            </a:r>
            <a:r>
              <a:rPr lang="nb-NO" dirty="0"/>
              <a:t> over </a:t>
            </a:r>
            <a:r>
              <a:rPr lang="nb-NO" dirty="0" err="1"/>
              <a:t>the</a:t>
            </a:r>
            <a:r>
              <a:rPr lang="nb-NO" dirty="0"/>
              <a:t> </a:t>
            </a:r>
            <a:r>
              <a:rPr lang="nb-NO" dirty="0" err="1"/>
              <a:t>years</a:t>
            </a:r>
            <a:endParaRPr lang="nb-NO" dirty="0"/>
          </a:p>
          <a:p>
            <a:endParaRPr lang="nb-NO" dirty="0"/>
          </a:p>
          <a:p>
            <a:r>
              <a:rPr lang="nb-NO" b="1" dirty="0" err="1"/>
              <a:t>Highest</a:t>
            </a:r>
            <a:r>
              <a:rPr lang="nb-NO" b="1" dirty="0"/>
              <a:t> </a:t>
            </a:r>
            <a:r>
              <a:rPr lang="nb-NO" b="1" dirty="0" err="1"/>
              <a:t>mortality</a:t>
            </a:r>
            <a:r>
              <a:rPr lang="nb-NO" b="1" dirty="0"/>
              <a:t> </a:t>
            </a:r>
            <a:r>
              <a:rPr lang="nb-NO" b="1" dirty="0" err="1"/>
              <a:t>reduction</a:t>
            </a:r>
            <a:r>
              <a:rPr lang="nb-NO" b="1" dirty="0"/>
              <a:t> in </a:t>
            </a:r>
            <a:r>
              <a:rPr lang="nb-NO" b="1" dirty="0" err="1"/>
              <a:t>the</a:t>
            </a:r>
            <a:r>
              <a:rPr lang="nb-NO" b="1" dirty="0"/>
              <a:t> </a:t>
            </a:r>
            <a:r>
              <a:rPr lang="nb-NO" b="1" dirty="0" err="1"/>
              <a:t>cities</a:t>
            </a:r>
            <a:endParaRPr lang="nb-NO" b="1" dirty="0"/>
          </a:p>
          <a:p>
            <a:r>
              <a:rPr lang="nb-NO" dirty="0" err="1"/>
              <a:t>While</a:t>
            </a:r>
            <a:r>
              <a:rPr lang="nb-NO" dirty="0"/>
              <a:t> </a:t>
            </a:r>
            <a:r>
              <a:rPr lang="nb-NO" dirty="0" err="1"/>
              <a:t>there</a:t>
            </a:r>
            <a:r>
              <a:rPr lang="nb-NO" dirty="0"/>
              <a:t> has </a:t>
            </a:r>
            <a:r>
              <a:rPr lang="nb-NO" dirty="0" err="1"/>
              <a:t>been</a:t>
            </a:r>
            <a:r>
              <a:rPr lang="nb-NO" dirty="0"/>
              <a:t> a </a:t>
            </a:r>
            <a:r>
              <a:rPr lang="nb-NO" dirty="0" err="1"/>
              <a:t>reduction</a:t>
            </a:r>
            <a:r>
              <a:rPr lang="nb-NO" dirty="0"/>
              <a:t> in </a:t>
            </a:r>
            <a:r>
              <a:rPr lang="nb-NO" dirty="0" err="1"/>
              <a:t>the</a:t>
            </a:r>
            <a:r>
              <a:rPr lang="nb-NO" dirty="0"/>
              <a:t> </a:t>
            </a:r>
            <a:r>
              <a:rPr lang="nb-NO" dirty="0" err="1"/>
              <a:t>death</a:t>
            </a:r>
            <a:r>
              <a:rPr lang="nb-NO" dirty="0"/>
              <a:t> rates overall, </a:t>
            </a:r>
            <a:r>
              <a:rPr lang="nb-NO" dirty="0" err="1"/>
              <a:t>the</a:t>
            </a:r>
            <a:r>
              <a:rPr lang="nb-NO" dirty="0"/>
              <a:t> most </a:t>
            </a:r>
            <a:r>
              <a:rPr lang="nb-NO" dirty="0" err="1"/>
              <a:t>substantial</a:t>
            </a:r>
            <a:r>
              <a:rPr lang="nb-NO" dirty="0"/>
              <a:t> fall has </a:t>
            </a:r>
            <a:r>
              <a:rPr lang="nb-NO" dirty="0" err="1"/>
              <a:t>happened</a:t>
            </a:r>
            <a:r>
              <a:rPr lang="nb-NO" dirty="0"/>
              <a:t> in </a:t>
            </a:r>
            <a:r>
              <a:rPr lang="nb-NO" dirty="0" err="1"/>
              <a:t>the</a:t>
            </a:r>
            <a:r>
              <a:rPr lang="nb-NO" dirty="0"/>
              <a:t> urban areas </a:t>
            </a:r>
            <a:r>
              <a:rPr lang="nb-NO" dirty="0" err="1"/>
              <a:t>of</a:t>
            </a:r>
            <a:r>
              <a:rPr lang="nb-NO" dirty="0"/>
              <a:t> </a:t>
            </a:r>
            <a:r>
              <a:rPr lang="nb-NO" dirty="0" err="1"/>
              <a:t>the</a:t>
            </a:r>
            <a:r>
              <a:rPr lang="nb-NO" dirty="0"/>
              <a:t> country. </a:t>
            </a:r>
            <a:r>
              <a:rPr lang="nb-NO" dirty="0" err="1"/>
              <a:t>Important</a:t>
            </a:r>
            <a:r>
              <a:rPr lang="nb-NO" dirty="0"/>
              <a:t> </a:t>
            </a:r>
            <a:r>
              <a:rPr lang="nb-NO" dirty="0" err="1"/>
              <a:t>reasons</a:t>
            </a:r>
            <a:r>
              <a:rPr lang="nb-NO" dirty="0"/>
              <a:t> for </a:t>
            </a:r>
            <a:r>
              <a:rPr lang="nb-NO" dirty="0" err="1"/>
              <a:t>this</a:t>
            </a:r>
            <a:r>
              <a:rPr lang="nb-NO" dirty="0"/>
              <a:t> </a:t>
            </a:r>
            <a:r>
              <a:rPr lang="nb-NO" dirty="0" err="1"/>
              <a:t>are</a:t>
            </a:r>
            <a:r>
              <a:rPr lang="nb-NO" dirty="0"/>
              <a:t>…</a:t>
            </a:r>
          </a:p>
        </p:txBody>
      </p:sp>
    </p:spTree>
    <p:extLst>
      <p:ext uri="{BB962C8B-B14F-4D97-AF65-F5344CB8AC3E}">
        <p14:creationId xmlns:p14="http://schemas.microsoft.com/office/powerpoint/2010/main" val="217671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76130"/>
          </a:xfrm>
        </p:spPr>
        <p:txBody>
          <a:bodyPr/>
          <a:lstStyle/>
          <a:p>
            <a:r>
              <a:rPr lang="nb-NO" dirty="0" err="1"/>
              <a:t>Absolute</a:t>
            </a:r>
            <a:r>
              <a:rPr lang="nb-NO" dirty="0"/>
              <a:t> </a:t>
            </a:r>
            <a:r>
              <a:rPr lang="nb-NO" dirty="0" err="1"/>
              <a:t>vs</a:t>
            </a:r>
            <a:r>
              <a:rPr lang="nb-NO" dirty="0"/>
              <a:t> relative </a:t>
            </a:r>
            <a:r>
              <a:rPr lang="nb-NO" dirty="0" err="1"/>
              <a:t>measures</a:t>
            </a:r>
            <a:endParaRPr lang="nb-NO" dirty="0"/>
          </a:p>
        </p:txBody>
      </p:sp>
      <p:sp>
        <p:nvSpPr>
          <p:cNvPr id="4" name="Bildeforklaring formet som en ellipse 3"/>
          <p:cNvSpPr/>
          <p:nvPr/>
        </p:nvSpPr>
        <p:spPr>
          <a:xfrm>
            <a:off x="1017960" y="1124744"/>
            <a:ext cx="4824536" cy="14941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«24 000 more </a:t>
            </a:r>
            <a:r>
              <a:rPr lang="nb-NO" sz="2400" dirty="0" err="1"/>
              <a:t>children</a:t>
            </a:r>
            <a:r>
              <a:rPr lang="nb-NO" sz="2400" dirty="0"/>
              <a:t> </a:t>
            </a:r>
            <a:r>
              <a:rPr lang="nb-NO" sz="2400" dirty="0" err="1"/>
              <a:t>were</a:t>
            </a:r>
            <a:r>
              <a:rPr lang="nb-NO" sz="2400" dirty="0"/>
              <a:t> </a:t>
            </a:r>
            <a:r>
              <a:rPr lang="nb-NO" sz="2400" dirty="0" err="1"/>
              <a:t>vaccinated</a:t>
            </a:r>
            <a:r>
              <a:rPr lang="nb-NO" sz="2400" dirty="0"/>
              <a:t> last </a:t>
            </a:r>
            <a:r>
              <a:rPr lang="nb-NO" sz="2400" dirty="0" err="1"/>
              <a:t>year</a:t>
            </a:r>
            <a:r>
              <a:rPr lang="nb-NO" sz="2400" dirty="0"/>
              <a:t>»</a:t>
            </a:r>
          </a:p>
        </p:txBody>
      </p:sp>
      <p:sp>
        <p:nvSpPr>
          <p:cNvPr id="5" name="Bildeforklaring formet som en ellipse 4"/>
          <p:cNvSpPr/>
          <p:nvPr/>
        </p:nvSpPr>
        <p:spPr>
          <a:xfrm>
            <a:off x="4813193" y="1484784"/>
            <a:ext cx="4183687" cy="14559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«The rate </a:t>
            </a:r>
            <a:r>
              <a:rPr lang="nb-NO" sz="2400" dirty="0" err="1"/>
              <a:t>of</a:t>
            </a:r>
            <a:r>
              <a:rPr lang="nb-NO" sz="2400" dirty="0"/>
              <a:t> </a:t>
            </a:r>
            <a:r>
              <a:rPr lang="nb-NO" sz="2400" dirty="0" err="1"/>
              <a:t>children</a:t>
            </a:r>
            <a:r>
              <a:rPr lang="nb-NO" sz="2400" dirty="0"/>
              <a:t> </a:t>
            </a:r>
            <a:r>
              <a:rPr lang="nb-NO" sz="2400" dirty="0" err="1"/>
              <a:t>vaccinated</a:t>
            </a:r>
            <a:r>
              <a:rPr lang="nb-NO" sz="2400" dirty="0"/>
              <a:t> has </a:t>
            </a:r>
            <a:r>
              <a:rPr lang="nb-NO" sz="2400" dirty="0" err="1"/>
              <a:t>decreased</a:t>
            </a:r>
            <a:r>
              <a:rPr lang="nb-NO" sz="2400" dirty="0"/>
              <a:t>»</a:t>
            </a:r>
          </a:p>
          <a:p>
            <a:pPr algn="ctr"/>
            <a:endParaRPr lang="nb-NO" dirty="0"/>
          </a:p>
        </p:txBody>
      </p:sp>
      <p:pic>
        <p:nvPicPr>
          <p:cNvPr id="1028" name="Picture 4" descr="C:\Users\von\AppData\Local\Microsoft\Windows\Temporary Internet Files\Content.IE5\I87HJD4X\Emblem-person-re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971" y="2799095"/>
            <a:ext cx="3657963" cy="36579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on\AppData\Local\Microsoft\Windows\Temporary Internet Files\Content.IE5\KDQDILFB\1024px-Emblem-person-orang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849" y="2287123"/>
            <a:ext cx="3511830" cy="3511830"/>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p:cNvSpPr txBox="1"/>
          <p:nvPr/>
        </p:nvSpPr>
        <p:spPr>
          <a:xfrm>
            <a:off x="235369" y="5286980"/>
            <a:ext cx="3908786" cy="892552"/>
          </a:xfrm>
          <a:prstGeom prst="rect">
            <a:avLst/>
          </a:prstGeom>
          <a:noFill/>
        </p:spPr>
        <p:txBody>
          <a:bodyPr wrap="square" rtlCol="0">
            <a:spAutoFit/>
          </a:bodyPr>
          <a:lstStyle/>
          <a:p>
            <a:r>
              <a:rPr lang="nb-NO" sz="2800" dirty="0" err="1"/>
              <a:t>Politician</a:t>
            </a:r>
            <a:r>
              <a:rPr lang="nb-NO" sz="2800" dirty="0"/>
              <a:t> A </a:t>
            </a:r>
            <a:r>
              <a:rPr lang="nb-NO" sz="2400" dirty="0"/>
              <a:t>(</a:t>
            </a:r>
            <a:r>
              <a:rPr lang="nb-NO" sz="2400" dirty="0" err="1"/>
              <a:t>representing</a:t>
            </a:r>
            <a:r>
              <a:rPr lang="nb-NO" sz="2400" dirty="0"/>
              <a:t> </a:t>
            </a:r>
            <a:r>
              <a:rPr lang="nb-NO" sz="2400" dirty="0" err="1"/>
              <a:t>the</a:t>
            </a:r>
            <a:r>
              <a:rPr lang="nb-NO" sz="2400" dirty="0"/>
              <a:t> </a:t>
            </a:r>
            <a:r>
              <a:rPr lang="nb-NO" sz="2400" dirty="0" err="1"/>
              <a:t>Government</a:t>
            </a:r>
            <a:r>
              <a:rPr lang="nb-NO" sz="2400" dirty="0"/>
              <a:t>)</a:t>
            </a:r>
            <a:endParaRPr lang="nb-NO" sz="2800" dirty="0"/>
          </a:p>
        </p:txBody>
      </p:sp>
      <p:sp>
        <p:nvSpPr>
          <p:cNvPr id="7" name="TekstSylinder 6"/>
          <p:cNvSpPr txBox="1"/>
          <p:nvPr/>
        </p:nvSpPr>
        <p:spPr>
          <a:xfrm>
            <a:off x="6905270" y="4742274"/>
            <a:ext cx="2319886" cy="1261884"/>
          </a:xfrm>
          <a:prstGeom prst="rect">
            <a:avLst/>
          </a:prstGeom>
          <a:noFill/>
        </p:spPr>
        <p:txBody>
          <a:bodyPr wrap="square" rtlCol="0">
            <a:spAutoFit/>
          </a:bodyPr>
          <a:lstStyle/>
          <a:p>
            <a:r>
              <a:rPr lang="nb-NO" sz="2800" dirty="0" err="1"/>
              <a:t>Politician</a:t>
            </a:r>
            <a:r>
              <a:rPr lang="nb-NO" sz="2800" dirty="0"/>
              <a:t> B </a:t>
            </a:r>
            <a:r>
              <a:rPr lang="nb-NO" sz="2400" dirty="0"/>
              <a:t>(</a:t>
            </a:r>
            <a:r>
              <a:rPr lang="nb-NO" sz="2400" dirty="0" err="1"/>
              <a:t>representing</a:t>
            </a:r>
            <a:r>
              <a:rPr lang="nb-NO" sz="2400" dirty="0"/>
              <a:t> </a:t>
            </a:r>
            <a:r>
              <a:rPr lang="nb-NO" sz="2400" dirty="0" err="1"/>
              <a:t>the</a:t>
            </a:r>
            <a:r>
              <a:rPr lang="nb-NO" sz="2400" dirty="0"/>
              <a:t> </a:t>
            </a:r>
            <a:r>
              <a:rPr lang="nb-NO" sz="2400" dirty="0" err="1"/>
              <a:t>opposition</a:t>
            </a:r>
            <a:r>
              <a:rPr lang="nb-NO" sz="2400" dirty="0"/>
              <a:t>)</a:t>
            </a:r>
            <a:endParaRPr lang="nb-NO" sz="2800" dirty="0"/>
          </a:p>
        </p:txBody>
      </p:sp>
    </p:spTree>
    <p:extLst>
      <p:ext uri="{BB962C8B-B14F-4D97-AF65-F5344CB8AC3E}">
        <p14:creationId xmlns:p14="http://schemas.microsoft.com/office/powerpoint/2010/main" val="307141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ChangeArrowheads="1"/>
          </p:cNvSpPr>
          <p:nvPr/>
        </p:nvSpPr>
        <p:spPr bwMode="auto">
          <a:xfrm>
            <a:off x="755650" y="909638"/>
            <a:ext cx="69135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GB" sz="2800" b="1" dirty="0">
                <a:solidFill>
                  <a:schemeClr val="bg1">
                    <a:lumMod val="50000"/>
                  </a:schemeClr>
                </a:solidFill>
              </a:rPr>
              <a:t>Statistics is:</a:t>
            </a:r>
            <a:r>
              <a:rPr lang="en-GB" sz="2000" dirty="0">
                <a:solidFill>
                  <a:schemeClr val="bg1">
                    <a:lumMod val="50000"/>
                  </a:schemeClr>
                </a:solidFill>
              </a:rPr>
              <a:t> </a:t>
            </a:r>
            <a:br>
              <a:rPr lang="en-GB" sz="2000" dirty="0"/>
            </a:br>
            <a:endParaRPr lang="en-GB" b="1" dirty="0"/>
          </a:p>
        </p:txBody>
      </p:sp>
      <p:sp>
        <p:nvSpPr>
          <p:cNvPr id="394247" name="Text Box 7"/>
          <p:cNvSpPr txBox="1">
            <a:spLocks noChangeArrowheads="1"/>
          </p:cNvSpPr>
          <p:nvPr/>
        </p:nvSpPr>
        <p:spPr bwMode="auto">
          <a:xfrm>
            <a:off x="756171" y="1412776"/>
            <a:ext cx="7488237" cy="115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600" baseline="-38000" dirty="0"/>
              <a:t>- to </a:t>
            </a:r>
            <a:r>
              <a:rPr lang="en-GB" sz="3600" u="sng" baseline="-38000" dirty="0"/>
              <a:t>compare</a:t>
            </a:r>
            <a:r>
              <a:rPr lang="en-GB" sz="3600" baseline="-38000" dirty="0"/>
              <a:t> numbers (and to make the numbers comparable)</a:t>
            </a:r>
            <a:br>
              <a:rPr lang="en-GB" sz="3200" baseline="-38000" dirty="0">
                <a:latin typeface="Times New Roman" pitchFamily="18" charset="0"/>
              </a:rPr>
            </a:br>
            <a:endParaRPr lang="nb-NO" sz="3200" baseline="-38000" dirty="0">
              <a:latin typeface="Times New Roman" pitchFamily="18" charset="0"/>
            </a:endParaRPr>
          </a:p>
        </p:txBody>
      </p:sp>
      <p:sp>
        <p:nvSpPr>
          <p:cNvPr id="394248" name="Text Box 8"/>
          <p:cNvSpPr txBox="1">
            <a:spLocks noChangeArrowheads="1"/>
          </p:cNvSpPr>
          <p:nvPr/>
        </p:nvSpPr>
        <p:spPr bwMode="auto">
          <a:xfrm>
            <a:off x="684213" y="3573016"/>
            <a:ext cx="7632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3600" baseline="-38000" dirty="0"/>
              <a:t>- to present the numbers in a way that encourages and enables the users to make comparisons</a:t>
            </a:r>
          </a:p>
          <a:p>
            <a:pPr>
              <a:spcBef>
                <a:spcPct val="0"/>
              </a:spcBef>
            </a:pPr>
            <a:endParaRPr lang="nb-NO" sz="3600" baseline="-38000" dirty="0"/>
          </a:p>
        </p:txBody>
      </p:sp>
      <p:sp>
        <p:nvSpPr>
          <p:cNvPr id="7" name="Rectangle 3"/>
          <p:cNvSpPr>
            <a:spLocks noChangeArrowheads="1"/>
          </p:cNvSpPr>
          <p:nvPr/>
        </p:nvSpPr>
        <p:spPr bwMode="auto">
          <a:xfrm>
            <a:off x="755649" y="3141911"/>
            <a:ext cx="69135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GB" sz="2800" b="1" dirty="0">
                <a:solidFill>
                  <a:schemeClr val="bg1">
                    <a:lumMod val="50000"/>
                  </a:schemeClr>
                </a:solidFill>
              </a:rPr>
              <a:t>User-friendliness is</a:t>
            </a:r>
            <a:r>
              <a:rPr lang="en-GB" sz="2800" b="1" dirty="0"/>
              <a:t>:</a:t>
            </a:r>
            <a:r>
              <a:rPr lang="en-GB" sz="2000" dirty="0"/>
              <a:t> </a:t>
            </a:r>
            <a:br>
              <a:rPr lang="en-GB" sz="2000" dirty="0"/>
            </a:br>
            <a:br>
              <a:rPr lang="en-GB" sz="2000" dirty="0"/>
            </a:br>
            <a:endParaRPr lang="en-GB" b="1" dirty="0"/>
          </a:p>
        </p:txBody>
      </p:sp>
    </p:spTree>
    <p:extLst>
      <p:ext uri="{BB962C8B-B14F-4D97-AF65-F5344CB8AC3E}">
        <p14:creationId xmlns:p14="http://schemas.microsoft.com/office/powerpoint/2010/main" val="112931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 y="2222699"/>
            <a:ext cx="9143999" cy="57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626" name="Rectangle 2"/>
          <p:cNvSpPr>
            <a:spLocks noChangeArrowheads="1"/>
          </p:cNvSpPr>
          <p:nvPr/>
        </p:nvSpPr>
        <p:spPr bwMode="auto">
          <a:xfrm>
            <a:off x="251520" y="692150"/>
            <a:ext cx="8280919" cy="86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206" tIns="50206" rIns="102206" bIns="50206"/>
          <a:lstStyle/>
          <a:p>
            <a:pPr marL="387350" indent="-387350" defTabSz="1033463">
              <a:spcBef>
                <a:spcPct val="30000"/>
              </a:spcBef>
              <a:buClr>
                <a:schemeClr val="tx1"/>
              </a:buClr>
            </a:pPr>
            <a:r>
              <a:rPr lang="en-GB" sz="3600" b="1" dirty="0"/>
              <a:t>Percentages and percentage points:</a:t>
            </a:r>
            <a:endParaRPr lang="nb-NO" sz="3600" b="1" dirty="0"/>
          </a:p>
        </p:txBody>
      </p:sp>
      <p:sp>
        <p:nvSpPr>
          <p:cNvPr id="410627" name="Rectangle 3"/>
          <p:cNvSpPr>
            <a:spLocks noChangeArrowheads="1"/>
          </p:cNvSpPr>
          <p:nvPr/>
        </p:nvSpPr>
        <p:spPr bwMode="auto">
          <a:xfrm>
            <a:off x="7950200" y="7162800"/>
            <a:ext cx="228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pPr>
            <a:endParaRPr lang="en-GB" sz="1400">
              <a:solidFill>
                <a:schemeClr val="tx1"/>
              </a:solidFill>
              <a:latin typeface="Times" pitchFamily="18" charset="0"/>
            </a:endParaRPr>
          </a:p>
        </p:txBody>
      </p:sp>
      <p:cxnSp>
        <p:nvCxnSpPr>
          <p:cNvPr id="13" name="Rett linje 12"/>
          <p:cNvCxnSpPr/>
          <p:nvPr/>
        </p:nvCxnSpPr>
        <p:spPr bwMode="auto">
          <a:xfrm>
            <a:off x="3995936" y="2533471"/>
            <a:ext cx="1008112" cy="0"/>
          </a:xfrm>
          <a:prstGeom prst="line">
            <a:avLst/>
          </a:prstGeom>
          <a:noFill/>
          <a:ln w="127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kstSylinder 14"/>
          <p:cNvSpPr txBox="1"/>
          <p:nvPr/>
        </p:nvSpPr>
        <p:spPr>
          <a:xfrm>
            <a:off x="467544" y="3801451"/>
            <a:ext cx="5832648" cy="1169551"/>
          </a:xfrm>
          <a:prstGeom prst="rect">
            <a:avLst/>
          </a:prstGeom>
          <a:noFill/>
        </p:spPr>
        <p:txBody>
          <a:bodyPr wrap="square" rtlCol="0">
            <a:spAutoFit/>
          </a:bodyPr>
          <a:lstStyle/>
          <a:p>
            <a:pPr>
              <a:spcAft>
                <a:spcPts val="1200"/>
              </a:spcAft>
            </a:pPr>
            <a:r>
              <a:rPr lang="nb-NO" sz="2400" dirty="0">
                <a:solidFill>
                  <a:srgbClr val="336699"/>
                </a:solidFill>
              </a:rPr>
              <a:t>71/47% = 51 per cent </a:t>
            </a:r>
          </a:p>
          <a:p>
            <a:r>
              <a:rPr lang="nb-NO" sz="2400" dirty="0">
                <a:solidFill>
                  <a:srgbClr val="336699"/>
                </a:solidFill>
              </a:rPr>
              <a:t>71 </a:t>
            </a:r>
            <a:r>
              <a:rPr lang="nb-NO" sz="2000" dirty="0">
                <a:solidFill>
                  <a:srgbClr val="336699"/>
                </a:solidFill>
                <a:latin typeface="Arial"/>
                <a:cs typeface="Arial"/>
              </a:rPr>
              <a:t>÷</a:t>
            </a:r>
            <a:r>
              <a:rPr lang="nb-NO" sz="2400" dirty="0">
                <a:solidFill>
                  <a:srgbClr val="336699"/>
                </a:solidFill>
              </a:rPr>
              <a:t> 47 = 24 </a:t>
            </a:r>
            <a:r>
              <a:rPr lang="nb-NO" sz="2400" dirty="0" err="1">
                <a:solidFill>
                  <a:srgbClr val="336699"/>
                </a:solidFill>
              </a:rPr>
              <a:t>percentage</a:t>
            </a:r>
            <a:r>
              <a:rPr lang="nb-NO" sz="2400" dirty="0">
                <a:solidFill>
                  <a:srgbClr val="336699"/>
                </a:solidFill>
              </a:rPr>
              <a:t> </a:t>
            </a:r>
            <a:r>
              <a:rPr lang="nb-NO" sz="2400" dirty="0" err="1">
                <a:solidFill>
                  <a:srgbClr val="336699"/>
                </a:solidFill>
              </a:rPr>
              <a:t>points</a:t>
            </a:r>
            <a:endParaRPr lang="nb-NO" sz="2400" dirty="0">
              <a:solidFill>
                <a:srgbClr val="336699"/>
              </a:solidFill>
            </a:endParaRPr>
          </a:p>
        </p:txBody>
      </p:sp>
    </p:spTree>
    <p:extLst>
      <p:ext uri="{BB962C8B-B14F-4D97-AF65-F5344CB8AC3E}">
        <p14:creationId xmlns:p14="http://schemas.microsoft.com/office/powerpoint/2010/main" val="17435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9305" name="Group 9"/>
          <p:cNvGrpSpPr>
            <a:grpSpLocks/>
          </p:cNvGrpSpPr>
          <p:nvPr/>
        </p:nvGrpSpPr>
        <p:grpSpPr bwMode="auto">
          <a:xfrm>
            <a:off x="0" y="1125538"/>
            <a:ext cx="8785225" cy="4078287"/>
            <a:chOff x="113" y="1125"/>
            <a:chExt cx="5534" cy="2569"/>
          </a:xfrm>
        </p:grpSpPr>
        <p:pic>
          <p:nvPicPr>
            <p:cNvPr id="4392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 y="1125"/>
              <a:ext cx="5534" cy="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9299" name="Text Box 3"/>
            <p:cNvSpPr txBox="1">
              <a:spLocks noChangeArrowheads="1"/>
            </p:cNvSpPr>
            <p:nvPr/>
          </p:nvSpPr>
          <p:spPr bwMode="auto">
            <a:xfrm>
              <a:off x="249" y="3521"/>
              <a:ext cx="3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nb-NO" sz="1200">
                  <a:solidFill>
                    <a:schemeClr val="tx1"/>
                  </a:solidFill>
                </a:rPr>
                <a:t>Hotel Statistics Q4 2011, Statistical Agency of Kosovo</a:t>
              </a:r>
            </a:p>
          </p:txBody>
        </p:sp>
      </p:grpSp>
      <p:sp>
        <p:nvSpPr>
          <p:cNvPr id="439300" name="Text Box 4"/>
          <p:cNvSpPr txBox="1">
            <a:spLocks noChangeArrowheads="1"/>
          </p:cNvSpPr>
          <p:nvPr/>
        </p:nvSpPr>
        <p:spPr bwMode="auto">
          <a:xfrm>
            <a:off x="395288" y="339459"/>
            <a:ext cx="3887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nb-NO" sz="3600" b="1" dirty="0" err="1">
                <a:solidFill>
                  <a:srgbClr val="C00000"/>
                </a:solidFill>
              </a:rPr>
              <a:t>Decimals</a:t>
            </a:r>
            <a:endParaRPr lang="nb-NO" sz="2800" b="1" dirty="0">
              <a:solidFill>
                <a:srgbClr val="336699"/>
              </a:solidFill>
            </a:endParaRPr>
          </a:p>
        </p:txBody>
      </p:sp>
      <p:grpSp>
        <p:nvGrpSpPr>
          <p:cNvPr id="439307" name="Group 11"/>
          <p:cNvGrpSpPr>
            <a:grpSpLocks/>
          </p:cNvGrpSpPr>
          <p:nvPr/>
        </p:nvGrpSpPr>
        <p:grpSpPr bwMode="auto">
          <a:xfrm>
            <a:off x="34925" y="4076700"/>
            <a:ext cx="6337300" cy="793750"/>
            <a:chOff x="22" y="2568"/>
            <a:chExt cx="3992" cy="500"/>
          </a:xfrm>
        </p:grpSpPr>
        <p:sp>
          <p:nvSpPr>
            <p:cNvPr id="439301" name="Oval 5"/>
            <p:cNvSpPr>
              <a:spLocks noChangeArrowheads="1"/>
            </p:cNvSpPr>
            <p:nvPr/>
          </p:nvSpPr>
          <p:spPr bwMode="auto">
            <a:xfrm>
              <a:off x="793" y="2568"/>
              <a:ext cx="499" cy="182"/>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39302" name="Oval 6"/>
            <p:cNvSpPr>
              <a:spLocks noChangeArrowheads="1"/>
            </p:cNvSpPr>
            <p:nvPr/>
          </p:nvSpPr>
          <p:spPr bwMode="auto">
            <a:xfrm>
              <a:off x="22" y="2749"/>
              <a:ext cx="499" cy="182"/>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39303" name="Oval 7"/>
            <p:cNvSpPr>
              <a:spLocks noChangeArrowheads="1"/>
            </p:cNvSpPr>
            <p:nvPr/>
          </p:nvSpPr>
          <p:spPr bwMode="auto">
            <a:xfrm>
              <a:off x="703" y="2886"/>
              <a:ext cx="499" cy="182"/>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39304" name="Oval 8"/>
            <p:cNvSpPr>
              <a:spLocks noChangeArrowheads="1"/>
            </p:cNvSpPr>
            <p:nvPr/>
          </p:nvSpPr>
          <p:spPr bwMode="auto">
            <a:xfrm>
              <a:off x="3515" y="2750"/>
              <a:ext cx="499" cy="182"/>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439306" name="Text Box 10"/>
          <p:cNvSpPr txBox="1">
            <a:spLocks noChangeArrowheads="1"/>
          </p:cNvSpPr>
          <p:nvPr/>
        </p:nvSpPr>
        <p:spPr bwMode="auto">
          <a:xfrm>
            <a:off x="395288" y="5516563"/>
            <a:ext cx="59769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nb-NO" sz="2400" b="1" dirty="0">
                <a:solidFill>
                  <a:srgbClr val="336699"/>
                </a:solidFill>
              </a:rPr>
              <a:t>One </a:t>
            </a:r>
            <a:r>
              <a:rPr lang="nb-NO" sz="2400" b="1" dirty="0" err="1">
                <a:solidFill>
                  <a:srgbClr val="336699"/>
                </a:solidFill>
              </a:rPr>
              <a:t>decimal</a:t>
            </a:r>
            <a:r>
              <a:rPr lang="nb-NO" sz="2400" b="1" dirty="0">
                <a:solidFill>
                  <a:srgbClr val="336699"/>
                </a:solidFill>
              </a:rPr>
              <a:t> is </a:t>
            </a:r>
            <a:r>
              <a:rPr lang="nb-NO" sz="2400" b="1" dirty="0" err="1">
                <a:solidFill>
                  <a:srgbClr val="336699"/>
                </a:solidFill>
              </a:rPr>
              <a:t>enough</a:t>
            </a:r>
            <a:r>
              <a:rPr lang="nb-NO" sz="2400" b="1" dirty="0">
                <a:solidFill>
                  <a:srgbClr val="336699"/>
                </a:solidFill>
              </a:rPr>
              <a:t>!</a:t>
            </a:r>
          </a:p>
          <a:p>
            <a:endParaRPr lang="nb-NO" sz="2400" dirty="0">
              <a:solidFill>
                <a:srgbClr val="336699"/>
              </a:solidFill>
            </a:endParaRPr>
          </a:p>
        </p:txBody>
      </p:sp>
    </p:spTree>
    <p:extLst>
      <p:ext uri="{BB962C8B-B14F-4D97-AF65-F5344CB8AC3E}">
        <p14:creationId xmlns:p14="http://schemas.microsoft.com/office/powerpoint/2010/main" val="362455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9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9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977900" y="674688"/>
            <a:ext cx="7162800" cy="1143000"/>
          </a:xfrm>
        </p:spPr>
        <p:txBody>
          <a:bodyPr>
            <a:normAutofit/>
          </a:bodyPr>
          <a:lstStyle/>
          <a:p>
            <a:r>
              <a:rPr lang="en-GB" sz="4400" b="0" dirty="0">
                <a:solidFill>
                  <a:srgbClr val="C00000"/>
                </a:solidFill>
              </a:rPr>
              <a:t>Decimals</a:t>
            </a:r>
          </a:p>
        </p:txBody>
      </p:sp>
      <p:sp>
        <p:nvSpPr>
          <p:cNvPr id="6" name="Plassholder for lysbildenummer 5"/>
          <p:cNvSpPr>
            <a:spLocks noGrp="1"/>
          </p:cNvSpPr>
          <p:nvPr>
            <p:ph type="sldNum" sz="quarter" idx="12"/>
          </p:nvPr>
        </p:nvSpPr>
        <p:spPr/>
        <p:txBody>
          <a:bodyPr/>
          <a:lstStyle/>
          <a:p>
            <a:fld id="{FAFDDAFA-99FE-496F-84A7-8BDAA8F5310F}" type="slidenum">
              <a:rPr lang="en-GB"/>
              <a:pPr/>
              <a:t>32</a:t>
            </a:fld>
            <a:endParaRPr lang="en-GB"/>
          </a:p>
        </p:txBody>
      </p:sp>
      <p:sp>
        <p:nvSpPr>
          <p:cNvPr id="459779" name="Rectangle 3"/>
          <p:cNvSpPr>
            <a:spLocks noGrp="1" noChangeArrowheads="1"/>
          </p:cNvSpPr>
          <p:nvPr>
            <p:ph sz="quarter" idx="13"/>
          </p:nvPr>
        </p:nvSpPr>
        <p:spPr>
          <a:xfrm>
            <a:off x="539750" y="2708275"/>
            <a:ext cx="8215313" cy="3656013"/>
          </a:xfrm>
        </p:spPr>
        <p:txBody>
          <a:bodyPr/>
          <a:lstStyle/>
          <a:p>
            <a:pPr lvl="1">
              <a:lnSpc>
                <a:spcPct val="110000"/>
              </a:lnSpc>
              <a:spcBef>
                <a:spcPct val="50000"/>
              </a:spcBef>
              <a:buClr>
                <a:srgbClr val="009999"/>
              </a:buClr>
            </a:pPr>
            <a:r>
              <a:rPr lang="en-GB" sz="2400" dirty="0">
                <a:solidFill>
                  <a:srgbClr val="336699"/>
                </a:solidFill>
              </a:rPr>
              <a:t> </a:t>
            </a:r>
            <a:r>
              <a:rPr lang="en-GB" sz="2400" u="sng" dirty="0">
                <a:solidFill>
                  <a:srgbClr val="336699"/>
                </a:solidFill>
              </a:rPr>
              <a:t>Never</a:t>
            </a:r>
            <a:r>
              <a:rPr lang="en-GB" sz="2400" dirty="0">
                <a:solidFill>
                  <a:srgbClr val="336699"/>
                </a:solidFill>
              </a:rPr>
              <a:t> use two decimals when reporting percentages</a:t>
            </a:r>
          </a:p>
          <a:p>
            <a:pPr lvl="1">
              <a:lnSpc>
                <a:spcPct val="110000"/>
              </a:lnSpc>
              <a:spcBef>
                <a:spcPct val="50000"/>
              </a:spcBef>
              <a:buClr>
                <a:srgbClr val="009999"/>
              </a:buClr>
            </a:pPr>
            <a:r>
              <a:rPr lang="en-GB" sz="2400" dirty="0">
                <a:solidFill>
                  <a:srgbClr val="336699"/>
                </a:solidFill>
              </a:rPr>
              <a:t> When reporting percentages from censuses, registers, etc., use one decimal</a:t>
            </a:r>
          </a:p>
          <a:p>
            <a:pPr lvl="1">
              <a:spcBef>
                <a:spcPct val="50000"/>
              </a:spcBef>
              <a:buClr>
                <a:srgbClr val="009999"/>
              </a:buClr>
            </a:pPr>
            <a:r>
              <a:rPr lang="en-GB" sz="2400" dirty="0">
                <a:solidFill>
                  <a:srgbClr val="336699"/>
                </a:solidFill>
              </a:rPr>
              <a:t> When reporting percentages from surveys, use no decimal (unless the sample is very large: LF survey)</a:t>
            </a:r>
          </a:p>
          <a:p>
            <a:pPr lvl="1">
              <a:spcBef>
                <a:spcPct val="50000"/>
              </a:spcBef>
              <a:buClr>
                <a:srgbClr val="009999"/>
              </a:buClr>
            </a:pPr>
            <a:r>
              <a:rPr lang="en-GB" sz="2400" dirty="0">
                <a:solidFill>
                  <a:srgbClr val="336699"/>
                </a:solidFill>
              </a:rPr>
              <a:t> One exception: Population growth: 0.76%</a:t>
            </a:r>
          </a:p>
        </p:txBody>
      </p:sp>
      <p:sp>
        <p:nvSpPr>
          <p:cNvPr id="459780" name="Text Box 4"/>
          <p:cNvSpPr txBox="1">
            <a:spLocks noChangeArrowheads="1"/>
          </p:cNvSpPr>
          <p:nvPr/>
        </p:nvSpPr>
        <p:spPr bwMode="auto">
          <a:xfrm>
            <a:off x="1122363" y="1773238"/>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r>
              <a:rPr lang="nb-NO" sz="4000" b="1" dirty="0">
                <a:solidFill>
                  <a:srgbClr val="336699"/>
                </a:solidFill>
              </a:rPr>
              <a:t>13.47 %?</a:t>
            </a:r>
          </a:p>
        </p:txBody>
      </p:sp>
    </p:spTree>
    <p:extLst>
      <p:ext uri="{BB962C8B-B14F-4D97-AF65-F5344CB8AC3E}">
        <p14:creationId xmlns:p14="http://schemas.microsoft.com/office/powerpoint/2010/main" val="136556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4" presetClass="entr" presetSubtype="0" fill="hold" grpId="0" nodeType="clickEffect">
                                  <p:stCondLst>
                                    <p:cond delay="0"/>
                                  </p:stCondLst>
                                  <p:childTnLst>
                                    <p:set>
                                      <p:cBhvr>
                                        <p:cTn id="10" dur="1" fill="hold">
                                          <p:stCondLst>
                                            <p:cond delay="0"/>
                                          </p:stCondLst>
                                        </p:cTn>
                                        <p:tgtEl>
                                          <p:spTgt spid="459779">
                                            <p:txEl>
                                              <p:pRg st="0" end="0"/>
                                            </p:txEl>
                                          </p:spTgt>
                                        </p:tgtEl>
                                        <p:attrNameLst>
                                          <p:attrName>style.visibility</p:attrName>
                                        </p:attrNameLst>
                                      </p:cBhvr>
                                      <p:to>
                                        <p:strVal val="visible"/>
                                      </p:to>
                                    </p:set>
                                    <p:animEffect transition="in" filter="fade">
                                      <p:cBhvr>
                                        <p:cTn id="11" dur="500"/>
                                        <p:tgtEl>
                                          <p:spTgt spid="459779">
                                            <p:txEl>
                                              <p:pRg st="0" end="0"/>
                                            </p:txEl>
                                          </p:spTgt>
                                        </p:tgtEl>
                                      </p:cBhvr>
                                    </p:animEffect>
                                    <p:anim calcmode="lin" valueType="num">
                                      <p:cBhvr>
                                        <p:cTn id="12" dur="500" fill="hold"/>
                                        <p:tgtEl>
                                          <p:spTgt spid="4597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597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4" presetClass="entr" presetSubtype="0" fill="hold" grpId="0" nodeType="clickEffect">
                                  <p:stCondLst>
                                    <p:cond delay="0"/>
                                  </p:stCondLst>
                                  <p:childTnLst>
                                    <p:set>
                                      <p:cBhvr>
                                        <p:cTn id="17" dur="1" fill="hold">
                                          <p:stCondLst>
                                            <p:cond delay="0"/>
                                          </p:stCondLst>
                                        </p:cTn>
                                        <p:tgtEl>
                                          <p:spTgt spid="459779">
                                            <p:txEl>
                                              <p:pRg st="1" end="1"/>
                                            </p:txEl>
                                          </p:spTgt>
                                        </p:tgtEl>
                                        <p:attrNameLst>
                                          <p:attrName>style.visibility</p:attrName>
                                        </p:attrNameLst>
                                      </p:cBhvr>
                                      <p:to>
                                        <p:strVal val="visible"/>
                                      </p:to>
                                    </p:set>
                                    <p:animEffect transition="in" filter="fade">
                                      <p:cBhvr>
                                        <p:cTn id="18" dur="500"/>
                                        <p:tgtEl>
                                          <p:spTgt spid="459779">
                                            <p:txEl>
                                              <p:pRg st="1" end="1"/>
                                            </p:txEl>
                                          </p:spTgt>
                                        </p:tgtEl>
                                      </p:cBhvr>
                                    </p:animEffect>
                                    <p:anim calcmode="lin" valueType="num">
                                      <p:cBhvr>
                                        <p:cTn id="19" dur="500" fill="hold"/>
                                        <p:tgtEl>
                                          <p:spTgt spid="459779">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597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459779">
                                            <p:txEl>
                                              <p:pRg st="2" end="2"/>
                                            </p:txEl>
                                          </p:spTgt>
                                        </p:tgtEl>
                                        <p:attrNameLst>
                                          <p:attrName>style.visibility</p:attrName>
                                        </p:attrNameLst>
                                      </p:cBhvr>
                                      <p:to>
                                        <p:strVal val="visible"/>
                                      </p:to>
                                    </p:set>
                                    <p:animEffect transition="in" filter="fade">
                                      <p:cBhvr>
                                        <p:cTn id="25" dur="500"/>
                                        <p:tgtEl>
                                          <p:spTgt spid="459779">
                                            <p:txEl>
                                              <p:pRg st="2" end="2"/>
                                            </p:txEl>
                                          </p:spTgt>
                                        </p:tgtEl>
                                      </p:cBhvr>
                                    </p:animEffect>
                                    <p:anim calcmode="lin" valueType="num">
                                      <p:cBhvr>
                                        <p:cTn id="26" dur="500" fill="hold"/>
                                        <p:tgtEl>
                                          <p:spTgt spid="45977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4597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459779">
                                            <p:txEl>
                                              <p:pRg st="3" end="3"/>
                                            </p:txEl>
                                          </p:spTgt>
                                        </p:tgtEl>
                                        <p:attrNameLst>
                                          <p:attrName>style.visibility</p:attrName>
                                        </p:attrNameLst>
                                      </p:cBhvr>
                                      <p:to>
                                        <p:strVal val="visible"/>
                                      </p:to>
                                    </p:set>
                                    <p:animEffect transition="in" filter="fade">
                                      <p:cBhvr>
                                        <p:cTn id="32" dur="500"/>
                                        <p:tgtEl>
                                          <p:spTgt spid="459779">
                                            <p:txEl>
                                              <p:pRg st="3" end="3"/>
                                            </p:txEl>
                                          </p:spTgt>
                                        </p:tgtEl>
                                      </p:cBhvr>
                                    </p:animEffect>
                                    <p:anim calcmode="lin" valueType="num">
                                      <p:cBhvr>
                                        <p:cTn id="33" dur="500" fill="hold"/>
                                        <p:tgtEl>
                                          <p:spTgt spid="459779">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45977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bldLvl="2"/>
      <p:bldP spid="45978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33400"/>
            <a:ext cx="8229600" cy="735360"/>
          </a:xfrm>
        </p:spPr>
        <p:txBody>
          <a:bodyPr/>
          <a:lstStyle/>
          <a:p>
            <a:r>
              <a:rPr lang="nb-NO" dirty="0" err="1"/>
              <a:t>Descriptive</a:t>
            </a:r>
            <a:r>
              <a:rPr lang="nb-NO" dirty="0"/>
              <a:t>/</a:t>
            </a:r>
            <a:r>
              <a:rPr lang="nb-NO" dirty="0" err="1"/>
              <a:t>explanatory</a:t>
            </a:r>
            <a:r>
              <a:rPr lang="nb-NO" dirty="0"/>
              <a:t> </a:t>
            </a:r>
            <a:r>
              <a:rPr lang="nb-NO" dirty="0" err="1"/>
              <a:t>text</a:t>
            </a:r>
            <a:endParaRPr lang="nb-NO" dirty="0"/>
          </a:p>
        </p:txBody>
      </p:sp>
      <p:sp>
        <p:nvSpPr>
          <p:cNvPr id="4" name="Plassholder for innhold 3"/>
          <p:cNvSpPr>
            <a:spLocks noGrp="1"/>
          </p:cNvSpPr>
          <p:nvPr>
            <p:ph sz="quarter" idx="13"/>
          </p:nvPr>
        </p:nvSpPr>
        <p:spPr>
          <a:xfrm>
            <a:off x="1619672" y="1340768"/>
            <a:ext cx="7344816" cy="5136232"/>
          </a:xfrm>
        </p:spPr>
        <p:txBody>
          <a:bodyPr>
            <a:normAutofit fontScale="70000" lnSpcReduction="20000"/>
          </a:bodyPr>
          <a:lstStyle/>
          <a:p>
            <a:pPr lvl="0"/>
            <a:r>
              <a:rPr lang="en-AU" dirty="0"/>
              <a:t>Make it interesting by linking the data to national policies, goals and issues that people understand</a:t>
            </a:r>
            <a:endParaRPr lang="nb-NO" dirty="0"/>
          </a:p>
          <a:p>
            <a:pPr lvl="0"/>
            <a:r>
              <a:rPr lang="en-AU" dirty="0"/>
              <a:t>Use headings and bulleted lists to make it easy to scan long sections of text</a:t>
            </a:r>
            <a:endParaRPr lang="nb-NO" dirty="0"/>
          </a:p>
          <a:p>
            <a:pPr lvl="0"/>
            <a:r>
              <a:rPr lang="en-AU" dirty="0"/>
              <a:t>Make the headlines (titles) and first paragraph about the main findings so it draws the reader in</a:t>
            </a:r>
            <a:endParaRPr lang="nb-NO" dirty="0"/>
          </a:p>
          <a:p>
            <a:pPr lvl="0"/>
            <a:r>
              <a:rPr lang="en-AU" dirty="0"/>
              <a:t>Keep sentences and paragraphs short</a:t>
            </a:r>
            <a:endParaRPr lang="nb-NO" dirty="0"/>
          </a:p>
          <a:p>
            <a:pPr lvl="0"/>
            <a:r>
              <a:rPr lang="en-AU" dirty="0"/>
              <a:t>Use everyday language</a:t>
            </a:r>
            <a:endParaRPr lang="nb-NO" dirty="0"/>
          </a:p>
          <a:p>
            <a:r>
              <a:rPr lang="en-AU" dirty="0"/>
              <a:t>Include definitions / explanation of complex concepts</a:t>
            </a:r>
            <a:r>
              <a:rPr lang="en-US" dirty="0"/>
              <a:t> </a:t>
            </a:r>
            <a:r>
              <a:rPr lang="nb-NO" dirty="0"/>
              <a:t> </a:t>
            </a:r>
            <a:r>
              <a:rPr lang="en-US" dirty="0"/>
              <a:t> </a:t>
            </a:r>
          </a:p>
          <a:p>
            <a:r>
              <a:rPr lang="en-US" dirty="0"/>
              <a:t>Include clear references to described tables or charts and </a:t>
            </a:r>
          </a:p>
          <a:p>
            <a:r>
              <a:rPr lang="en-US" dirty="0"/>
              <a:t>Be careful when describing the relative changes of variables expressed as a percentage – percentage vs. percentage point</a:t>
            </a:r>
          </a:p>
          <a:p>
            <a:endParaRPr lang="en-US" sz="1900" dirty="0"/>
          </a:p>
          <a:p>
            <a:pPr lvl="0"/>
            <a:r>
              <a:rPr lang="en-AU" dirty="0"/>
              <a:t>Don’t ‘table read’ by just writing what is already shown in a table– draw out the main findings instead</a:t>
            </a:r>
            <a:endParaRPr lang="nb-NO" dirty="0"/>
          </a:p>
          <a:p>
            <a:r>
              <a:rPr lang="en-AU" dirty="0"/>
              <a:t>Don’t use technical jargon</a:t>
            </a:r>
          </a:p>
          <a:p>
            <a:endParaRPr lang="nb-NO" dirty="0"/>
          </a:p>
        </p:txBody>
      </p:sp>
      <p:sp>
        <p:nvSpPr>
          <p:cNvPr id="7" name="Avrundet rektangel 6"/>
          <p:cNvSpPr/>
          <p:nvPr/>
        </p:nvSpPr>
        <p:spPr>
          <a:xfrm>
            <a:off x="258772" y="1283618"/>
            <a:ext cx="1224136" cy="36724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DO</a:t>
            </a:r>
          </a:p>
        </p:txBody>
      </p:sp>
      <p:sp>
        <p:nvSpPr>
          <p:cNvPr id="8" name="Avrundet rektangel 7"/>
          <p:cNvSpPr/>
          <p:nvPr/>
        </p:nvSpPr>
        <p:spPr>
          <a:xfrm>
            <a:off x="258772" y="5076436"/>
            <a:ext cx="1224136" cy="9958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nb-NO" dirty="0"/>
              <a:t>DON’T</a:t>
            </a:r>
          </a:p>
        </p:txBody>
      </p:sp>
    </p:spTree>
    <p:extLst>
      <p:ext uri="{BB962C8B-B14F-4D97-AF65-F5344CB8AC3E}">
        <p14:creationId xmlns:p14="http://schemas.microsoft.com/office/powerpoint/2010/main" val="25618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 general</a:t>
            </a:r>
          </a:p>
        </p:txBody>
      </p:sp>
      <p:sp>
        <p:nvSpPr>
          <p:cNvPr id="4" name="Plassholder for innhold 3"/>
          <p:cNvSpPr>
            <a:spLocks noGrp="1"/>
          </p:cNvSpPr>
          <p:nvPr>
            <p:ph sz="quarter" idx="13"/>
          </p:nvPr>
        </p:nvSpPr>
        <p:spPr/>
        <p:txBody>
          <a:bodyPr>
            <a:normAutofit fontScale="85000" lnSpcReduction="20000"/>
          </a:bodyPr>
          <a:lstStyle/>
          <a:p>
            <a:r>
              <a:rPr lang="en-AU" dirty="0"/>
              <a:t>Make sure graphs and tables stand alone, meaning they have enough metadata and information to make sense if they were copied and pasted into another document</a:t>
            </a:r>
          </a:p>
          <a:p>
            <a:endParaRPr lang="en-AU" dirty="0"/>
          </a:p>
          <a:p>
            <a:r>
              <a:rPr lang="en-AU" dirty="0"/>
              <a:t>KISS: Keep it short and simple</a:t>
            </a:r>
          </a:p>
          <a:p>
            <a:endParaRPr lang="en-AU" dirty="0"/>
          </a:p>
          <a:p>
            <a:r>
              <a:rPr lang="en-AU" dirty="0"/>
              <a:t>Present data from different angles and analyse information presented in the explanatory text</a:t>
            </a:r>
          </a:p>
          <a:p>
            <a:endParaRPr lang="en-AU" dirty="0"/>
          </a:p>
          <a:p>
            <a:r>
              <a:rPr lang="nb-NO" dirty="0"/>
              <a:t>Test </a:t>
            </a:r>
            <a:r>
              <a:rPr lang="nb-NO" dirty="0" err="1"/>
              <a:t>on</a:t>
            </a:r>
            <a:r>
              <a:rPr lang="nb-NO" dirty="0"/>
              <a:t> </a:t>
            </a:r>
            <a:r>
              <a:rPr lang="nb-NO" dirty="0" err="1"/>
              <a:t>friends</a:t>
            </a:r>
            <a:r>
              <a:rPr lang="nb-NO" dirty="0"/>
              <a:t> and </a:t>
            </a:r>
            <a:r>
              <a:rPr lang="nb-NO" dirty="0" err="1"/>
              <a:t>family</a:t>
            </a:r>
            <a:r>
              <a:rPr lang="nb-NO" dirty="0"/>
              <a:t> </a:t>
            </a:r>
            <a:r>
              <a:rPr lang="nb-NO" dirty="0" err="1"/>
              <a:t>members</a:t>
            </a:r>
            <a:r>
              <a:rPr lang="nb-NO" dirty="0"/>
              <a:t> </a:t>
            </a:r>
          </a:p>
          <a:p>
            <a:pPr marL="0" indent="0">
              <a:buNone/>
            </a:pPr>
            <a:r>
              <a:rPr lang="nb-NO" dirty="0"/>
              <a:t>	– do </a:t>
            </a:r>
            <a:r>
              <a:rPr lang="nb-NO" dirty="0" err="1"/>
              <a:t>they</a:t>
            </a:r>
            <a:r>
              <a:rPr lang="nb-NO" dirty="0"/>
              <a:t> understand it, do </a:t>
            </a:r>
            <a:r>
              <a:rPr lang="nb-NO" dirty="0" err="1"/>
              <a:t>they</a:t>
            </a:r>
            <a:r>
              <a:rPr lang="nb-NO" dirty="0"/>
              <a:t> </a:t>
            </a:r>
            <a:r>
              <a:rPr lang="nb-NO" dirty="0" err="1"/>
              <a:t>find</a:t>
            </a:r>
            <a:r>
              <a:rPr lang="nb-NO" dirty="0"/>
              <a:t> it 		</a:t>
            </a:r>
            <a:r>
              <a:rPr lang="nb-NO" dirty="0" err="1"/>
              <a:t>interesting</a:t>
            </a:r>
            <a:r>
              <a:rPr lang="nb-NO" dirty="0"/>
              <a:t>?</a:t>
            </a:r>
          </a:p>
          <a:p>
            <a:pPr lvl="0"/>
            <a:endParaRPr lang="nb-NO" dirty="0"/>
          </a:p>
        </p:txBody>
      </p:sp>
    </p:spTree>
    <p:extLst>
      <p:ext uri="{BB962C8B-B14F-4D97-AF65-F5344CB8AC3E}">
        <p14:creationId xmlns:p14="http://schemas.microsoft.com/office/powerpoint/2010/main" val="188186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395536" y="2780928"/>
            <a:ext cx="8229600" cy="1872208"/>
          </a:xfrm>
        </p:spPr>
        <p:txBody>
          <a:bodyPr>
            <a:normAutofit/>
          </a:bodyPr>
          <a:lstStyle/>
          <a:p>
            <a:r>
              <a:rPr lang="nb-NO" dirty="0" err="1"/>
              <a:t>Something</a:t>
            </a:r>
            <a:r>
              <a:rPr lang="nb-NO" dirty="0"/>
              <a:t> </a:t>
            </a:r>
            <a:r>
              <a:rPr lang="nb-NO" dirty="0" err="1"/>
              <a:t>easily</a:t>
            </a:r>
            <a:r>
              <a:rPr lang="nb-NO" dirty="0"/>
              <a:t> </a:t>
            </a:r>
            <a:r>
              <a:rPr lang="nb-NO" dirty="0" err="1"/>
              <a:t>accessible</a:t>
            </a:r>
            <a:r>
              <a:rPr lang="nb-NO" dirty="0"/>
              <a:t> </a:t>
            </a:r>
            <a:br>
              <a:rPr lang="nb-NO" dirty="0"/>
            </a:br>
            <a:r>
              <a:rPr lang="nb-NO" dirty="0"/>
              <a:t>to </a:t>
            </a:r>
            <a:r>
              <a:rPr lang="nb-NO" dirty="0" err="1"/>
              <a:t>gain</a:t>
            </a:r>
            <a:r>
              <a:rPr lang="nb-NO" dirty="0"/>
              <a:t> </a:t>
            </a:r>
            <a:r>
              <a:rPr lang="nb-NO" dirty="0" err="1"/>
              <a:t>attention</a:t>
            </a:r>
            <a:r>
              <a:rPr lang="nb-NO" dirty="0"/>
              <a:t>?</a:t>
            </a:r>
          </a:p>
        </p:txBody>
      </p:sp>
    </p:spTree>
    <p:extLst>
      <p:ext uri="{BB962C8B-B14F-4D97-AF65-F5344CB8AC3E}">
        <p14:creationId xmlns:p14="http://schemas.microsoft.com/office/powerpoint/2010/main" val="1987544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aths in England &amp; Wales 2013"/>
          <p:cNvPicPr>
            <a:picLocks noChangeAspect="1" noChangeArrowheads="1"/>
          </p:cNvPicPr>
          <p:nvPr/>
        </p:nvPicPr>
        <p:blipFill rotWithShape="1">
          <a:blip r:embed="rId2">
            <a:extLst>
              <a:ext uri="{28A0092B-C50C-407E-A947-70E740481C1C}">
                <a14:useLocalDpi xmlns:a14="http://schemas.microsoft.com/office/drawing/2010/main" val="0"/>
              </a:ext>
            </a:extLst>
          </a:blip>
          <a:srcRect b="48853"/>
          <a:stretch/>
        </p:blipFill>
        <p:spPr bwMode="auto">
          <a:xfrm>
            <a:off x="325089" y="-6170"/>
            <a:ext cx="4057222" cy="68641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aths in England &amp; Wales 2013"/>
          <p:cNvPicPr>
            <a:picLocks noChangeAspect="1" noChangeArrowheads="1"/>
          </p:cNvPicPr>
          <p:nvPr/>
        </p:nvPicPr>
        <p:blipFill rotWithShape="1">
          <a:blip r:embed="rId2">
            <a:extLst>
              <a:ext uri="{28A0092B-C50C-407E-A947-70E740481C1C}">
                <a14:useLocalDpi xmlns:a14="http://schemas.microsoft.com/office/drawing/2010/main" val="0"/>
              </a:ext>
            </a:extLst>
          </a:blip>
          <a:srcRect t="52291"/>
          <a:stretch/>
        </p:blipFill>
        <p:spPr bwMode="auto">
          <a:xfrm>
            <a:off x="4932040" y="29967"/>
            <a:ext cx="4057222" cy="640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9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209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861"/>
            <a:ext cx="8085138" cy="642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5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3"/>
          <p:cNvSpPr>
            <a:spLocks noGrp="1"/>
          </p:cNvSpPr>
          <p:nvPr>
            <p:ph type="sldNum" sz="quarter" idx="12"/>
          </p:nvPr>
        </p:nvSpPr>
        <p:spPr/>
        <p:txBody>
          <a:bodyPr/>
          <a:lstStyle/>
          <a:p>
            <a:fld id="{6BF71F56-FAF6-4CD4-9F11-DFD72E01AF70}" type="slidenum">
              <a:rPr lang="en-GB"/>
              <a:pPr/>
              <a:t>4</a:t>
            </a:fld>
            <a:endParaRPr lang="en-GB"/>
          </a:p>
        </p:txBody>
      </p:sp>
      <p:sp>
        <p:nvSpPr>
          <p:cNvPr id="315394" name="Rectangle 2"/>
          <p:cNvSpPr>
            <a:spLocks noChangeArrowheads="1"/>
          </p:cNvSpPr>
          <p:nvPr/>
        </p:nvSpPr>
        <p:spPr bwMode="auto">
          <a:xfrm>
            <a:off x="1365250" y="836613"/>
            <a:ext cx="77787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lnSpc>
                <a:spcPct val="135000"/>
              </a:lnSpc>
              <a:spcBef>
                <a:spcPct val="0"/>
              </a:spcBef>
            </a:pPr>
            <a:r>
              <a:rPr lang="en-GB" sz="3600" dirty="0">
                <a:solidFill>
                  <a:srgbClr val="C00000"/>
                </a:solidFill>
              </a:rPr>
              <a:t>General motto: </a:t>
            </a:r>
            <a:r>
              <a:rPr lang="en-GB" sz="3600" b="1" dirty="0">
                <a:solidFill>
                  <a:srgbClr val="C00000"/>
                </a:solidFill>
              </a:rPr>
              <a:t>KISS!</a:t>
            </a:r>
            <a:br>
              <a:rPr lang="en-GB" sz="3600" b="1" dirty="0">
                <a:solidFill>
                  <a:srgbClr val="C00000"/>
                </a:solidFill>
              </a:rPr>
            </a:br>
            <a:endParaRPr lang="en-GB" sz="3600" b="1" dirty="0">
              <a:solidFill>
                <a:srgbClr val="C00000"/>
              </a:solidFill>
            </a:endParaRPr>
          </a:p>
        </p:txBody>
      </p:sp>
      <p:sp>
        <p:nvSpPr>
          <p:cNvPr id="315395" name="Rectangle 3"/>
          <p:cNvSpPr>
            <a:spLocks noChangeArrowheads="1"/>
          </p:cNvSpPr>
          <p:nvPr/>
        </p:nvSpPr>
        <p:spPr bwMode="auto">
          <a:xfrm>
            <a:off x="1365250" y="1978024"/>
            <a:ext cx="7023100" cy="332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46063" indent="-246063">
              <a:spcBef>
                <a:spcPct val="30000"/>
              </a:spcBef>
              <a:buClr>
                <a:srgbClr val="336699"/>
              </a:buClr>
              <a:buSzPct val="130000"/>
              <a:buFontTx/>
              <a:buChar char="•"/>
            </a:pPr>
            <a:r>
              <a:rPr lang="nb-NO" sz="2800" b="1" u="sng" dirty="0" err="1"/>
              <a:t>K</a:t>
            </a:r>
            <a:r>
              <a:rPr lang="nb-NO" sz="2800" b="1" dirty="0" err="1"/>
              <a:t>eep</a:t>
            </a:r>
            <a:r>
              <a:rPr lang="nb-NO" sz="2800" b="1" dirty="0"/>
              <a:t> </a:t>
            </a:r>
            <a:r>
              <a:rPr lang="nb-NO" sz="2800" b="1" u="sng" dirty="0"/>
              <a:t>I</a:t>
            </a:r>
            <a:r>
              <a:rPr lang="nb-NO" sz="2800" b="1" dirty="0"/>
              <a:t>t </a:t>
            </a:r>
            <a:r>
              <a:rPr lang="nb-NO" sz="2800" b="1" u="sng" dirty="0"/>
              <a:t>S</a:t>
            </a:r>
            <a:r>
              <a:rPr lang="nb-NO" sz="2800" b="1" dirty="0"/>
              <a:t>hort and </a:t>
            </a:r>
            <a:r>
              <a:rPr lang="nb-NO" sz="2800" b="1" u="sng" dirty="0"/>
              <a:t>S</a:t>
            </a:r>
            <a:r>
              <a:rPr lang="nb-NO" sz="2800" b="1" dirty="0"/>
              <a:t>imple!</a:t>
            </a:r>
          </a:p>
          <a:p>
            <a:pPr marL="246063" indent="-246063">
              <a:spcBef>
                <a:spcPct val="30000"/>
              </a:spcBef>
              <a:buClr>
                <a:srgbClr val="336699"/>
              </a:buClr>
              <a:buSzPct val="130000"/>
              <a:buFontTx/>
              <a:buChar char="•"/>
            </a:pPr>
            <a:r>
              <a:rPr lang="nb-NO" sz="2800" dirty="0"/>
              <a:t>This </a:t>
            </a:r>
            <a:r>
              <a:rPr lang="nb-NO" sz="2800" dirty="0" err="1"/>
              <a:t>applies</a:t>
            </a:r>
            <a:r>
              <a:rPr lang="nb-NO" sz="2800" dirty="0"/>
              <a:t> to:</a:t>
            </a:r>
          </a:p>
          <a:p>
            <a:pPr marL="663575" lvl="1" indent="-227013">
              <a:spcBef>
                <a:spcPct val="20000"/>
              </a:spcBef>
              <a:buClr>
                <a:srgbClr val="336699"/>
              </a:buClr>
              <a:buSzPct val="130000"/>
              <a:buFontTx/>
              <a:buChar char="–"/>
            </a:pPr>
            <a:r>
              <a:rPr lang="nb-NO" sz="2400" b="1" dirty="0"/>
              <a:t> </a:t>
            </a:r>
            <a:r>
              <a:rPr lang="nb-NO" sz="2400" b="1" dirty="0" err="1"/>
              <a:t>Tables</a:t>
            </a:r>
            <a:endParaRPr lang="nb-NO" sz="2400" b="1" dirty="0"/>
          </a:p>
          <a:p>
            <a:pPr marL="663575" lvl="1" indent="-227013">
              <a:spcBef>
                <a:spcPct val="20000"/>
              </a:spcBef>
              <a:buClr>
                <a:srgbClr val="336699"/>
              </a:buClr>
              <a:buSzPct val="130000"/>
              <a:buFontTx/>
              <a:buChar char="–"/>
            </a:pPr>
            <a:r>
              <a:rPr lang="nb-NO" sz="2400" b="1" dirty="0"/>
              <a:t> Graphs</a:t>
            </a:r>
          </a:p>
          <a:p>
            <a:pPr marL="663575" lvl="1" indent="-227013">
              <a:spcBef>
                <a:spcPct val="20000"/>
              </a:spcBef>
              <a:buClr>
                <a:srgbClr val="336699"/>
              </a:buClr>
              <a:buSzPct val="130000"/>
              <a:buFontTx/>
              <a:buChar char="–"/>
            </a:pPr>
            <a:r>
              <a:rPr lang="nb-NO" sz="2400" b="1" dirty="0"/>
              <a:t> </a:t>
            </a:r>
            <a:r>
              <a:rPr lang="nb-NO" sz="2400" b="1" dirty="0" err="1"/>
              <a:t>Titles</a:t>
            </a:r>
            <a:endParaRPr lang="nb-NO" sz="2400" b="1" dirty="0"/>
          </a:p>
          <a:p>
            <a:pPr marL="663575" lvl="1" indent="-227013">
              <a:spcBef>
                <a:spcPct val="20000"/>
              </a:spcBef>
              <a:buClr>
                <a:srgbClr val="336699"/>
              </a:buClr>
              <a:buSzPct val="130000"/>
              <a:buFontTx/>
              <a:buChar char="–"/>
            </a:pPr>
            <a:r>
              <a:rPr lang="nb-NO" sz="2400" b="1" dirty="0"/>
              <a:t> </a:t>
            </a:r>
            <a:r>
              <a:rPr lang="nb-NO" sz="2400" b="1" dirty="0" err="1"/>
              <a:t>Text</a:t>
            </a:r>
            <a:endParaRPr lang="nb-NO" sz="2400" b="1" dirty="0"/>
          </a:p>
          <a:p>
            <a:pPr marL="246063" indent="-246063">
              <a:lnSpc>
                <a:spcPct val="130000"/>
              </a:lnSpc>
              <a:spcBef>
                <a:spcPct val="30000"/>
              </a:spcBef>
              <a:buClr>
                <a:schemeClr val="tx1"/>
              </a:buClr>
              <a:buSzPct val="130000"/>
            </a:pPr>
            <a:endParaRPr lang="en-GB" sz="2400" b="1" dirty="0"/>
          </a:p>
          <a:p>
            <a:pPr marL="246063" indent="-246063">
              <a:lnSpc>
                <a:spcPct val="130000"/>
              </a:lnSpc>
              <a:spcBef>
                <a:spcPct val="30000"/>
              </a:spcBef>
              <a:buClr>
                <a:schemeClr val="tx1"/>
              </a:buClr>
              <a:buSzPct val="130000"/>
              <a:buFontTx/>
              <a:buChar char="•"/>
            </a:pPr>
            <a:endParaRPr lang="en-GB" sz="2400" b="1" dirty="0"/>
          </a:p>
          <a:p>
            <a:pPr marL="246063" indent="-246063">
              <a:lnSpc>
                <a:spcPct val="130000"/>
              </a:lnSpc>
              <a:spcBef>
                <a:spcPct val="30000"/>
              </a:spcBef>
              <a:buClr>
                <a:schemeClr val="tx1"/>
              </a:buClr>
              <a:buSzPct val="130000"/>
              <a:buFontTx/>
              <a:buChar char="•"/>
            </a:pPr>
            <a:endParaRPr lang="en-GB" sz="2400" b="1" dirty="0"/>
          </a:p>
          <a:p>
            <a:pPr marL="246063" indent="-246063">
              <a:lnSpc>
                <a:spcPct val="130000"/>
              </a:lnSpc>
              <a:spcBef>
                <a:spcPct val="30000"/>
              </a:spcBef>
              <a:buClr>
                <a:schemeClr val="tx1"/>
              </a:buClr>
              <a:buSzPct val="130000"/>
            </a:pPr>
            <a:endParaRPr lang="en-GB" sz="2400" b="1" dirty="0"/>
          </a:p>
        </p:txBody>
      </p:sp>
    </p:spTree>
    <p:extLst>
      <p:ext uri="{BB962C8B-B14F-4D97-AF65-F5344CB8AC3E}">
        <p14:creationId xmlns:p14="http://schemas.microsoft.com/office/powerpoint/2010/main" val="1900853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 calcmode="lin" valueType="num">
                                      <p:cBhvr additive="base">
                                        <p:cTn id="7" dur="500" fill="hold"/>
                                        <p:tgtEl>
                                          <p:spTgt spid="315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5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5395">
                                            <p:txEl>
                                              <p:pRg st="1" end="1"/>
                                            </p:txEl>
                                          </p:spTgt>
                                        </p:tgtEl>
                                        <p:attrNameLst>
                                          <p:attrName>style.visibility</p:attrName>
                                        </p:attrNameLst>
                                      </p:cBhvr>
                                      <p:to>
                                        <p:strVal val="visible"/>
                                      </p:to>
                                    </p:set>
                                    <p:anim calcmode="lin" valueType="num">
                                      <p:cBhvr additive="base">
                                        <p:cTn id="13" dur="500" fill="hold"/>
                                        <p:tgtEl>
                                          <p:spTgt spid="315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5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5395">
                                            <p:txEl>
                                              <p:pRg st="2" end="2"/>
                                            </p:txEl>
                                          </p:spTgt>
                                        </p:tgtEl>
                                        <p:attrNameLst>
                                          <p:attrName>style.visibility</p:attrName>
                                        </p:attrNameLst>
                                      </p:cBhvr>
                                      <p:to>
                                        <p:strVal val="visible"/>
                                      </p:to>
                                    </p:set>
                                    <p:anim calcmode="lin" valueType="num">
                                      <p:cBhvr additive="base">
                                        <p:cTn id="19" dur="500" fill="hold"/>
                                        <p:tgtEl>
                                          <p:spTgt spid="315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5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5395">
                                            <p:txEl>
                                              <p:pRg st="3" end="3"/>
                                            </p:txEl>
                                          </p:spTgt>
                                        </p:tgtEl>
                                        <p:attrNameLst>
                                          <p:attrName>style.visibility</p:attrName>
                                        </p:attrNameLst>
                                      </p:cBhvr>
                                      <p:to>
                                        <p:strVal val="visible"/>
                                      </p:to>
                                    </p:set>
                                    <p:anim calcmode="lin" valueType="num">
                                      <p:cBhvr additive="base">
                                        <p:cTn id="25" dur="500" fill="hold"/>
                                        <p:tgtEl>
                                          <p:spTgt spid="315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5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5395">
                                            <p:txEl>
                                              <p:pRg st="4" end="4"/>
                                            </p:txEl>
                                          </p:spTgt>
                                        </p:tgtEl>
                                        <p:attrNameLst>
                                          <p:attrName>style.visibility</p:attrName>
                                        </p:attrNameLst>
                                      </p:cBhvr>
                                      <p:to>
                                        <p:strVal val="visible"/>
                                      </p:to>
                                    </p:set>
                                    <p:anim calcmode="lin" valueType="num">
                                      <p:cBhvr additive="base">
                                        <p:cTn id="31" dur="500" fill="hold"/>
                                        <p:tgtEl>
                                          <p:spTgt spid="315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5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5395">
                                            <p:txEl>
                                              <p:pRg st="5" end="5"/>
                                            </p:txEl>
                                          </p:spTgt>
                                        </p:tgtEl>
                                        <p:attrNameLst>
                                          <p:attrName>style.visibility</p:attrName>
                                        </p:attrNameLst>
                                      </p:cBhvr>
                                      <p:to>
                                        <p:strVal val="visible"/>
                                      </p:to>
                                    </p:set>
                                    <p:anim calcmode="lin" valueType="num">
                                      <p:cBhvr additive="base">
                                        <p:cTn id="37" dur="500" fill="hold"/>
                                        <p:tgtEl>
                                          <p:spTgt spid="3153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53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61B15FE-04BC-491F-989B-66AADF82C5C0}"/>
              </a:ext>
            </a:extLst>
          </p:cNvPr>
          <p:cNvPicPr>
            <a:picLocks noChangeAspect="1"/>
          </p:cNvPicPr>
          <p:nvPr/>
        </p:nvPicPr>
        <p:blipFill>
          <a:blip r:embed="rId2"/>
          <a:stretch>
            <a:fillRect/>
          </a:stretch>
        </p:blipFill>
        <p:spPr>
          <a:xfrm rot="838561">
            <a:off x="5888580" y="1347862"/>
            <a:ext cx="2814501" cy="3936069"/>
          </a:xfrm>
          <a:prstGeom prst="rect">
            <a:avLst/>
          </a:prstGeom>
        </p:spPr>
      </p:pic>
      <p:pic>
        <p:nvPicPr>
          <p:cNvPr id="4" name="Bilde 3">
            <a:extLst>
              <a:ext uri="{FF2B5EF4-FFF2-40B4-BE49-F238E27FC236}">
                <a16:creationId xmlns:a16="http://schemas.microsoft.com/office/drawing/2014/main" id="{F61748AE-9D93-436E-B463-7ED41A74C3A2}"/>
              </a:ext>
            </a:extLst>
          </p:cNvPr>
          <p:cNvPicPr>
            <a:picLocks noChangeAspect="1"/>
          </p:cNvPicPr>
          <p:nvPr/>
        </p:nvPicPr>
        <p:blipFill>
          <a:blip r:embed="rId3"/>
          <a:stretch>
            <a:fillRect/>
          </a:stretch>
        </p:blipFill>
        <p:spPr>
          <a:xfrm>
            <a:off x="3223195" y="896536"/>
            <a:ext cx="2903046" cy="4061332"/>
          </a:xfrm>
          <a:prstGeom prst="rect">
            <a:avLst/>
          </a:prstGeom>
        </p:spPr>
      </p:pic>
      <p:sp>
        <p:nvSpPr>
          <p:cNvPr id="2" name="Tittel 1"/>
          <p:cNvSpPr>
            <a:spLocks noGrp="1"/>
          </p:cNvSpPr>
          <p:nvPr>
            <p:ph type="title"/>
          </p:nvPr>
        </p:nvSpPr>
        <p:spPr/>
        <p:txBody>
          <a:bodyPr/>
          <a:lstStyle/>
          <a:p>
            <a:r>
              <a:rPr lang="nb-NO" dirty="0" err="1">
                <a:solidFill>
                  <a:schemeClr val="bg1">
                    <a:lumMod val="50000"/>
                  </a:schemeClr>
                </a:solidFill>
              </a:rPr>
              <a:t>Useful</a:t>
            </a:r>
            <a:r>
              <a:rPr lang="nb-NO" dirty="0">
                <a:solidFill>
                  <a:schemeClr val="bg1">
                    <a:lumMod val="50000"/>
                  </a:schemeClr>
                </a:solidFill>
              </a:rPr>
              <a:t> </a:t>
            </a:r>
            <a:r>
              <a:rPr lang="nb-NO" dirty="0" err="1">
                <a:solidFill>
                  <a:schemeClr val="bg1">
                    <a:lumMod val="50000"/>
                  </a:schemeClr>
                </a:solidFill>
              </a:rPr>
              <a:t>resource</a:t>
            </a:r>
            <a:r>
              <a:rPr lang="nb-NO" dirty="0">
                <a:solidFill>
                  <a:schemeClr val="bg1">
                    <a:lumMod val="50000"/>
                  </a:schemeClr>
                </a:solidFill>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78869">
            <a:off x="455562" y="1232568"/>
            <a:ext cx="2907672" cy="4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ktangel 5">
            <a:extLst>
              <a:ext uri="{FF2B5EF4-FFF2-40B4-BE49-F238E27FC236}">
                <a16:creationId xmlns:a16="http://schemas.microsoft.com/office/drawing/2014/main" id="{8FB8DA9A-450B-46A9-93E2-17DD32F18CDE}"/>
              </a:ext>
            </a:extLst>
          </p:cNvPr>
          <p:cNvSpPr/>
          <p:nvPr/>
        </p:nvSpPr>
        <p:spPr>
          <a:xfrm>
            <a:off x="1531189" y="5450652"/>
            <a:ext cx="6884053" cy="646331"/>
          </a:xfrm>
          <a:prstGeom prst="rect">
            <a:avLst/>
          </a:prstGeom>
        </p:spPr>
        <p:txBody>
          <a:bodyPr wrap="square">
            <a:spAutoFit/>
          </a:bodyPr>
          <a:lstStyle/>
          <a:p>
            <a:r>
              <a:rPr lang="nb-NO" dirty="0">
                <a:hlinkClick r:id="rId5"/>
              </a:rPr>
              <a:t>https://www.ssb.no/en/omssb/samarbeid/internasjonalt-utviklingssamarbeid/a-handbook-on-dissemination-of-statistics</a:t>
            </a:r>
            <a:r>
              <a:rPr lang="nb-NO" dirty="0"/>
              <a:t> </a:t>
            </a:r>
          </a:p>
        </p:txBody>
      </p:sp>
    </p:spTree>
    <p:extLst>
      <p:ext uri="{BB962C8B-B14F-4D97-AF65-F5344CB8AC3E}">
        <p14:creationId xmlns:p14="http://schemas.microsoft.com/office/powerpoint/2010/main" val="178664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467544" y="2564904"/>
            <a:ext cx="8229600" cy="990600"/>
          </a:xfrm>
        </p:spPr>
        <p:txBody>
          <a:bodyPr/>
          <a:lstStyle/>
          <a:p>
            <a:r>
              <a:rPr lang="nb-NO" dirty="0"/>
              <a:t>Graphs</a:t>
            </a:r>
          </a:p>
        </p:txBody>
      </p:sp>
    </p:spTree>
    <p:extLst>
      <p:ext uri="{BB962C8B-B14F-4D97-AF65-F5344CB8AC3E}">
        <p14:creationId xmlns:p14="http://schemas.microsoft.com/office/powerpoint/2010/main" val="63530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52678" y="1668949"/>
            <a:ext cx="4319323" cy="27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55"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633533" y="1665257"/>
            <a:ext cx="4321968" cy="277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4"/>
          <p:cNvSpPr>
            <a:spLocks noChangeArrowheads="1"/>
          </p:cNvSpPr>
          <p:nvPr/>
        </p:nvSpPr>
        <p:spPr bwMode="auto">
          <a:xfrm>
            <a:off x="762000" y="533218"/>
            <a:ext cx="8178271" cy="77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780" tIns="38096" rIns="77780" bIns="38096"/>
          <a:lstStyle/>
          <a:p>
            <a:pPr defTabSz="873276"/>
            <a:r>
              <a:rPr lang="en-GB" sz="3900" b="1" dirty="0">
                <a:solidFill>
                  <a:srgbClr val="C00000"/>
                </a:solidFill>
                <a:latin typeface="Arial" charset="0"/>
              </a:rPr>
              <a:t>How to lie with graphs</a:t>
            </a:r>
            <a:endParaRPr lang="en-GB" sz="4200" dirty="0">
              <a:solidFill>
                <a:srgbClr val="C00000"/>
              </a:solidFill>
              <a:latin typeface="Arial" charset="0"/>
            </a:endParaRPr>
          </a:p>
        </p:txBody>
      </p:sp>
      <p:sp>
        <p:nvSpPr>
          <p:cNvPr id="2" name="TekstSylinder 1"/>
          <p:cNvSpPr txBox="1"/>
          <p:nvPr/>
        </p:nvSpPr>
        <p:spPr>
          <a:xfrm>
            <a:off x="270984" y="4836672"/>
            <a:ext cx="8495786" cy="923330"/>
          </a:xfrm>
          <a:prstGeom prst="rect">
            <a:avLst/>
          </a:prstGeom>
          <a:noFill/>
        </p:spPr>
        <p:txBody>
          <a:bodyPr wrap="square" rtlCol="0">
            <a:spAutoFit/>
          </a:bodyPr>
          <a:lstStyle/>
          <a:p>
            <a:r>
              <a:rPr lang="nb-NO" dirty="0"/>
              <a:t>The data </a:t>
            </a:r>
            <a:r>
              <a:rPr lang="nb-NO" dirty="0" err="1"/>
              <a:t>behind</a:t>
            </a:r>
            <a:r>
              <a:rPr lang="nb-NO" dirty="0"/>
              <a:t> </a:t>
            </a:r>
            <a:r>
              <a:rPr lang="nb-NO" dirty="0" err="1"/>
              <a:t>are</a:t>
            </a:r>
            <a:r>
              <a:rPr lang="nb-NO" dirty="0"/>
              <a:t> </a:t>
            </a:r>
            <a:r>
              <a:rPr lang="nb-NO" dirty="0" err="1"/>
              <a:t>the</a:t>
            </a:r>
            <a:r>
              <a:rPr lang="nb-NO" dirty="0"/>
              <a:t> same, </a:t>
            </a:r>
            <a:r>
              <a:rPr lang="nb-NO" dirty="0" err="1"/>
              <a:t>but</a:t>
            </a:r>
            <a:r>
              <a:rPr lang="nb-NO" dirty="0"/>
              <a:t> </a:t>
            </a:r>
            <a:r>
              <a:rPr lang="nb-NO" dirty="0" err="1"/>
              <a:t>the</a:t>
            </a:r>
            <a:r>
              <a:rPr lang="nb-NO" dirty="0"/>
              <a:t> y-</a:t>
            </a:r>
            <a:r>
              <a:rPr lang="nb-NO" dirty="0" err="1"/>
              <a:t>axis</a:t>
            </a:r>
            <a:r>
              <a:rPr lang="nb-NO" dirty="0"/>
              <a:t> starts at different </a:t>
            </a:r>
            <a:r>
              <a:rPr lang="nb-NO" dirty="0" err="1"/>
              <a:t>points</a:t>
            </a:r>
            <a:r>
              <a:rPr lang="nb-NO" dirty="0"/>
              <a:t>.</a:t>
            </a:r>
          </a:p>
          <a:p>
            <a:endParaRPr lang="nb-NO" dirty="0"/>
          </a:p>
          <a:p>
            <a:r>
              <a:rPr lang="nb-NO" dirty="0"/>
              <a:t>In general, it is </a:t>
            </a:r>
            <a:r>
              <a:rPr lang="nb-NO" dirty="0" err="1"/>
              <a:t>recommended</a:t>
            </a:r>
            <a:r>
              <a:rPr lang="nb-NO" dirty="0"/>
              <a:t> to start at 0.</a:t>
            </a:r>
          </a:p>
        </p:txBody>
      </p:sp>
    </p:spTree>
    <p:extLst>
      <p:ext uri="{BB962C8B-B14F-4D97-AF65-F5344CB8AC3E}">
        <p14:creationId xmlns:p14="http://schemas.microsoft.com/office/powerpoint/2010/main" val="3387834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85271" y="419738"/>
            <a:ext cx="7773458" cy="951589"/>
          </a:xfrm>
        </p:spPr>
        <p:txBody>
          <a:bodyPr/>
          <a:lstStyle/>
          <a:p>
            <a:pPr algn="l"/>
            <a:r>
              <a:rPr lang="en-GB" b="1" dirty="0">
                <a:solidFill>
                  <a:srgbClr val="336699"/>
                </a:solidFill>
                <a:effectLst/>
              </a:rPr>
              <a:t>Grouped bar charts:</a:t>
            </a:r>
            <a:endParaRPr lang="en-GB" dirty="0">
              <a:effectLst/>
            </a:endParaRPr>
          </a:p>
        </p:txBody>
      </p:sp>
      <p:sp>
        <p:nvSpPr>
          <p:cNvPr id="367619" name="Rectangle 3"/>
          <p:cNvSpPr>
            <a:spLocks noGrp="1" noChangeArrowheads="1"/>
          </p:cNvSpPr>
          <p:nvPr>
            <p:ph type="body" sz="half" idx="2"/>
          </p:nvPr>
        </p:nvSpPr>
        <p:spPr>
          <a:xfrm>
            <a:off x="4577292" y="1791065"/>
            <a:ext cx="4566708" cy="4113980"/>
          </a:xfrm>
        </p:spPr>
        <p:txBody>
          <a:bodyPr>
            <a:normAutofit fontScale="92500" lnSpcReduction="20000"/>
          </a:bodyPr>
          <a:lstStyle/>
          <a:p>
            <a:pPr>
              <a:lnSpc>
                <a:spcPct val="110000"/>
              </a:lnSpc>
              <a:buFont typeface="Wingdings" pitchFamily="2" charset="2"/>
              <a:buNone/>
            </a:pPr>
            <a:r>
              <a:rPr lang="en-GB" dirty="0">
                <a:solidFill>
                  <a:srgbClr val="336699"/>
                </a:solidFill>
                <a:latin typeface="Arial" charset="0"/>
              </a:rPr>
              <a:t>Two (or more) categories</a:t>
            </a:r>
          </a:p>
          <a:p>
            <a:pPr>
              <a:lnSpc>
                <a:spcPct val="110000"/>
              </a:lnSpc>
              <a:buFont typeface="Wingdings" pitchFamily="2" charset="2"/>
              <a:buNone/>
            </a:pPr>
            <a:r>
              <a:rPr lang="en-GB" dirty="0">
                <a:solidFill>
                  <a:srgbClr val="336699"/>
                </a:solidFill>
                <a:latin typeface="Arial" charset="0"/>
              </a:rPr>
              <a:t>    Example: </a:t>
            </a:r>
            <a:r>
              <a:rPr lang="en-GB" i="1" dirty="0" err="1">
                <a:solidFill>
                  <a:srgbClr val="336699"/>
                </a:solidFill>
                <a:latin typeface="Arial" charset="0"/>
              </a:rPr>
              <a:t>Percent</a:t>
            </a:r>
            <a:r>
              <a:rPr lang="en-GB" i="1" dirty="0">
                <a:solidFill>
                  <a:srgbClr val="336699"/>
                </a:solidFill>
                <a:latin typeface="Arial" charset="0"/>
              </a:rPr>
              <a:t> using a library last year. Males and females in various age groups</a:t>
            </a:r>
          </a:p>
          <a:p>
            <a:pPr>
              <a:lnSpc>
                <a:spcPct val="110000"/>
              </a:lnSpc>
              <a:buFont typeface="Wingdings" pitchFamily="2" charset="2"/>
              <a:buNone/>
            </a:pPr>
            <a:endParaRPr lang="en-GB" i="1" dirty="0">
              <a:solidFill>
                <a:srgbClr val="336699"/>
              </a:solidFill>
              <a:latin typeface="Arial" charset="0"/>
            </a:endParaRPr>
          </a:p>
          <a:p>
            <a:pPr>
              <a:buFont typeface="Wingdings" pitchFamily="2" charset="2"/>
              <a:buNone/>
            </a:pPr>
            <a:r>
              <a:rPr lang="en-GB" dirty="0">
                <a:solidFill>
                  <a:srgbClr val="336699"/>
                </a:solidFill>
                <a:latin typeface="Arial" charset="0"/>
              </a:rPr>
              <a:t>With two categories, we have two ways of grouping, inviting to different comparison</a:t>
            </a:r>
          </a:p>
        </p:txBody>
      </p:sp>
      <p:pic>
        <p:nvPicPr>
          <p:cNvPr id="563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74" y="1663913"/>
            <a:ext cx="3296708" cy="189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42" y="3821394"/>
            <a:ext cx="3296708" cy="189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470247"/>
      </p:ext>
    </p:extLst>
  </p:cSld>
  <p:clrMapOvr>
    <a:masterClrMapping/>
  </p:clrMapOvr>
  <p:transition>
    <p:fade/>
    <p:sndAc>
      <p:endSnd/>
    </p:sndAc>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271" y="45119"/>
            <a:ext cx="7773458" cy="1143000"/>
          </a:xfrm>
        </p:spPr>
        <p:txBody>
          <a:bodyPr/>
          <a:lstStyle/>
          <a:p>
            <a:pPr algn="l"/>
            <a:r>
              <a:rPr lang="en-GB" b="1" dirty="0">
                <a:solidFill>
                  <a:srgbClr val="336699"/>
                </a:solidFill>
                <a:effectLst/>
              </a:rPr>
              <a:t>Stacked bar charts</a:t>
            </a:r>
            <a:endParaRPr lang="en-GB" dirty="0">
              <a:effectLst/>
            </a:endParaRPr>
          </a:p>
        </p:txBody>
      </p:sp>
      <p:grpSp>
        <p:nvGrpSpPr>
          <p:cNvPr id="61445" name="Gruppe 3"/>
          <p:cNvGrpSpPr>
            <a:grpSpLocks/>
          </p:cNvGrpSpPr>
          <p:nvPr/>
        </p:nvGrpSpPr>
        <p:grpSpPr bwMode="auto">
          <a:xfrm>
            <a:off x="67212" y="836712"/>
            <a:ext cx="5712636" cy="4104456"/>
            <a:chOff x="373832" y="1677194"/>
            <a:chExt cx="4934014" cy="3319220"/>
          </a:xfrm>
        </p:grpSpPr>
        <p:pic>
          <p:nvPicPr>
            <p:cNvPr id="614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32" y="1677194"/>
              <a:ext cx="4934014" cy="30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73832" y="4773180"/>
              <a:ext cx="2015503" cy="223234"/>
            </a:xfrm>
            <a:prstGeom prst="rect">
              <a:avLst/>
            </a:prstGeom>
            <a:noFill/>
          </p:spPr>
          <p:txBody>
            <a:bodyPr>
              <a:spAutoFit/>
            </a:bodyPr>
            <a:lstStyle/>
            <a:p>
              <a:pPr>
                <a:defRPr/>
              </a:pPr>
              <a:r>
                <a:rPr lang="nb-NO" sz="900" dirty="0">
                  <a:solidFill>
                    <a:schemeClr val="bg1"/>
                  </a:solidFill>
                  <a:latin typeface="+mj-lt"/>
                </a:rPr>
                <a:t>Kazakhstan</a:t>
              </a:r>
            </a:p>
          </p:txBody>
        </p:sp>
      </p:grpSp>
      <p:sp>
        <p:nvSpPr>
          <p:cNvPr id="8" name="Rectangle 3"/>
          <p:cNvSpPr txBox="1">
            <a:spLocks noChangeArrowheads="1"/>
          </p:cNvSpPr>
          <p:nvPr/>
        </p:nvSpPr>
        <p:spPr>
          <a:xfrm>
            <a:off x="67212" y="5116718"/>
            <a:ext cx="9009576" cy="1285316"/>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20000"/>
              </a:lnSpc>
              <a:buFont typeface="Wingdings" pitchFamily="2" charset="2"/>
              <a:buNone/>
            </a:pPr>
            <a:r>
              <a:rPr lang="en-GB" sz="2800" dirty="0">
                <a:solidFill>
                  <a:srgbClr val="336699"/>
                </a:solidFill>
                <a:latin typeface="Arial" charset="0"/>
              </a:rPr>
              <a:t>Show total frequency </a:t>
            </a:r>
            <a:r>
              <a:rPr lang="en-GB" sz="2800" u="sng" dirty="0">
                <a:solidFill>
                  <a:srgbClr val="336699"/>
                </a:solidFill>
                <a:latin typeface="Arial" charset="0"/>
              </a:rPr>
              <a:t>and</a:t>
            </a:r>
            <a:r>
              <a:rPr lang="en-GB" sz="2800" dirty="0">
                <a:solidFill>
                  <a:srgbClr val="336699"/>
                </a:solidFill>
                <a:latin typeface="Arial" charset="0"/>
              </a:rPr>
              <a:t> how the total is divided into different components</a:t>
            </a:r>
          </a:p>
        </p:txBody>
      </p:sp>
      <p:pic>
        <p:nvPicPr>
          <p:cNvPr id="614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356" y="1366309"/>
            <a:ext cx="5967432" cy="375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081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P spid="8" grpId="0"/>
    </p:bldLst>
  </p:timing>
</p:sld>
</file>

<file path=ppt/theme/theme1.xml><?xml version="1.0" encoding="utf-8"?>
<a:theme xmlns:a="http://schemas.openxmlformats.org/drawingml/2006/main" name="SSB PP">
  <a:themeElements>
    <a:clrScheme name="SSB">
      <a:dk1>
        <a:sysClr val="windowText" lastClr="000000"/>
      </a:dk1>
      <a:lt1>
        <a:sysClr val="window" lastClr="FFFFFF"/>
      </a:lt1>
      <a:dk2>
        <a:srgbClr val="000000"/>
      </a:dk2>
      <a:lt2>
        <a:srgbClr val="FFFFFF"/>
      </a:lt2>
      <a:accent1>
        <a:srgbClr val="3E8601"/>
      </a:accent1>
      <a:accent2>
        <a:srgbClr val="6A0788"/>
      </a:accent2>
      <a:accent3>
        <a:srgbClr val="EBB41F"/>
      </a:accent3>
      <a:accent4>
        <a:srgbClr val="0774D0"/>
      </a:accent4>
      <a:accent5>
        <a:srgbClr val="EB7824"/>
      </a:accent5>
      <a:accent6>
        <a:srgbClr val="7F7F7F"/>
      </a:accent6>
      <a:hlink>
        <a:srgbClr val="003892"/>
      </a:hlink>
      <a:folHlink>
        <a:srgbClr val="A53D7C"/>
      </a:folHlink>
    </a:clrScheme>
    <a:fontScheme name="SSB P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SSB PP</Template>
  <TotalTime>3405</TotalTime>
  <Words>1640</Words>
  <Application>Microsoft Office PowerPoint</Application>
  <PresentationFormat>On-screen Show (4:3)</PresentationFormat>
  <Paragraphs>446</Paragraphs>
  <Slides>38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Symbol</vt:lpstr>
      <vt:lpstr>Tahoma</vt:lpstr>
      <vt:lpstr>Times</vt:lpstr>
      <vt:lpstr>Times New Roman</vt:lpstr>
      <vt:lpstr>Wingdings</vt:lpstr>
      <vt:lpstr>ZapfDingbats</vt:lpstr>
      <vt:lpstr>SSB PP</vt:lpstr>
      <vt:lpstr>PRESENTING VITAL STATISTICS </vt:lpstr>
      <vt:lpstr>Good and bad practices</vt:lpstr>
      <vt:lpstr>PowerPoint Presentation</vt:lpstr>
      <vt:lpstr>PowerPoint Presentation</vt:lpstr>
      <vt:lpstr>Useful resource:</vt:lpstr>
      <vt:lpstr>Graphs</vt:lpstr>
      <vt:lpstr>PowerPoint Presentation</vt:lpstr>
      <vt:lpstr>Grouped bar charts:</vt:lpstr>
      <vt:lpstr>Stacked bar charts</vt:lpstr>
      <vt:lpstr>Line charts:</vt:lpstr>
      <vt:lpstr>Standard line charts</vt:lpstr>
      <vt:lpstr>PowerPoint Presentation</vt:lpstr>
      <vt:lpstr>Line charts: Symbols?</vt:lpstr>
      <vt:lpstr>PowerPoint Presentation</vt:lpstr>
      <vt:lpstr>PowerPoint Presentation</vt:lpstr>
      <vt:lpstr>Graphs</vt:lpstr>
      <vt:lpstr>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Tables</vt:lpstr>
      <vt:lpstr>Descriptives/explanatory text</vt:lpstr>
      <vt:lpstr>PowerPoint Presentation</vt:lpstr>
      <vt:lpstr>Absolute vs relative measures</vt:lpstr>
      <vt:lpstr>PowerPoint Presentation</vt:lpstr>
      <vt:lpstr>PowerPoint Presentation</vt:lpstr>
      <vt:lpstr>Decimals</vt:lpstr>
      <vt:lpstr>Descriptive/explanatory text</vt:lpstr>
      <vt:lpstr>In general</vt:lpstr>
      <vt:lpstr>Something easily accessible  to gain attention?</vt:lpstr>
      <vt:lpstr>PowerPoint Presentation</vt:lpstr>
      <vt:lpstr>PowerPoint Presentation</vt:lpstr>
      <vt:lpstr>PowerPoint Presentation</vt:lpstr>
    </vt:vector>
  </TitlesOfParts>
  <Company>SSB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VITAL STATISTICS</dc:title>
  <dc:creator>Vibeke Oestreich Nielsen</dc:creator>
  <cp:lastModifiedBy>María Isabel Cobos</cp:lastModifiedBy>
  <cp:revision>32</cp:revision>
  <dcterms:created xsi:type="dcterms:W3CDTF">2017-01-09T06:17:37Z</dcterms:created>
  <dcterms:modified xsi:type="dcterms:W3CDTF">2018-03-18T16:02:19Z</dcterms:modified>
</cp:coreProperties>
</file>