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5" r:id="rId5"/>
    <p:sldId id="258" r:id="rId6"/>
    <p:sldId id="266" r:id="rId7"/>
    <p:sldId id="259" r:id="rId8"/>
    <p:sldId id="267" r:id="rId9"/>
    <p:sldId id="260" r:id="rId10"/>
    <p:sldId id="263" r:id="rId11"/>
    <p:sldId id="264" r:id="rId12"/>
    <p:sldId id="269" r:id="rId13"/>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100" d="100"/>
          <a:sy n="100" d="100"/>
        </p:scale>
        <p:origin x="-438"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en-US"/>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55260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5526087"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7A713-7007-4913-B2CB-7614D15284D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7A713-7007-4913-B2CB-7614D15284D3}"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7A713-7007-4913-B2CB-7614D15284D3}"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AC7A713-7007-4913-B2CB-7614D15284D3}" type="datetimeFigureOut">
              <a:rPr lang="en-US" smtClean="0"/>
              <a:pPr/>
              <a:t>3/22/2018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BEB5BB6-300C-4D5B-9AC3-521233952C76}" type="slidenum">
              <a:rPr lang="en-US" smtClean="0"/>
              <a:pPr/>
              <a:t>‹#›</a:t>
            </a:fld>
            <a:endParaRPr lang="en-US"/>
          </a:p>
        </p:txBody>
      </p:sp>
      <p:sp>
        <p:nvSpPr>
          <p:cNvPr id="7" name="TextBox 6"/>
          <p:cNvSpPr txBox="1"/>
          <p:nvPr userDrawn="1"/>
        </p:nvSpPr>
        <p:spPr>
          <a:xfrm rot="16200000">
            <a:off x="-3734484" y="3195251"/>
            <a:ext cx="6863834" cy="461665"/>
          </a:xfrm>
          <a:prstGeom prst="rect">
            <a:avLst/>
          </a:prstGeom>
          <a:noFill/>
        </p:spPr>
        <p:txBody>
          <a:bodyPr wrap="square" rtlCol="0">
            <a:spAutoFit/>
          </a:bodyPr>
          <a:lstStyle/>
          <a:p>
            <a:pPr algn="ctr"/>
            <a:r>
              <a:rPr lang="bs-Latn-BA" sz="2400" dirty="0">
                <a:solidFill>
                  <a:schemeClr val="tx1">
                    <a:lumMod val="50000"/>
                    <a:lumOff val="50000"/>
                  </a:schemeClr>
                </a:solidFill>
                <a:latin typeface="Segoe UI Light" panose="020B0502040204020203" pitchFamily="34" charset="0"/>
                <a:ea typeface="Microsoft YaHei UI" panose="020B0503020204020204" pitchFamily="34" charset="-122"/>
                <a:cs typeface="Segoe UI Light" panose="020B0502040204020203" pitchFamily="34" charset="0"/>
              </a:rPr>
              <a:t>www.free-ppt-templates.com</a:t>
            </a:r>
            <a:endParaRPr lang="en-US" sz="2400" dirty="0">
              <a:solidFill>
                <a:schemeClr val="tx1">
                  <a:lumMod val="50000"/>
                  <a:lumOff val="50000"/>
                </a:schemeClr>
              </a:solidFill>
              <a:latin typeface="Segoe UI Light" panose="020B0502040204020203" pitchFamily="34" charset="0"/>
              <a:ea typeface="Microsoft YaHei UI" panose="020B0503020204020204" pitchFamily="34" charset="-122"/>
              <a:cs typeface="Segoe UI Light" panose="020B0502040204020203" pitchFamily="34" charset="0"/>
            </a:endParaRPr>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400" b="1" kern="1200">
          <a:ln w="19050">
            <a:solidFill>
              <a:schemeClr val="bg1"/>
            </a:solidFill>
          </a:ln>
          <a:solidFill>
            <a:schemeClr val="bg1"/>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924800" cy="2057400"/>
          </a:xfrm>
        </p:spPr>
        <p:txBody>
          <a:bodyPr/>
          <a:lstStyle/>
          <a:p>
            <a:r>
              <a:rPr lang="en-US" sz="2000" dirty="0">
                <a:solidFill>
                  <a:schemeClr val="accent6">
                    <a:lumMod val="75000"/>
                  </a:schemeClr>
                </a:solidFill>
              </a:rPr>
              <a:t>Workshop on the Operation of Civil Registration, Vital Statistics and Identity Management Systems and the Production of Vital Statistics Reports for the Eastern Mediterranean Region Countries</a:t>
            </a:r>
            <a:br>
              <a:rPr lang="en-US" sz="2000" dirty="0">
                <a:solidFill>
                  <a:schemeClr val="accent6">
                    <a:lumMod val="75000"/>
                  </a:schemeClr>
                </a:solidFill>
              </a:rPr>
            </a:br>
            <a:r>
              <a:rPr lang="en-US" sz="2000" dirty="0">
                <a:solidFill>
                  <a:schemeClr val="accent6">
                    <a:lumMod val="75000"/>
                  </a:schemeClr>
                </a:solidFill>
              </a:rPr>
              <a:t/>
            </a:r>
            <a:br>
              <a:rPr lang="en-US" sz="2000" dirty="0">
                <a:solidFill>
                  <a:schemeClr val="accent6">
                    <a:lumMod val="75000"/>
                  </a:schemeClr>
                </a:solidFill>
              </a:rPr>
            </a:br>
            <a:r>
              <a:rPr lang="it-IT" sz="2000" dirty="0">
                <a:solidFill>
                  <a:schemeClr val="accent6">
                    <a:lumMod val="75000"/>
                  </a:schemeClr>
                </a:solidFill>
              </a:rPr>
              <a:t>19 – 23 March 2018, Casablanca, Morocco </a:t>
            </a:r>
            <a:endParaRPr lang="es-ES" sz="2000" cap="all" dirty="0">
              <a:solidFill>
                <a:schemeClr val="accent6">
                  <a:lumMod val="75000"/>
                </a:schemeClr>
              </a:solidFill>
            </a:endParaRPr>
          </a:p>
        </p:txBody>
      </p:sp>
      <p:sp>
        <p:nvSpPr>
          <p:cNvPr id="4" name="Subtitle 3"/>
          <p:cNvSpPr>
            <a:spLocks noGrp="1"/>
          </p:cNvSpPr>
          <p:nvPr>
            <p:ph type="subTitle" idx="1"/>
          </p:nvPr>
        </p:nvSpPr>
        <p:spPr>
          <a:xfrm>
            <a:off x="1371600" y="3276600"/>
            <a:ext cx="6553200" cy="1676400"/>
          </a:xfrm>
        </p:spPr>
        <p:txBody>
          <a:bodyPr>
            <a:normAutofit fontScale="40000" lnSpcReduction="20000"/>
          </a:bodyPr>
          <a:lstStyle/>
          <a:p>
            <a:r>
              <a:rPr lang="en-US" b="1" dirty="0"/>
              <a:t>“Evaluation of the quality of civil registration and vital statistics systems</a:t>
            </a:r>
            <a:r>
              <a:rPr lang="en-US" dirty="0"/>
              <a:t>”.</a:t>
            </a:r>
          </a:p>
          <a:p>
            <a:endParaRPr lang="en-US" dirty="0">
              <a:latin typeface="Arial" pitchFamily="34" charset="0"/>
              <a:ea typeface="宋体" charset="-122"/>
            </a:endParaRPr>
          </a:p>
          <a:p>
            <a:r>
              <a:rPr lang="en-US" sz="3300" b="1" dirty="0"/>
              <a:t>Results of the region assessments, progress</a:t>
            </a:r>
          </a:p>
          <a:p>
            <a:r>
              <a:rPr lang="en-US" sz="3300" b="1" dirty="0"/>
              <a:t>reports and coverage indicators</a:t>
            </a:r>
          </a:p>
          <a:p>
            <a:endParaRPr lang="en-US" sz="3300" dirty="0"/>
          </a:p>
          <a:p>
            <a:r>
              <a:rPr lang="en-US" sz="3300" dirty="0"/>
              <a:t>Outcome of the Africa </a:t>
            </a:r>
            <a:r>
              <a:rPr lang="en-US" sz="3300" dirty="0" err="1"/>
              <a:t>Programme</a:t>
            </a:r>
            <a:r>
              <a:rPr lang="en-US" sz="3300" dirty="0"/>
              <a:t> on Accelerated Improvement of Civil Registration and Vital Statistics Systems Monitoring Framework</a:t>
            </a:r>
          </a:p>
          <a:p>
            <a:endParaRPr lang="en-US" dirty="0"/>
          </a:p>
        </p:txBody>
      </p:sp>
      <p:pic>
        <p:nvPicPr>
          <p:cNvPr id="5" name="Picture 4" descr="C:\Users\agodheart\AppData\Local\Microsoft\Windows\INetCache\Content.Word\New Picture.pn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3824"/>
            <a:ext cx="4648200" cy="736601"/>
          </a:xfrm>
          <a:prstGeom prst="rect">
            <a:avLst/>
          </a:prstGeom>
          <a:noFill/>
          <a:ln>
            <a:noFill/>
          </a:ln>
        </p:spPr>
      </p:pic>
      <p:sp>
        <p:nvSpPr>
          <p:cNvPr id="6" name="Rectangle 5"/>
          <p:cNvSpPr/>
          <p:nvPr/>
        </p:nvSpPr>
        <p:spPr>
          <a:xfrm>
            <a:off x="609600" y="5383649"/>
            <a:ext cx="5029200" cy="1169551"/>
          </a:xfrm>
          <a:prstGeom prst="rect">
            <a:avLst/>
          </a:prstGeom>
        </p:spPr>
        <p:txBody>
          <a:bodyPr wrap="square">
            <a:spAutoFit/>
          </a:bodyPr>
          <a:lstStyle/>
          <a:p>
            <a:r>
              <a:rPr lang="en-US" sz="1400" b="1" dirty="0">
                <a:solidFill>
                  <a:srgbClr val="002060"/>
                </a:solidFill>
              </a:rPr>
              <a:t>Ayenika Godheart </a:t>
            </a:r>
            <a:r>
              <a:rPr lang="en-US" sz="1400" b="1" dirty="0" err="1">
                <a:solidFill>
                  <a:srgbClr val="002060"/>
                </a:solidFill>
              </a:rPr>
              <a:t>Mbiydzenyuy</a:t>
            </a:r>
            <a:endParaRPr lang="en-US" sz="1400" b="1" dirty="0">
              <a:solidFill>
                <a:srgbClr val="002060"/>
              </a:solidFill>
            </a:endParaRPr>
          </a:p>
          <a:p>
            <a:r>
              <a:rPr lang="en-US" sz="1400" dirty="0">
                <a:solidFill>
                  <a:srgbClr val="002060"/>
                </a:solidFill>
              </a:rPr>
              <a:t>Statistician-</a:t>
            </a:r>
            <a:r>
              <a:rPr lang="en-US" sz="1400" dirty="0" err="1">
                <a:solidFill>
                  <a:srgbClr val="002060"/>
                </a:solidFill>
              </a:rPr>
              <a:t>Geoinformation</a:t>
            </a:r>
            <a:r>
              <a:rPr lang="en-US" sz="1400" dirty="0">
                <a:solidFill>
                  <a:srgbClr val="002060"/>
                </a:solidFill>
              </a:rPr>
              <a:t> and Sectoral Statistics Section (</a:t>
            </a:r>
            <a:r>
              <a:rPr lang="en-US" sz="1400" dirty="0" err="1">
                <a:solidFill>
                  <a:srgbClr val="002060"/>
                </a:solidFill>
              </a:rPr>
              <a:t>GiSS</a:t>
            </a:r>
            <a:r>
              <a:rPr lang="en-US" sz="1400" dirty="0">
                <a:solidFill>
                  <a:srgbClr val="002060"/>
                </a:solidFill>
              </a:rPr>
              <a:t>)</a:t>
            </a:r>
          </a:p>
          <a:p>
            <a:r>
              <a:rPr lang="en-US" sz="1400" dirty="0">
                <a:solidFill>
                  <a:srgbClr val="002060"/>
                </a:solidFill>
              </a:rPr>
              <a:t>African Centre for Statistics (ACS),</a:t>
            </a:r>
          </a:p>
          <a:p>
            <a:r>
              <a:rPr lang="en-US" sz="1400" dirty="0">
                <a:solidFill>
                  <a:srgbClr val="002060"/>
                </a:solidFill>
              </a:rPr>
              <a:t>United Nations Economic Commission for Africa (UNECA)</a:t>
            </a:r>
          </a:p>
          <a:p>
            <a:r>
              <a:rPr lang="en-US" sz="1400" dirty="0">
                <a:solidFill>
                  <a:srgbClr val="002060"/>
                </a:solidFill>
              </a:rPr>
              <a:t>P.O Box 3001, Addis Ababa, Ethiopia</a:t>
            </a:r>
          </a:p>
        </p:txBody>
      </p:sp>
    </p:spTree>
    <p:extLst>
      <p:ext uri="{BB962C8B-B14F-4D97-AF65-F5344CB8AC3E}">
        <p14:creationId xmlns:p14="http://schemas.microsoft.com/office/powerpoint/2010/main" val="323695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909310"/>
          </a:xfrm>
          <a:prstGeom prst="rect">
            <a:avLst/>
          </a:prstGeom>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In conclusion, there is a wide variation in the civil registration and vital statistics</a:t>
            </a:r>
          </a:p>
          <a:p>
            <a:pPr algn="just"/>
            <a:r>
              <a:rPr lang="en-US" sz="2000" dirty="0">
                <a:solidFill>
                  <a:schemeClr val="bg1"/>
                </a:solidFill>
                <a:latin typeface="Times New Roman" panose="02020603050405020304" pitchFamily="18" charset="0"/>
                <a:cs typeface="Times New Roman" panose="02020603050405020304" pitchFamily="18" charset="0"/>
              </a:rPr>
              <a:t>systems among the countries of the African region. In some of the countries, the existing civil registration laws are outdated and have not been reviewed and aligned with international standards. Countries have different levels of registration coverage and completeness. </a:t>
            </a:r>
          </a:p>
          <a:p>
            <a:pPr algn="just"/>
            <a:r>
              <a:rPr lang="en-US" sz="2000" dirty="0">
                <a:solidFill>
                  <a:schemeClr val="bg1"/>
                </a:solidFill>
                <a:latin typeface="Times New Roman" panose="02020603050405020304" pitchFamily="18" charset="0"/>
                <a:cs typeface="Times New Roman" panose="02020603050405020304" pitchFamily="18" charset="0"/>
              </a:rPr>
              <a:t>Only a few countries compile and produce annual vital statistics reports from civil registration, while most of the countries do not use registration records to compile vital statistics. There is also lack of effective coordination and collaboration among stakeholders at the national level and civil registration systems are underfunded and understaffed. Registration services are inaccessible to people living in rural areas and the quality of services remain poor, resulting in very low completeness rates for civil registration. </a:t>
            </a:r>
          </a:p>
          <a:p>
            <a:pPr algn="just"/>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The use of modern technology has only progressed piecemeal and databases on citizen records such as civil registries, health information systems and national identification systems are not integrated. Death registration is particularly challenging; many countries perform poorly with regard to completeness of death registration and medical certification of cause of death.</a:t>
            </a:r>
          </a:p>
          <a:p>
            <a:pPr algn="just"/>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22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1"/>
            <a:ext cx="8382000" cy="3539430"/>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Most of the countries in the region need to focus on the five poorly </a:t>
            </a:r>
            <a:r>
              <a:rPr lang="en-US" sz="2800" dirty="0" smtClean="0">
                <a:solidFill>
                  <a:schemeClr val="bg1"/>
                </a:solidFill>
                <a:latin typeface="Times New Roman" panose="02020603050405020304" pitchFamily="18" charset="0"/>
                <a:cs typeface="Times New Roman" panose="02020603050405020304" pitchFamily="18" charset="0"/>
              </a:rPr>
              <a:t>functioning components </a:t>
            </a:r>
            <a:r>
              <a:rPr lang="en-US" sz="2800" dirty="0">
                <a:solidFill>
                  <a:schemeClr val="bg1"/>
                </a:solidFill>
                <a:latin typeface="Times New Roman" panose="02020603050405020304" pitchFamily="18" charset="0"/>
                <a:cs typeface="Times New Roman" panose="02020603050405020304" pitchFamily="18" charset="0"/>
              </a:rPr>
              <a:t>of the civil registration and vital statistics systems: budgeting and human</a:t>
            </a:r>
          </a:p>
          <a:p>
            <a:pPr algn="just"/>
            <a:r>
              <a:rPr lang="en-US" sz="2800" dirty="0">
                <a:solidFill>
                  <a:schemeClr val="bg1"/>
                </a:solidFill>
                <a:latin typeface="Times New Roman" panose="02020603050405020304" pitchFamily="18" charset="0"/>
                <a:cs typeface="Times New Roman" panose="02020603050405020304" pitchFamily="18" charset="0"/>
              </a:rPr>
              <a:t>resources; coordination and monitoring; use of information and </a:t>
            </a:r>
            <a:r>
              <a:rPr lang="en-US" sz="2800" dirty="0" smtClean="0">
                <a:solidFill>
                  <a:schemeClr val="bg1"/>
                </a:solidFill>
                <a:latin typeface="Times New Roman" panose="02020603050405020304" pitchFamily="18" charset="0"/>
                <a:cs typeface="Times New Roman" panose="02020603050405020304" pitchFamily="18" charset="0"/>
              </a:rPr>
              <a:t>communications technology </a:t>
            </a:r>
            <a:r>
              <a:rPr lang="en-US" sz="2800" dirty="0">
                <a:solidFill>
                  <a:schemeClr val="bg1"/>
                </a:solidFill>
                <a:latin typeface="Times New Roman" panose="02020603050405020304" pitchFamily="18" charset="0"/>
                <a:cs typeface="Times New Roman" panose="02020603050405020304" pitchFamily="18" charset="0"/>
              </a:rPr>
              <a:t>and digitization; recording of cause-of-death; and producing vital </a:t>
            </a:r>
            <a:r>
              <a:rPr lang="en-US" sz="2800" dirty="0" smtClean="0">
                <a:solidFill>
                  <a:schemeClr val="bg1"/>
                </a:solidFill>
                <a:latin typeface="Times New Roman" panose="02020603050405020304" pitchFamily="18" charset="0"/>
                <a:cs typeface="Times New Roman" panose="02020603050405020304" pitchFamily="18" charset="0"/>
              </a:rPr>
              <a:t>statistics from </a:t>
            </a:r>
            <a:r>
              <a:rPr lang="en-US" sz="2800" dirty="0">
                <a:solidFill>
                  <a:schemeClr val="bg1"/>
                </a:solidFill>
                <a:latin typeface="Times New Roman" panose="02020603050405020304" pitchFamily="18" charset="0"/>
                <a:cs typeface="Times New Roman" panose="02020603050405020304" pitchFamily="18" charset="0"/>
              </a:rPr>
              <a:t>civil registration</a:t>
            </a:r>
            <a:r>
              <a:rPr lang="en-US" dirty="0">
                <a:solidFill>
                  <a:schemeClr val="bg1"/>
                </a:solidFill>
                <a:latin typeface="Times New Roman" panose="02020603050405020304" pitchFamily="18" charset="0"/>
                <a:cs typeface="Times New Roman" panose="02020603050405020304" pitchFamily="18" charset="0"/>
              </a:rPr>
              <a:t>.</a:t>
            </a:r>
            <a:endParaRPr lang="en-US"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54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762000"/>
            <a:ext cx="7239000" cy="3505200"/>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sz="6000" dirty="0" smtClean="0"/>
              <a:t>Thank You</a:t>
            </a:r>
          </a:p>
          <a:p>
            <a:pPr algn="ctr"/>
            <a:r>
              <a:rPr lang="en-US" sz="4400" dirty="0"/>
              <a:t>http://www.apai-crvs.org/</a:t>
            </a:r>
          </a:p>
        </p:txBody>
      </p:sp>
    </p:spTree>
    <p:extLst>
      <p:ext uri="{BB962C8B-B14F-4D97-AF65-F5344CB8AC3E}">
        <p14:creationId xmlns:p14="http://schemas.microsoft.com/office/powerpoint/2010/main" val="234843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381000"/>
            <a:ext cx="4511923" cy="6167744"/>
          </a:xfrm>
          <a:prstGeom prst="rect">
            <a:avLst/>
          </a:prstGeom>
        </p:spPr>
      </p:pic>
      <p:sp>
        <p:nvSpPr>
          <p:cNvPr id="5" name="Rectangle 4"/>
          <p:cNvSpPr/>
          <p:nvPr/>
        </p:nvSpPr>
        <p:spPr>
          <a:xfrm>
            <a:off x="5181600" y="4781490"/>
            <a:ext cx="3733800" cy="400110"/>
          </a:xfrm>
          <a:prstGeom prst="rect">
            <a:avLst/>
          </a:prstGeom>
        </p:spPr>
        <p:txBody>
          <a:bodyPr wrap="square">
            <a:spAutoFit/>
          </a:bodyPr>
          <a:lstStyle/>
          <a:p>
            <a:r>
              <a:rPr lang="en-US" sz="2000" dirty="0"/>
              <a:t>http://www.apai-crvs.org/CR4</a:t>
            </a:r>
          </a:p>
        </p:txBody>
      </p:sp>
    </p:spTree>
    <p:extLst>
      <p:ext uri="{BB962C8B-B14F-4D97-AF65-F5344CB8AC3E}">
        <p14:creationId xmlns:p14="http://schemas.microsoft.com/office/powerpoint/2010/main" val="354878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28600"/>
            <a:ext cx="8229600" cy="685800"/>
          </a:xfrm>
        </p:spPr>
        <p:txBody>
          <a:bodyPr/>
          <a:lstStyle/>
          <a:p>
            <a:r>
              <a:rPr lang="en-US" sz="2400" b="0" dirty="0">
                <a:latin typeface="Times New Roman" panose="02020603050405020304" pitchFamily="18" charset="0"/>
                <a:cs typeface="Times New Roman" panose="02020603050405020304" pitchFamily="18" charset="0"/>
              </a:rPr>
              <a:t>The Africa </a:t>
            </a:r>
            <a:r>
              <a:rPr lang="en-US" sz="2400" b="0" dirty="0" err="1">
                <a:latin typeface="Times New Roman" panose="02020603050405020304" pitchFamily="18" charset="0"/>
                <a:cs typeface="Times New Roman" panose="02020603050405020304" pitchFamily="18" charset="0"/>
              </a:rPr>
              <a:t>Programme</a:t>
            </a:r>
            <a:r>
              <a:rPr lang="en-US" sz="2400" b="0" dirty="0">
                <a:latin typeface="Times New Roman" panose="02020603050405020304" pitchFamily="18" charset="0"/>
                <a:cs typeface="Times New Roman" panose="02020603050405020304" pitchFamily="18" charset="0"/>
              </a:rPr>
              <a:t> on Accelerated Improvement of Civil Registration and Vital Statistics (APAI-CRVS</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3" name="Content Placeholder 2"/>
          <p:cNvSpPr>
            <a:spLocks noGrp="1"/>
          </p:cNvSpPr>
          <p:nvPr>
            <p:ph idx="1"/>
          </p:nvPr>
        </p:nvSpPr>
        <p:spPr>
          <a:xfrm>
            <a:off x="471055" y="921327"/>
            <a:ext cx="8229600" cy="5784273"/>
          </a:xfrm>
        </p:spPr>
        <p:txBody>
          <a:bodyPr>
            <a:noAutofit/>
          </a:bodyPr>
          <a:lstStyle/>
          <a:p>
            <a:pPr algn="just"/>
            <a:r>
              <a:rPr lang="en-US" sz="2300" dirty="0">
                <a:latin typeface="Times New Roman" panose="02020603050405020304" pitchFamily="18" charset="0"/>
                <a:cs typeface="Times New Roman" panose="02020603050405020304" pitchFamily="18" charset="0"/>
              </a:rPr>
              <a:t>The systematic and coordinated implementation of the Africa </a:t>
            </a:r>
            <a:r>
              <a:rPr lang="en-US" sz="2300" dirty="0" err="1">
                <a:latin typeface="Times New Roman" panose="02020603050405020304" pitchFamily="18" charset="0"/>
                <a:cs typeface="Times New Roman" panose="02020603050405020304" pitchFamily="18" charset="0"/>
              </a:rPr>
              <a:t>Programme</a:t>
            </a:r>
            <a:r>
              <a:rPr lang="en-US" sz="2300" dirty="0">
                <a:latin typeface="Times New Roman" panose="02020603050405020304" pitchFamily="18" charset="0"/>
                <a:cs typeface="Times New Roman" panose="02020603050405020304" pitchFamily="18" charset="0"/>
              </a:rPr>
              <a:t> on Accelerated Improvement of Civil Registration and Vital Statistics (APAI-CRVS) has helped to build significant momentum towards the improvement of civil registration and vital statistics systems on the continent</a:t>
            </a:r>
            <a:r>
              <a:rPr lang="en-US" sz="2300" dirty="0" smtClean="0">
                <a:latin typeface="Times New Roman" panose="02020603050405020304" pitchFamily="18" charset="0"/>
                <a:cs typeface="Times New Roman" panose="02020603050405020304" pitchFamily="18" charset="0"/>
              </a:rPr>
              <a:t>.</a:t>
            </a:r>
          </a:p>
          <a:p>
            <a:pPr algn="just"/>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The political commitment at the national level coupled with regional technical and capacity-building support for countries has brought a paradigm shift from a fragmented and ad hoc approach to a more holistic and integrated improvement of civil registration and vital statistics systems in member States</a:t>
            </a:r>
            <a:r>
              <a:rPr lang="en-US" sz="2300" dirty="0" smtClean="0">
                <a:latin typeface="Times New Roman" panose="02020603050405020304" pitchFamily="18" charset="0"/>
                <a:cs typeface="Times New Roman" panose="02020603050405020304" pitchFamily="18" charset="0"/>
              </a:rPr>
              <a:t>.</a:t>
            </a:r>
          </a:p>
          <a:p>
            <a:pPr algn="just"/>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More than half of the countries have conducted an assessment, some have developed strategic plans and few of them have begun to implement their improvement plans. Despite the remarkable progress achieved in the past few years, there remain a number of major challenges associated with the civil registration and vital statistics systems in Africa facing the systems. </a:t>
            </a:r>
          </a:p>
          <a:p>
            <a:pPr algn="just"/>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88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867400"/>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This monitoring report was prepared based on the Africa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on Accelerated Improvement of Civil Registration and Vital Statistics web-based monitoring results conducted in October 2016 to measure progress achieved by each country in various aspects of civil registration and vital statistics </a:t>
            </a:r>
            <a:r>
              <a:rPr lang="en-US" dirty="0" smtClean="0">
                <a:latin typeface="Times New Roman" panose="02020603050405020304" pitchFamily="18" charset="0"/>
                <a:cs typeface="Times New Roman" panose="02020603050405020304" pitchFamily="18" charset="0"/>
              </a:rPr>
              <a:t>systems.</a:t>
            </a:r>
          </a:p>
          <a:p>
            <a:pPr algn="just"/>
            <a:r>
              <a:rPr lang="en-US" dirty="0" smtClean="0">
                <a:latin typeface="Times New Roman" panose="02020603050405020304" pitchFamily="18" charset="0"/>
                <a:cs typeface="Times New Roman" panose="02020603050405020304" pitchFamily="18" charset="0"/>
              </a:rPr>
              <a:t>This presentation is </a:t>
            </a:r>
            <a:r>
              <a:rPr lang="en-US" dirty="0">
                <a:latin typeface="Times New Roman" panose="02020603050405020304" pitchFamily="18" charset="0"/>
                <a:cs typeface="Times New Roman" panose="02020603050405020304" pitchFamily="18" charset="0"/>
              </a:rPr>
              <a:t>a summary of the findings based on responses obtained from 39 countries out of the 54 member States expected to fill in the online monitoring form, which equates to a 72 per cent response rate. The findings provide a broad overview on the status of national civil registration and vital statistics systems and help to identify strengths and weaknesses of different components of the systems.</a:t>
            </a:r>
          </a:p>
          <a:p>
            <a:pPr algn="just"/>
            <a:endParaRPr lang="en-US" dirty="0"/>
          </a:p>
        </p:txBody>
      </p:sp>
    </p:spTree>
    <p:extLst>
      <p:ext uri="{BB962C8B-B14F-4D97-AF65-F5344CB8AC3E}">
        <p14:creationId xmlns:p14="http://schemas.microsoft.com/office/powerpoint/2010/main" val="363070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678873"/>
          </a:xfrm>
        </p:spPr>
        <p:txBody>
          <a:bodyPr/>
          <a:lstStyle/>
          <a:p>
            <a:r>
              <a:rPr lang="en-US" sz="3200" dirty="0">
                <a:latin typeface="Times New Roman" panose="02020603050405020304" pitchFamily="18" charset="0"/>
                <a:cs typeface="Times New Roman" panose="02020603050405020304" pitchFamily="18" charset="0"/>
              </a:rPr>
              <a:t>Key Findings  from the Monitoring Report</a:t>
            </a:r>
          </a:p>
        </p:txBody>
      </p:sp>
      <p:sp>
        <p:nvSpPr>
          <p:cNvPr id="3" name="Subtitle 2"/>
          <p:cNvSpPr>
            <a:spLocks noGrp="1"/>
          </p:cNvSpPr>
          <p:nvPr>
            <p:ph type="subTitle" idx="1"/>
          </p:nvPr>
        </p:nvSpPr>
        <p:spPr>
          <a:xfrm>
            <a:off x="533400" y="914400"/>
            <a:ext cx="7924800" cy="5562600"/>
          </a:xfrm>
        </p:spPr>
        <p:txBody>
          <a:bodyPr>
            <a:noAutofit/>
          </a:bodyPr>
          <a:lstStyle/>
          <a:p>
            <a:pPr lvl="1" algn="just"/>
            <a:r>
              <a:rPr lang="en-US" sz="2400" dirty="0">
                <a:solidFill>
                  <a:schemeClr val="bg1"/>
                </a:solidFill>
                <a:latin typeface="Times New Roman" panose="02020603050405020304" pitchFamily="18" charset="0"/>
                <a:cs typeface="Times New Roman" panose="02020603050405020304" pitchFamily="18" charset="0"/>
              </a:rPr>
              <a:t>All countries in the region, except South Sudan, have laws and legal provisions for civil registration. However, in many countries the existing laws are outdated and not aligned with the recommended international standards. In more than one third of the countries, the civil registration law does not distinguish between late and delayed registration. Registration of marriage and divorce are not compulsory in many countries. The monitoring result shows that divorce registration is compulsory only in 17 out of the 39 countries that completed the monitoring questionnaire. Nearly half of the countries (46 per cent) have no legal provision for transferring of data from civil registration offices to a government agency in charge of compiling national vital statistics and producing an annual report</a:t>
            </a:r>
            <a:r>
              <a:rPr lang="en-US" sz="2400" dirty="0">
                <a:latin typeface="Times New Roman" panose="02020603050405020304" pitchFamily="18" charset="0"/>
                <a:cs typeface="Times New Roman" panose="02020603050405020304" pitchFamily="18" charset="0"/>
              </a:rPr>
              <a:t>.</a:t>
            </a:r>
          </a:p>
          <a:p>
            <a:pPr lvl="1" algn="just"/>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9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lvl="1" algn="just"/>
            <a:r>
              <a:rPr lang="en-US" sz="2400" dirty="0">
                <a:latin typeface="Times New Roman" panose="02020603050405020304" pitchFamily="18" charset="0"/>
                <a:cs typeface="Times New Roman" panose="02020603050405020304" pitchFamily="18" charset="0"/>
              </a:rPr>
              <a:t>Most of the countries that responded to the monitoring survey indicated that in the national Government budget, funds are allocated for the maintenance of the civil registration system. Nonetheless, more than two thirds of the countries have reported that the Government budget is either inadequate or irregular. For five countries, the Government does not make a budgetary allocation for the civil registration system.</a:t>
            </a:r>
          </a:p>
          <a:p>
            <a:pPr lvl="1" algn="just"/>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The monitoring results show that only 11 countries (28 per cent) have adequate human resources at all levels of their civil registration system, yet for 27 countries (67 per cent), their human resources are inadequate at the local registration offices. More than half of the countries have no routine training schedule for civil registrars and trainings are conducted occasionally on an ad hoc basis.</a:t>
            </a:r>
          </a:p>
          <a:p>
            <a:endParaRPr lang="en-US" sz="2400" dirty="0"/>
          </a:p>
        </p:txBody>
      </p:sp>
    </p:spTree>
    <p:extLst>
      <p:ext uri="{BB962C8B-B14F-4D97-AF65-F5344CB8AC3E}">
        <p14:creationId xmlns:p14="http://schemas.microsoft.com/office/powerpoint/2010/main" val="153474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153400" cy="5324535"/>
          </a:xfrm>
          <a:prstGeom prst="rect">
            <a:avLst/>
          </a:prstGeom>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Nearly three quarters (74 per cent) of the countries have a constituted high-level coordination body to oversee and provide guidance to the national civil registration and vital statistics systems, but the coordination system is not effective in half of those countries. Although many countries have a formal inter-agency committee to facilitate civil registration and vital statistics operations, the collaboration remains to be ineffective.</a:t>
            </a:r>
          </a:p>
          <a:p>
            <a:pPr algn="just"/>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p>
          <a:p>
            <a:pPr algn="just"/>
            <a:r>
              <a:rPr lang="en-US" sz="2000" dirty="0">
                <a:solidFill>
                  <a:schemeClr val="bg1"/>
                </a:solidFill>
                <a:latin typeface="Times New Roman" panose="02020603050405020304" pitchFamily="18" charset="0"/>
                <a:cs typeface="Times New Roman" panose="02020603050405020304" pitchFamily="18" charset="0"/>
              </a:rPr>
              <a:t>Some countries charge fees for vital events registrations in legally specified time and for issuing the first copy of a certificate. Monitoring results show that fees are charged for current registrations of birth and deaths in five and nine countries, respectively. More countries charge fees for marriage (21 countries) and divorce (14 countries) registrations. In many countries, customers requiring a registration certificate have to pay fees to get the first copy of the certificates, for birth and death in 14 countries and for marriage in more than 20 countries. </a:t>
            </a:r>
          </a:p>
          <a:p>
            <a:pPr algn="just"/>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21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About half of the countries have a fully or partially computerized civil registration system; whereas a large number of countries are still fully dependent on a paper-based registration system. One third of the 39 countries capture birth and death records electronically at all local registration offices. Only a few countries employ mobile phone technology to notify birth and death occurrences at home or in health facilities.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monitoring result reveals that 29 out of the 39 countries have a national identification database and 20 countries maintain a computerized database on civil registration records. However, the two systems are interoperable only in 13 countries.</a:t>
            </a:r>
          </a:p>
          <a:p>
            <a:endParaRPr lang="en-US" dirty="0"/>
          </a:p>
        </p:txBody>
      </p:sp>
    </p:spTree>
    <p:extLst>
      <p:ext uri="{BB962C8B-B14F-4D97-AF65-F5344CB8AC3E}">
        <p14:creationId xmlns:p14="http://schemas.microsoft.com/office/powerpoint/2010/main" val="3063995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2523768"/>
          </a:xfrm>
          <a:prstGeom prst="rect">
            <a:avLst/>
          </a:prstGeom>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The results indicate that only 13 countries (33 per cent) use the standard international form to certify cause of death and apply the latest version of the ICD-10 for coding of cause of death.</a:t>
            </a:r>
          </a:p>
          <a:p>
            <a:endParaRPr lang="en-US" sz="14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Only a few countries compile annual vital statistics and compute completeness of vital events registered in a given year. According to the monitoring results, the regional average completeness rate of birth registration has increased from about 40 per cent to 56 per cent from 2012 to 2015, while completeness of death registration has remained below 40 per cent.</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168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f395a274-e169-48f5-96e3-b5504b12f0a9"/>
  <p:tag name="_AMO_REPORTCONTROLSVISIBLE" val="Empty"/>
</p:tagLst>
</file>

<file path=ppt/theme/theme1.xml><?xml version="1.0" encoding="utf-8"?>
<a:theme xmlns:a="http://schemas.openxmlformats.org/drawingml/2006/main" name="Kal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FBD69F59-8D13-489E-BBD8-EA8D48D3130D}" vid="{0CC9B800-8247-4D17-951E-73EEE8ACA056}"/>
    </a:ext>
  </a:extLst>
</a:theme>
</file>

<file path=docProps/app.xml><?xml version="1.0" encoding="utf-8"?>
<Properties xmlns="http://schemas.openxmlformats.org/officeDocument/2006/extended-properties" xmlns:vt="http://schemas.openxmlformats.org/officeDocument/2006/docPropsVTypes">
  <Template>United-Nations-PowerPoint-Template</Template>
  <TotalTime>173</TotalTime>
  <Words>1301</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Kalup</vt:lpstr>
      <vt:lpstr>Workshop on the Operation of Civil Registration, Vital Statistics and Identity Management Systems and the Production of Vital Statistics Reports for the Eastern Mediterranean Region Countries  19 – 23 March 2018, Casablanca, Morocco </vt:lpstr>
      <vt:lpstr>PowerPoint Presentation</vt:lpstr>
      <vt:lpstr>The Africa Programme on Accelerated Improvement of Civil Registration and Vital Statistics (APAI-CRVS)</vt:lpstr>
      <vt:lpstr>PowerPoint Presentation</vt:lpstr>
      <vt:lpstr>Key Findings  from the Monitoring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Ayeinka Godheart</dc:creator>
  <cp:lastModifiedBy>ALY, Dr Eman</cp:lastModifiedBy>
  <cp:revision>50</cp:revision>
  <dcterms:created xsi:type="dcterms:W3CDTF">2018-03-12T10:05:38Z</dcterms:created>
  <dcterms:modified xsi:type="dcterms:W3CDTF">2018-03-22T08:46:27Z</dcterms:modified>
</cp:coreProperties>
</file>