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73" r:id="rId3"/>
    <p:sldId id="257" r:id="rId4"/>
    <p:sldId id="258" r:id="rId5"/>
    <p:sldId id="259" r:id="rId6"/>
    <p:sldId id="260" r:id="rId7"/>
    <p:sldId id="267" r:id="rId8"/>
    <p:sldId id="265" r:id="rId9"/>
    <p:sldId id="272" r:id="rId10"/>
    <p:sldId id="262" r:id="rId11"/>
    <p:sldId id="261" r:id="rId12"/>
    <p:sldId id="264" r:id="rId13"/>
    <p:sldId id="268" r:id="rId14"/>
    <p:sldId id="276" r:id="rId15"/>
    <p:sldId id="277" r:id="rId16"/>
    <p:sldId id="278" r:id="rId17"/>
    <p:sldId id="263" r:id="rId18"/>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03" autoAdjust="0"/>
  </p:normalViewPr>
  <p:slideViewPr>
    <p:cSldViewPr>
      <p:cViewPr varScale="1">
        <p:scale>
          <a:sx n="56" d="100"/>
          <a:sy n="56" d="100"/>
        </p:scale>
        <p:origin x="158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3.xml.rels><?xml version="1.0" encoding="UTF-8" standalone="yes"?>
<Relationships xmlns="http://schemas.openxmlformats.org/package/2006/relationships"><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EBDA6C-2F44-4402-9D7D-FCC64A279764}" type="doc">
      <dgm:prSet loTypeId="urn:microsoft.com/office/officeart/2005/8/layout/cycle3" loCatId="cycle" qsTypeId="urn:microsoft.com/office/officeart/2005/8/quickstyle/simple1" qsCatId="simple" csTypeId="urn:microsoft.com/office/officeart/2005/8/colors/colorful1" csCatId="colorful" phldr="1"/>
      <dgm:spPr/>
    </dgm:pt>
    <dgm:pt modelId="{834A630C-664C-434E-9B92-83B5BD0146AE}">
      <dgm:prSet phldrT="[Text]" custT="1"/>
      <dgm:spPr/>
      <dgm:t>
        <a:bodyPr/>
        <a:lstStyle/>
        <a:p>
          <a:r>
            <a:rPr lang="en-US" sz="1400" dirty="0"/>
            <a:t>Control of receipt of statistical reports</a:t>
          </a:r>
        </a:p>
      </dgm:t>
    </dgm:pt>
    <dgm:pt modelId="{D9888A4E-0378-40E9-B784-5A511274426A}" type="parTrans" cxnId="{DCCB43AE-06B4-46A0-A172-BE6303692429}">
      <dgm:prSet/>
      <dgm:spPr/>
      <dgm:t>
        <a:bodyPr/>
        <a:lstStyle/>
        <a:p>
          <a:endParaRPr lang="en-US" sz="2000"/>
        </a:p>
      </dgm:t>
    </dgm:pt>
    <dgm:pt modelId="{241008E5-38CE-41FB-BD5E-7A500487A2B7}" type="sibTrans" cxnId="{DCCB43AE-06B4-46A0-A172-BE6303692429}">
      <dgm:prSet/>
      <dgm:spPr/>
      <dgm:t>
        <a:bodyPr/>
        <a:lstStyle/>
        <a:p>
          <a:endParaRPr lang="en-US" sz="2000"/>
        </a:p>
      </dgm:t>
    </dgm:pt>
    <dgm:pt modelId="{0F6E4B9D-E60F-4B69-A516-7333CC983964}">
      <dgm:prSet phldrT="[Text]" custT="1"/>
      <dgm:spPr/>
      <dgm:t>
        <a:bodyPr/>
        <a:lstStyle/>
        <a:p>
          <a:r>
            <a:rPr lang="en-US" sz="1400" dirty="0"/>
            <a:t>Editing</a:t>
          </a:r>
        </a:p>
      </dgm:t>
    </dgm:pt>
    <dgm:pt modelId="{835F4DE8-3427-44E1-BF74-1D67A17C25EA}" type="parTrans" cxnId="{B556B097-BAB5-4466-BB09-3DAE59687048}">
      <dgm:prSet/>
      <dgm:spPr/>
      <dgm:t>
        <a:bodyPr/>
        <a:lstStyle/>
        <a:p>
          <a:endParaRPr lang="en-US" sz="2000"/>
        </a:p>
      </dgm:t>
    </dgm:pt>
    <dgm:pt modelId="{372CDE6E-565E-455A-8D9E-CFE6928209AA}" type="sibTrans" cxnId="{B556B097-BAB5-4466-BB09-3DAE59687048}">
      <dgm:prSet/>
      <dgm:spPr/>
      <dgm:t>
        <a:bodyPr/>
        <a:lstStyle/>
        <a:p>
          <a:endParaRPr lang="en-US" sz="2000"/>
        </a:p>
      </dgm:t>
    </dgm:pt>
    <dgm:pt modelId="{A1B285F3-D14E-490C-BE7A-2850E6668825}">
      <dgm:prSet phldrT="[Text]" custT="1"/>
      <dgm:spPr>
        <a:solidFill>
          <a:schemeClr val="accent4"/>
        </a:solidFill>
      </dgm:spPr>
      <dgm:t>
        <a:bodyPr/>
        <a:lstStyle/>
        <a:p>
          <a:r>
            <a:rPr lang="en-US" sz="1400" dirty="0"/>
            <a:t>Querying</a:t>
          </a:r>
        </a:p>
      </dgm:t>
    </dgm:pt>
    <dgm:pt modelId="{882C52A2-F44B-474C-918C-107D6B8D83C5}" type="parTrans" cxnId="{52D45A4A-C0DA-488F-BBCB-1AC492EB60E0}">
      <dgm:prSet/>
      <dgm:spPr/>
      <dgm:t>
        <a:bodyPr/>
        <a:lstStyle/>
        <a:p>
          <a:endParaRPr lang="en-US" sz="2000"/>
        </a:p>
      </dgm:t>
    </dgm:pt>
    <dgm:pt modelId="{0E056EA3-75A8-4E6E-8A70-7A1B24CF4D1A}" type="sibTrans" cxnId="{52D45A4A-C0DA-488F-BBCB-1AC492EB60E0}">
      <dgm:prSet/>
      <dgm:spPr/>
      <dgm:t>
        <a:bodyPr/>
        <a:lstStyle/>
        <a:p>
          <a:endParaRPr lang="en-US" sz="2000"/>
        </a:p>
      </dgm:t>
    </dgm:pt>
    <dgm:pt modelId="{EBB307FC-7D72-4173-8B8C-4398B7ACE36D}">
      <dgm:prSet phldrT="[Text]" custT="1"/>
      <dgm:spPr/>
      <dgm:t>
        <a:bodyPr/>
        <a:lstStyle/>
        <a:p>
          <a:r>
            <a:rPr lang="en-US" sz="1400" dirty="0"/>
            <a:t>Imputation of missing or inconsistent data items</a:t>
          </a:r>
        </a:p>
      </dgm:t>
    </dgm:pt>
    <dgm:pt modelId="{0E4BBEAB-F783-4E93-BD05-45D5AEE22950}" type="parTrans" cxnId="{81220558-73DB-4F63-997D-BC197226FD1F}">
      <dgm:prSet/>
      <dgm:spPr/>
      <dgm:t>
        <a:bodyPr/>
        <a:lstStyle/>
        <a:p>
          <a:endParaRPr lang="en-US" sz="2000"/>
        </a:p>
      </dgm:t>
    </dgm:pt>
    <dgm:pt modelId="{D160B079-8E47-4D52-B140-8E0045082483}" type="sibTrans" cxnId="{81220558-73DB-4F63-997D-BC197226FD1F}">
      <dgm:prSet/>
      <dgm:spPr/>
      <dgm:t>
        <a:bodyPr/>
        <a:lstStyle/>
        <a:p>
          <a:endParaRPr lang="en-US" sz="2000"/>
        </a:p>
      </dgm:t>
    </dgm:pt>
    <dgm:pt modelId="{C289F5CE-1D81-428C-AC25-CD48DEC0A8B8}">
      <dgm:prSet phldrT="[Text]" custT="1"/>
      <dgm:spPr/>
      <dgm:t>
        <a:bodyPr/>
        <a:lstStyle/>
        <a:p>
          <a:r>
            <a:rPr lang="en-US" sz="1400" dirty="0"/>
            <a:t>Coding of data</a:t>
          </a:r>
        </a:p>
      </dgm:t>
    </dgm:pt>
    <dgm:pt modelId="{83C1F8C3-8C55-4C8D-B292-16D7FF530A80}" type="parTrans" cxnId="{DD9716F7-D491-4FF0-9094-4061BA38BB9E}">
      <dgm:prSet/>
      <dgm:spPr/>
      <dgm:t>
        <a:bodyPr/>
        <a:lstStyle/>
        <a:p>
          <a:endParaRPr lang="en-US" sz="2000"/>
        </a:p>
      </dgm:t>
    </dgm:pt>
    <dgm:pt modelId="{9EF8861A-873A-4BBD-9997-999E9193296D}" type="sibTrans" cxnId="{DD9716F7-D491-4FF0-9094-4061BA38BB9E}">
      <dgm:prSet/>
      <dgm:spPr/>
      <dgm:t>
        <a:bodyPr/>
        <a:lstStyle/>
        <a:p>
          <a:endParaRPr lang="en-US" sz="2000"/>
        </a:p>
      </dgm:t>
    </dgm:pt>
    <dgm:pt modelId="{7A86FF59-6944-4294-8BB5-0C9988D91F66}">
      <dgm:prSet phldrT="[Text]" custT="1"/>
      <dgm:spPr>
        <a:solidFill>
          <a:schemeClr val="accent5"/>
        </a:solidFill>
      </dgm:spPr>
      <dgm:t>
        <a:bodyPr/>
        <a:lstStyle/>
        <a:p>
          <a:r>
            <a:rPr lang="en-US" sz="1400" dirty="0"/>
            <a:t>Converting data into an electronically readable form</a:t>
          </a:r>
        </a:p>
      </dgm:t>
    </dgm:pt>
    <dgm:pt modelId="{E4CDF1C3-26B0-42AE-8677-8B752AA1C85A}" type="parTrans" cxnId="{81E697FB-BD29-49EC-9139-A05F1FB03EA5}">
      <dgm:prSet/>
      <dgm:spPr/>
      <dgm:t>
        <a:bodyPr/>
        <a:lstStyle/>
        <a:p>
          <a:endParaRPr lang="en-US" sz="2000"/>
        </a:p>
      </dgm:t>
    </dgm:pt>
    <dgm:pt modelId="{65AA6CF9-5229-44E1-A07C-863C40AAFE19}" type="sibTrans" cxnId="{81E697FB-BD29-49EC-9139-A05F1FB03EA5}">
      <dgm:prSet/>
      <dgm:spPr/>
      <dgm:t>
        <a:bodyPr/>
        <a:lstStyle/>
        <a:p>
          <a:endParaRPr lang="en-US" sz="2000"/>
        </a:p>
      </dgm:t>
    </dgm:pt>
    <dgm:pt modelId="{A52ADB4A-B8A3-4DF8-9F9E-C7D990FD5FA8}">
      <dgm:prSet phldrT="[Text]" custT="1"/>
      <dgm:spPr/>
      <dgm:t>
        <a:bodyPr/>
        <a:lstStyle/>
        <a:p>
          <a:r>
            <a:rPr lang="en-US" sz="1400" dirty="0"/>
            <a:t>Produce statistics</a:t>
          </a:r>
        </a:p>
      </dgm:t>
    </dgm:pt>
    <dgm:pt modelId="{BBE04182-5282-403D-8B31-317BF9EA5642}" type="parTrans" cxnId="{E10CFE48-E9B0-446C-9834-3F7B51D0B399}">
      <dgm:prSet/>
      <dgm:spPr/>
      <dgm:t>
        <a:bodyPr/>
        <a:lstStyle/>
        <a:p>
          <a:endParaRPr lang="nb-NO" sz="2000"/>
        </a:p>
      </dgm:t>
    </dgm:pt>
    <dgm:pt modelId="{9357A916-1448-4E48-870E-F66F526A321E}" type="sibTrans" cxnId="{E10CFE48-E9B0-446C-9834-3F7B51D0B399}">
      <dgm:prSet/>
      <dgm:spPr/>
      <dgm:t>
        <a:bodyPr/>
        <a:lstStyle/>
        <a:p>
          <a:endParaRPr lang="nb-NO" sz="2000"/>
        </a:p>
      </dgm:t>
    </dgm:pt>
    <dgm:pt modelId="{D3A5CC9D-75E3-406B-80F2-C0CF9D93D06F}">
      <dgm:prSet phldrT="[Text]" custT="1"/>
      <dgm:spPr/>
      <dgm:t>
        <a:bodyPr/>
        <a:lstStyle/>
        <a:p>
          <a:r>
            <a:rPr lang="en-US" sz="1400" dirty="0"/>
            <a:t>Publish statistics</a:t>
          </a:r>
        </a:p>
      </dgm:t>
    </dgm:pt>
    <dgm:pt modelId="{58BEBD49-2AD8-4978-B432-E0F109113354}" type="parTrans" cxnId="{6E56DC88-6C4E-42EC-8051-411364E2288D}">
      <dgm:prSet/>
      <dgm:spPr/>
      <dgm:t>
        <a:bodyPr/>
        <a:lstStyle/>
        <a:p>
          <a:endParaRPr lang="nb-NO" sz="2000"/>
        </a:p>
      </dgm:t>
    </dgm:pt>
    <dgm:pt modelId="{E1B74ED2-5379-43F2-A768-481D1AFDD29B}" type="sibTrans" cxnId="{6E56DC88-6C4E-42EC-8051-411364E2288D}">
      <dgm:prSet/>
      <dgm:spPr/>
      <dgm:t>
        <a:bodyPr/>
        <a:lstStyle/>
        <a:p>
          <a:endParaRPr lang="nb-NO" sz="2000"/>
        </a:p>
      </dgm:t>
    </dgm:pt>
    <dgm:pt modelId="{514645EE-3BCE-4C38-A08D-71178C7B2284}" type="pres">
      <dgm:prSet presAssocID="{73EBDA6C-2F44-4402-9D7D-FCC64A279764}" presName="Name0" presStyleCnt="0">
        <dgm:presLayoutVars>
          <dgm:dir/>
          <dgm:resizeHandles val="exact"/>
        </dgm:presLayoutVars>
      </dgm:prSet>
      <dgm:spPr/>
    </dgm:pt>
    <dgm:pt modelId="{3DD8C8DE-4F2E-4E2C-B8C6-78528DE6EA08}" type="pres">
      <dgm:prSet presAssocID="{73EBDA6C-2F44-4402-9D7D-FCC64A279764}" presName="cycle" presStyleCnt="0"/>
      <dgm:spPr/>
    </dgm:pt>
    <dgm:pt modelId="{7AA316CC-025E-435F-A1AF-CDACAF65AA34}" type="pres">
      <dgm:prSet presAssocID="{834A630C-664C-434E-9B92-83B5BD0146AE}" presName="nodeFirstNode" presStyleLbl="node1" presStyleIdx="0" presStyleCnt="8" custScaleX="107526" custScaleY="124650">
        <dgm:presLayoutVars>
          <dgm:bulletEnabled val="1"/>
        </dgm:presLayoutVars>
      </dgm:prSet>
      <dgm:spPr/>
    </dgm:pt>
    <dgm:pt modelId="{686F387C-6F9E-4408-B48F-32FE94E52C49}" type="pres">
      <dgm:prSet presAssocID="{241008E5-38CE-41FB-BD5E-7A500487A2B7}" presName="sibTransFirstNode" presStyleLbl="bgShp" presStyleIdx="0" presStyleCnt="1"/>
      <dgm:spPr/>
    </dgm:pt>
    <dgm:pt modelId="{E4F15BFB-E08A-4744-AB4D-CEA5EB6D10D6}" type="pres">
      <dgm:prSet presAssocID="{0F6E4B9D-E60F-4B69-A516-7333CC983964}" presName="nodeFollowingNodes" presStyleLbl="node1" presStyleIdx="1" presStyleCnt="8" custScaleX="109737" custScaleY="119475" custRadScaleRad="100639" custRadScaleInc="337401">
        <dgm:presLayoutVars>
          <dgm:bulletEnabled val="1"/>
        </dgm:presLayoutVars>
      </dgm:prSet>
      <dgm:spPr/>
    </dgm:pt>
    <dgm:pt modelId="{ADD10DAD-2460-4D9C-B117-5256FCA924AE}" type="pres">
      <dgm:prSet presAssocID="{A1B285F3-D14E-490C-BE7A-2850E6668825}" presName="nodeFollowingNodes" presStyleLbl="node1" presStyleIdx="2" presStyleCnt="8" custScaleX="119057" custScaleY="129692" custRadScaleRad="99760" custRadScaleInc="86958">
        <dgm:presLayoutVars>
          <dgm:bulletEnabled val="1"/>
        </dgm:presLayoutVars>
      </dgm:prSet>
      <dgm:spPr/>
    </dgm:pt>
    <dgm:pt modelId="{829E558B-CAFD-46EB-955E-12CD5AE822A6}" type="pres">
      <dgm:prSet presAssocID="{EBB307FC-7D72-4173-8B8C-4398B7ACE36D}" presName="nodeFollowingNodes" presStyleLbl="node1" presStyleIdx="3" presStyleCnt="8" custScaleX="119099" custScaleY="133783" custRadScaleRad="102741" custRadScaleInc="241028">
        <dgm:presLayoutVars>
          <dgm:bulletEnabled val="1"/>
        </dgm:presLayoutVars>
      </dgm:prSet>
      <dgm:spPr/>
    </dgm:pt>
    <dgm:pt modelId="{F198BF46-B340-45B4-9D80-5E459DBDD6DB}" type="pres">
      <dgm:prSet presAssocID="{C289F5CE-1D81-428C-AC25-CD48DEC0A8B8}" presName="nodeFollowingNodes" presStyleLbl="node1" presStyleIdx="4" presStyleCnt="8" custScaleX="117054" custScaleY="119884" custRadScaleRad="117005" custRadScaleInc="-228839">
        <dgm:presLayoutVars>
          <dgm:bulletEnabled val="1"/>
        </dgm:presLayoutVars>
      </dgm:prSet>
      <dgm:spPr/>
    </dgm:pt>
    <dgm:pt modelId="{AA3E47E3-C7E1-4815-99C9-7906D4B725A2}" type="pres">
      <dgm:prSet presAssocID="{7A86FF59-6944-4294-8BB5-0C9988D91F66}" presName="nodeFollowingNodes" presStyleLbl="node1" presStyleIdx="5" presStyleCnt="8" custScaleX="118890" custScaleY="132229" custRadScaleRad="105744" custRadScaleInc="-428475">
        <dgm:presLayoutVars>
          <dgm:bulletEnabled val="1"/>
        </dgm:presLayoutVars>
      </dgm:prSet>
      <dgm:spPr/>
    </dgm:pt>
    <dgm:pt modelId="{025DF20E-D6E0-4E94-B60B-C40F23662835}" type="pres">
      <dgm:prSet presAssocID="{A52ADB4A-B8A3-4DF8-9F9E-C7D990FD5FA8}" presName="nodeFollowingNodes" presStyleLbl="node1" presStyleIdx="6" presStyleCnt="8" custScaleX="118639" custScaleY="139633">
        <dgm:presLayoutVars>
          <dgm:bulletEnabled val="1"/>
        </dgm:presLayoutVars>
      </dgm:prSet>
      <dgm:spPr/>
    </dgm:pt>
    <dgm:pt modelId="{233EF5BA-159C-4915-A504-D7AF9F233DDA}" type="pres">
      <dgm:prSet presAssocID="{D3A5CC9D-75E3-406B-80F2-C0CF9D93D06F}" presName="nodeFollowingNodes" presStyleLbl="node1" presStyleIdx="7" presStyleCnt="8" custScaleX="109318" custScaleY="119474" custRadScaleRad="100936" custRadScaleInc="-19156">
        <dgm:presLayoutVars>
          <dgm:bulletEnabled val="1"/>
        </dgm:presLayoutVars>
      </dgm:prSet>
      <dgm:spPr/>
    </dgm:pt>
  </dgm:ptLst>
  <dgm:cxnLst>
    <dgm:cxn modelId="{580C1E1F-8673-43E6-8F64-9C6CED6A8C2F}" type="presOf" srcId="{D3A5CC9D-75E3-406B-80F2-C0CF9D93D06F}" destId="{233EF5BA-159C-4915-A504-D7AF9F233DDA}" srcOrd="0" destOrd="0" presId="urn:microsoft.com/office/officeart/2005/8/layout/cycle3"/>
    <dgm:cxn modelId="{5DBC8633-6E6E-4F8D-AC72-163AF20686C4}" type="presOf" srcId="{73EBDA6C-2F44-4402-9D7D-FCC64A279764}" destId="{514645EE-3BCE-4C38-A08D-71178C7B2284}" srcOrd="0" destOrd="0" presId="urn:microsoft.com/office/officeart/2005/8/layout/cycle3"/>
    <dgm:cxn modelId="{0D1CDA3A-682C-454B-88A0-5AD30BC4EB30}" type="presOf" srcId="{C289F5CE-1D81-428C-AC25-CD48DEC0A8B8}" destId="{F198BF46-B340-45B4-9D80-5E459DBDD6DB}" srcOrd="0" destOrd="0" presId="urn:microsoft.com/office/officeart/2005/8/layout/cycle3"/>
    <dgm:cxn modelId="{E10CFE48-E9B0-446C-9834-3F7B51D0B399}" srcId="{73EBDA6C-2F44-4402-9D7D-FCC64A279764}" destId="{A52ADB4A-B8A3-4DF8-9F9E-C7D990FD5FA8}" srcOrd="6" destOrd="0" parTransId="{BBE04182-5282-403D-8B31-317BF9EA5642}" sibTransId="{9357A916-1448-4E48-870E-F66F526A321E}"/>
    <dgm:cxn modelId="{52D45A4A-C0DA-488F-BBCB-1AC492EB60E0}" srcId="{73EBDA6C-2F44-4402-9D7D-FCC64A279764}" destId="{A1B285F3-D14E-490C-BE7A-2850E6668825}" srcOrd="2" destOrd="0" parTransId="{882C52A2-F44B-474C-918C-107D6B8D83C5}" sibTransId="{0E056EA3-75A8-4E6E-8A70-7A1B24CF4D1A}"/>
    <dgm:cxn modelId="{81220558-73DB-4F63-997D-BC197226FD1F}" srcId="{73EBDA6C-2F44-4402-9D7D-FCC64A279764}" destId="{EBB307FC-7D72-4173-8B8C-4398B7ACE36D}" srcOrd="3" destOrd="0" parTransId="{0E4BBEAB-F783-4E93-BD05-45D5AEE22950}" sibTransId="{D160B079-8E47-4D52-B140-8E0045082483}"/>
    <dgm:cxn modelId="{6E56DC88-6C4E-42EC-8051-411364E2288D}" srcId="{73EBDA6C-2F44-4402-9D7D-FCC64A279764}" destId="{D3A5CC9D-75E3-406B-80F2-C0CF9D93D06F}" srcOrd="7" destOrd="0" parTransId="{58BEBD49-2AD8-4978-B432-E0F109113354}" sibTransId="{E1B74ED2-5379-43F2-A768-481D1AFDD29B}"/>
    <dgm:cxn modelId="{A759618F-B5FA-402A-95E5-2A66B9C75242}" type="presOf" srcId="{7A86FF59-6944-4294-8BB5-0C9988D91F66}" destId="{AA3E47E3-C7E1-4815-99C9-7906D4B725A2}" srcOrd="0" destOrd="0" presId="urn:microsoft.com/office/officeart/2005/8/layout/cycle3"/>
    <dgm:cxn modelId="{B556B097-BAB5-4466-BB09-3DAE59687048}" srcId="{73EBDA6C-2F44-4402-9D7D-FCC64A279764}" destId="{0F6E4B9D-E60F-4B69-A516-7333CC983964}" srcOrd="1" destOrd="0" parTransId="{835F4DE8-3427-44E1-BF74-1D67A17C25EA}" sibTransId="{372CDE6E-565E-455A-8D9E-CFE6928209AA}"/>
    <dgm:cxn modelId="{FBE06E98-1606-4948-8BCD-FC510D9328F3}" type="presOf" srcId="{0F6E4B9D-E60F-4B69-A516-7333CC983964}" destId="{E4F15BFB-E08A-4744-AB4D-CEA5EB6D10D6}" srcOrd="0" destOrd="0" presId="urn:microsoft.com/office/officeart/2005/8/layout/cycle3"/>
    <dgm:cxn modelId="{ACC9C8A0-5E2B-43A8-922E-C5CE676A7ED0}" type="presOf" srcId="{834A630C-664C-434E-9B92-83B5BD0146AE}" destId="{7AA316CC-025E-435F-A1AF-CDACAF65AA34}" srcOrd="0" destOrd="0" presId="urn:microsoft.com/office/officeart/2005/8/layout/cycle3"/>
    <dgm:cxn modelId="{DCCB43AE-06B4-46A0-A172-BE6303692429}" srcId="{73EBDA6C-2F44-4402-9D7D-FCC64A279764}" destId="{834A630C-664C-434E-9B92-83B5BD0146AE}" srcOrd="0" destOrd="0" parTransId="{D9888A4E-0378-40E9-B784-5A511274426A}" sibTransId="{241008E5-38CE-41FB-BD5E-7A500487A2B7}"/>
    <dgm:cxn modelId="{18F1F4B6-CFCD-455C-B948-D0AC083838EA}" type="presOf" srcId="{241008E5-38CE-41FB-BD5E-7A500487A2B7}" destId="{686F387C-6F9E-4408-B48F-32FE94E52C49}" srcOrd="0" destOrd="0" presId="urn:microsoft.com/office/officeart/2005/8/layout/cycle3"/>
    <dgm:cxn modelId="{1D263EBC-01B1-4F29-AEB5-57C485D60793}" type="presOf" srcId="{A52ADB4A-B8A3-4DF8-9F9E-C7D990FD5FA8}" destId="{025DF20E-D6E0-4E94-B60B-C40F23662835}" srcOrd="0" destOrd="0" presId="urn:microsoft.com/office/officeart/2005/8/layout/cycle3"/>
    <dgm:cxn modelId="{C839E6C8-109C-4CC4-9127-DD61F1398524}" type="presOf" srcId="{A1B285F3-D14E-490C-BE7A-2850E6668825}" destId="{ADD10DAD-2460-4D9C-B117-5256FCA924AE}" srcOrd="0" destOrd="0" presId="urn:microsoft.com/office/officeart/2005/8/layout/cycle3"/>
    <dgm:cxn modelId="{945133CC-F09E-470E-A4F5-638A24C86838}" type="presOf" srcId="{EBB307FC-7D72-4173-8B8C-4398B7ACE36D}" destId="{829E558B-CAFD-46EB-955E-12CD5AE822A6}" srcOrd="0" destOrd="0" presId="urn:microsoft.com/office/officeart/2005/8/layout/cycle3"/>
    <dgm:cxn modelId="{DD9716F7-D491-4FF0-9094-4061BA38BB9E}" srcId="{73EBDA6C-2F44-4402-9D7D-FCC64A279764}" destId="{C289F5CE-1D81-428C-AC25-CD48DEC0A8B8}" srcOrd="4" destOrd="0" parTransId="{83C1F8C3-8C55-4C8D-B292-16D7FF530A80}" sibTransId="{9EF8861A-873A-4BBD-9997-999E9193296D}"/>
    <dgm:cxn modelId="{81E697FB-BD29-49EC-9139-A05F1FB03EA5}" srcId="{73EBDA6C-2F44-4402-9D7D-FCC64A279764}" destId="{7A86FF59-6944-4294-8BB5-0C9988D91F66}" srcOrd="5" destOrd="0" parTransId="{E4CDF1C3-26B0-42AE-8677-8B752AA1C85A}" sibTransId="{65AA6CF9-5229-44E1-A07C-863C40AAFE19}"/>
    <dgm:cxn modelId="{C1AA6882-D009-4EE8-9E5A-291B06A33087}" type="presParOf" srcId="{514645EE-3BCE-4C38-A08D-71178C7B2284}" destId="{3DD8C8DE-4F2E-4E2C-B8C6-78528DE6EA08}" srcOrd="0" destOrd="0" presId="urn:microsoft.com/office/officeart/2005/8/layout/cycle3"/>
    <dgm:cxn modelId="{B38D22F6-CBEF-46E3-8AEB-57DABC6E4C40}" type="presParOf" srcId="{3DD8C8DE-4F2E-4E2C-B8C6-78528DE6EA08}" destId="{7AA316CC-025E-435F-A1AF-CDACAF65AA34}" srcOrd="0" destOrd="0" presId="urn:microsoft.com/office/officeart/2005/8/layout/cycle3"/>
    <dgm:cxn modelId="{C2CBCAB0-73B5-4EEF-BE34-AB173D77B94A}" type="presParOf" srcId="{3DD8C8DE-4F2E-4E2C-B8C6-78528DE6EA08}" destId="{686F387C-6F9E-4408-B48F-32FE94E52C49}" srcOrd="1" destOrd="0" presId="urn:microsoft.com/office/officeart/2005/8/layout/cycle3"/>
    <dgm:cxn modelId="{22759495-3520-4CE0-A181-C32670120C5D}" type="presParOf" srcId="{3DD8C8DE-4F2E-4E2C-B8C6-78528DE6EA08}" destId="{E4F15BFB-E08A-4744-AB4D-CEA5EB6D10D6}" srcOrd="2" destOrd="0" presId="urn:microsoft.com/office/officeart/2005/8/layout/cycle3"/>
    <dgm:cxn modelId="{69CBA0FC-7AF7-4234-A5B7-B91D0B01910D}" type="presParOf" srcId="{3DD8C8DE-4F2E-4E2C-B8C6-78528DE6EA08}" destId="{ADD10DAD-2460-4D9C-B117-5256FCA924AE}" srcOrd="3" destOrd="0" presId="urn:microsoft.com/office/officeart/2005/8/layout/cycle3"/>
    <dgm:cxn modelId="{BFFEF92A-C64D-40F7-802C-31607C6FAEA3}" type="presParOf" srcId="{3DD8C8DE-4F2E-4E2C-B8C6-78528DE6EA08}" destId="{829E558B-CAFD-46EB-955E-12CD5AE822A6}" srcOrd="4" destOrd="0" presId="urn:microsoft.com/office/officeart/2005/8/layout/cycle3"/>
    <dgm:cxn modelId="{C6C5C809-63A6-4731-92A9-7DFBEA7BAC73}" type="presParOf" srcId="{3DD8C8DE-4F2E-4E2C-B8C6-78528DE6EA08}" destId="{F198BF46-B340-45B4-9D80-5E459DBDD6DB}" srcOrd="5" destOrd="0" presId="urn:microsoft.com/office/officeart/2005/8/layout/cycle3"/>
    <dgm:cxn modelId="{6E63A1FB-8AFB-4218-B6F5-973E8199ABF8}" type="presParOf" srcId="{3DD8C8DE-4F2E-4E2C-B8C6-78528DE6EA08}" destId="{AA3E47E3-C7E1-4815-99C9-7906D4B725A2}" srcOrd="6" destOrd="0" presId="urn:microsoft.com/office/officeart/2005/8/layout/cycle3"/>
    <dgm:cxn modelId="{450E6BE8-B498-46B8-81E5-2E4C4E4ACB6C}" type="presParOf" srcId="{3DD8C8DE-4F2E-4E2C-B8C6-78528DE6EA08}" destId="{025DF20E-D6E0-4E94-B60B-C40F23662835}" srcOrd="7" destOrd="0" presId="urn:microsoft.com/office/officeart/2005/8/layout/cycle3"/>
    <dgm:cxn modelId="{DB4A6A4E-8373-4951-962A-33BBB32565E4}" type="presParOf" srcId="{3DD8C8DE-4F2E-4E2C-B8C6-78528DE6EA08}" destId="{233EF5BA-159C-4915-A504-D7AF9F233DDA}" srcOrd="8"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EBDA6C-2F44-4402-9D7D-FCC64A279764}" type="doc">
      <dgm:prSet loTypeId="urn:microsoft.com/office/officeart/2005/8/layout/process5" loCatId="process" qsTypeId="urn:microsoft.com/office/officeart/2005/8/quickstyle/simple1" qsCatId="simple" csTypeId="urn:microsoft.com/office/officeart/2005/8/colors/colorful1" csCatId="colorful" phldr="1"/>
      <dgm:spPr/>
    </dgm:pt>
    <dgm:pt modelId="{834A630C-664C-434E-9B92-83B5BD0146AE}">
      <dgm:prSet phldrT="[Text]"/>
      <dgm:spPr/>
      <dgm:t>
        <a:bodyPr/>
        <a:lstStyle/>
        <a:p>
          <a:r>
            <a:rPr lang="en-US" dirty="0"/>
            <a:t>Control of receipt of statistical reports</a:t>
          </a:r>
        </a:p>
      </dgm:t>
    </dgm:pt>
    <dgm:pt modelId="{D9888A4E-0378-40E9-B784-5A511274426A}" type="parTrans" cxnId="{DCCB43AE-06B4-46A0-A172-BE6303692429}">
      <dgm:prSet/>
      <dgm:spPr/>
      <dgm:t>
        <a:bodyPr/>
        <a:lstStyle/>
        <a:p>
          <a:endParaRPr lang="en-US"/>
        </a:p>
      </dgm:t>
    </dgm:pt>
    <dgm:pt modelId="{241008E5-38CE-41FB-BD5E-7A500487A2B7}" type="sibTrans" cxnId="{DCCB43AE-06B4-46A0-A172-BE6303692429}">
      <dgm:prSet/>
      <dgm:spPr/>
      <dgm:t>
        <a:bodyPr/>
        <a:lstStyle/>
        <a:p>
          <a:endParaRPr lang="en-US"/>
        </a:p>
      </dgm:t>
    </dgm:pt>
    <dgm:pt modelId="{CC99C8EC-D098-43CA-AF14-EDEDACBC9BB7}" type="pres">
      <dgm:prSet presAssocID="{73EBDA6C-2F44-4402-9D7D-FCC64A279764}" presName="diagram" presStyleCnt="0">
        <dgm:presLayoutVars>
          <dgm:dir/>
          <dgm:resizeHandles val="exact"/>
        </dgm:presLayoutVars>
      </dgm:prSet>
      <dgm:spPr/>
    </dgm:pt>
    <dgm:pt modelId="{C8A4412C-EA54-4C39-B60E-95CC41E48C48}" type="pres">
      <dgm:prSet presAssocID="{834A630C-664C-434E-9B92-83B5BD0146AE}" presName="node" presStyleLbl="node1" presStyleIdx="0" presStyleCnt="1">
        <dgm:presLayoutVars>
          <dgm:bulletEnabled val="1"/>
        </dgm:presLayoutVars>
      </dgm:prSet>
      <dgm:spPr/>
    </dgm:pt>
  </dgm:ptLst>
  <dgm:cxnLst>
    <dgm:cxn modelId="{14936104-27DA-47D7-8052-A75ECD53412C}" type="presOf" srcId="{834A630C-664C-434E-9B92-83B5BD0146AE}" destId="{C8A4412C-EA54-4C39-B60E-95CC41E48C48}" srcOrd="0" destOrd="0" presId="urn:microsoft.com/office/officeart/2005/8/layout/process5"/>
    <dgm:cxn modelId="{CB763532-C7DD-4768-9EE8-31BA47BD2833}" type="presOf" srcId="{73EBDA6C-2F44-4402-9D7D-FCC64A279764}" destId="{CC99C8EC-D098-43CA-AF14-EDEDACBC9BB7}" srcOrd="0" destOrd="0" presId="urn:microsoft.com/office/officeart/2005/8/layout/process5"/>
    <dgm:cxn modelId="{DCCB43AE-06B4-46A0-A172-BE6303692429}" srcId="{73EBDA6C-2F44-4402-9D7D-FCC64A279764}" destId="{834A630C-664C-434E-9B92-83B5BD0146AE}" srcOrd="0" destOrd="0" parTransId="{D9888A4E-0378-40E9-B784-5A511274426A}" sibTransId="{241008E5-38CE-41FB-BD5E-7A500487A2B7}"/>
    <dgm:cxn modelId="{DCFAF0CB-468D-4ED1-8246-C0D10F42B0D2}" type="presParOf" srcId="{CC99C8EC-D098-43CA-AF14-EDEDACBC9BB7}" destId="{C8A4412C-EA54-4C39-B60E-95CC41E48C48}" srcOrd="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EBDA6C-2F44-4402-9D7D-FCC64A279764}" type="doc">
      <dgm:prSet loTypeId="urn:microsoft.com/office/officeart/2005/8/layout/process5" loCatId="process" qsTypeId="urn:microsoft.com/office/officeart/2005/8/quickstyle/simple1" qsCatId="simple" csTypeId="urn:microsoft.com/office/officeart/2005/8/colors/colorful1" csCatId="colorful" phldr="1"/>
      <dgm:spPr/>
    </dgm:pt>
    <dgm:pt modelId="{834A630C-664C-434E-9B92-83B5BD0146AE}">
      <dgm:prSet phldrT="[Text]"/>
      <dgm:spPr>
        <a:blipFill rotWithShape="0">
          <a:blip xmlns:r="http://schemas.openxmlformats.org/officeDocument/2006/relationships" r:embed="rId1"/>
          <a:stretch>
            <a:fillRect/>
          </a:stretch>
        </a:blipFill>
      </dgm:spPr>
      <dgm:t>
        <a:bodyPr/>
        <a:lstStyle/>
        <a:p>
          <a:endParaRPr lang="en-US" dirty="0"/>
        </a:p>
      </dgm:t>
    </dgm:pt>
    <dgm:pt modelId="{D9888A4E-0378-40E9-B784-5A511274426A}" type="parTrans" cxnId="{DCCB43AE-06B4-46A0-A172-BE6303692429}">
      <dgm:prSet/>
      <dgm:spPr/>
      <dgm:t>
        <a:bodyPr/>
        <a:lstStyle/>
        <a:p>
          <a:endParaRPr lang="en-US"/>
        </a:p>
      </dgm:t>
    </dgm:pt>
    <dgm:pt modelId="{241008E5-38CE-41FB-BD5E-7A500487A2B7}" type="sibTrans" cxnId="{DCCB43AE-06B4-46A0-A172-BE6303692429}">
      <dgm:prSet/>
      <dgm:spPr/>
      <dgm:t>
        <a:bodyPr/>
        <a:lstStyle/>
        <a:p>
          <a:endParaRPr lang="en-US"/>
        </a:p>
      </dgm:t>
    </dgm:pt>
    <dgm:pt modelId="{CC99C8EC-D098-43CA-AF14-EDEDACBC9BB7}" type="pres">
      <dgm:prSet presAssocID="{73EBDA6C-2F44-4402-9D7D-FCC64A279764}" presName="diagram" presStyleCnt="0">
        <dgm:presLayoutVars>
          <dgm:dir/>
          <dgm:resizeHandles val="exact"/>
        </dgm:presLayoutVars>
      </dgm:prSet>
      <dgm:spPr/>
    </dgm:pt>
    <dgm:pt modelId="{C8A4412C-EA54-4C39-B60E-95CC41E48C48}" type="pres">
      <dgm:prSet presAssocID="{834A630C-664C-434E-9B92-83B5BD0146AE}" presName="node" presStyleLbl="node1" presStyleIdx="0" presStyleCnt="1" custLinFactNeighborY="14366">
        <dgm:presLayoutVars>
          <dgm:bulletEnabled val="1"/>
        </dgm:presLayoutVars>
      </dgm:prSet>
      <dgm:spPr/>
    </dgm:pt>
  </dgm:ptLst>
  <dgm:cxnLst>
    <dgm:cxn modelId="{9A72EC58-B675-4268-B49F-A3C28568E318}" type="presOf" srcId="{73EBDA6C-2F44-4402-9D7D-FCC64A279764}" destId="{CC99C8EC-D098-43CA-AF14-EDEDACBC9BB7}" srcOrd="0" destOrd="0" presId="urn:microsoft.com/office/officeart/2005/8/layout/process5"/>
    <dgm:cxn modelId="{DCCB43AE-06B4-46A0-A172-BE6303692429}" srcId="{73EBDA6C-2F44-4402-9D7D-FCC64A279764}" destId="{834A630C-664C-434E-9B92-83B5BD0146AE}" srcOrd="0" destOrd="0" parTransId="{D9888A4E-0378-40E9-B784-5A511274426A}" sibTransId="{241008E5-38CE-41FB-BD5E-7A500487A2B7}"/>
    <dgm:cxn modelId="{DC9D25CE-A515-4FE0-BB90-09C261DAB5A4}" type="presOf" srcId="{834A630C-664C-434E-9B92-83B5BD0146AE}" destId="{C8A4412C-EA54-4C39-B60E-95CC41E48C48}" srcOrd="0" destOrd="0" presId="urn:microsoft.com/office/officeart/2005/8/layout/process5"/>
    <dgm:cxn modelId="{F9F4C52D-C150-4798-878A-63DD6748E2C3}" type="presParOf" srcId="{CC99C8EC-D098-43CA-AF14-EDEDACBC9BB7}" destId="{C8A4412C-EA54-4C39-B60E-95CC41E48C48}" srcOrd="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F387C-6F9E-4408-B48F-32FE94E52C49}">
      <dsp:nvSpPr>
        <dsp:cNvPr id="0" name=""/>
        <dsp:cNvSpPr/>
      </dsp:nvSpPr>
      <dsp:spPr>
        <a:xfrm>
          <a:off x="1359950" y="-56315"/>
          <a:ext cx="5506427" cy="5506427"/>
        </a:xfrm>
        <a:prstGeom prst="circularArrow">
          <a:avLst>
            <a:gd name="adj1" fmla="val 5544"/>
            <a:gd name="adj2" fmla="val 330680"/>
            <a:gd name="adj3" fmla="val 14541527"/>
            <a:gd name="adj4" fmla="val 16935519"/>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A316CC-025E-435F-A1AF-CDACAF65AA34}">
      <dsp:nvSpPr>
        <dsp:cNvPr id="0" name=""/>
        <dsp:cNvSpPr/>
      </dsp:nvSpPr>
      <dsp:spPr>
        <a:xfrm>
          <a:off x="3271692" y="-83372"/>
          <a:ext cx="1682944" cy="9754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Control of receipt of statistical reports</a:t>
          </a:r>
        </a:p>
      </dsp:txBody>
      <dsp:txXfrm>
        <a:off x="3319311" y="-35753"/>
        <a:ext cx="1587706" cy="880242"/>
      </dsp:txXfrm>
    </dsp:sp>
    <dsp:sp modelId="{E4F15BFB-E08A-4744-AB4D-CEA5EB6D10D6}">
      <dsp:nvSpPr>
        <dsp:cNvPr id="0" name=""/>
        <dsp:cNvSpPr/>
      </dsp:nvSpPr>
      <dsp:spPr>
        <a:xfrm>
          <a:off x="3256022" y="4551417"/>
          <a:ext cx="1717549" cy="93498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Editing</a:t>
          </a:r>
        </a:p>
      </dsp:txBody>
      <dsp:txXfrm>
        <a:off x="3301664" y="4597059"/>
        <a:ext cx="1626265" cy="843698"/>
      </dsp:txXfrm>
    </dsp:sp>
    <dsp:sp modelId="{ADD10DAD-2460-4D9C-B117-5256FCA924AE}">
      <dsp:nvSpPr>
        <dsp:cNvPr id="0" name=""/>
        <dsp:cNvSpPr/>
      </dsp:nvSpPr>
      <dsp:spPr>
        <a:xfrm>
          <a:off x="5105404" y="3581399"/>
          <a:ext cx="1863421" cy="1014937"/>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Querying</a:t>
          </a:r>
        </a:p>
      </dsp:txBody>
      <dsp:txXfrm>
        <a:off x="5154949" y="3630944"/>
        <a:ext cx="1764331" cy="915847"/>
      </dsp:txXfrm>
    </dsp:sp>
    <dsp:sp modelId="{829E558B-CAFD-46EB-955E-12CD5AE822A6}">
      <dsp:nvSpPr>
        <dsp:cNvPr id="0" name=""/>
        <dsp:cNvSpPr/>
      </dsp:nvSpPr>
      <dsp:spPr>
        <a:xfrm>
          <a:off x="1295397" y="3733801"/>
          <a:ext cx="1864079" cy="104695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Imputation of missing or inconsistent data items</a:t>
          </a:r>
        </a:p>
      </dsp:txBody>
      <dsp:txXfrm>
        <a:off x="1346505" y="3784909"/>
        <a:ext cx="1761863" cy="944736"/>
      </dsp:txXfrm>
    </dsp:sp>
    <dsp:sp modelId="{F198BF46-B340-45B4-9D80-5E459DBDD6DB}">
      <dsp:nvSpPr>
        <dsp:cNvPr id="0" name=""/>
        <dsp:cNvSpPr/>
      </dsp:nvSpPr>
      <dsp:spPr>
        <a:xfrm>
          <a:off x="5943602" y="2209806"/>
          <a:ext cx="1832071" cy="938182"/>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Coding of data</a:t>
          </a:r>
        </a:p>
      </dsp:txBody>
      <dsp:txXfrm>
        <a:off x="5989400" y="2255604"/>
        <a:ext cx="1740475" cy="846586"/>
      </dsp:txXfrm>
    </dsp:sp>
    <dsp:sp modelId="{AA3E47E3-C7E1-4815-99C9-7906D4B725A2}">
      <dsp:nvSpPr>
        <dsp:cNvPr id="0" name=""/>
        <dsp:cNvSpPr/>
      </dsp:nvSpPr>
      <dsp:spPr>
        <a:xfrm>
          <a:off x="5181596" y="761997"/>
          <a:ext cx="1860807" cy="1034791"/>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Converting data into an electronically readable form</a:t>
          </a:r>
        </a:p>
      </dsp:txBody>
      <dsp:txXfrm>
        <a:off x="5232110" y="812511"/>
        <a:ext cx="1759779" cy="933763"/>
      </dsp:txXfrm>
    </dsp:sp>
    <dsp:sp modelId="{025DF20E-D6E0-4E94-B60B-C40F23662835}">
      <dsp:nvSpPr>
        <dsp:cNvPr id="0" name=""/>
        <dsp:cNvSpPr/>
      </dsp:nvSpPr>
      <dsp:spPr>
        <a:xfrm>
          <a:off x="836568" y="2206157"/>
          <a:ext cx="1856879" cy="109273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Produce statistics</a:t>
          </a:r>
        </a:p>
      </dsp:txBody>
      <dsp:txXfrm>
        <a:off x="889911" y="2259500"/>
        <a:ext cx="1750193" cy="986047"/>
      </dsp:txXfrm>
    </dsp:sp>
    <dsp:sp modelId="{233EF5BA-159C-4915-A504-D7AF9F233DDA}">
      <dsp:nvSpPr>
        <dsp:cNvPr id="0" name=""/>
        <dsp:cNvSpPr/>
      </dsp:nvSpPr>
      <dsp:spPr>
        <a:xfrm>
          <a:off x="1373231" y="847525"/>
          <a:ext cx="1710991" cy="93497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Publish statistics</a:t>
          </a:r>
        </a:p>
      </dsp:txBody>
      <dsp:txXfrm>
        <a:off x="1418873" y="893167"/>
        <a:ext cx="1619707" cy="8436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4412C-EA54-4C39-B60E-95CC41E48C48}">
      <dsp:nvSpPr>
        <dsp:cNvPr id="0" name=""/>
        <dsp:cNvSpPr/>
      </dsp:nvSpPr>
      <dsp:spPr>
        <a:xfrm>
          <a:off x="0" y="22859"/>
          <a:ext cx="2971800" cy="178308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Control of receipt of statistical reports</a:t>
          </a:r>
        </a:p>
      </dsp:txBody>
      <dsp:txXfrm>
        <a:off x="52225" y="75084"/>
        <a:ext cx="2867350" cy="16786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4412C-EA54-4C39-B60E-95CC41E48C48}">
      <dsp:nvSpPr>
        <dsp:cNvPr id="0" name=""/>
        <dsp:cNvSpPr/>
      </dsp:nvSpPr>
      <dsp:spPr>
        <a:xfrm>
          <a:off x="0" y="45719"/>
          <a:ext cx="2971800" cy="178308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2225" y="97944"/>
        <a:ext cx="2867350" cy="167863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E0F3A-DF19-4B4B-BF31-6817D803DB41}" type="datetimeFigureOut">
              <a:rPr lang="nb-NO" smtClean="0"/>
              <a:t>18.03.2018</a:t>
            </a:fld>
            <a:endParaRPr lang="nb-NO"/>
          </a:p>
        </p:txBody>
      </p:sp>
      <p:sp>
        <p:nvSpPr>
          <p:cNvPr id="4" name="Plassholder for lysbil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13B693-0A9B-4A16-B059-78631842AC24}" type="slidenum">
              <a:rPr lang="nb-NO" smtClean="0"/>
              <a:t>‹#›</a:t>
            </a:fld>
            <a:endParaRPr lang="nb-NO"/>
          </a:p>
        </p:txBody>
      </p:sp>
    </p:spTree>
    <p:extLst>
      <p:ext uri="{BB962C8B-B14F-4D97-AF65-F5344CB8AC3E}">
        <p14:creationId xmlns:p14="http://schemas.microsoft.com/office/powerpoint/2010/main" val="173338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Regional levels of registration offices: In some countries, there are only one or two levels, while in others there can be three or more. In the example, there are three levels. It is useful to mention the number of local registration offices as well as the number of regional offices.</a:t>
            </a:r>
            <a:endParaRPr lang="nb-NO"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Flow of information from one unit to another: In the figure, it is assumed that the local health facility is the first point of registration. The arrows show how the information flows go from there.  It is assumed that information is shared with the local CR office, but, in some countries, there are no registration offices at the local level. In some countries, information may also be sent directly to the Ministry of Health or the Vital Statistics Compiling Office.</a:t>
            </a:r>
            <a:endParaRPr lang="nb-NO"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Data flow at central level: It is common that the data flow from the Civil Register to the Vital Statistics Compiling Office, as shown in the figure. In some countries, the Civil Registration Authority carries out the compilation and statistical work itself while in others, a Ministry, often the Ministry of Health, might be responsible.</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B93A184E-EDEB-4BB4-A60E-B15B49B230A0}" type="slidenum">
              <a:rPr lang="nb-NO" smtClean="0"/>
              <a:t>15</a:t>
            </a:fld>
            <a:endParaRPr lang="nb-NO"/>
          </a:p>
        </p:txBody>
      </p:sp>
    </p:spTree>
    <p:extLst>
      <p:ext uri="{BB962C8B-B14F-4D97-AF65-F5344CB8AC3E}">
        <p14:creationId xmlns:p14="http://schemas.microsoft.com/office/powerpoint/2010/main" val="23685598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tellys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755577" y="1268761"/>
            <a:ext cx="6264695" cy="1584176"/>
          </a:xfrm>
        </p:spPr>
        <p:txBody>
          <a:bodyPr anchor="t">
            <a:normAutofit/>
          </a:bodyPr>
          <a:lstStyle>
            <a:lvl1pPr>
              <a:lnSpc>
                <a:spcPts val="4200"/>
              </a:lnSpc>
              <a:defRPr sz="4000" b="1">
                <a:solidFill>
                  <a:schemeClr val="tx1"/>
                </a:solidFill>
              </a:defRPr>
            </a:lvl1pPr>
          </a:lstStyle>
          <a:p>
            <a:r>
              <a:rPr lang="nb-NO"/>
              <a:t>Klikk for å redigere tittelstil</a:t>
            </a:r>
            <a:endParaRPr lang="nb-NO" dirty="0"/>
          </a:p>
        </p:txBody>
      </p:sp>
      <p:sp>
        <p:nvSpPr>
          <p:cNvPr id="3" name="Undertittel 2"/>
          <p:cNvSpPr>
            <a:spLocks noGrp="1"/>
          </p:cNvSpPr>
          <p:nvPr>
            <p:ph type="subTitle" idx="1"/>
          </p:nvPr>
        </p:nvSpPr>
        <p:spPr>
          <a:xfrm>
            <a:off x="1547664" y="3140968"/>
            <a:ext cx="5400600" cy="1512168"/>
          </a:xfrm>
        </p:spPr>
        <p:txBody>
          <a:bodyPr>
            <a:normAutofit/>
          </a:bodyPr>
          <a:lstStyle>
            <a:lvl1pPr marL="0" indent="0" algn="l">
              <a:lnSpc>
                <a:spcPts val="3000"/>
              </a:lnSpc>
              <a:spcBef>
                <a:spcPts val="0"/>
              </a:spcBef>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9" name="Plassholder for dato 3"/>
          <p:cNvSpPr>
            <a:spLocks noGrp="1"/>
          </p:cNvSpPr>
          <p:nvPr>
            <p:ph type="dt" sz="half" idx="10"/>
          </p:nvPr>
        </p:nvSpPr>
        <p:spPr>
          <a:xfrm>
            <a:off x="8055024" y="6453337"/>
            <a:ext cx="981472" cy="288032"/>
          </a:xfrm>
          <a:prstGeom prst="rect">
            <a:avLst/>
          </a:prstGeom>
        </p:spPr>
        <p:txBody>
          <a:bodyPr/>
          <a:lstStyle>
            <a:lvl1pPr>
              <a:defRPr sz="1200"/>
            </a:lvl1pPr>
          </a:lstStyle>
          <a:p>
            <a:fld id="{9FACE044-5171-4BBA-B742-56AE576B85F1}" type="datetimeFigureOut">
              <a:rPr lang="en-US" smtClean="0"/>
              <a:t>3/18/2018</a:t>
            </a:fld>
            <a:endParaRPr lang="en-US"/>
          </a:p>
        </p:txBody>
      </p:sp>
      <p:sp>
        <p:nvSpPr>
          <p:cNvPr id="35" name="Plassholder for tekst 34"/>
          <p:cNvSpPr>
            <a:spLocks noGrp="1"/>
          </p:cNvSpPr>
          <p:nvPr>
            <p:ph type="body" sz="quarter" idx="12" hasCustomPrompt="1"/>
          </p:nvPr>
        </p:nvSpPr>
        <p:spPr>
          <a:xfrm>
            <a:off x="1547664" y="6309320"/>
            <a:ext cx="5977086" cy="432047"/>
          </a:xfrm>
        </p:spPr>
        <p:txBody>
          <a:bodyPr anchor="b">
            <a:noAutofit/>
          </a:bodyPr>
          <a:lstStyle>
            <a:lvl1pPr marL="0" indent="0">
              <a:buNone/>
              <a:defRPr sz="16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nb-NO" dirty="0"/>
              <a:t>Klikk for å legge til info (trådløst nett f.eks.)</a:t>
            </a:r>
          </a:p>
        </p:txBody>
      </p:sp>
      <p:pic>
        <p:nvPicPr>
          <p:cNvPr id="14" name="Bild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5056246"/>
            <a:ext cx="3816424" cy="749018"/>
          </a:xfrm>
          <a:prstGeom prst="rect">
            <a:avLst/>
          </a:prstGeom>
        </p:spPr>
      </p:pic>
    </p:spTree>
    <p:extLst>
      <p:ext uri="{BB962C8B-B14F-4D97-AF65-F5344CB8AC3E}">
        <p14:creationId xmlns:p14="http://schemas.microsoft.com/office/powerpoint/2010/main" val="156088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dato 2"/>
          <p:cNvSpPr>
            <a:spLocks noGrp="1"/>
          </p:cNvSpPr>
          <p:nvPr>
            <p:ph type="dt" sz="half" idx="10"/>
          </p:nvPr>
        </p:nvSpPr>
        <p:spPr/>
        <p:txBody>
          <a:bodyPr/>
          <a:lstStyle/>
          <a:p>
            <a:fld id="{9FACE044-5171-4BBA-B742-56AE576B85F1}" type="datetimeFigureOut">
              <a:rPr lang="en-US" smtClean="0"/>
              <a:t>3/18/2018</a:t>
            </a:fld>
            <a:endParaRPr lang="en-US"/>
          </a:p>
        </p:txBody>
      </p:sp>
      <p:sp>
        <p:nvSpPr>
          <p:cNvPr id="4" name="Plassholder for bunntekst 3"/>
          <p:cNvSpPr>
            <a:spLocks noGrp="1"/>
          </p:cNvSpPr>
          <p:nvPr>
            <p:ph type="ftr" sz="quarter" idx="11"/>
          </p:nvPr>
        </p:nvSpPr>
        <p:spPr/>
        <p:txBody>
          <a:bodyPr/>
          <a:lstStyle/>
          <a:p>
            <a:endParaRPr lang="en-US"/>
          </a:p>
        </p:txBody>
      </p:sp>
      <p:sp>
        <p:nvSpPr>
          <p:cNvPr id="5" name="Plassholder for lysbildenummer 4"/>
          <p:cNvSpPr>
            <a:spLocks noGrp="1"/>
          </p:cNvSpPr>
          <p:nvPr>
            <p:ph type="sldNum" sz="quarter" idx="12"/>
          </p:nvPr>
        </p:nvSpPr>
        <p:spPr/>
        <p:txBody>
          <a:bodyPr/>
          <a:lstStyle/>
          <a:p>
            <a:fld id="{2731A1FE-91B9-4736-85AE-74AF238DD704}" type="slidenum">
              <a:rPr lang="en-US" smtClean="0"/>
              <a:t>‹#›</a:t>
            </a:fld>
            <a:endParaRPr lang="en-US"/>
          </a:p>
        </p:txBody>
      </p:sp>
      <p:sp>
        <p:nvSpPr>
          <p:cNvPr id="7" name="Plassholder for innhold 6"/>
          <p:cNvSpPr>
            <a:spLocks noGrp="1"/>
          </p:cNvSpPr>
          <p:nvPr>
            <p:ph sz="quarter" idx="13"/>
          </p:nvPr>
        </p:nvSpPr>
        <p:spPr>
          <a:xfrm>
            <a:off x="1258888" y="1412875"/>
            <a:ext cx="7416800" cy="460851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17864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o innholdsfel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dato 2"/>
          <p:cNvSpPr>
            <a:spLocks noGrp="1"/>
          </p:cNvSpPr>
          <p:nvPr>
            <p:ph type="dt" sz="half" idx="10"/>
          </p:nvPr>
        </p:nvSpPr>
        <p:spPr/>
        <p:txBody>
          <a:bodyPr/>
          <a:lstStyle/>
          <a:p>
            <a:fld id="{9FACE044-5171-4BBA-B742-56AE576B85F1}" type="datetimeFigureOut">
              <a:rPr lang="en-US" smtClean="0"/>
              <a:t>3/18/2018</a:t>
            </a:fld>
            <a:endParaRPr lang="en-US"/>
          </a:p>
        </p:txBody>
      </p:sp>
      <p:sp>
        <p:nvSpPr>
          <p:cNvPr id="4" name="Plassholder for bunntekst 3"/>
          <p:cNvSpPr>
            <a:spLocks noGrp="1"/>
          </p:cNvSpPr>
          <p:nvPr>
            <p:ph type="ftr" sz="quarter" idx="11"/>
          </p:nvPr>
        </p:nvSpPr>
        <p:spPr/>
        <p:txBody>
          <a:bodyPr/>
          <a:lstStyle/>
          <a:p>
            <a:endParaRPr lang="en-US"/>
          </a:p>
        </p:txBody>
      </p:sp>
      <p:sp>
        <p:nvSpPr>
          <p:cNvPr id="5" name="Plassholder for lysbildenummer 4"/>
          <p:cNvSpPr>
            <a:spLocks noGrp="1"/>
          </p:cNvSpPr>
          <p:nvPr>
            <p:ph type="sldNum" sz="quarter" idx="12"/>
          </p:nvPr>
        </p:nvSpPr>
        <p:spPr/>
        <p:txBody>
          <a:bodyPr/>
          <a:lstStyle/>
          <a:p>
            <a:fld id="{2731A1FE-91B9-4736-85AE-74AF238DD704}" type="slidenum">
              <a:rPr lang="en-US" smtClean="0"/>
              <a:t>‹#›</a:t>
            </a:fld>
            <a:endParaRPr lang="en-US"/>
          </a:p>
        </p:txBody>
      </p:sp>
      <p:sp>
        <p:nvSpPr>
          <p:cNvPr id="7" name="Plassholder for innhold 6"/>
          <p:cNvSpPr>
            <a:spLocks noGrp="1"/>
          </p:cNvSpPr>
          <p:nvPr>
            <p:ph sz="quarter" idx="13"/>
          </p:nvPr>
        </p:nvSpPr>
        <p:spPr>
          <a:xfrm>
            <a:off x="1258888" y="1412875"/>
            <a:ext cx="3529136" cy="4608513"/>
          </a:xfrm>
        </p:spPr>
        <p:txBody>
          <a:bodyPr/>
          <a:lstStyle>
            <a:lvl1pPr>
              <a:defRPr sz="2200"/>
            </a:lvl1pPr>
            <a:lvl2pPr>
              <a:defRPr sz="2000"/>
            </a:lvl2pPr>
            <a:lvl3pPr>
              <a:defRPr sz="2000"/>
            </a:lvl3pPr>
            <a:lvl4pPr>
              <a:defRPr sz="2000"/>
            </a:lvl4pPr>
            <a:lvl5pPr>
              <a:defRPr sz="200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innhold 6"/>
          <p:cNvSpPr>
            <a:spLocks noGrp="1"/>
          </p:cNvSpPr>
          <p:nvPr>
            <p:ph sz="quarter" idx="14"/>
          </p:nvPr>
        </p:nvSpPr>
        <p:spPr>
          <a:xfrm>
            <a:off x="5148064" y="1412875"/>
            <a:ext cx="3529136" cy="4608513"/>
          </a:xfrm>
        </p:spPr>
        <p:txBody>
          <a:bodyPr/>
          <a:lstStyle>
            <a:lvl1pPr>
              <a:defRPr sz="2200"/>
            </a:lvl1pPr>
            <a:lvl2pPr>
              <a:defRPr sz="2000"/>
            </a:lvl2pPr>
            <a:lvl3pPr>
              <a:defRPr sz="2000"/>
            </a:lvl3pPr>
            <a:lvl4pPr>
              <a:defRPr sz="2000"/>
            </a:lvl4pPr>
            <a:lvl5pPr>
              <a:defRPr sz="200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157339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dato 2"/>
          <p:cNvSpPr>
            <a:spLocks noGrp="1"/>
          </p:cNvSpPr>
          <p:nvPr>
            <p:ph type="dt" sz="half" idx="10"/>
          </p:nvPr>
        </p:nvSpPr>
        <p:spPr/>
        <p:txBody>
          <a:bodyPr/>
          <a:lstStyle/>
          <a:p>
            <a:fld id="{9FACE044-5171-4BBA-B742-56AE576B85F1}" type="datetimeFigureOut">
              <a:rPr lang="en-US" smtClean="0"/>
              <a:t>3/18/2018</a:t>
            </a:fld>
            <a:endParaRPr lang="en-US"/>
          </a:p>
        </p:txBody>
      </p:sp>
      <p:sp>
        <p:nvSpPr>
          <p:cNvPr id="4" name="Plassholder for bunntekst 3"/>
          <p:cNvSpPr>
            <a:spLocks noGrp="1"/>
          </p:cNvSpPr>
          <p:nvPr>
            <p:ph type="ftr" sz="quarter" idx="11"/>
          </p:nvPr>
        </p:nvSpPr>
        <p:spPr/>
        <p:txBody>
          <a:bodyPr/>
          <a:lstStyle/>
          <a:p>
            <a:endParaRPr lang="en-US"/>
          </a:p>
        </p:txBody>
      </p:sp>
      <p:sp>
        <p:nvSpPr>
          <p:cNvPr id="5" name="Plassholder for lysbildenummer 4"/>
          <p:cNvSpPr>
            <a:spLocks noGrp="1"/>
          </p:cNvSpPr>
          <p:nvPr>
            <p:ph type="sldNum" sz="quarter" idx="12"/>
          </p:nvPr>
        </p:nvSpPr>
        <p:spPr/>
        <p:txBody>
          <a:bodyPr/>
          <a:lstStyle/>
          <a:p>
            <a:fld id="{2731A1FE-91B9-4736-85AE-74AF238DD704}" type="slidenum">
              <a:rPr lang="en-US" smtClean="0"/>
              <a:t>‹#›</a:t>
            </a:fld>
            <a:endParaRPr lang="en-US"/>
          </a:p>
        </p:txBody>
      </p:sp>
    </p:spTree>
    <p:extLst>
      <p:ext uri="{BB962C8B-B14F-4D97-AF65-F5344CB8AC3E}">
        <p14:creationId xmlns:p14="http://schemas.microsoft.com/office/powerpoint/2010/main" val="2487698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omt">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9FACE044-5171-4BBA-B742-56AE576B85F1}" type="datetimeFigureOut">
              <a:rPr lang="en-US" smtClean="0"/>
              <a:t>3/18/2018</a:t>
            </a:fld>
            <a:endParaRPr lang="en-US"/>
          </a:p>
        </p:txBody>
      </p:sp>
      <p:sp>
        <p:nvSpPr>
          <p:cNvPr id="4" name="Plassholder for bunntekst 3"/>
          <p:cNvSpPr>
            <a:spLocks noGrp="1"/>
          </p:cNvSpPr>
          <p:nvPr>
            <p:ph type="ftr" sz="quarter" idx="11"/>
          </p:nvPr>
        </p:nvSpPr>
        <p:spPr/>
        <p:txBody>
          <a:bodyPr/>
          <a:lstStyle/>
          <a:p>
            <a:endParaRPr lang="en-US"/>
          </a:p>
        </p:txBody>
      </p:sp>
      <p:sp>
        <p:nvSpPr>
          <p:cNvPr id="5" name="Plassholder for lysbildenummer 4"/>
          <p:cNvSpPr>
            <a:spLocks noGrp="1"/>
          </p:cNvSpPr>
          <p:nvPr>
            <p:ph type="sldNum" sz="quarter" idx="12"/>
          </p:nvPr>
        </p:nvSpPr>
        <p:spPr/>
        <p:txBody>
          <a:bodyPr/>
          <a:lstStyle/>
          <a:p>
            <a:fld id="{2731A1FE-91B9-4736-85AE-74AF238DD704}" type="slidenum">
              <a:rPr lang="en-US" smtClean="0"/>
              <a:t>‹#›</a:t>
            </a:fld>
            <a:endParaRPr lang="en-US"/>
          </a:p>
        </p:txBody>
      </p:sp>
    </p:spTree>
    <p:extLst>
      <p:ext uri="{BB962C8B-B14F-4D97-AF65-F5344CB8AC3E}">
        <p14:creationId xmlns:p14="http://schemas.microsoft.com/office/powerpoint/2010/main" val="2556956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ACE044-5171-4BBA-B742-56AE576B85F1}"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1A1FE-91B9-4736-85AE-74AF238DD704}" type="slidenum">
              <a:rPr lang="en-US" smtClean="0"/>
              <a:t>‹#›</a:t>
            </a:fld>
            <a:endParaRPr lang="en-US"/>
          </a:p>
        </p:txBody>
      </p:sp>
    </p:spTree>
    <p:extLst>
      <p:ext uri="{BB962C8B-B14F-4D97-AF65-F5344CB8AC3E}">
        <p14:creationId xmlns:p14="http://schemas.microsoft.com/office/powerpoint/2010/main" val="1711080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ACE044-5171-4BBA-B742-56AE576B85F1}"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1A1FE-91B9-4736-85AE-74AF238DD704}" type="slidenum">
              <a:rPr lang="en-US" smtClean="0"/>
              <a:t>‹#›</a:t>
            </a:fld>
            <a:endParaRPr lang="en-US"/>
          </a:p>
        </p:txBody>
      </p:sp>
    </p:spTree>
    <p:extLst>
      <p:ext uri="{BB962C8B-B14F-4D97-AF65-F5344CB8AC3E}">
        <p14:creationId xmlns:p14="http://schemas.microsoft.com/office/powerpoint/2010/main" val="1342047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ACE044-5171-4BBA-B742-56AE576B85F1}" type="datetimeFigureOut">
              <a:rPr lang="en-US" smtClean="0"/>
              <a:t>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31A1FE-91B9-4736-85AE-74AF238DD704}" type="slidenum">
              <a:rPr lang="en-US" smtClean="0"/>
              <a:t>‹#›</a:t>
            </a:fld>
            <a:endParaRPr lang="en-US"/>
          </a:p>
        </p:txBody>
      </p:sp>
    </p:spTree>
    <p:extLst>
      <p:ext uri="{BB962C8B-B14F-4D97-AF65-F5344CB8AC3E}">
        <p14:creationId xmlns:p14="http://schemas.microsoft.com/office/powerpoint/2010/main" val="346724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259632" y="188640"/>
            <a:ext cx="7427168" cy="1143000"/>
          </a:xfrm>
          <a:prstGeom prst="rect">
            <a:avLst/>
          </a:prstGeom>
        </p:spPr>
        <p:txBody>
          <a:bodyPr vert="horz" lIns="0" tIns="0" rIns="0" bIns="0" rtlCol="0" anchor="t">
            <a:normAutofit/>
          </a:bodyPr>
          <a:lstStyle/>
          <a:p>
            <a:r>
              <a:rPr lang="nb-NO" dirty="0"/>
              <a:t>Klikk for å redigere tittelstil</a:t>
            </a:r>
          </a:p>
        </p:txBody>
      </p:sp>
      <p:sp>
        <p:nvSpPr>
          <p:cNvPr id="3" name="Plassholder for tekst 2"/>
          <p:cNvSpPr>
            <a:spLocks noGrp="1"/>
          </p:cNvSpPr>
          <p:nvPr>
            <p:ph type="body" idx="1"/>
          </p:nvPr>
        </p:nvSpPr>
        <p:spPr>
          <a:xfrm>
            <a:off x="1259632" y="1412776"/>
            <a:ext cx="7427168" cy="424847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cxnSp>
        <p:nvCxnSpPr>
          <p:cNvPr id="8" name="Rett linje 7"/>
          <p:cNvCxnSpPr/>
          <p:nvPr/>
        </p:nvCxnSpPr>
        <p:spPr>
          <a:xfrm>
            <a:off x="1283696" y="6135176"/>
            <a:ext cx="7380000" cy="0"/>
          </a:xfrm>
          <a:prstGeom prst="line">
            <a:avLst/>
          </a:prstGeom>
          <a:ln w="38100">
            <a:gradFill>
              <a:gsLst>
                <a:gs pos="0">
                  <a:schemeClr val="accent1"/>
                </a:gs>
                <a:gs pos="54000">
                  <a:srgbClr val="82B061"/>
                </a:gs>
                <a:gs pos="100000">
                  <a:srgbClr val="D3FFAF"/>
                </a:gs>
              </a:gsLst>
              <a:lin ang="4800000" scaled="0"/>
            </a:gradFill>
          </a:ln>
        </p:spPr>
        <p:style>
          <a:lnRef idx="1">
            <a:schemeClr val="accent1"/>
          </a:lnRef>
          <a:fillRef idx="0">
            <a:schemeClr val="accent1"/>
          </a:fillRef>
          <a:effectRef idx="0">
            <a:schemeClr val="accent1"/>
          </a:effectRef>
          <a:fontRef idx="minor">
            <a:schemeClr val="tx1"/>
          </a:fontRef>
        </p:style>
      </p:cxnSp>
      <p:sp>
        <p:nvSpPr>
          <p:cNvPr id="17" name="Plassholder for dato 3"/>
          <p:cNvSpPr>
            <a:spLocks noGrp="1"/>
          </p:cNvSpPr>
          <p:nvPr>
            <p:ph type="dt" sz="half" idx="2"/>
          </p:nvPr>
        </p:nvSpPr>
        <p:spPr>
          <a:xfrm>
            <a:off x="7046912" y="6453337"/>
            <a:ext cx="981472" cy="288032"/>
          </a:xfrm>
          <a:prstGeom prst="rect">
            <a:avLst/>
          </a:prstGeom>
        </p:spPr>
        <p:txBody>
          <a:bodyPr/>
          <a:lstStyle>
            <a:lvl1pPr>
              <a:defRPr sz="1200">
                <a:solidFill>
                  <a:schemeClr val="bg1">
                    <a:lumMod val="50000"/>
                  </a:schemeClr>
                </a:solidFill>
              </a:defRPr>
            </a:lvl1pPr>
          </a:lstStyle>
          <a:p>
            <a:fld id="{9FACE044-5171-4BBA-B742-56AE576B85F1}" type="datetimeFigureOut">
              <a:rPr lang="en-US" smtClean="0"/>
              <a:t>3/18/2018</a:t>
            </a:fld>
            <a:endParaRPr lang="en-US"/>
          </a:p>
        </p:txBody>
      </p:sp>
      <p:sp>
        <p:nvSpPr>
          <p:cNvPr id="18" name="Plassholder for bunntekst 4"/>
          <p:cNvSpPr>
            <a:spLocks noGrp="1"/>
          </p:cNvSpPr>
          <p:nvPr>
            <p:ph type="ftr" sz="quarter" idx="3"/>
          </p:nvPr>
        </p:nvSpPr>
        <p:spPr>
          <a:xfrm>
            <a:off x="4427984" y="6453337"/>
            <a:ext cx="2520280" cy="288032"/>
          </a:xfrm>
          <a:prstGeom prst="rect">
            <a:avLst/>
          </a:prstGeom>
        </p:spPr>
        <p:txBody>
          <a:bodyPr/>
          <a:lstStyle>
            <a:lvl1pPr algn="r">
              <a:defRPr sz="1200">
                <a:solidFill>
                  <a:schemeClr val="bg1">
                    <a:lumMod val="50000"/>
                  </a:schemeClr>
                </a:solidFill>
              </a:defRPr>
            </a:lvl1pPr>
          </a:lstStyle>
          <a:p>
            <a:endParaRPr lang="en-US"/>
          </a:p>
        </p:txBody>
      </p:sp>
      <p:sp>
        <p:nvSpPr>
          <p:cNvPr id="19" name="Plassholder for lysbildenummer 5"/>
          <p:cNvSpPr>
            <a:spLocks noGrp="1"/>
          </p:cNvSpPr>
          <p:nvPr>
            <p:ph type="sldNum" sz="quarter" idx="4"/>
          </p:nvPr>
        </p:nvSpPr>
        <p:spPr>
          <a:xfrm>
            <a:off x="8172400" y="6453337"/>
            <a:ext cx="514400" cy="288032"/>
          </a:xfrm>
          <a:prstGeom prst="rect">
            <a:avLst/>
          </a:prstGeom>
        </p:spPr>
        <p:txBody>
          <a:bodyPr/>
          <a:lstStyle>
            <a:lvl1pPr>
              <a:defRPr sz="1200">
                <a:solidFill>
                  <a:schemeClr val="bg1">
                    <a:lumMod val="50000"/>
                  </a:schemeClr>
                </a:solidFill>
              </a:defRPr>
            </a:lvl1pPr>
          </a:lstStyle>
          <a:p>
            <a:fld id="{2731A1FE-91B9-4736-85AE-74AF238DD704}" type="slidenum">
              <a:rPr lang="en-US" smtClean="0"/>
              <a:t>‹#›</a:t>
            </a:fld>
            <a:endParaRPr lang="en-US"/>
          </a:p>
        </p:txBody>
      </p:sp>
      <p:cxnSp>
        <p:nvCxnSpPr>
          <p:cNvPr id="10" name="Rett linje 9"/>
          <p:cNvCxnSpPr/>
          <p:nvPr/>
        </p:nvCxnSpPr>
        <p:spPr>
          <a:xfrm>
            <a:off x="1283696" y="6135176"/>
            <a:ext cx="7380000" cy="0"/>
          </a:xfrm>
          <a:prstGeom prst="line">
            <a:avLst/>
          </a:prstGeom>
          <a:ln w="38100">
            <a:gradFill>
              <a:gsLst>
                <a:gs pos="0">
                  <a:schemeClr val="accent1"/>
                </a:gs>
                <a:gs pos="54000">
                  <a:srgbClr val="82B061"/>
                </a:gs>
                <a:gs pos="100000">
                  <a:srgbClr val="D3FFAF"/>
                </a:gs>
              </a:gsLst>
              <a:lin ang="4800000" scaled="0"/>
            </a:gradFill>
          </a:ln>
        </p:spPr>
        <p:style>
          <a:lnRef idx="1">
            <a:schemeClr val="accent1"/>
          </a:lnRef>
          <a:fillRef idx="0">
            <a:schemeClr val="accent1"/>
          </a:fillRef>
          <a:effectRef idx="0">
            <a:schemeClr val="accent1"/>
          </a:effectRef>
          <a:fontRef idx="minor">
            <a:schemeClr val="tx1"/>
          </a:fontRef>
        </p:style>
      </p:cxnSp>
      <p:pic>
        <p:nvPicPr>
          <p:cNvPr id="12" name="Plassholder for innhold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4636" y="6204768"/>
            <a:ext cx="2376264" cy="464592"/>
          </a:xfrm>
          <a:prstGeom prst="rect">
            <a:avLst/>
          </a:prstGeom>
        </p:spPr>
      </p:pic>
    </p:spTree>
    <p:extLst>
      <p:ext uri="{BB962C8B-B14F-4D97-AF65-F5344CB8AC3E}">
        <p14:creationId xmlns:p14="http://schemas.microsoft.com/office/powerpoint/2010/main" val="193198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spcBef>
          <a:spcPct val="0"/>
        </a:spcBef>
        <a:buNone/>
        <a:defRPr sz="4000" b="1" kern="1200">
          <a:solidFill>
            <a:schemeClr val="tx2"/>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von@ssb.no"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391400" cy="1981200"/>
          </a:xfrm>
        </p:spPr>
        <p:txBody>
          <a:bodyPr>
            <a:normAutofit/>
          </a:bodyPr>
          <a:lstStyle/>
          <a:p>
            <a:r>
              <a:rPr lang="en-US" sz="4800" dirty="0"/>
              <a:t>PRODUCTION PROCESS AND FLOW</a:t>
            </a:r>
          </a:p>
        </p:txBody>
      </p:sp>
      <p:sp>
        <p:nvSpPr>
          <p:cNvPr id="3" name="Undertittel 2">
            <a:extLst>
              <a:ext uri="{FF2B5EF4-FFF2-40B4-BE49-F238E27FC236}">
                <a16:creationId xmlns:a16="http://schemas.microsoft.com/office/drawing/2014/main" id="{0F672FA3-2FFD-44F6-96BB-22D58E8C91BF}"/>
              </a:ext>
            </a:extLst>
          </p:cNvPr>
          <p:cNvSpPr>
            <a:spLocks noGrp="1"/>
          </p:cNvSpPr>
          <p:nvPr>
            <p:ph type="subTitle" idx="1"/>
          </p:nvPr>
        </p:nvSpPr>
        <p:spPr>
          <a:xfrm>
            <a:off x="3707904" y="4725144"/>
            <a:ext cx="4962872" cy="1252736"/>
          </a:xfrm>
        </p:spPr>
        <p:txBody>
          <a:bodyPr>
            <a:normAutofit/>
          </a:bodyPr>
          <a:lstStyle/>
          <a:p>
            <a:pPr algn="r"/>
            <a:r>
              <a:rPr lang="nb-NO" sz="1800" dirty="0"/>
              <a:t>Vibeke Oestreich Nielsen</a:t>
            </a:r>
          </a:p>
          <a:p>
            <a:pPr algn="r"/>
            <a:r>
              <a:rPr lang="nb-NO" sz="1400" dirty="0"/>
              <a:t>Head </a:t>
            </a:r>
            <a:r>
              <a:rPr lang="nb-NO" sz="1400" dirty="0" err="1"/>
              <a:t>of</a:t>
            </a:r>
            <a:r>
              <a:rPr lang="nb-NO" sz="1400" dirty="0"/>
              <a:t> </a:t>
            </a:r>
            <a:r>
              <a:rPr lang="nb-NO" sz="1400" dirty="0" err="1"/>
              <a:t>Division</a:t>
            </a:r>
            <a:r>
              <a:rPr lang="nb-NO" sz="1400" dirty="0"/>
              <a:t> for Development Cooperation </a:t>
            </a:r>
          </a:p>
          <a:p>
            <a:pPr algn="r"/>
            <a:r>
              <a:rPr lang="nb-NO" sz="1400" dirty="0" err="1"/>
              <a:t>Statistics</a:t>
            </a:r>
            <a:r>
              <a:rPr lang="nb-NO" sz="1400" dirty="0"/>
              <a:t> Norway</a:t>
            </a:r>
          </a:p>
          <a:p>
            <a:pPr algn="r"/>
            <a:r>
              <a:rPr lang="nb-NO" sz="1800" dirty="0">
                <a:hlinkClick r:id="rId2"/>
              </a:rPr>
              <a:t>von@ssb.no</a:t>
            </a:r>
            <a:endParaRPr lang="nb-NO" sz="1800" dirty="0"/>
          </a:p>
          <a:p>
            <a:endParaRPr lang="nb-NO" dirty="0"/>
          </a:p>
        </p:txBody>
      </p:sp>
    </p:spTree>
    <p:extLst>
      <p:ext uri="{BB962C8B-B14F-4D97-AF65-F5344CB8AC3E}">
        <p14:creationId xmlns:p14="http://schemas.microsoft.com/office/powerpoint/2010/main" val="2992443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381000"/>
            <a:ext cx="8229600" cy="1143000"/>
          </a:xfrm>
        </p:spPr>
        <p:txBody>
          <a:bodyPr/>
          <a:lstStyle/>
          <a:p>
            <a:r>
              <a:rPr lang="en-US" dirty="0"/>
              <a:t>Steps involved in processing</a:t>
            </a:r>
          </a:p>
        </p:txBody>
      </p:sp>
      <p:sp>
        <p:nvSpPr>
          <p:cNvPr id="5" name="TextBox 4"/>
          <p:cNvSpPr txBox="1"/>
          <p:nvPr/>
        </p:nvSpPr>
        <p:spPr>
          <a:xfrm>
            <a:off x="3505200" y="1515035"/>
            <a:ext cx="5276850" cy="4755148"/>
          </a:xfrm>
          <a:prstGeom prst="rect">
            <a:avLst/>
          </a:prstGeom>
          <a:noFill/>
        </p:spPr>
        <p:txBody>
          <a:bodyPr wrap="square" rtlCol="0">
            <a:spAutoFit/>
          </a:bodyPr>
          <a:lstStyle/>
          <a:p>
            <a:pPr marL="285750" indent="-285750">
              <a:spcAft>
                <a:spcPts val="600"/>
              </a:spcAft>
              <a:buFont typeface="Arial" pitchFamily="34" charset="0"/>
              <a:buChar char="•"/>
            </a:pPr>
            <a:r>
              <a:rPr lang="en-US" sz="2200" dirty="0"/>
              <a:t>missing, inconsistent or inappropriate responses should be questioned or “queried” by referring the item to the data-collection agency for clarification</a:t>
            </a:r>
          </a:p>
          <a:p>
            <a:pPr marL="742950" lvl="1" indent="-285750">
              <a:spcAft>
                <a:spcPts val="600"/>
              </a:spcAft>
              <a:buFont typeface="Arial" pitchFamily="34" charset="0"/>
              <a:buChar char="•"/>
            </a:pPr>
            <a:r>
              <a:rPr lang="en-US" sz="2200" dirty="0"/>
              <a:t>contact the local or regional office and request that it contact the appropriate source</a:t>
            </a:r>
          </a:p>
          <a:p>
            <a:pPr marL="285750" indent="-285750">
              <a:spcAft>
                <a:spcPts val="600"/>
              </a:spcAft>
              <a:buFont typeface="Arial" pitchFamily="34" charset="0"/>
              <a:buChar char="•"/>
            </a:pPr>
            <a:r>
              <a:rPr lang="en-US" sz="2200" dirty="0"/>
              <a:t>corrected data must be transmitted to the central office (or, in the case of decentralization, to the subnational office), either manually or electronically</a:t>
            </a:r>
          </a:p>
          <a:p>
            <a:pPr marL="285750" indent="-285750">
              <a:buFont typeface="Arial" pitchFamily="34" charset="0"/>
              <a:buChar char="•"/>
            </a:pPr>
            <a:endParaRPr lang="en-US" sz="2400" dirty="0"/>
          </a:p>
        </p:txBody>
      </p:sp>
      <p:grpSp>
        <p:nvGrpSpPr>
          <p:cNvPr id="6" name="Group 5"/>
          <p:cNvGrpSpPr/>
          <p:nvPr/>
        </p:nvGrpSpPr>
        <p:grpSpPr>
          <a:xfrm>
            <a:off x="685800" y="1524000"/>
            <a:ext cx="2438400" cy="1646325"/>
            <a:chOff x="6060489" y="533479"/>
            <a:chExt cx="2161877" cy="1297126"/>
          </a:xfrm>
          <a:solidFill>
            <a:schemeClr val="accent4"/>
          </a:solidFill>
        </p:grpSpPr>
        <p:sp>
          <p:nvSpPr>
            <p:cNvPr id="7" name="Rounded Rectangle 6"/>
            <p:cNvSpPr/>
            <p:nvPr/>
          </p:nvSpPr>
          <p:spPr>
            <a:xfrm>
              <a:off x="6060489" y="533479"/>
              <a:ext cx="2161877" cy="1297126"/>
            </a:xfrm>
            <a:prstGeom prst="roundRect">
              <a:avLst>
                <a:gd name="adj" fmla="val 10000"/>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Rounded Rectangle 4"/>
            <p:cNvSpPr/>
            <p:nvPr/>
          </p:nvSpPr>
          <p:spPr>
            <a:xfrm>
              <a:off x="6098481" y="571471"/>
              <a:ext cx="2085893" cy="122114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2800" kern="1200" dirty="0"/>
                <a:t>Querying</a:t>
              </a:r>
            </a:p>
          </p:txBody>
        </p:sp>
      </p:grpSp>
    </p:spTree>
    <p:extLst>
      <p:ext uri="{BB962C8B-B14F-4D97-AF65-F5344CB8AC3E}">
        <p14:creationId xmlns:p14="http://schemas.microsoft.com/office/powerpoint/2010/main" val="2850469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381000"/>
            <a:ext cx="8229600" cy="1143000"/>
          </a:xfrm>
        </p:spPr>
        <p:txBody>
          <a:bodyPr/>
          <a:lstStyle/>
          <a:p>
            <a:r>
              <a:rPr lang="en-US" dirty="0"/>
              <a:t>Steps involved in processing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5625568"/>
              </p:ext>
            </p:extLst>
          </p:nvPr>
        </p:nvGraphicFramePr>
        <p:xfrm>
          <a:off x="381000" y="1524001"/>
          <a:ext cx="2971800"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810000" y="1828800"/>
            <a:ext cx="4953000" cy="2831544"/>
          </a:xfrm>
          <a:prstGeom prst="rect">
            <a:avLst/>
          </a:prstGeom>
          <a:noFill/>
        </p:spPr>
        <p:txBody>
          <a:bodyPr wrap="square" rtlCol="0">
            <a:spAutoFit/>
          </a:bodyPr>
          <a:lstStyle/>
          <a:p>
            <a:pPr marL="285750" indent="-285750">
              <a:spcAft>
                <a:spcPts val="600"/>
              </a:spcAft>
              <a:buFont typeface="Arial" pitchFamily="34" charset="0"/>
              <a:buChar char="•"/>
            </a:pPr>
            <a:r>
              <a:rPr lang="en-US" sz="2400" dirty="0"/>
              <a:t>electronic checking </a:t>
            </a:r>
          </a:p>
          <a:p>
            <a:pPr marL="285750" indent="-285750">
              <a:spcAft>
                <a:spcPts val="600"/>
              </a:spcAft>
              <a:buFont typeface="Arial" pitchFamily="34" charset="0"/>
              <a:buChar char="•"/>
            </a:pPr>
            <a:r>
              <a:rPr lang="en-US" sz="2400" dirty="0"/>
              <a:t>visual checking for completeness and accuracy and errors have been minimized</a:t>
            </a:r>
          </a:p>
          <a:p>
            <a:pPr marL="285750" indent="-285750">
              <a:spcAft>
                <a:spcPts val="600"/>
              </a:spcAft>
              <a:buFont typeface="Arial" pitchFamily="34" charset="0"/>
              <a:buChar char="•"/>
            </a:pPr>
            <a:r>
              <a:rPr lang="en-US" sz="2400" dirty="0"/>
              <a:t>missing, inconsistent or obscure should be detected and corrections should be made.</a:t>
            </a:r>
          </a:p>
        </p:txBody>
      </p:sp>
    </p:spTree>
    <p:extLst>
      <p:ext uri="{BB962C8B-B14F-4D97-AF65-F5344CB8AC3E}">
        <p14:creationId xmlns:p14="http://schemas.microsoft.com/office/powerpoint/2010/main" val="3065312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381000"/>
            <a:ext cx="8229600" cy="1143000"/>
          </a:xfrm>
        </p:spPr>
        <p:txBody>
          <a:bodyPr/>
          <a:lstStyle/>
          <a:p>
            <a:r>
              <a:rPr lang="en-US" dirty="0"/>
              <a:t>Steps involved in processing</a:t>
            </a:r>
          </a:p>
        </p:txBody>
      </p:sp>
      <p:sp>
        <p:nvSpPr>
          <p:cNvPr id="5" name="TextBox 4"/>
          <p:cNvSpPr txBox="1"/>
          <p:nvPr/>
        </p:nvSpPr>
        <p:spPr>
          <a:xfrm>
            <a:off x="3733800" y="1498850"/>
            <a:ext cx="4953000" cy="4154984"/>
          </a:xfrm>
          <a:prstGeom prst="rect">
            <a:avLst/>
          </a:prstGeom>
          <a:noFill/>
        </p:spPr>
        <p:txBody>
          <a:bodyPr wrap="square" rtlCol="0">
            <a:spAutoFit/>
          </a:bodyPr>
          <a:lstStyle/>
          <a:p>
            <a:pPr marL="285750" indent="-285750">
              <a:buFont typeface="Arial" pitchFamily="34" charset="0"/>
              <a:buChar char="•"/>
            </a:pPr>
            <a:r>
              <a:rPr lang="en-US" sz="2400" dirty="0"/>
              <a:t>assigning a probable value to an item whose true value is unknown</a:t>
            </a:r>
          </a:p>
          <a:p>
            <a:pPr marL="285750" indent="-285750">
              <a:buFont typeface="Arial" pitchFamily="34" charset="0"/>
              <a:buChar char="•"/>
            </a:pPr>
            <a:endParaRPr lang="en-US" sz="2400" dirty="0"/>
          </a:p>
          <a:p>
            <a:pPr marL="285750" indent="-285750">
              <a:buFont typeface="Arial" pitchFamily="34" charset="0"/>
              <a:buChar char="•"/>
            </a:pPr>
            <a:r>
              <a:rPr lang="en-US" sz="2400" dirty="0"/>
              <a:t>aid of last resort in the attempt to supply missing or obviously incorrect data</a:t>
            </a:r>
          </a:p>
          <a:p>
            <a:pPr marL="285750" indent="-285750">
              <a:buFont typeface="Arial" pitchFamily="34" charset="0"/>
              <a:buChar char="•"/>
            </a:pPr>
            <a:endParaRPr lang="en-US" sz="2400" dirty="0"/>
          </a:p>
          <a:p>
            <a:pPr marL="285750" indent="-285750">
              <a:buFont typeface="Arial" pitchFamily="34" charset="0"/>
              <a:buChar char="•"/>
            </a:pPr>
            <a:r>
              <a:rPr lang="en-US" sz="2400" dirty="0"/>
              <a:t>be employed only if the querying process described above has failed to produce the information sought</a:t>
            </a:r>
          </a:p>
          <a:p>
            <a:pPr marL="285750" indent="-285750">
              <a:buFont typeface="Arial" pitchFamily="34" charset="0"/>
              <a:buChar char="•"/>
            </a:pPr>
            <a:endParaRPr lang="en-US" sz="2400" dirty="0"/>
          </a:p>
        </p:txBody>
      </p:sp>
      <p:grpSp>
        <p:nvGrpSpPr>
          <p:cNvPr id="9" name="Group 8"/>
          <p:cNvGrpSpPr/>
          <p:nvPr/>
        </p:nvGrpSpPr>
        <p:grpSpPr>
          <a:xfrm>
            <a:off x="533400" y="1498850"/>
            <a:ext cx="2514600" cy="1831389"/>
            <a:chOff x="6060489" y="2695356"/>
            <a:chExt cx="2161877" cy="1297126"/>
          </a:xfrm>
        </p:grpSpPr>
        <p:sp>
          <p:nvSpPr>
            <p:cNvPr id="10" name="Rounded Rectangle 9"/>
            <p:cNvSpPr/>
            <p:nvPr/>
          </p:nvSpPr>
          <p:spPr>
            <a:xfrm>
              <a:off x="6060489" y="2695356"/>
              <a:ext cx="2161877" cy="1297126"/>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 name="Rounded Rectangle 4"/>
            <p:cNvSpPr/>
            <p:nvPr/>
          </p:nvSpPr>
          <p:spPr>
            <a:xfrm>
              <a:off x="6098481" y="2733348"/>
              <a:ext cx="2085893" cy="12211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Imputation of missing or inconsistent data items</a:t>
              </a:r>
            </a:p>
          </p:txBody>
        </p:sp>
      </p:grpSp>
    </p:spTree>
    <p:extLst>
      <p:ext uri="{BB962C8B-B14F-4D97-AF65-F5344CB8AC3E}">
        <p14:creationId xmlns:p14="http://schemas.microsoft.com/office/powerpoint/2010/main" val="1225544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Record Flow</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77496" y="1412875"/>
            <a:ext cx="6390695"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90600" y="6318766"/>
            <a:ext cx="6248400" cy="369332"/>
          </a:xfrm>
          <a:prstGeom prst="rect">
            <a:avLst/>
          </a:prstGeom>
          <a:noFill/>
        </p:spPr>
        <p:txBody>
          <a:bodyPr wrap="square" rtlCol="0">
            <a:spAutoFit/>
          </a:bodyPr>
          <a:lstStyle/>
          <a:p>
            <a:r>
              <a:rPr lang="en-US" dirty="0"/>
              <a:t>Source:  US Center for Disease  Control and Prevention</a:t>
            </a:r>
          </a:p>
        </p:txBody>
      </p:sp>
    </p:spTree>
    <p:extLst>
      <p:ext uri="{BB962C8B-B14F-4D97-AF65-F5344CB8AC3E}">
        <p14:creationId xmlns:p14="http://schemas.microsoft.com/office/powerpoint/2010/main" val="2761095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62000" y="265112"/>
            <a:ext cx="7427168" cy="1143000"/>
          </a:xfrm>
        </p:spPr>
        <p:txBody>
          <a:bodyPr>
            <a:normAutofit/>
          </a:bodyPr>
          <a:lstStyle/>
          <a:p>
            <a:r>
              <a:rPr lang="nb-NO" sz="3600" dirty="0">
                <a:solidFill>
                  <a:schemeClr val="accent1">
                    <a:lumMod val="75000"/>
                  </a:schemeClr>
                </a:solidFill>
              </a:rPr>
              <a:t>Vital </a:t>
            </a:r>
            <a:r>
              <a:rPr lang="nb-NO" sz="3600" dirty="0" err="1">
                <a:solidFill>
                  <a:schemeClr val="accent1">
                    <a:lumMod val="75000"/>
                  </a:schemeClr>
                </a:solidFill>
              </a:rPr>
              <a:t>statistics</a:t>
            </a:r>
            <a:r>
              <a:rPr lang="nb-NO" sz="3600" dirty="0">
                <a:solidFill>
                  <a:schemeClr val="accent1">
                    <a:lumMod val="75000"/>
                  </a:schemeClr>
                </a:solidFill>
              </a:rPr>
              <a:t> </a:t>
            </a:r>
            <a:r>
              <a:rPr lang="nb-NO" sz="3600" dirty="0" err="1">
                <a:solidFill>
                  <a:schemeClr val="accent1">
                    <a:lumMod val="75000"/>
                  </a:schemeClr>
                </a:solidFill>
              </a:rPr>
              <a:t>template</a:t>
            </a:r>
            <a:r>
              <a:rPr lang="nb-NO" sz="3600" dirty="0">
                <a:solidFill>
                  <a:schemeClr val="accent1">
                    <a:lumMod val="75000"/>
                  </a:schemeClr>
                </a:solidFill>
              </a:rPr>
              <a:t>: </a:t>
            </a:r>
            <a:br>
              <a:rPr lang="nb-NO" sz="3600" dirty="0">
                <a:solidFill>
                  <a:schemeClr val="accent1">
                    <a:lumMod val="75000"/>
                  </a:schemeClr>
                </a:solidFill>
              </a:rPr>
            </a:br>
            <a:r>
              <a:rPr lang="nb-NO" sz="3600" dirty="0">
                <a:solidFill>
                  <a:schemeClr val="accent1">
                    <a:lumMod val="75000"/>
                  </a:schemeClr>
                </a:solidFill>
              </a:rPr>
              <a:t>Chapter 2.3</a:t>
            </a:r>
          </a:p>
        </p:txBody>
      </p:sp>
      <p:sp>
        <p:nvSpPr>
          <p:cNvPr id="3" name="Plassholder for innhold 2"/>
          <p:cNvSpPr>
            <a:spLocks noGrp="1"/>
          </p:cNvSpPr>
          <p:nvPr>
            <p:ph sz="quarter" idx="13"/>
          </p:nvPr>
        </p:nvSpPr>
        <p:spPr/>
        <p:txBody>
          <a:bodyPr>
            <a:normAutofit fontScale="92500"/>
          </a:bodyPr>
          <a:lstStyle/>
          <a:p>
            <a:pPr marL="0" indent="0" algn="just">
              <a:lnSpc>
                <a:spcPct val="115000"/>
              </a:lnSpc>
              <a:spcAft>
                <a:spcPts val="1000"/>
              </a:spcAft>
              <a:buNone/>
            </a:pPr>
            <a:r>
              <a:rPr lang="en-GB" dirty="0">
                <a:latin typeface="Calibri"/>
                <a:ea typeface="MS Mincho"/>
                <a:cs typeface="Times New Roman"/>
              </a:rPr>
              <a:t>The description of the organizational structure should cover the two following issues: </a:t>
            </a:r>
            <a:endParaRPr lang="nb-NO" dirty="0">
              <a:latin typeface="Calibri"/>
              <a:ea typeface="MS Mincho"/>
              <a:cs typeface="Times New Roman"/>
            </a:endParaRPr>
          </a:p>
          <a:p>
            <a:pPr marL="342900" lvl="0" indent="-342900" algn="just">
              <a:lnSpc>
                <a:spcPct val="115000"/>
              </a:lnSpc>
              <a:spcAft>
                <a:spcPts val="0"/>
              </a:spcAft>
              <a:buFont typeface="Symbol"/>
              <a:buChar char=""/>
            </a:pPr>
            <a:r>
              <a:rPr lang="en-GB" dirty="0">
                <a:latin typeface="Calibri"/>
                <a:ea typeface="MS Mincho"/>
                <a:cs typeface="Times New Roman"/>
              </a:rPr>
              <a:t>How the CRVS system is organized between agencies at the central level, who has which responsibilities, and the data flow between the different agencies</a:t>
            </a:r>
            <a:endParaRPr lang="nb-NO" dirty="0">
              <a:latin typeface="Calibri"/>
              <a:ea typeface="MS Mincho"/>
              <a:cs typeface="Times New Roman"/>
            </a:endParaRPr>
          </a:p>
          <a:p>
            <a:pPr marL="342900" lvl="0" indent="-342900" algn="just">
              <a:lnSpc>
                <a:spcPct val="115000"/>
              </a:lnSpc>
              <a:spcAft>
                <a:spcPts val="1000"/>
              </a:spcAft>
              <a:buFont typeface="Symbol"/>
              <a:buChar char=""/>
            </a:pPr>
            <a:r>
              <a:rPr lang="en-GB" dirty="0">
                <a:latin typeface="Calibri"/>
                <a:ea typeface="MS Mincho"/>
                <a:cs typeface="Times New Roman"/>
              </a:rPr>
              <a:t>How the different agencies are organized internally, the data flow between the different units and administrative levels, and their responsibilities. </a:t>
            </a:r>
            <a:endParaRPr lang="nb-NO" dirty="0">
              <a:latin typeface="Calibri"/>
              <a:ea typeface="MS Mincho"/>
              <a:cs typeface="Times New Roman"/>
            </a:endParaRPr>
          </a:p>
          <a:p>
            <a:pPr marL="0" indent="0">
              <a:buNone/>
            </a:pPr>
            <a:endParaRPr lang="nb-NO" dirty="0"/>
          </a:p>
        </p:txBody>
      </p:sp>
    </p:spTree>
    <p:extLst>
      <p:ext uri="{BB962C8B-B14F-4D97-AF65-F5344CB8AC3E}">
        <p14:creationId xmlns:p14="http://schemas.microsoft.com/office/powerpoint/2010/main" val="222307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404664"/>
            <a:ext cx="8229600" cy="778098"/>
          </a:xfrm>
        </p:spPr>
        <p:txBody>
          <a:bodyPr>
            <a:noAutofit/>
          </a:bodyPr>
          <a:lstStyle/>
          <a:p>
            <a:r>
              <a:rPr lang="en-GB" sz="2400" b="1" dirty="0">
                <a:solidFill>
                  <a:schemeClr val="tx2">
                    <a:lumMod val="75000"/>
                  </a:schemeClr>
                </a:solidFill>
              </a:rPr>
              <a:t>Figure B4.1 Possible organizational chart presenting different levels and cooperation partners</a:t>
            </a:r>
            <a:endParaRPr lang="nb-NO" sz="2400" dirty="0">
              <a:solidFill>
                <a:schemeClr val="tx2">
                  <a:lumMod val="75000"/>
                </a:schemeClr>
              </a:solidFill>
            </a:endParaRPr>
          </a:p>
        </p:txBody>
      </p:sp>
      <p:pic>
        <p:nvPicPr>
          <p:cNvPr id="4" name="Bilde 3"/>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340768"/>
            <a:ext cx="7272808" cy="4653136"/>
          </a:xfrm>
          <a:prstGeom prst="rect">
            <a:avLst/>
          </a:prstGeom>
          <a:noFill/>
        </p:spPr>
      </p:pic>
    </p:spTree>
    <p:extLst>
      <p:ext uri="{BB962C8B-B14F-4D97-AF65-F5344CB8AC3E}">
        <p14:creationId xmlns:p14="http://schemas.microsoft.com/office/powerpoint/2010/main" val="1537813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0688"/>
            <a:ext cx="8304997" cy="5232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9347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a:t>Exercise</a:t>
            </a:r>
            <a:br>
              <a:rPr lang="en-US" dirty="0"/>
            </a:br>
            <a:r>
              <a:rPr lang="en-US" dirty="0"/>
              <a:t>Flowchart of VS Production Process</a:t>
            </a:r>
            <a:br>
              <a:rPr lang="en-US" dirty="0"/>
            </a:br>
            <a:endParaRPr lang="en-US" dirty="0"/>
          </a:p>
        </p:txBody>
      </p:sp>
      <p:sp>
        <p:nvSpPr>
          <p:cNvPr id="3" name="Content Placeholder 2"/>
          <p:cNvSpPr>
            <a:spLocks noGrp="1"/>
          </p:cNvSpPr>
          <p:nvPr>
            <p:ph idx="1"/>
          </p:nvPr>
        </p:nvSpPr>
        <p:spPr>
          <a:xfrm>
            <a:off x="1524000" y="2107503"/>
            <a:ext cx="7427168" cy="4248473"/>
          </a:xfrm>
        </p:spPr>
        <p:txBody>
          <a:bodyPr/>
          <a:lstStyle/>
          <a:p>
            <a:r>
              <a:rPr lang="en-US" dirty="0"/>
              <a:t>Produce a flow chart for your country</a:t>
            </a:r>
          </a:p>
          <a:p>
            <a:endParaRPr lang="en-US" dirty="0"/>
          </a:p>
          <a:p>
            <a:pPr marL="400050" lvl="1" indent="0">
              <a:buNone/>
            </a:pPr>
            <a:r>
              <a:rPr lang="en-US" i="1" dirty="0"/>
              <a:t>What are the weaknesses or issues on the process?</a:t>
            </a:r>
          </a:p>
          <a:p>
            <a:pPr marL="400050" lvl="1" indent="0">
              <a:buNone/>
            </a:pPr>
            <a:r>
              <a:rPr lang="en-US" i="1" dirty="0"/>
              <a:t>How can the process be improved?</a:t>
            </a:r>
          </a:p>
          <a:p>
            <a:pPr marL="400050" lvl="1" indent="0">
              <a:buNone/>
            </a:pPr>
            <a:endParaRPr lang="en-US" i="1" dirty="0"/>
          </a:p>
          <a:p>
            <a:pPr marL="400050" lvl="1" indent="0">
              <a:buNone/>
            </a:pPr>
            <a:endParaRPr lang="en-US" i="1" dirty="0"/>
          </a:p>
          <a:p>
            <a:pPr marL="400050" lvl="1" indent="0">
              <a:buNone/>
            </a:pPr>
            <a:r>
              <a:rPr lang="en-US" dirty="0"/>
              <a:t>20 minutes</a:t>
            </a:r>
          </a:p>
        </p:txBody>
      </p:sp>
    </p:spTree>
    <p:extLst>
      <p:ext uri="{BB962C8B-B14F-4D97-AF65-F5344CB8AC3E}">
        <p14:creationId xmlns:p14="http://schemas.microsoft.com/office/powerpoint/2010/main" val="3246905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867F408-FC02-4275-B20A-2E219A890CB5}"/>
              </a:ext>
            </a:extLst>
          </p:cNvPr>
          <p:cNvSpPr>
            <a:spLocks noGrp="1"/>
          </p:cNvSpPr>
          <p:nvPr>
            <p:ph type="title"/>
          </p:nvPr>
        </p:nvSpPr>
        <p:spPr/>
        <p:txBody>
          <a:bodyPr/>
          <a:lstStyle/>
          <a:p>
            <a:r>
              <a:rPr lang="nb-NO" dirty="0"/>
              <a:t>CRVS system</a:t>
            </a:r>
          </a:p>
        </p:txBody>
      </p:sp>
      <p:grpSp>
        <p:nvGrpSpPr>
          <p:cNvPr id="4" name="Group 61">
            <a:extLst>
              <a:ext uri="{FF2B5EF4-FFF2-40B4-BE49-F238E27FC236}">
                <a16:creationId xmlns:a16="http://schemas.microsoft.com/office/drawing/2014/main" id="{780E8586-F7DC-436D-9895-D4E9466FA8F7}"/>
              </a:ext>
            </a:extLst>
          </p:cNvPr>
          <p:cNvGrpSpPr>
            <a:grpSpLocks/>
          </p:cNvGrpSpPr>
          <p:nvPr/>
        </p:nvGrpSpPr>
        <p:grpSpPr bwMode="auto">
          <a:xfrm>
            <a:off x="228600" y="2133600"/>
            <a:ext cx="8567738" cy="3549650"/>
            <a:chOff x="459" y="1200"/>
            <a:chExt cx="5205" cy="2236"/>
          </a:xfrm>
        </p:grpSpPr>
        <p:sp>
          <p:nvSpPr>
            <p:cNvPr id="5" name="Oval 5">
              <a:extLst>
                <a:ext uri="{FF2B5EF4-FFF2-40B4-BE49-F238E27FC236}">
                  <a16:creationId xmlns:a16="http://schemas.microsoft.com/office/drawing/2014/main" id="{96AFD1E2-3866-4935-B493-FC50531912A2}"/>
                </a:ext>
              </a:extLst>
            </p:cNvPr>
            <p:cNvSpPr>
              <a:spLocks noChangeArrowheads="1"/>
            </p:cNvSpPr>
            <p:nvPr/>
          </p:nvSpPr>
          <p:spPr bwMode="auto">
            <a:xfrm>
              <a:off x="1025" y="1382"/>
              <a:ext cx="230" cy="149"/>
            </a:xfrm>
            <a:prstGeom prst="ellipse">
              <a:avLst/>
            </a:prstGeom>
            <a:noFill/>
            <a:ln w="19050">
              <a:solidFill>
                <a:srgbClr val="FF6600"/>
              </a:solidFill>
              <a:round/>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6" name="Oval 6">
              <a:extLst>
                <a:ext uri="{FF2B5EF4-FFF2-40B4-BE49-F238E27FC236}">
                  <a16:creationId xmlns:a16="http://schemas.microsoft.com/office/drawing/2014/main" id="{57D7970B-4462-4516-BA8A-4F39C2E79CCE}"/>
                </a:ext>
              </a:extLst>
            </p:cNvPr>
            <p:cNvSpPr>
              <a:spLocks noChangeArrowheads="1"/>
            </p:cNvSpPr>
            <p:nvPr/>
          </p:nvSpPr>
          <p:spPr bwMode="auto">
            <a:xfrm>
              <a:off x="1031" y="1546"/>
              <a:ext cx="230" cy="149"/>
            </a:xfrm>
            <a:prstGeom prst="ellipse">
              <a:avLst/>
            </a:prstGeom>
            <a:noFill/>
            <a:ln w="19050">
              <a:solidFill>
                <a:srgbClr val="FF6600"/>
              </a:solidFill>
              <a:round/>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7" name="Oval 7">
              <a:extLst>
                <a:ext uri="{FF2B5EF4-FFF2-40B4-BE49-F238E27FC236}">
                  <a16:creationId xmlns:a16="http://schemas.microsoft.com/office/drawing/2014/main" id="{00A48823-C035-4E3D-AA8F-177F061C6049}"/>
                </a:ext>
              </a:extLst>
            </p:cNvPr>
            <p:cNvSpPr>
              <a:spLocks noChangeArrowheads="1"/>
            </p:cNvSpPr>
            <p:nvPr/>
          </p:nvSpPr>
          <p:spPr bwMode="auto">
            <a:xfrm>
              <a:off x="1020" y="1217"/>
              <a:ext cx="229" cy="150"/>
            </a:xfrm>
            <a:prstGeom prst="ellipse">
              <a:avLst/>
            </a:prstGeom>
            <a:noFill/>
            <a:ln w="19050">
              <a:solidFill>
                <a:srgbClr val="FF6600"/>
              </a:solidFill>
              <a:round/>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 name="Oval 8">
              <a:extLst>
                <a:ext uri="{FF2B5EF4-FFF2-40B4-BE49-F238E27FC236}">
                  <a16:creationId xmlns:a16="http://schemas.microsoft.com/office/drawing/2014/main" id="{EA15AD51-FD49-43E9-9165-D2F1EA744FBC}"/>
                </a:ext>
              </a:extLst>
            </p:cNvPr>
            <p:cNvSpPr>
              <a:spLocks noChangeArrowheads="1"/>
            </p:cNvSpPr>
            <p:nvPr/>
          </p:nvSpPr>
          <p:spPr bwMode="auto">
            <a:xfrm>
              <a:off x="1071" y="2155"/>
              <a:ext cx="230" cy="149"/>
            </a:xfrm>
            <a:prstGeom prst="ellipse">
              <a:avLst/>
            </a:prstGeom>
            <a:noFill/>
            <a:ln w="19050">
              <a:solidFill>
                <a:srgbClr val="993366"/>
              </a:solidFill>
              <a:round/>
              <a:headEnd/>
              <a:tailEnd/>
            </a:ln>
            <a:effectLst/>
            <a:extLst>
              <a:ext uri="{909E8E84-426E-40DD-AFC4-6F175D3DCCD1}">
                <a14:hiddenFill xmlns:a14="http://schemas.microsoft.com/office/drawing/2010/main">
                  <a:solidFill>
                    <a:srgbClr val="8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9" name="Oval 9">
              <a:extLst>
                <a:ext uri="{FF2B5EF4-FFF2-40B4-BE49-F238E27FC236}">
                  <a16:creationId xmlns:a16="http://schemas.microsoft.com/office/drawing/2014/main" id="{60803A72-DD2D-4AC7-964A-D42AAA8DAB13}"/>
                </a:ext>
              </a:extLst>
            </p:cNvPr>
            <p:cNvSpPr>
              <a:spLocks noChangeArrowheads="1"/>
            </p:cNvSpPr>
            <p:nvPr/>
          </p:nvSpPr>
          <p:spPr bwMode="auto">
            <a:xfrm>
              <a:off x="1071" y="2327"/>
              <a:ext cx="230" cy="149"/>
            </a:xfrm>
            <a:prstGeom prst="ellipse">
              <a:avLst/>
            </a:prstGeom>
            <a:noFill/>
            <a:ln w="19050">
              <a:solidFill>
                <a:srgbClr val="993366"/>
              </a:solidFill>
              <a:round/>
              <a:headEnd/>
              <a:tailEnd/>
            </a:ln>
            <a:effectLst/>
            <a:extLst>
              <a:ext uri="{909E8E84-426E-40DD-AFC4-6F175D3DCCD1}">
                <a14:hiddenFill xmlns:a14="http://schemas.microsoft.com/office/drawing/2010/main">
                  <a:solidFill>
                    <a:srgbClr val="8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 name="Oval 10">
              <a:extLst>
                <a:ext uri="{FF2B5EF4-FFF2-40B4-BE49-F238E27FC236}">
                  <a16:creationId xmlns:a16="http://schemas.microsoft.com/office/drawing/2014/main" id="{01B1EA6F-6DA5-4C02-901B-C26E1AFE45DE}"/>
                </a:ext>
              </a:extLst>
            </p:cNvPr>
            <p:cNvSpPr>
              <a:spLocks noChangeArrowheads="1"/>
            </p:cNvSpPr>
            <p:nvPr/>
          </p:nvSpPr>
          <p:spPr bwMode="auto">
            <a:xfrm>
              <a:off x="1071" y="2498"/>
              <a:ext cx="230" cy="150"/>
            </a:xfrm>
            <a:prstGeom prst="ellipse">
              <a:avLst/>
            </a:prstGeom>
            <a:noFill/>
            <a:ln w="19050">
              <a:solidFill>
                <a:srgbClr val="993366"/>
              </a:solidFill>
              <a:round/>
              <a:headEnd/>
              <a:tailEnd/>
            </a:ln>
            <a:effectLst/>
            <a:extLst>
              <a:ext uri="{909E8E84-426E-40DD-AFC4-6F175D3DCCD1}">
                <a14:hiddenFill xmlns:a14="http://schemas.microsoft.com/office/drawing/2010/main">
                  <a:solidFill>
                    <a:srgbClr val="8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 name="Oval 11">
              <a:extLst>
                <a:ext uri="{FF2B5EF4-FFF2-40B4-BE49-F238E27FC236}">
                  <a16:creationId xmlns:a16="http://schemas.microsoft.com/office/drawing/2014/main" id="{ECF7C7B5-E872-4180-9E9A-9A2F0B716092}"/>
                </a:ext>
              </a:extLst>
            </p:cNvPr>
            <p:cNvSpPr>
              <a:spLocks noChangeArrowheads="1"/>
            </p:cNvSpPr>
            <p:nvPr/>
          </p:nvSpPr>
          <p:spPr bwMode="auto">
            <a:xfrm>
              <a:off x="1071" y="2801"/>
              <a:ext cx="230" cy="149"/>
            </a:xfrm>
            <a:prstGeom prst="ellipse">
              <a:avLst/>
            </a:prstGeom>
            <a:noFill/>
            <a:ln w="19050">
              <a:solidFill>
                <a:srgbClr val="3366FF"/>
              </a:solidFill>
              <a:round/>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2" name="Oval 12">
              <a:extLst>
                <a:ext uri="{FF2B5EF4-FFF2-40B4-BE49-F238E27FC236}">
                  <a16:creationId xmlns:a16="http://schemas.microsoft.com/office/drawing/2014/main" id="{BCA82CF0-3144-406A-B220-0EC0DDC7EBFE}"/>
                </a:ext>
              </a:extLst>
            </p:cNvPr>
            <p:cNvSpPr>
              <a:spLocks noChangeArrowheads="1"/>
            </p:cNvSpPr>
            <p:nvPr/>
          </p:nvSpPr>
          <p:spPr bwMode="auto">
            <a:xfrm>
              <a:off x="1071" y="2965"/>
              <a:ext cx="230" cy="150"/>
            </a:xfrm>
            <a:prstGeom prst="ellipse">
              <a:avLst/>
            </a:prstGeom>
            <a:noFill/>
            <a:ln w="19050">
              <a:solidFill>
                <a:srgbClr val="3366FF"/>
              </a:solidFill>
              <a:round/>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3" name="Oval 13">
              <a:extLst>
                <a:ext uri="{FF2B5EF4-FFF2-40B4-BE49-F238E27FC236}">
                  <a16:creationId xmlns:a16="http://schemas.microsoft.com/office/drawing/2014/main" id="{9601D802-640D-4E85-82B1-17AC1614175B}"/>
                </a:ext>
              </a:extLst>
            </p:cNvPr>
            <p:cNvSpPr>
              <a:spLocks noChangeArrowheads="1"/>
            </p:cNvSpPr>
            <p:nvPr/>
          </p:nvSpPr>
          <p:spPr bwMode="auto">
            <a:xfrm>
              <a:off x="1077" y="3133"/>
              <a:ext cx="230" cy="150"/>
            </a:xfrm>
            <a:prstGeom prst="ellipse">
              <a:avLst/>
            </a:prstGeom>
            <a:noFill/>
            <a:ln w="19050">
              <a:solidFill>
                <a:srgbClr val="3366FF"/>
              </a:solidFill>
              <a:round/>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4" name="Oval 14">
              <a:extLst>
                <a:ext uri="{FF2B5EF4-FFF2-40B4-BE49-F238E27FC236}">
                  <a16:creationId xmlns:a16="http://schemas.microsoft.com/office/drawing/2014/main" id="{815E2D36-5A93-41C5-843D-D9A02EFB800D}"/>
                </a:ext>
              </a:extLst>
            </p:cNvPr>
            <p:cNvSpPr>
              <a:spLocks noChangeArrowheads="1"/>
            </p:cNvSpPr>
            <p:nvPr/>
          </p:nvSpPr>
          <p:spPr bwMode="auto">
            <a:xfrm>
              <a:off x="1043" y="1833"/>
              <a:ext cx="229" cy="150"/>
            </a:xfrm>
            <a:prstGeom prst="ellipse">
              <a:avLst/>
            </a:prstGeom>
            <a:noFill/>
            <a:ln w="19050">
              <a:solidFill>
                <a:srgbClr val="FFCC00"/>
              </a:solidFill>
              <a:round/>
              <a:headEnd/>
              <a:tailEn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5" name="Text Box 15">
              <a:extLst>
                <a:ext uri="{FF2B5EF4-FFF2-40B4-BE49-F238E27FC236}">
                  <a16:creationId xmlns:a16="http://schemas.microsoft.com/office/drawing/2014/main" id="{8A859B9C-C483-4CCB-B281-F4913D3AEC62}"/>
                </a:ext>
              </a:extLst>
            </p:cNvPr>
            <p:cNvSpPr txBox="1">
              <a:spLocks noChangeArrowheads="1"/>
            </p:cNvSpPr>
            <p:nvPr/>
          </p:nvSpPr>
          <p:spPr bwMode="auto">
            <a:xfrm>
              <a:off x="488" y="1200"/>
              <a:ext cx="52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000" b="1">
                  <a:solidFill>
                    <a:schemeClr val="tx1"/>
                  </a:solidFill>
                </a:rPr>
                <a:t>Live births</a:t>
              </a:r>
              <a:endParaRPr lang="en-GB" altLang="en-US" sz="1000" b="1">
                <a:solidFill>
                  <a:schemeClr val="tx1"/>
                </a:solidFill>
              </a:endParaRPr>
            </a:p>
          </p:txBody>
        </p:sp>
        <p:sp>
          <p:nvSpPr>
            <p:cNvPr id="16" name="Text Box 16">
              <a:extLst>
                <a:ext uri="{FF2B5EF4-FFF2-40B4-BE49-F238E27FC236}">
                  <a16:creationId xmlns:a16="http://schemas.microsoft.com/office/drawing/2014/main" id="{9337910E-3EBA-42F6-A808-E703173B1BA6}"/>
                </a:ext>
              </a:extLst>
            </p:cNvPr>
            <p:cNvSpPr txBox="1">
              <a:spLocks noChangeArrowheads="1"/>
            </p:cNvSpPr>
            <p:nvPr/>
          </p:nvSpPr>
          <p:spPr bwMode="auto">
            <a:xfrm>
              <a:off x="608" y="1360"/>
              <a:ext cx="50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000" b="1">
                  <a:solidFill>
                    <a:schemeClr val="tx1"/>
                  </a:solidFill>
                </a:rPr>
                <a:t>Deaths</a:t>
              </a:r>
              <a:endParaRPr lang="en-GB" altLang="en-US" sz="1000" b="1">
                <a:solidFill>
                  <a:schemeClr val="tx1"/>
                </a:solidFill>
              </a:endParaRPr>
            </a:p>
          </p:txBody>
        </p:sp>
        <p:sp>
          <p:nvSpPr>
            <p:cNvPr id="17" name="Text Box 17">
              <a:extLst>
                <a:ext uri="{FF2B5EF4-FFF2-40B4-BE49-F238E27FC236}">
                  <a16:creationId xmlns:a16="http://schemas.microsoft.com/office/drawing/2014/main" id="{442D2BCF-6CD6-4CD0-8486-BA6CBFC3C1BB}"/>
                </a:ext>
              </a:extLst>
            </p:cNvPr>
            <p:cNvSpPr txBox="1">
              <a:spLocks noChangeArrowheads="1"/>
            </p:cNvSpPr>
            <p:nvPr/>
          </p:nvSpPr>
          <p:spPr bwMode="auto">
            <a:xfrm>
              <a:off x="459" y="1537"/>
              <a:ext cx="59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000" b="1">
                  <a:solidFill>
                    <a:schemeClr val="tx1"/>
                  </a:solidFill>
                </a:rPr>
                <a:t>Fetal deaths</a:t>
              </a:r>
              <a:endParaRPr lang="en-GB" altLang="en-US" sz="1000" b="1">
                <a:solidFill>
                  <a:schemeClr val="tx1"/>
                </a:solidFill>
              </a:endParaRPr>
            </a:p>
          </p:txBody>
        </p:sp>
        <p:sp>
          <p:nvSpPr>
            <p:cNvPr id="18" name="Text Box 18">
              <a:extLst>
                <a:ext uri="{FF2B5EF4-FFF2-40B4-BE49-F238E27FC236}">
                  <a16:creationId xmlns:a16="http://schemas.microsoft.com/office/drawing/2014/main" id="{BC65A93F-4A34-4E73-9DD8-3E42A5352642}"/>
                </a:ext>
              </a:extLst>
            </p:cNvPr>
            <p:cNvSpPr txBox="1">
              <a:spLocks noChangeArrowheads="1"/>
            </p:cNvSpPr>
            <p:nvPr/>
          </p:nvSpPr>
          <p:spPr bwMode="auto">
            <a:xfrm>
              <a:off x="560" y="1828"/>
              <a:ext cx="50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000" b="1">
                  <a:solidFill>
                    <a:schemeClr val="tx1"/>
                  </a:solidFill>
                </a:rPr>
                <a:t>Marriages</a:t>
              </a:r>
              <a:endParaRPr lang="en-GB" altLang="en-US" sz="1000" b="1">
                <a:solidFill>
                  <a:schemeClr val="tx1"/>
                </a:solidFill>
              </a:endParaRPr>
            </a:p>
          </p:txBody>
        </p:sp>
        <p:sp>
          <p:nvSpPr>
            <p:cNvPr id="19" name="Text Box 19">
              <a:extLst>
                <a:ext uri="{FF2B5EF4-FFF2-40B4-BE49-F238E27FC236}">
                  <a16:creationId xmlns:a16="http://schemas.microsoft.com/office/drawing/2014/main" id="{DCDEF560-BBE2-4396-BCE4-A4D10455F7FE}"/>
                </a:ext>
              </a:extLst>
            </p:cNvPr>
            <p:cNvSpPr txBox="1">
              <a:spLocks noChangeArrowheads="1"/>
            </p:cNvSpPr>
            <p:nvPr/>
          </p:nvSpPr>
          <p:spPr bwMode="auto">
            <a:xfrm>
              <a:off x="590" y="2143"/>
              <a:ext cx="5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000" b="1">
                  <a:solidFill>
                    <a:schemeClr val="tx1"/>
                  </a:solidFill>
                </a:rPr>
                <a:t>Divorces</a:t>
              </a:r>
              <a:endParaRPr lang="en-GB" altLang="en-US" sz="1000" b="1">
                <a:solidFill>
                  <a:schemeClr val="tx1"/>
                </a:solidFill>
              </a:endParaRPr>
            </a:p>
          </p:txBody>
        </p:sp>
        <p:sp>
          <p:nvSpPr>
            <p:cNvPr id="20" name="Text Box 20">
              <a:extLst>
                <a:ext uri="{FF2B5EF4-FFF2-40B4-BE49-F238E27FC236}">
                  <a16:creationId xmlns:a16="http://schemas.microsoft.com/office/drawing/2014/main" id="{F1A03F0A-B409-4B12-AFB9-6676CE492B2E}"/>
                </a:ext>
              </a:extLst>
            </p:cNvPr>
            <p:cNvSpPr txBox="1">
              <a:spLocks noChangeArrowheads="1"/>
            </p:cNvSpPr>
            <p:nvPr/>
          </p:nvSpPr>
          <p:spPr bwMode="auto">
            <a:xfrm>
              <a:off x="507" y="2314"/>
              <a:ext cx="59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000" b="1">
                  <a:solidFill>
                    <a:schemeClr val="tx1"/>
                  </a:solidFill>
                </a:rPr>
                <a:t>Annulments</a:t>
              </a:r>
              <a:endParaRPr lang="en-GB" altLang="en-US" sz="1000" b="1">
                <a:solidFill>
                  <a:schemeClr val="tx1"/>
                </a:solidFill>
              </a:endParaRPr>
            </a:p>
          </p:txBody>
        </p:sp>
        <p:sp>
          <p:nvSpPr>
            <p:cNvPr id="21" name="Text Box 21">
              <a:extLst>
                <a:ext uri="{FF2B5EF4-FFF2-40B4-BE49-F238E27FC236}">
                  <a16:creationId xmlns:a16="http://schemas.microsoft.com/office/drawing/2014/main" id="{7463EB40-2D6A-4126-AE51-3FF9BBFC791C}"/>
                </a:ext>
              </a:extLst>
            </p:cNvPr>
            <p:cNvSpPr txBox="1">
              <a:spLocks noChangeArrowheads="1"/>
            </p:cNvSpPr>
            <p:nvPr/>
          </p:nvSpPr>
          <p:spPr bwMode="auto">
            <a:xfrm>
              <a:off x="504" y="2436"/>
              <a:ext cx="59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000" b="1">
                  <a:solidFill>
                    <a:schemeClr val="tx1"/>
                  </a:solidFill>
                </a:rPr>
                <a:t>Judicial</a:t>
              </a:r>
            </a:p>
            <a:p>
              <a:pPr eaLnBrk="1" hangingPunct="1"/>
              <a:r>
                <a:rPr lang="en-US" altLang="en-US" sz="1000" b="1">
                  <a:solidFill>
                    <a:schemeClr val="tx1"/>
                  </a:solidFill>
                </a:rPr>
                <a:t>separations</a:t>
              </a:r>
              <a:endParaRPr lang="en-GB" altLang="en-US" sz="1000" b="1">
                <a:solidFill>
                  <a:schemeClr val="tx1"/>
                </a:solidFill>
              </a:endParaRPr>
            </a:p>
          </p:txBody>
        </p:sp>
        <p:sp>
          <p:nvSpPr>
            <p:cNvPr id="22" name="Text Box 22">
              <a:extLst>
                <a:ext uri="{FF2B5EF4-FFF2-40B4-BE49-F238E27FC236}">
                  <a16:creationId xmlns:a16="http://schemas.microsoft.com/office/drawing/2014/main" id="{7C5B8237-BC3F-42C7-A74A-4B0378035630}"/>
                </a:ext>
              </a:extLst>
            </p:cNvPr>
            <p:cNvSpPr txBox="1">
              <a:spLocks noChangeArrowheads="1"/>
            </p:cNvSpPr>
            <p:nvPr/>
          </p:nvSpPr>
          <p:spPr bwMode="auto">
            <a:xfrm>
              <a:off x="537" y="2798"/>
              <a:ext cx="60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000" b="1">
                  <a:solidFill>
                    <a:schemeClr val="tx1"/>
                  </a:solidFill>
                </a:rPr>
                <a:t>Adoptions</a:t>
              </a:r>
              <a:endParaRPr lang="en-GB" altLang="en-US" sz="1000" b="1">
                <a:solidFill>
                  <a:schemeClr val="tx1"/>
                </a:solidFill>
              </a:endParaRPr>
            </a:p>
          </p:txBody>
        </p:sp>
        <p:sp>
          <p:nvSpPr>
            <p:cNvPr id="23" name="Text Box 23">
              <a:extLst>
                <a:ext uri="{FF2B5EF4-FFF2-40B4-BE49-F238E27FC236}">
                  <a16:creationId xmlns:a16="http://schemas.microsoft.com/office/drawing/2014/main" id="{1CA1BF59-AB2C-4BC7-940A-0E4628498961}"/>
                </a:ext>
              </a:extLst>
            </p:cNvPr>
            <p:cNvSpPr txBox="1">
              <a:spLocks noChangeArrowheads="1"/>
            </p:cNvSpPr>
            <p:nvPr/>
          </p:nvSpPr>
          <p:spPr bwMode="auto">
            <a:xfrm>
              <a:off x="496" y="2952"/>
              <a:ext cx="6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000" b="1">
                  <a:solidFill>
                    <a:schemeClr val="tx1"/>
                  </a:solidFill>
                </a:rPr>
                <a:t>Legitimation</a:t>
              </a:r>
              <a:endParaRPr lang="en-GB" altLang="en-US" sz="1000" b="1">
                <a:solidFill>
                  <a:schemeClr val="tx1"/>
                </a:solidFill>
              </a:endParaRPr>
            </a:p>
          </p:txBody>
        </p:sp>
        <p:sp>
          <p:nvSpPr>
            <p:cNvPr id="24" name="Text Box 24">
              <a:extLst>
                <a:ext uri="{FF2B5EF4-FFF2-40B4-BE49-F238E27FC236}">
                  <a16:creationId xmlns:a16="http://schemas.microsoft.com/office/drawing/2014/main" id="{C950F47C-066B-4911-B51E-368966152A34}"/>
                </a:ext>
              </a:extLst>
            </p:cNvPr>
            <p:cNvSpPr txBox="1">
              <a:spLocks noChangeArrowheads="1"/>
            </p:cNvSpPr>
            <p:nvPr/>
          </p:nvSpPr>
          <p:spPr bwMode="auto">
            <a:xfrm>
              <a:off x="491" y="3127"/>
              <a:ext cx="68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000" b="1">
                  <a:solidFill>
                    <a:schemeClr val="tx1"/>
                  </a:solidFill>
                </a:rPr>
                <a:t>Recognition</a:t>
              </a:r>
              <a:endParaRPr lang="en-GB" altLang="en-US" sz="1000" b="1">
                <a:solidFill>
                  <a:schemeClr val="tx1"/>
                </a:solidFill>
              </a:endParaRPr>
            </a:p>
          </p:txBody>
        </p:sp>
        <p:sp>
          <p:nvSpPr>
            <p:cNvPr id="25" name="AutoShape 25">
              <a:extLst>
                <a:ext uri="{FF2B5EF4-FFF2-40B4-BE49-F238E27FC236}">
                  <a16:creationId xmlns:a16="http://schemas.microsoft.com/office/drawing/2014/main" id="{F110A4C8-7F57-4062-BE49-C83E76FFCFF8}"/>
                </a:ext>
              </a:extLst>
            </p:cNvPr>
            <p:cNvSpPr>
              <a:spLocks noChangeArrowheads="1"/>
            </p:cNvSpPr>
            <p:nvPr/>
          </p:nvSpPr>
          <p:spPr bwMode="auto">
            <a:xfrm>
              <a:off x="1852" y="1202"/>
              <a:ext cx="735" cy="508"/>
            </a:xfrm>
            <a:prstGeom prst="roundRect">
              <a:avLst>
                <a:gd name="adj" fmla="val 16667"/>
              </a:avLst>
            </a:prstGeom>
            <a:noFill/>
            <a:ln w="254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a:solidFill>
                  <a:schemeClr val="tx1"/>
                </a:solidFill>
              </a:endParaRPr>
            </a:p>
          </p:txBody>
        </p:sp>
        <p:sp>
          <p:nvSpPr>
            <p:cNvPr id="26" name="Text Box 26">
              <a:extLst>
                <a:ext uri="{FF2B5EF4-FFF2-40B4-BE49-F238E27FC236}">
                  <a16:creationId xmlns:a16="http://schemas.microsoft.com/office/drawing/2014/main" id="{3E1C8BB6-7B6F-4829-BA21-C12B0572C83E}"/>
                </a:ext>
              </a:extLst>
            </p:cNvPr>
            <p:cNvSpPr txBox="1">
              <a:spLocks noChangeArrowheads="1"/>
            </p:cNvSpPr>
            <p:nvPr/>
          </p:nvSpPr>
          <p:spPr bwMode="auto">
            <a:xfrm>
              <a:off x="1888" y="1256"/>
              <a:ext cx="699"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000" b="1">
                  <a:solidFill>
                    <a:schemeClr val="tx1"/>
                  </a:solidFill>
                </a:rPr>
                <a:t>Health services</a:t>
              </a:r>
            </a:p>
            <a:p>
              <a:pPr eaLnBrk="1" hangingPunct="1"/>
              <a:endParaRPr lang="en-US" altLang="en-US" sz="1000" b="1">
                <a:solidFill>
                  <a:schemeClr val="tx1"/>
                </a:solidFill>
              </a:endParaRPr>
            </a:p>
            <a:p>
              <a:pPr eaLnBrk="1" hangingPunct="1"/>
              <a:r>
                <a:rPr lang="en-US" altLang="en-US" sz="1000" b="1">
                  <a:solidFill>
                    <a:schemeClr val="tx1"/>
                  </a:solidFill>
                </a:rPr>
                <a:t>Certification of</a:t>
              </a:r>
            </a:p>
            <a:p>
              <a:pPr eaLnBrk="1" hangingPunct="1"/>
              <a:r>
                <a:rPr lang="en-US" altLang="en-US" sz="1000" b="1">
                  <a:solidFill>
                    <a:schemeClr val="tx1"/>
                  </a:solidFill>
                </a:rPr>
                <a:t>cause of death</a:t>
              </a:r>
              <a:endParaRPr lang="en-GB" altLang="en-US" sz="1000" b="1">
                <a:solidFill>
                  <a:schemeClr val="tx1"/>
                </a:solidFill>
              </a:endParaRPr>
            </a:p>
          </p:txBody>
        </p:sp>
        <p:cxnSp>
          <p:nvCxnSpPr>
            <p:cNvPr id="27" name="AutoShape 27">
              <a:extLst>
                <a:ext uri="{FF2B5EF4-FFF2-40B4-BE49-F238E27FC236}">
                  <a16:creationId xmlns:a16="http://schemas.microsoft.com/office/drawing/2014/main" id="{8DDEA99A-F347-4D29-93D4-8878A2C97646}"/>
                </a:ext>
              </a:extLst>
            </p:cNvPr>
            <p:cNvCxnSpPr>
              <a:cxnSpLocks noChangeShapeType="1"/>
              <a:stCxn id="5" idx="6"/>
              <a:endCxn id="25" idx="1"/>
            </p:cNvCxnSpPr>
            <p:nvPr/>
          </p:nvCxnSpPr>
          <p:spPr bwMode="auto">
            <a:xfrm>
              <a:off x="1261" y="1456"/>
              <a:ext cx="583"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AutoShape 28">
              <a:extLst>
                <a:ext uri="{FF2B5EF4-FFF2-40B4-BE49-F238E27FC236}">
                  <a16:creationId xmlns:a16="http://schemas.microsoft.com/office/drawing/2014/main" id="{24A2A07A-ACF5-4212-96B3-C2D43E1DC90A}"/>
                </a:ext>
              </a:extLst>
            </p:cNvPr>
            <p:cNvSpPr>
              <a:spLocks noChangeArrowheads="1"/>
            </p:cNvSpPr>
            <p:nvPr/>
          </p:nvSpPr>
          <p:spPr bwMode="auto">
            <a:xfrm>
              <a:off x="1852" y="1780"/>
              <a:ext cx="735" cy="260"/>
            </a:xfrm>
            <a:prstGeom prst="roundRect">
              <a:avLst>
                <a:gd name="adj" fmla="val 16667"/>
              </a:avLst>
            </a:prstGeom>
            <a:noFill/>
            <a:ln w="25400">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9" name="Text Box 29">
              <a:extLst>
                <a:ext uri="{FF2B5EF4-FFF2-40B4-BE49-F238E27FC236}">
                  <a16:creationId xmlns:a16="http://schemas.microsoft.com/office/drawing/2014/main" id="{E179EEB3-A24F-434F-BF47-317EE8736478}"/>
                </a:ext>
              </a:extLst>
            </p:cNvPr>
            <p:cNvSpPr txBox="1">
              <a:spLocks noChangeArrowheads="1"/>
            </p:cNvSpPr>
            <p:nvPr/>
          </p:nvSpPr>
          <p:spPr bwMode="auto">
            <a:xfrm>
              <a:off x="1944" y="1781"/>
              <a:ext cx="54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000" b="1">
                  <a:solidFill>
                    <a:schemeClr val="tx1"/>
                  </a:solidFill>
                </a:rPr>
                <a:t>Authorized</a:t>
              </a:r>
            </a:p>
            <a:p>
              <a:pPr eaLnBrk="1" hangingPunct="1"/>
              <a:r>
                <a:rPr lang="en-US" altLang="en-US" sz="1000" b="1">
                  <a:solidFill>
                    <a:schemeClr val="tx1"/>
                  </a:solidFill>
                </a:rPr>
                <a:t>institutions</a:t>
              </a:r>
              <a:endParaRPr lang="en-GB" altLang="en-US" sz="1000" b="1">
                <a:solidFill>
                  <a:schemeClr val="tx1"/>
                </a:solidFill>
              </a:endParaRPr>
            </a:p>
          </p:txBody>
        </p:sp>
        <p:cxnSp>
          <p:nvCxnSpPr>
            <p:cNvPr id="30" name="AutoShape 30">
              <a:extLst>
                <a:ext uri="{FF2B5EF4-FFF2-40B4-BE49-F238E27FC236}">
                  <a16:creationId xmlns:a16="http://schemas.microsoft.com/office/drawing/2014/main" id="{7841127F-7CD1-4594-A792-BDAF73550C05}"/>
                </a:ext>
              </a:extLst>
            </p:cNvPr>
            <p:cNvCxnSpPr>
              <a:cxnSpLocks noChangeShapeType="1"/>
              <a:stCxn id="14" idx="6"/>
              <a:endCxn id="28" idx="1"/>
            </p:cNvCxnSpPr>
            <p:nvPr/>
          </p:nvCxnSpPr>
          <p:spPr bwMode="auto">
            <a:xfrm>
              <a:off x="1278" y="1908"/>
              <a:ext cx="566" cy="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AutoShape 31">
              <a:extLst>
                <a:ext uri="{FF2B5EF4-FFF2-40B4-BE49-F238E27FC236}">
                  <a16:creationId xmlns:a16="http://schemas.microsoft.com/office/drawing/2014/main" id="{58B294F8-5607-4D1E-923F-9161A92C0D14}"/>
                </a:ext>
              </a:extLst>
            </p:cNvPr>
            <p:cNvSpPr>
              <a:spLocks noChangeArrowheads="1"/>
            </p:cNvSpPr>
            <p:nvPr/>
          </p:nvSpPr>
          <p:spPr bwMode="auto">
            <a:xfrm>
              <a:off x="1852" y="2129"/>
              <a:ext cx="735" cy="1165"/>
            </a:xfrm>
            <a:prstGeom prst="roundRect">
              <a:avLst>
                <a:gd name="adj" fmla="val 16667"/>
              </a:avLst>
            </a:prstGeom>
            <a:noFill/>
            <a:ln w="25400">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2" name="Text Box 32">
              <a:extLst>
                <a:ext uri="{FF2B5EF4-FFF2-40B4-BE49-F238E27FC236}">
                  <a16:creationId xmlns:a16="http://schemas.microsoft.com/office/drawing/2014/main" id="{2CE40484-6FD8-41E4-8552-0FD088599BF2}"/>
                </a:ext>
              </a:extLst>
            </p:cNvPr>
            <p:cNvSpPr txBox="1">
              <a:spLocks noChangeArrowheads="1"/>
            </p:cNvSpPr>
            <p:nvPr/>
          </p:nvSpPr>
          <p:spPr bwMode="auto">
            <a:xfrm>
              <a:off x="1898" y="2516"/>
              <a:ext cx="54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000" b="1">
                  <a:solidFill>
                    <a:schemeClr val="tx1"/>
                  </a:solidFill>
                </a:rPr>
                <a:t>Courts</a:t>
              </a:r>
            </a:p>
            <a:p>
              <a:pPr eaLnBrk="1" hangingPunct="1"/>
              <a:endParaRPr lang="en-US" altLang="en-US" sz="1000" b="1">
                <a:solidFill>
                  <a:schemeClr val="tx1"/>
                </a:solidFill>
              </a:endParaRPr>
            </a:p>
            <a:p>
              <a:pPr eaLnBrk="1" hangingPunct="1"/>
              <a:r>
                <a:rPr lang="en-US" altLang="en-US" sz="1000" b="1">
                  <a:solidFill>
                    <a:schemeClr val="tx1"/>
                  </a:solidFill>
                </a:rPr>
                <a:t>Judicial</a:t>
              </a:r>
            </a:p>
            <a:p>
              <a:pPr eaLnBrk="1" hangingPunct="1"/>
              <a:r>
                <a:rPr lang="en-US" altLang="en-US" sz="1000" b="1">
                  <a:solidFill>
                    <a:schemeClr val="tx1"/>
                  </a:solidFill>
                </a:rPr>
                <a:t>institutions</a:t>
              </a:r>
              <a:endParaRPr lang="en-GB" altLang="en-US" sz="1000" b="1">
                <a:solidFill>
                  <a:schemeClr val="tx1"/>
                </a:solidFill>
              </a:endParaRPr>
            </a:p>
          </p:txBody>
        </p:sp>
        <p:sp>
          <p:nvSpPr>
            <p:cNvPr id="33" name="AutoShape 33">
              <a:extLst>
                <a:ext uri="{FF2B5EF4-FFF2-40B4-BE49-F238E27FC236}">
                  <a16:creationId xmlns:a16="http://schemas.microsoft.com/office/drawing/2014/main" id="{B4B95458-2B50-450C-B786-AE4BB2A39B8B}"/>
                </a:ext>
              </a:extLst>
            </p:cNvPr>
            <p:cNvSpPr>
              <a:spLocks noChangeArrowheads="1"/>
            </p:cNvSpPr>
            <p:nvPr/>
          </p:nvSpPr>
          <p:spPr bwMode="auto">
            <a:xfrm>
              <a:off x="2908" y="1202"/>
              <a:ext cx="735" cy="1614"/>
            </a:xfrm>
            <a:prstGeom prst="roundRect">
              <a:avLst>
                <a:gd name="adj" fmla="val 16667"/>
              </a:avLst>
            </a:prstGeom>
            <a:noFill/>
            <a:ln w="254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a:solidFill>
                  <a:schemeClr val="tx1"/>
                </a:solidFill>
              </a:endParaRPr>
            </a:p>
          </p:txBody>
        </p:sp>
        <p:sp>
          <p:nvSpPr>
            <p:cNvPr id="34" name="Text Box 34">
              <a:extLst>
                <a:ext uri="{FF2B5EF4-FFF2-40B4-BE49-F238E27FC236}">
                  <a16:creationId xmlns:a16="http://schemas.microsoft.com/office/drawing/2014/main" id="{E0E61A8A-8B5B-40DE-9CBC-BC65A1D4873D}"/>
                </a:ext>
              </a:extLst>
            </p:cNvPr>
            <p:cNvSpPr txBox="1">
              <a:spLocks noChangeArrowheads="1"/>
            </p:cNvSpPr>
            <p:nvPr/>
          </p:nvSpPr>
          <p:spPr bwMode="auto">
            <a:xfrm>
              <a:off x="2908" y="1531"/>
              <a:ext cx="735" cy="1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750"/>
                </a:spcBef>
                <a:buClr>
                  <a:srgbClr val="000000"/>
                </a:buClr>
                <a:buSzPct val="100000"/>
                <a:buFont typeface="Times New Roman" panose="02020603050405020304" pitchFamily="18" charset="0"/>
                <a:defRPr sz="2400" b="1">
                  <a:solidFill>
                    <a:srgbClr val="000000"/>
                  </a:solidFill>
                  <a:latin typeface="Arial" panose="020B0604020202020204" pitchFamily="34" charset="0"/>
                  <a:ea typeface="SimSun" panose="02010600030101010101" pitchFamily="2" charset="-122"/>
                </a:defRPr>
              </a:lvl1pPr>
              <a:lvl2pPr marL="800100" indent="-342900">
                <a:spcBef>
                  <a:spcPts val="6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2pPr>
              <a:lvl3pPr marL="1257300" indent="-342900">
                <a:spcBef>
                  <a:spcPts val="575"/>
                </a:spcBef>
                <a:buClr>
                  <a:srgbClr val="000000"/>
                </a:buClr>
                <a:buSzPct val="100000"/>
                <a:buFont typeface="Times New Roman" panose="02020603050405020304" pitchFamily="18" charset="0"/>
                <a:defRPr sz="2300">
                  <a:solidFill>
                    <a:srgbClr val="000000"/>
                  </a:solidFill>
                  <a:latin typeface="Verdana" panose="020B0604030504040204" pitchFamily="34" charset="0"/>
                  <a:ea typeface="SimSun" panose="02010600030101010101" pitchFamily="2" charset="-122"/>
                </a:defRPr>
              </a:lvl3pPr>
              <a:lvl4pPr marL="1714500" indent="-342900">
                <a:spcBef>
                  <a:spcPts val="500"/>
                </a:spcBef>
                <a:buClr>
                  <a:srgbClr val="000000"/>
                </a:buClr>
                <a:buSzPct val="100000"/>
                <a:buFont typeface="Times New Roman" panose="02020603050405020304" pitchFamily="18" charset="0"/>
                <a:defRPr sz="2000">
                  <a:solidFill>
                    <a:srgbClr val="000000"/>
                  </a:solidFill>
                  <a:latin typeface="Verdana" panose="020B0604030504040204" pitchFamily="34" charset="0"/>
                  <a:ea typeface="SimSun" panose="02010600030101010101" pitchFamily="2" charset="-122"/>
                </a:defRPr>
              </a:lvl4pPr>
              <a:lvl5pPr marL="2171700" indent="-342900">
                <a:spcBef>
                  <a:spcPts val="625"/>
                </a:spcBef>
                <a:buClr>
                  <a:srgbClr val="000000"/>
                </a:buClr>
                <a:buSzPct val="100000"/>
                <a:buFont typeface="Times New Roman" panose="02020603050405020304" pitchFamily="18" charset="0"/>
                <a:defRPr sz="2000">
                  <a:solidFill>
                    <a:srgbClr val="000000"/>
                  </a:solidFill>
                  <a:latin typeface="Verdana" panose="020B0604030504040204" pitchFamily="34" charset="0"/>
                  <a:ea typeface="SimSun" panose="02010600030101010101" pitchFamily="2" charset="-122"/>
                </a:defRPr>
              </a:lvl5pPr>
              <a:lvl6pPr marL="2628900" indent="-342900" eaLnBrk="0" fontAlgn="base" hangingPunct="0">
                <a:spcBef>
                  <a:spcPts val="625"/>
                </a:spcBef>
                <a:spcAft>
                  <a:spcPct val="0"/>
                </a:spcAft>
                <a:buClr>
                  <a:srgbClr val="000000"/>
                </a:buClr>
                <a:buSzPct val="100000"/>
                <a:buFont typeface="Times New Roman" panose="02020603050405020304" pitchFamily="18" charset="0"/>
                <a:defRPr sz="2000">
                  <a:solidFill>
                    <a:srgbClr val="000000"/>
                  </a:solidFill>
                  <a:latin typeface="Verdana" panose="020B0604030504040204" pitchFamily="34" charset="0"/>
                  <a:ea typeface="SimSun" panose="02010600030101010101" pitchFamily="2" charset="-122"/>
                </a:defRPr>
              </a:lvl6pPr>
              <a:lvl7pPr marL="3086100" indent="-342900" eaLnBrk="0" fontAlgn="base" hangingPunct="0">
                <a:spcBef>
                  <a:spcPts val="625"/>
                </a:spcBef>
                <a:spcAft>
                  <a:spcPct val="0"/>
                </a:spcAft>
                <a:buClr>
                  <a:srgbClr val="000000"/>
                </a:buClr>
                <a:buSzPct val="100000"/>
                <a:buFont typeface="Times New Roman" panose="02020603050405020304" pitchFamily="18" charset="0"/>
                <a:defRPr sz="2000">
                  <a:solidFill>
                    <a:srgbClr val="000000"/>
                  </a:solidFill>
                  <a:latin typeface="Verdana" panose="020B0604030504040204" pitchFamily="34" charset="0"/>
                  <a:ea typeface="SimSun" panose="02010600030101010101" pitchFamily="2" charset="-122"/>
                </a:defRPr>
              </a:lvl7pPr>
              <a:lvl8pPr marL="3543300" indent="-342900" eaLnBrk="0" fontAlgn="base" hangingPunct="0">
                <a:spcBef>
                  <a:spcPts val="625"/>
                </a:spcBef>
                <a:spcAft>
                  <a:spcPct val="0"/>
                </a:spcAft>
                <a:buClr>
                  <a:srgbClr val="000000"/>
                </a:buClr>
                <a:buSzPct val="100000"/>
                <a:buFont typeface="Times New Roman" panose="02020603050405020304" pitchFamily="18" charset="0"/>
                <a:defRPr sz="2000">
                  <a:solidFill>
                    <a:srgbClr val="000000"/>
                  </a:solidFill>
                  <a:latin typeface="Verdana" panose="020B0604030504040204" pitchFamily="34" charset="0"/>
                  <a:ea typeface="SimSun" panose="02010600030101010101" pitchFamily="2" charset="-122"/>
                </a:defRPr>
              </a:lvl8pPr>
              <a:lvl9pPr marL="4000500" indent="-342900" eaLnBrk="0" fontAlgn="base" hangingPunct="0">
                <a:spcBef>
                  <a:spcPts val="625"/>
                </a:spcBef>
                <a:spcAft>
                  <a:spcPct val="0"/>
                </a:spcAft>
                <a:buClr>
                  <a:srgbClr val="000000"/>
                </a:buClr>
                <a:buSzPct val="100000"/>
                <a:buFont typeface="Times New Roman" panose="02020603050405020304" pitchFamily="18" charset="0"/>
                <a:defRPr sz="2000">
                  <a:solidFill>
                    <a:srgbClr val="000000"/>
                  </a:solidFill>
                  <a:latin typeface="Verdana" panose="020B0604030504040204" pitchFamily="34" charset="0"/>
                  <a:ea typeface="SimSun" panose="02010600030101010101" pitchFamily="2" charset="-122"/>
                </a:defRPr>
              </a:lvl9pPr>
            </a:lstStyle>
            <a:p>
              <a:pPr defTabSz="914400" eaLnBrk="1" hangingPunct="1">
                <a:spcBef>
                  <a:spcPct val="0"/>
                </a:spcBef>
                <a:buClrTx/>
                <a:buSzTx/>
                <a:buFontTx/>
                <a:buNone/>
              </a:pPr>
              <a:r>
                <a:rPr lang="en-US" altLang="en-US" sz="1000">
                  <a:solidFill>
                    <a:schemeClr val="tx1"/>
                  </a:solidFill>
                </a:rPr>
                <a:t>Civil </a:t>
              </a:r>
            </a:p>
            <a:p>
              <a:pPr defTabSz="914400" eaLnBrk="1" hangingPunct="1">
                <a:spcBef>
                  <a:spcPct val="0"/>
                </a:spcBef>
                <a:buClrTx/>
                <a:buSzTx/>
                <a:buFontTx/>
                <a:buNone/>
              </a:pPr>
              <a:r>
                <a:rPr lang="en-US" altLang="en-US" sz="1000">
                  <a:solidFill>
                    <a:schemeClr val="tx1"/>
                  </a:solidFill>
                </a:rPr>
                <a:t>Registration, including population registers</a:t>
              </a:r>
            </a:p>
            <a:p>
              <a:pPr defTabSz="914400" eaLnBrk="1" hangingPunct="1">
                <a:spcBef>
                  <a:spcPct val="0"/>
                </a:spcBef>
                <a:buClrTx/>
                <a:buSzTx/>
                <a:buFontTx/>
                <a:buNone/>
              </a:pPr>
              <a:endParaRPr lang="en-US" altLang="en-US" sz="1000">
                <a:solidFill>
                  <a:schemeClr val="tx1"/>
                </a:solidFill>
              </a:endParaRPr>
            </a:p>
            <a:p>
              <a:pPr defTabSz="914400" eaLnBrk="1" hangingPunct="1">
                <a:spcBef>
                  <a:spcPct val="0"/>
                </a:spcBef>
                <a:buClrTx/>
                <a:buSzTx/>
                <a:buFontTx/>
                <a:buNone/>
              </a:pPr>
              <a:r>
                <a:rPr lang="en-US" altLang="en-US" sz="1000">
                  <a:solidFill>
                    <a:schemeClr val="tx1"/>
                  </a:solidFill>
                </a:rPr>
                <a:t>Principles: </a:t>
              </a:r>
            </a:p>
            <a:p>
              <a:pPr defTabSz="914400" eaLnBrk="1" hangingPunct="1">
                <a:spcBef>
                  <a:spcPct val="0"/>
                </a:spcBef>
                <a:buClrTx/>
                <a:buSzTx/>
                <a:buFontTx/>
                <a:buNone/>
              </a:pPr>
              <a:endParaRPr lang="en-US" altLang="en-US" sz="1000">
                <a:solidFill>
                  <a:schemeClr val="tx1"/>
                </a:solidFill>
              </a:endParaRPr>
            </a:p>
            <a:p>
              <a:pPr defTabSz="914400" eaLnBrk="1" hangingPunct="1">
                <a:spcBef>
                  <a:spcPct val="0"/>
                </a:spcBef>
                <a:buClrTx/>
                <a:buSzTx/>
                <a:buFontTx/>
                <a:buAutoNum type="arabicPeriod"/>
              </a:pPr>
              <a:r>
                <a:rPr lang="en-US" altLang="en-US" sz="1000">
                  <a:solidFill>
                    <a:schemeClr val="tx1"/>
                  </a:solidFill>
                </a:rPr>
                <a:t>Compulsory</a:t>
              </a:r>
            </a:p>
            <a:p>
              <a:pPr defTabSz="914400" eaLnBrk="1" hangingPunct="1">
                <a:spcBef>
                  <a:spcPct val="0"/>
                </a:spcBef>
                <a:buClrTx/>
                <a:buSzTx/>
                <a:buFontTx/>
                <a:buAutoNum type="arabicPeriod"/>
              </a:pPr>
              <a:r>
                <a:rPr lang="en-US" altLang="en-US" sz="1000">
                  <a:solidFill>
                    <a:schemeClr val="tx1"/>
                  </a:solidFill>
                </a:rPr>
                <a:t>Universal</a:t>
              </a:r>
            </a:p>
            <a:p>
              <a:pPr defTabSz="914400" eaLnBrk="1" hangingPunct="1">
                <a:spcBef>
                  <a:spcPct val="0"/>
                </a:spcBef>
                <a:buClrTx/>
                <a:buSzTx/>
                <a:buFontTx/>
                <a:buAutoNum type="arabicPeriod"/>
              </a:pPr>
              <a:r>
                <a:rPr lang="en-US" altLang="en-US" sz="1000">
                  <a:solidFill>
                    <a:schemeClr val="tx1"/>
                  </a:solidFill>
                </a:rPr>
                <a:t>Continuous</a:t>
              </a:r>
            </a:p>
            <a:p>
              <a:pPr defTabSz="914400" eaLnBrk="1" hangingPunct="1">
                <a:spcBef>
                  <a:spcPct val="0"/>
                </a:spcBef>
                <a:buClrTx/>
                <a:buSzTx/>
                <a:buFontTx/>
                <a:buAutoNum type="arabicPeriod"/>
              </a:pPr>
              <a:r>
                <a:rPr lang="en-US" altLang="en-US" sz="1000">
                  <a:solidFill>
                    <a:schemeClr val="tx1"/>
                  </a:solidFill>
                </a:rPr>
                <a:t>Confidentiality</a:t>
              </a:r>
            </a:p>
            <a:p>
              <a:pPr defTabSz="914400" eaLnBrk="1" hangingPunct="1">
                <a:spcBef>
                  <a:spcPct val="0"/>
                </a:spcBef>
                <a:buClrTx/>
                <a:buSzTx/>
                <a:buFontTx/>
                <a:buAutoNum type="arabicPeriod"/>
              </a:pPr>
              <a:endParaRPr lang="en-US" altLang="en-US" sz="1000">
                <a:solidFill>
                  <a:schemeClr val="tx1"/>
                </a:solidFill>
              </a:endParaRPr>
            </a:p>
          </p:txBody>
        </p:sp>
        <p:sp>
          <p:nvSpPr>
            <p:cNvPr id="35" name="AutoShape 35">
              <a:extLst>
                <a:ext uri="{FF2B5EF4-FFF2-40B4-BE49-F238E27FC236}">
                  <a16:creationId xmlns:a16="http://schemas.microsoft.com/office/drawing/2014/main" id="{B20EAA8F-C10D-42C5-9934-724696E6C83E}"/>
                </a:ext>
              </a:extLst>
            </p:cNvPr>
            <p:cNvSpPr>
              <a:spLocks noChangeArrowheads="1"/>
            </p:cNvSpPr>
            <p:nvPr/>
          </p:nvSpPr>
          <p:spPr bwMode="auto">
            <a:xfrm>
              <a:off x="3913" y="1210"/>
              <a:ext cx="735" cy="1606"/>
            </a:xfrm>
            <a:prstGeom prst="roundRect">
              <a:avLst>
                <a:gd name="adj" fmla="val 16667"/>
              </a:avLst>
            </a:prstGeom>
            <a:noFill/>
            <a:ln w="254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a:solidFill>
                  <a:schemeClr val="tx1"/>
                </a:solidFill>
              </a:endParaRPr>
            </a:p>
          </p:txBody>
        </p:sp>
        <p:sp>
          <p:nvSpPr>
            <p:cNvPr id="36" name="Text Box 36">
              <a:extLst>
                <a:ext uri="{FF2B5EF4-FFF2-40B4-BE49-F238E27FC236}">
                  <a16:creationId xmlns:a16="http://schemas.microsoft.com/office/drawing/2014/main" id="{5605FF4E-D8AE-4E6F-87AC-4E9F0A70C33B}"/>
                </a:ext>
              </a:extLst>
            </p:cNvPr>
            <p:cNvSpPr txBox="1">
              <a:spLocks noChangeArrowheads="1"/>
            </p:cNvSpPr>
            <p:nvPr/>
          </p:nvSpPr>
          <p:spPr bwMode="auto">
            <a:xfrm>
              <a:off x="3919" y="1680"/>
              <a:ext cx="735" cy="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750"/>
                </a:spcBef>
                <a:buClr>
                  <a:srgbClr val="000000"/>
                </a:buClr>
                <a:buSzPct val="100000"/>
                <a:buFont typeface="Times New Roman" panose="02020603050405020304" pitchFamily="18" charset="0"/>
                <a:defRPr sz="2400" b="1">
                  <a:solidFill>
                    <a:srgbClr val="000000"/>
                  </a:solidFill>
                  <a:latin typeface="Arial" panose="020B0604020202020204" pitchFamily="34" charset="0"/>
                  <a:ea typeface="SimSun" panose="02010600030101010101" pitchFamily="2" charset="-122"/>
                </a:defRPr>
              </a:lvl1pPr>
              <a:lvl2pPr marL="800100" indent="-342900">
                <a:spcBef>
                  <a:spcPts val="6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2pPr>
              <a:lvl3pPr marL="1257300" indent="-342900">
                <a:spcBef>
                  <a:spcPts val="575"/>
                </a:spcBef>
                <a:buClr>
                  <a:srgbClr val="000000"/>
                </a:buClr>
                <a:buSzPct val="100000"/>
                <a:buFont typeface="Times New Roman" panose="02020603050405020304" pitchFamily="18" charset="0"/>
                <a:defRPr sz="2300">
                  <a:solidFill>
                    <a:srgbClr val="000000"/>
                  </a:solidFill>
                  <a:latin typeface="Verdana" panose="020B0604030504040204" pitchFamily="34" charset="0"/>
                  <a:ea typeface="SimSun" panose="02010600030101010101" pitchFamily="2" charset="-122"/>
                </a:defRPr>
              </a:lvl3pPr>
              <a:lvl4pPr marL="1714500" indent="-342900">
                <a:spcBef>
                  <a:spcPts val="500"/>
                </a:spcBef>
                <a:buClr>
                  <a:srgbClr val="000000"/>
                </a:buClr>
                <a:buSzPct val="100000"/>
                <a:buFont typeface="Times New Roman" panose="02020603050405020304" pitchFamily="18" charset="0"/>
                <a:defRPr sz="2000">
                  <a:solidFill>
                    <a:srgbClr val="000000"/>
                  </a:solidFill>
                  <a:latin typeface="Verdana" panose="020B0604030504040204" pitchFamily="34" charset="0"/>
                  <a:ea typeface="SimSun" panose="02010600030101010101" pitchFamily="2" charset="-122"/>
                </a:defRPr>
              </a:lvl4pPr>
              <a:lvl5pPr marL="2171700" indent="-342900">
                <a:spcBef>
                  <a:spcPts val="625"/>
                </a:spcBef>
                <a:buClr>
                  <a:srgbClr val="000000"/>
                </a:buClr>
                <a:buSzPct val="100000"/>
                <a:buFont typeface="Times New Roman" panose="02020603050405020304" pitchFamily="18" charset="0"/>
                <a:defRPr sz="2000">
                  <a:solidFill>
                    <a:srgbClr val="000000"/>
                  </a:solidFill>
                  <a:latin typeface="Verdana" panose="020B0604030504040204" pitchFamily="34" charset="0"/>
                  <a:ea typeface="SimSun" panose="02010600030101010101" pitchFamily="2" charset="-122"/>
                </a:defRPr>
              </a:lvl5pPr>
              <a:lvl6pPr marL="2628900" indent="-342900" eaLnBrk="0" fontAlgn="base" hangingPunct="0">
                <a:spcBef>
                  <a:spcPts val="625"/>
                </a:spcBef>
                <a:spcAft>
                  <a:spcPct val="0"/>
                </a:spcAft>
                <a:buClr>
                  <a:srgbClr val="000000"/>
                </a:buClr>
                <a:buSzPct val="100000"/>
                <a:buFont typeface="Times New Roman" panose="02020603050405020304" pitchFamily="18" charset="0"/>
                <a:defRPr sz="2000">
                  <a:solidFill>
                    <a:srgbClr val="000000"/>
                  </a:solidFill>
                  <a:latin typeface="Verdana" panose="020B0604030504040204" pitchFamily="34" charset="0"/>
                  <a:ea typeface="SimSun" panose="02010600030101010101" pitchFamily="2" charset="-122"/>
                </a:defRPr>
              </a:lvl6pPr>
              <a:lvl7pPr marL="3086100" indent="-342900" eaLnBrk="0" fontAlgn="base" hangingPunct="0">
                <a:spcBef>
                  <a:spcPts val="625"/>
                </a:spcBef>
                <a:spcAft>
                  <a:spcPct val="0"/>
                </a:spcAft>
                <a:buClr>
                  <a:srgbClr val="000000"/>
                </a:buClr>
                <a:buSzPct val="100000"/>
                <a:buFont typeface="Times New Roman" panose="02020603050405020304" pitchFamily="18" charset="0"/>
                <a:defRPr sz="2000">
                  <a:solidFill>
                    <a:srgbClr val="000000"/>
                  </a:solidFill>
                  <a:latin typeface="Verdana" panose="020B0604030504040204" pitchFamily="34" charset="0"/>
                  <a:ea typeface="SimSun" panose="02010600030101010101" pitchFamily="2" charset="-122"/>
                </a:defRPr>
              </a:lvl7pPr>
              <a:lvl8pPr marL="3543300" indent="-342900" eaLnBrk="0" fontAlgn="base" hangingPunct="0">
                <a:spcBef>
                  <a:spcPts val="625"/>
                </a:spcBef>
                <a:spcAft>
                  <a:spcPct val="0"/>
                </a:spcAft>
                <a:buClr>
                  <a:srgbClr val="000000"/>
                </a:buClr>
                <a:buSzPct val="100000"/>
                <a:buFont typeface="Times New Roman" panose="02020603050405020304" pitchFamily="18" charset="0"/>
                <a:defRPr sz="2000">
                  <a:solidFill>
                    <a:srgbClr val="000000"/>
                  </a:solidFill>
                  <a:latin typeface="Verdana" panose="020B0604030504040204" pitchFamily="34" charset="0"/>
                  <a:ea typeface="SimSun" panose="02010600030101010101" pitchFamily="2" charset="-122"/>
                </a:defRPr>
              </a:lvl8pPr>
              <a:lvl9pPr marL="4000500" indent="-342900" eaLnBrk="0" fontAlgn="base" hangingPunct="0">
                <a:spcBef>
                  <a:spcPts val="625"/>
                </a:spcBef>
                <a:spcAft>
                  <a:spcPct val="0"/>
                </a:spcAft>
                <a:buClr>
                  <a:srgbClr val="000000"/>
                </a:buClr>
                <a:buSzPct val="100000"/>
                <a:buFont typeface="Times New Roman" panose="02020603050405020304" pitchFamily="18" charset="0"/>
                <a:defRPr sz="2000">
                  <a:solidFill>
                    <a:srgbClr val="000000"/>
                  </a:solidFill>
                  <a:latin typeface="Verdana" panose="020B0604030504040204" pitchFamily="34" charset="0"/>
                  <a:ea typeface="SimSun" panose="02010600030101010101" pitchFamily="2" charset="-122"/>
                </a:defRPr>
              </a:lvl9pPr>
            </a:lstStyle>
            <a:p>
              <a:pPr defTabSz="914400" eaLnBrk="1" hangingPunct="1">
                <a:spcBef>
                  <a:spcPct val="0"/>
                </a:spcBef>
                <a:buClrTx/>
                <a:buSzTx/>
                <a:buFontTx/>
                <a:buNone/>
              </a:pPr>
              <a:r>
                <a:rPr lang="en-US" altLang="en-US" sz="1000">
                  <a:solidFill>
                    <a:schemeClr val="tx1"/>
                  </a:solidFill>
                </a:rPr>
                <a:t>Vital</a:t>
              </a:r>
            </a:p>
            <a:p>
              <a:pPr defTabSz="914400" eaLnBrk="1" hangingPunct="1">
                <a:spcBef>
                  <a:spcPct val="0"/>
                </a:spcBef>
                <a:buClrTx/>
                <a:buSzTx/>
                <a:buFontTx/>
                <a:buNone/>
              </a:pPr>
              <a:r>
                <a:rPr lang="en-US" altLang="en-US" sz="1000">
                  <a:solidFill>
                    <a:schemeClr val="tx1"/>
                  </a:solidFill>
                </a:rPr>
                <a:t>Statistics</a:t>
              </a:r>
            </a:p>
            <a:p>
              <a:pPr defTabSz="914400" eaLnBrk="1" hangingPunct="1">
                <a:spcBef>
                  <a:spcPct val="0"/>
                </a:spcBef>
                <a:buClrTx/>
                <a:buSzTx/>
                <a:buFontTx/>
                <a:buNone/>
              </a:pPr>
              <a:endParaRPr lang="en-US" altLang="en-US" sz="1000">
                <a:solidFill>
                  <a:schemeClr val="tx1"/>
                </a:solidFill>
              </a:endParaRPr>
            </a:p>
            <a:p>
              <a:pPr defTabSz="914400" eaLnBrk="1" hangingPunct="1">
                <a:spcBef>
                  <a:spcPct val="0"/>
                </a:spcBef>
                <a:buClrTx/>
                <a:buSzTx/>
                <a:buFontTx/>
                <a:buNone/>
              </a:pPr>
              <a:r>
                <a:rPr lang="en-US" altLang="en-US" sz="1000">
                  <a:solidFill>
                    <a:schemeClr val="tx1"/>
                  </a:solidFill>
                </a:rPr>
                <a:t>Compilation</a:t>
              </a:r>
            </a:p>
            <a:p>
              <a:pPr defTabSz="914400" eaLnBrk="1" hangingPunct="1">
                <a:spcBef>
                  <a:spcPct val="0"/>
                </a:spcBef>
                <a:buClrTx/>
                <a:buSzTx/>
                <a:buFontTx/>
                <a:buNone/>
              </a:pPr>
              <a:r>
                <a:rPr lang="en-US" altLang="en-US" sz="1000">
                  <a:solidFill>
                    <a:schemeClr val="tx1"/>
                  </a:solidFill>
                </a:rPr>
                <a:t>Processing</a:t>
              </a:r>
            </a:p>
            <a:p>
              <a:pPr defTabSz="914400" eaLnBrk="1" hangingPunct="1">
                <a:spcBef>
                  <a:spcPct val="0"/>
                </a:spcBef>
                <a:buClrTx/>
                <a:buSzTx/>
                <a:buFontTx/>
                <a:buNone/>
              </a:pPr>
              <a:r>
                <a:rPr lang="en-US" altLang="en-US" sz="1000">
                  <a:solidFill>
                    <a:schemeClr val="tx1"/>
                  </a:solidFill>
                </a:rPr>
                <a:t>Validation</a:t>
              </a:r>
            </a:p>
            <a:p>
              <a:pPr defTabSz="914400" eaLnBrk="1" hangingPunct="1">
                <a:spcBef>
                  <a:spcPct val="0"/>
                </a:spcBef>
                <a:buClrTx/>
                <a:buSzTx/>
                <a:buFontTx/>
                <a:buNone/>
              </a:pPr>
              <a:r>
                <a:rPr lang="en-US" altLang="en-US" sz="1000">
                  <a:solidFill>
                    <a:schemeClr val="tx1"/>
                  </a:solidFill>
                </a:rPr>
                <a:t>Quality control</a:t>
              </a:r>
            </a:p>
            <a:p>
              <a:pPr defTabSz="914400" eaLnBrk="1" hangingPunct="1">
                <a:spcBef>
                  <a:spcPct val="0"/>
                </a:spcBef>
                <a:buClrTx/>
                <a:buSzTx/>
                <a:buFontTx/>
                <a:buNone/>
              </a:pPr>
              <a:r>
                <a:rPr lang="en-US" altLang="en-US" sz="1000">
                  <a:solidFill>
                    <a:schemeClr val="tx1"/>
                  </a:solidFill>
                </a:rPr>
                <a:t>Dissemination</a:t>
              </a:r>
            </a:p>
            <a:p>
              <a:pPr defTabSz="914400" eaLnBrk="1" hangingPunct="1">
                <a:spcBef>
                  <a:spcPct val="0"/>
                </a:spcBef>
                <a:buClrTx/>
                <a:buSzTx/>
                <a:buFontTx/>
                <a:buAutoNum type="arabicPeriod"/>
              </a:pPr>
              <a:endParaRPr lang="en-US" altLang="en-US" sz="1000">
                <a:solidFill>
                  <a:schemeClr val="tx1"/>
                </a:solidFill>
              </a:endParaRPr>
            </a:p>
          </p:txBody>
        </p:sp>
        <p:sp>
          <p:nvSpPr>
            <p:cNvPr id="37" name="AutoShape 37">
              <a:extLst>
                <a:ext uri="{FF2B5EF4-FFF2-40B4-BE49-F238E27FC236}">
                  <a16:creationId xmlns:a16="http://schemas.microsoft.com/office/drawing/2014/main" id="{93918D18-879A-45DC-A14B-0337804DD4FD}"/>
                </a:ext>
              </a:extLst>
            </p:cNvPr>
            <p:cNvSpPr>
              <a:spLocks noChangeArrowheads="1"/>
            </p:cNvSpPr>
            <p:nvPr/>
          </p:nvSpPr>
          <p:spPr bwMode="auto">
            <a:xfrm>
              <a:off x="2587" y="1382"/>
              <a:ext cx="321" cy="119"/>
            </a:xfrm>
            <a:prstGeom prst="rightArrow">
              <a:avLst>
                <a:gd name="adj1" fmla="val 50000"/>
                <a:gd name="adj2" fmla="val 67437"/>
              </a:avLst>
            </a:prstGeom>
            <a:noFill/>
            <a:ln w="254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8" name="AutoShape 38">
              <a:extLst>
                <a:ext uri="{FF2B5EF4-FFF2-40B4-BE49-F238E27FC236}">
                  <a16:creationId xmlns:a16="http://schemas.microsoft.com/office/drawing/2014/main" id="{BBF89577-B4E1-4B5F-B846-333558653414}"/>
                </a:ext>
              </a:extLst>
            </p:cNvPr>
            <p:cNvSpPr>
              <a:spLocks noChangeArrowheads="1"/>
            </p:cNvSpPr>
            <p:nvPr/>
          </p:nvSpPr>
          <p:spPr bwMode="auto">
            <a:xfrm>
              <a:off x="2587" y="1848"/>
              <a:ext cx="321" cy="120"/>
            </a:xfrm>
            <a:prstGeom prst="rightArrow">
              <a:avLst>
                <a:gd name="adj1" fmla="val 50000"/>
                <a:gd name="adj2" fmla="val 66875"/>
              </a:avLst>
            </a:prstGeom>
            <a:noFill/>
            <a:ln w="254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9" name="AutoShape 39">
              <a:extLst>
                <a:ext uri="{FF2B5EF4-FFF2-40B4-BE49-F238E27FC236}">
                  <a16:creationId xmlns:a16="http://schemas.microsoft.com/office/drawing/2014/main" id="{A4749F19-50C3-45F9-9CD5-EB9A1F56C137}"/>
                </a:ext>
              </a:extLst>
            </p:cNvPr>
            <p:cNvSpPr>
              <a:spLocks noChangeArrowheads="1"/>
            </p:cNvSpPr>
            <p:nvPr/>
          </p:nvSpPr>
          <p:spPr bwMode="auto">
            <a:xfrm>
              <a:off x="2587" y="2397"/>
              <a:ext cx="321" cy="150"/>
            </a:xfrm>
            <a:prstGeom prst="rightArrow">
              <a:avLst>
                <a:gd name="adj1" fmla="val 50000"/>
                <a:gd name="adj2" fmla="val 53500"/>
              </a:avLst>
            </a:prstGeom>
            <a:noFill/>
            <a:ln w="254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0" name="AutoShape 40">
              <a:extLst>
                <a:ext uri="{FF2B5EF4-FFF2-40B4-BE49-F238E27FC236}">
                  <a16:creationId xmlns:a16="http://schemas.microsoft.com/office/drawing/2014/main" id="{36119CF1-C5E5-467F-8A5C-F8EBE1A7576F}"/>
                </a:ext>
              </a:extLst>
            </p:cNvPr>
            <p:cNvSpPr>
              <a:spLocks noChangeArrowheads="1"/>
            </p:cNvSpPr>
            <p:nvPr/>
          </p:nvSpPr>
          <p:spPr bwMode="auto">
            <a:xfrm>
              <a:off x="3643" y="1800"/>
              <a:ext cx="276" cy="179"/>
            </a:xfrm>
            <a:prstGeom prst="rightArrow">
              <a:avLst>
                <a:gd name="adj1" fmla="val 50000"/>
                <a:gd name="adj2" fmla="val 38547"/>
              </a:avLst>
            </a:prstGeom>
            <a:noFill/>
            <a:ln w="254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1" name="AutoShape 41">
              <a:extLst>
                <a:ext uri="{FF2B5EF4-FFF2-40B4-BE49-F238E27FC236}">
                  <a16:creationId xmlns:a16="http://schemas.microsoft.com/office/drawing/2014/main" id="{1CBA8F59-081C-45EF-910C-A55B31C8D23C}"/>
                </a:ext>
              </a:extLst>
            </p:cNvPr>
            <p:cNvSpPr>
              <a:spLocks noChangeArrowheads="1"/>
            </p:cNvSpPr>
            <p:nvPr/>
          </p:nvSpPr>
          <p:spPr bwMode="auto">
            <a:xfrm>
              <a:off x="4837" y="1202"/>
              <a:ext cx="827" cy="862"/>
            </a:xfrm>
            <a:prstGeom prst="roundRect">
              <a:avLst>
                <a:gd name="adj" fmla="val 16667"/>
              </a:avLst>
            </a:prstGeom>
            <a:noFill/>
            <a:ln w="127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a:solidFill>
                  <a:schemeClr val="tx1"/>
                </a:solidFill>
              </a:endParaRPr>
            </a:p>
          </p:txBody>
        </p:sp>
        <p:sp>
          <p:nvSpPr>
            <p:cNvPr id="42" name="Text Box 42">
              <a:extLst>
                <a:ext uri="{FF2B5EF4-FFF2-40B4-BE49-F238E27FC236}">
                  <a16:creationId xmlns:a16="http://schemas.microsoft.com/office/drawing/2014/main" id="{60B1AD62-57D4-49A6-9165-96B1E35D266D}"/>
                </a:ext>
              </a:extLst>
            </p:cNvPr>
            <p:cNvSpPr txBox="1">
              <a:spLocks noChangeArrowheads="1"/>
            </p:cNvSpPr>
            <p:nvPr/>
          </p:nvSpPr>
          <p:spPr bwMode="auto">
            <a:xfrm>
              <a:off x="4862" y="1256"/>
              <a:ext cx="802" cy="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000">
                  <a:solidFill>
                    <a:schemeClr val="tx1"/>
                  </a:solidFill>
                </a:rPr>
                <a:t>Complementary/</a:t>
              </a:r>
            </a:p>
            <a:p>
              <a:pPr eaLnBrk="1" hangingPunct="1"/>
              <a:r>
                <a:rPr lang="en-US" altLang="en-US" sz="1000">
                  <a:solidFill>
                    <a:schemeClr val="tx1"/>
                  </a:solidFill>
                </a:rPr>
                <a:t>Interim sources</a:t>
              </a:r>
            </a:p>
            <a:p>
              <a:pPr eaLnBrk="1" hangingPunct="1"/>
              <a:endParaRPr lang="en-US" altLang="en-US" sz="1000">
                <a:solidFill>
                  <a:schemeClr val="tx1"/>
                </a:solidFill>
              </a:endParaRPr>
            </a:p>
            <a:p>
              <a:pPr eaLnBrk="1" hangingPunct="1"/>
              <a:r>
                <a:rPr lang="en-US" altLang="en-US" sz="1000">
                  <a:solidFill>
                    <a:schemeClr val="tx1"/>
                  </a:solidFill>
                </a:rPr>
                <a:t>Population census</a:t>
              </a:r>
            </a:p>
            <a:p>
              <a:pPr eaLnBrk="1" hangingPunct="1"/>
              <a:r>
                <a:rPr lang="en-US" altLang="en-US" sz="1000">
                  <a:solidFill>
                    <a:schemeClr val="tx1"/>
                  </a:solidFill>
                </a:rPr>
                <a:t>Surveys</a:t>
              </a:r>
            </a:p>
            <a:p>
              <a:pPr eaLnBrk="1" hangingPunct="1"/>
              <a:r>
                <a:rPr lang="en-US" altLang="en-US" sz="1000">
                  <a:solidFill>
                    <a:schemeClr val="tx1"/>
                  </a:solidFill>
                </a:rPr>
                <a:t>Sample registration</a:t>
              </a:r>
            </a:p>
            <a:p>
              <a:pPr eaLnBrk="1" hangingPunct="1"/>
              <a:r>
                <a:rPr lang="en-US" altLang="en-US" sz="1000">
                  <a:solidFill>
                    <a:schemeClr val="tx1"/>
                  </a:solidFill>
                </a:rPr>
                <a:t>areas</a:t>
              </a:r>
              <a:endParaRPr lang="en-GB" altLang="en-US" sz="1000">
                <a:solidFill>
                  <a:schemeClr val="tx1"/>
                </a:solidFill>
              </a:endParaRPr>
            </a:p>
          </p:txBody>
        </p:sp>
        <p:cxnSp>
          <p:nvCxnSpPr>
            <p:cNvPr id="43" name="AutoShape 43">
              <a:extLst>
                <a:ext uri="{FF2B5EF4-FFF2-40B4-BE49-F238E27FC236}">
                  <a16:creationId xmlns:a16="http://schemas.microsoft.com/office/drawing/2014/main" id="{2C489DD3-42D8-44E4-ABA9-5920DA452E15}"/>
                </a:ext>
              </a:extLst>
            </p:cNvPr>
            <p:cNvCxnSpPr>
              <a:cxnSpLocks noChangeShapeType="1"/>
              <a:stCxn id="35" idx="0"/>
              <a:endCxn id="41" idx="0"/>
            </p:cNvCxnSpPr>
            <p:nvPr/>
          </p:nvCxnSpPr>
          <p:spPr bwMode="auto">
            <a:xfrm rot="5400000" flipV="1">
              <a:off x="4765" y="718"/>
              <a:ext cx="1" cy="970"/>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Text Box 44">
              <a:extLst>
                <a:ext uri="{FF2B5EF4-FFF2-40B4-BE49-F238E27FC236}">
                  <a16:creationId xmlns:a16="http://schemas.microsoft.com/office/drawing/2014/main" id="{622E7C32-C8CD-4915-87A5-644FA07C9CBE}"/>
                </a:ext>
              </a:extLst>
            </p:cNvPr>
            <p:cNvSpPr txBox="1">
              <a:spLocks noChangeArrowheads="1"/>
            </p:cNvSpPr>
            <p:nvPr/>
          </p:nvSpPr>
          <p:spPr bwMode="auto">
            <a:xfrm>
              <a:off x="4929" y="2277"/>
              <a:ext cx="634"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000">
                  <a:solidFill>
                    <a:schemeClr val="tx1"/>
                  </a:solidFill>
                </a:rPr>
                <a:t>Additional</a:t>
              </a:r>
            </a:p>
            <a:p>
              <a:pPr eaLnBrk="1" hangingPunct="1"/>
              <a:r>
                <a:rPr lang="en-US" altLang="en-US" sz="1000">
                  <a:solidFill>
                    <a:schemeClr val="tx1"/>
                  </a:solidFill>
                </a:rPr>
                <a:t>administrative</a:t>
              </a:r>
            </a:p>
            <a:p>
              <a:pPr eaLnBrk="1" hangingPunct="1"/>
              <a:r>
                <a:rPr lang="en-US" altLang="en-US" sz="1000">
                  <a:solidFill>
                    <a:schemeClr val="tx1"/>
                  </a:solidFill>
                </a:rPr>
                <a:t>sources</a:t>
              </a:r>
            </a:p>
            <a:p>
              <a:pPr eaLnBrk="1" hangingPunct="1"/>
              <a:endParaRPr lang="en-US" altLang="en-US" sz="1000">
                <a:solidFill>
                  <a:schemeClr val="tx1"/>
                </a:solidFill>
              </a:endParaRPr>
            </a:p>
            <a:p>
              <a:pPr eaLnBrk="1" hangingPunct="1"/>
              <a:r>
                <a:rPr lang="en-US" altLang="en-US" sz="1000">
                  <a:solidFill>
                    <a:schemeClr val="tx1"/>
                  </a:solidFill>
                </a:rPr>
                <a:t>Coronary</a:t>
              </a:r>
            </a:p>
            <a:p>
              <a:pPr eaLnBrk="1" hangingPunct="1"/>
              <a:r>
                <a:rPr lang="en-US" altLang="en-US" sz="1000">
                  <a:solidFill>
                    <a:schemeClr val="tx1"/>
                  </a:solidFill>
                </a:rPr>
                <a:t>Police</a:t>
              </a:r>
            </a:p>
            <a:p>
              <a:pPr eaLnBrk="1" hangingPunct="1"/>
              <a:r>
                <a:rPr lang="en-US" altLang="en-US" sz="1000">
                  <a:solidFill>
                    <a:schemeClr val="tx1"/>
                  </a:solidFill>
                </a:rPr>
                <a:t>Registries</a:t>
              </a:r>
            </a:p>
            <a:p>
              <a:pPr eaLnBrk="1" hangingPunct="1"/>
              <a:r>
                <a:rPr lang="en-US" altLang="en-US" sz="1000">
                  <a:solidFill>
                    <a:schemeClr val="tx1"/>
                  </a:solidFill>
                </a:rPr>
                <a:t>Health records</a:t>
              </a:r>
              <a:endParaRPr lang="en-GB" altLang="en-US" sz="1000">
                <a:solidFill>
                  <a:schemeClr val="tx1"/>
                </a:solidFill>
              </a:endParaRPr>
            </a:p>
          </p:txBody>
        </p:sp>
        <p:sp>
          <p:nvSpPr>
            <p:cNvPr id="45" name="AutoShape 45">
              <a:extLst>
                <a:ext uri="{FF2B5EF4-FFF2-40B4-BE49-F238E27FC236}">
                  <a16:creationId xmlns:a16="http://schemas.microsoft.com/office/drawing/2014/main" id="{C52C136D-1735-4525-A236-6294AD77D8F1}"/>
                </a:ext>
              </a:extLst>
            </p:cNvPr>
            <p:cNvSpPr>
              <a:spLocks noChangeArrowheads="1"/>
            </p:cNvSpPr>
            <p:nvPr/>
          </p:nvSpPr>
          <p:spPr bwMode="auto">
            <a:xfrm>
              <a:off x="4791" y="2278"/>
              <a:ext cx="827" cy="842"/>
            </a:xfrm>
            <a:prstGeom prst="roundRect">
              <a:avLst>
                <a:gd name="adj" fmla="val 16667"/>
              </a:avLst>
            </a:prstGeom>
            <a:noFill/>
            <a:ln w="127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a:solidFill>
                  <a:schemeClr val="tx1"/>
                </a:solidFill>
              </a:endParaRPr>
            </a:p>
          </p:txBody>
        </p:sp>
        <p:cxnSp>
          <p:nvCxnSpPr>
            <p:cNvPr id="46" name="AutoShape 46">
              <a:extLst>
                <a:ext uri="{FF2B5EF4-FFF2-40B4-BE49-F238E27FC236}">
                  <a16:creationId xmlns:a16="http://schemas.microsoft.com/office/drawing/2014/main" id="{A62A3FA5-564D-440A-9DC2-8A7F88828086}"/>
                </a:ext>
              </a:extLst>
            </p:cNvPr>
            <p:cNvCxnSpPr>
              <a:cxnSpLocks noChangeShapeType="1"/>
              <a:stCxn id="35" idx="2"/>
              <a:endCxn id="45" idx="2"/>
            </p:cNvCxnSpPr>
            <p:nvPr/>
          </p:nvCxnSpPr>
          <p:spPr bwMode="auto">
            <a:xfrm rot="16200000" flipH="1">
              <a:off x="4595" y="2510"/>
              <a:ext cx="296" cy="924"/>
            </a:xfrm>
            <a:prstGeom prst="bentConnector3">
              <a:avLst>
                <a:gd name="adj1" fmla="val 148648"/>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AutoShape 50">
              <a:extLst>
                <a:ext uri="{FF2B5EF4-FFF2-40B4-BE49-F238E27FC236}">
                  <a16:creationId xmlns:a16="http://schemas.microsoft.com/office/drawing/2014/main" id="{2688F895-F20D-4C0B-B66E-390B6DFB81D4}"/>
                </a:ext>
              </a:extLst>
            </p:cNvPr>
            <p:cNvCxnSpPr>
              <a:cxnSpLocks noChangeShapeType="1"/>
              <a:stCxn id="7" idx="6"/>
            </p:cNvCxnSpPr>
            <p:nvPr/>
          </p:nvCxnSpPr>
          <p:spPr bwMode="auto">
            <a:xfrm>
              <a:off x="1255" y="1292"/>
              <a:ext cx="595" cy="164"/>
            </a:xfrm>
            <a:prstGeom prst="bentConnector3">
              <a:avLst>
                <a:gd name="adj1" fmla="val 49519"/>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AutoShape 51">
              <a:extLst>
                <a:ext uri="{FF2B5EF4-FFF2-40B4-BE49-F238E27FC236}">
                  <a16:creationId xmlns:a16="http://schemas.microsoft.com/office/drawing/2014/main" id="{8F6E2942-5CB5-474C-9DF7-61C0DF28F1DE}"/>
                </a:ext>
              </a:extLst>
            </p:cNvPr>
            <p:cNvCxnSpPr>
              <a:cxnSpLocks noChangeShapeType="1"/>
            </p:cNvCxnSpPr>
            <p:nvPr/>
          </p:nvCxnSpPr>
          <p:spPr bwMode="auto">
            <a:xfrm flipV="1">
              <a:off x="1261" y="1456"/>
              <a:ext cx="578" cy="165"/>
            </a:xfrm>
            <a:prstGeom prst="bentConnector3">
              <a:avLst>
                <a:gd name="adj1" fmla="val 50167"/>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AutoShape 52">
              <a:extLst>
                <a:ext uri="{FF2B5EF4-FFF2-40B4-BE49-F238E27FC236}">
                  <a16:creationId xmlns:a16="http://schemas.microsoft.com/office/drawing/2014/main" id="{FDEE1F75-CA9A-4F2D-A081-B4CAA90ABFFC}"/>
                </a:ext>
              </a:extLst>
            </p:cNvPr>
            <p:cNvCxnSpPr>
              <a:cxnSpLocks noChangeShapeType="1"/>
              <a:endCxn id="31" idx="1"/>
            </p:cNvCxnSpPr>
            <p:nvPr/>
          </p:nvCxnSpPr>
          <p:spPr bwMode="auto">
            <a:xfrm>
              <a:off x="1301" y="2219"/>
              <a:ext cx="543" cy="493"/>
            </a:xfrm>
            <a:prstGeom prst="bentConnector3">
              <a:avLst>
                <a:gd name="adj1" fmla="val 5070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AutoShape 53">
              <a:extLst>
                <a:ext uri="{FF2B5EF4-FFF2-40B4-BE49-F238E27FC236}">
                  <a16:creationId xmlns:a16="http://schemas.microsoft.com/office/drawing/2014/main" id="{40F90DE1-C548-4348-965E-91DF0EA84B51}"/>
                </a:ext>
              </a:extLst>
            </p:cNvPr>
            <p:cNvCxnSpPr>
              <a:cxnSpLocks noChangeShapeType="1"/>
              <a:stCxn id="9" idx="6"/>
              <a:endCxn id="31" idx="1"/>
            </p:cNvCxnSpPr>
            <p:nvPr/>
          </p:nvCxnSpPr>
          <p:spPr bwMode="auto">
            <a:xfrm>
              <a:off x="1307" y="2401"/>
              <a:ext cx="537" cy="310"/>
            </a:xfrm>
            <a:prstGeom prst="bentConnector3">
              <a:avLst>
                <a:gd name="adj1" fmla="val 50176"/>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AutoShape 54">
              <a:extLst>
                <a:ext uri="{FF2B5EF4-FFF2-40B4-BE49-F238E27FC236}">
                  <a16:creationId xmlns:a16="http://schemas.microsoft.com/office/drawing/2014/main" id="{FB5247F3-3DF7-4B5E-A74B-93C1FD735762}"/>
                </a:ext>
              </a:extLst>
            </p:cNvPr>
            <p:cNvCxnSpPr>
              <a:cxnSpLocks noChangeShapeType="1"/>
              <a:stCxn id="10" idx="6"/>
              <a:endCxn id="31" idx="1"/>
            </p:cNvCxnSpPr>
            <p:nvPr/>
          </p:nvCxnSpPr>
          <p:spPr bwMode="auto">
            <a:xfrm>
              <a:off x="1307" y="2573"/>
              <a:ext cx="537" cy="138"/>
            </a:xfrm>
            <a:prstGeom prst="bentConnector3">
              <a:avLst>
                <a:gd name="adj1" fmla="val 50176"/>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AutoShape 55">
              <a:extLst>
                <a:ext uri="{FF2B5EF4-FFF2-40B4-BE49-F238E27FC236}">
                  <a16:creationId xmlns:a16="http://schemas.microsoft.com/office/drawing/2014/main" id="{1EE0B76F-9127-4173-9DA2-3655CA615C95}"/>
                </a:ext>
              </a:extLst>
            </p:cNvPr>
            <p:cNvCxnSpPr>
              <a:cxnSpLocks noChangeShapeType="1"/>
              <a:stCxn id="11" idx="6"/>
              <a:endCxn id="31" idx="1"/>
            </p:cNvCxnSpPr>
            <p:nvPr/>
          </p:nvCxnSpPr>
          <p:spPr bwMode="auto">
            <a:xfrm flipV="1">
              <a:off x="1307" y="2711"/>
              <a:ext cx="537" cy="165"/>
            </a:xfrm>
            <a:prstGeom prst="bentConnector3">
              <a:avLst>
                <a:gd name="adj1" fmla="val 50176"/>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AutoShape 56">
              <a:extLst>
                <a:ext uri="{FF2B5EF4-FFF2-40B4-BE49-F238E27FC236}">
                  <a16:creationId xmlns:a16="http://schemas.microsoft.com/office/drawing/2014/main" id="{F6FFF161-3C2F-4AB7-B04A-5A9A3D56D092}"/>
                </a:ext>
              </a:extLst>
            </p:cNvPr>
            <p:cNvCxnSpPr>
              <a:cxnSpLocks noChangeShapeType="1"/>
              <a:stCxn id="12" idx="6"/>
              <a:endCxn id="31" idx="1"/>
            </p:cNvCxnSpPr>
            <p:nvPr/>
          </p:nvCxnSpPr>
          <p:spPr bwMode="auto">
            <a:xfrm flipV="1">
              <a:off x="1307" y="2711"/>
              <a:ext cx="537" cy="329"/>
            </a:xfrm>
            <a:prstGeom prst="bentConnector3">
              <a:avLst>
                <a:gd name="adj1" fmla="val 50176"/>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AutoShape 57">
              <a:extLst>
                <a:ext uri="{FF2B5EF4-FFF2-40B4-BE49-F238E27FC236}">
                  <a16:creationId xmlns:a16="http://schemas.microsoft.com/office/drawing/2014/main" id="{2BE62E43-C11C-49AB-AB21-EB441E8519F4}"/>
                </a:ext>
              </a:extLst>
            </p:cNvPr>
            <p:cNvCxnSpPr>
              <a:cxnSpLocks noChangeShapeType="1"/>
            </p:cNvCxnSpPr>
            <p:nvPr/>
          </p:nvCxnSpPr>
          <p:spPr bwMode="auto">
            <a:xfrm flipV="1">
              <a:off x="1307" y="2711"/>
              <a:ext cx="532" cy="497"/>
            </a:xfrm>
            <a:prstGeom prst="bentConnector3">
              <a:avLst>
                <a:gd name="adj1" fmla="val 5018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AutoShape 58">
              <a:extLst>
                <a:ext uri="{FF2B5EF4-FFF2-40B4-BE49-F238E27FC236}">
                  <a16:creationId xmlns:a16="http://schemas.microsoft.com/office/drawing/2014/main" id="{2A7A4C5C-7C61-4032-A620-4C6223D0E474}"/>
                </a:ext>
              </a:extLst>
            </p:cNvPr>
            <p:cNvSpPr>
              <a:spLocks noChangeArrowheads="1"/>
            </p:cNvSpPr>
            <p:nvPr/>
          </p:nvSpPr>
          <p:spPr bwMode="auto">
            <a:xfrm>
              <a:off x="2908" y="2965"/>
              <a:ext cx="781" cy="443"/>
            </a:xfrm>
            <a:prstGeom prst="roundRect">
              <a:avLst>
                <a:gd name="adj" fmla="val 16667"/>
              </a:avLst>
            </a:prstGeom>
            <a:noFill/>
            <a:ln w="25400" cap="rnd">
              <a:solidFill>
                <a:schemeClr val="bg2"/>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a:solidFill>
                  <a:schemeClr val="tx1"/>
                </a:solidFill>
              </a:endParaRPr>
            </a:p>
          </p:txBody>
        </p:sp>
        <p:sp>
          <p:nvSpPr>
            <p:cNvPr id="56" name="Text Box 59">
              <a:extLst>
                <a:ext uri="{FF2B5EF4-FFF2-40B4-BE49-F238E27FC236}">
                  <a16:creationId xmlns:a16="http://schemas.microsoft.com/office/drawing/2014/main" id="{378596E4-6C02-4357-A888-2BF93A706792}"/>
                </a:ext>
              </a:extLst>
            </p:cNvPr>
            <p:cNvSpPr txBox="1">
              <a:spLocks noChangeArrowheads="1"/>
            </p:cNvSpPr>
            <p:nvPr/>
          </p:nvSpPr>
          <p:spPr bwMode="auto">
            <a:xfrm>
              <a:off x="2954" y="2994"/>
              <a:ext cx="124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000" b="1">
                  <a:solidFill>
                    <a:schemeClr val="tx1"/>
                  </a:solidFill>
                </a:rPr>
                <a:t>National IDs’</a:t>
              </a:r>
            </a:p>
            <a:p>
              <a:pPr eaLnBrk="1" hangingPunct="1"/>
              <a:r>
                <a:rPr lang="en-US" altLang="en-US" sz="1000" b="1">
                  <a:solidFill>
                    <a:schemeClr val="tx1"/>
                  </a:solidFill>
                </a:rPr>
                <a:t>Electoral lists</a:t>
              </a:r>
            </a:p>
            <a:p>
              <a:pPr eaLnBrk="1" hangingPunct="1"/>
              <a:r>
                <a:rPr lang="en-US" altLang="en-US" sz="1000" b="1">
                  <a:solidFill>
                    <a:schemeClr val="tx1"/>
                  </a:solidFill>
                </a:rPr>
                <a:t>Passports</a:t>
              </a:r>
            </a:p>
            <a:p>
              <a:pPr eaLnBrk="1" hangingPunct="1"/>
              <a:r>
                <a:rPr lang="en-US" altLang="en-US" sz="1000" b="1">
                  <a:solidFill>
                    <a:schemeClr val="tx1"/>
                  </a:solidFill>
                </a:rPr>
                <a:t>…</a:t>
              </a:r>
              <a:endParaRPr lang="en-GB" altLang="en-US" sz="1000" b="1">
                <a:solidFill>
                  <a:schemeClr val="tx1"/>
                </a:solidFill>
              </a:endParaRPr>
            </a:p>
          </p:txBody>
        </p:sp>
        <p:sp>
          <p:nvSpPr>
            <p:cNvPr id="57" name="Line 60">
              <a:extLst>
                <a:ext uri="{FF2B5EF4-FFF2-40B4-BE49-F238E27FC236}">
                  <a16:creationId xmlns:a16="http://schemas.microsoft.com/office/drawing/2014/main" id="{88D620BF-BA34-4CBF-B04A-38DE6E7E1729}"/>
                </a:ext>
              </a:extLst>
            </p:cNvPr>
            <p:cNvSpPr>
              <a:spLocks noChangeShapeType="1"/>
            </p:cNvSpPr>
            <p:nvPr/>
          </p:nvSpPr>
          <p:spPr bwMode="auto">
            <a:xfrm>
              <a:off x="3276" y="2816"/>
              <a:ext cx="0" cy="14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grpSp>
    </p:spTree>
    <p:extLst>
      <p:ext uri="{BB962C8B-B14F-4D97-AF65-F5344CB8AC3E}">
        <p14:creationId xmlns:p14="http://schemas.microsoft.com/office/powerpoint/2010/main" val="1666267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1143000"/>
          </a:xfrm>
        </p:spPr>
        <p:txBody>
          <a:bodyPr>
            <a:normAutofit fontScale="90000"/>
          </a:bodyPr>
          <a:lstStyle/>
          <a:p>
            <a:pPr algn="r"/>
            <a:r>
              <a:rPr lang="en-US" dirty="0"/>
              <a:t>Goals of a Statistical Processing Plan</a:t>
            </a:r>
          </a:p>
        </p:txBody>
      </p:sp>
      <p:sp>
        <p:nvSpPr>
          <p:cNvPr id="3" name="Content Placeholder 2"/>
          <p:cNvSpPr>
            <a:spLocks noGrp="1"/>
          </p:cNvSpPr>
          <p:nvPr>
            <p:ph idx="1"/>
          </p:nvPr>
        </p:nvSpPr>
        <p:spPr>
          <a:xfrm>
            <a:off x="609600" y="1676400"/>
            <a:ext cx="8077200" cy="4449763"/>
          </a:xfrm>
        </p:spPr>
        <p:txBody>
          <a:bodyPr>
            <a:normAutofit/>
          </a:bodyPr>
          <a:lstStyle/>
          <a:p>
            <a:pPr marL="514350" indent="-514350">
              <a:buFont typeface="+mj-lt"/>
              <a:buAutoNum type="arabicPeriod"/>
            </a:pPr>
            <a:r>
              <a:rPr lang="en-US" dirty="0"/>
              <a:t>Collection of information needed by major data users </a:t>
            </a:r>
          </a:p>
          <a:p>
            <a:pPr marL="514350" indent="-514350">
              <a:buFont typeface="+mj-lt"/>
              <a:buAutoNum type="arabicPeriod"/>
            </a:pPr>
            <a:r>
              <a:rPr lang="en-US" dirty="0"/>
              <a:t>Determine user priorities on tabulations  and attempt to satisfy those deemed most important</a:t>
            </a:r>
          </a:p>
          <a:p>
            <a:pPr marL="514350" indent="-514350">
              <a:buFont typeface="+mj-lt"/>
              <a:buAutoNum type="arabicPeriod"/>
            </a:pPr>
            <a:r>
              <a:rPr lang="en-US" dirty="0"/>
              <a:t>Prepare a long-range program for the conduct of the statistical processing </a:t>
            </a:r>
            <a:r>
              <a:rPr lang="en-US" dirty="0" err="1"/>
              <a:t>programme</a:t>
            </a:r>
            <a:r>
              <a:rPr lang="en-US" dirty="0"/>
              <a:t> ;  usually made a few years in advance; three- or four-year</a:t>
            </a:r>
          </a:p>
        </p:txBody>
      </p:sp>
    </p:spTree>
    <p:extLst>
      <p:ext uri="{BB962C8B-B14F-4D97-AF65-F5344CB8AC3E}">
        <p14:creationId xmlns:p14="http://schemas.microsoft.com/office/powerpoint/2010/main" val="4228018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a:t>National centralized compilation from individual statistical reports</a:t>
            </a:r>
            <a:br>
              <a:rPr lang="en-US" dirty="0"/>
            </a:br>
            <a:endParaRPr lang="en-US" dirty="0"/>
          </a:p>
        </p:txBody>
      </p:sp>
      <p:sp>
        <p:nvSpPr>
          <p:cNvPr id="3" name="Content Placeholder 2"/>
          <p:cNvSpPr>
            <a:spLocks noGrp="1"/>
          </p:cNvSpPr>
          <p:nvPr>
            <p:ph idx="1"/>
          </p:nvPr>
        </p:nvSpPr>
        <p:spPr>
          <a:xfrm>
            <a:off x="1291008" y="1828800"/>
            <a:ext cx="7427168" cy="4248473"/>
          </a:xfrm>
        </p:spPr>
        <p:txBody>
          <a:bodyPr>
            <a:normAutofit fontScale="85000" lnSpcReduction="10000"/>
          </a:bodyPr>
          <a:lstStyle/>
          <a:p>
            <a:r>
              <a:rPr lang="en-US" dirty="0"/>
              <a:t>Uniform for the country</a:t>
            </a:r>
          </a:p>
          <a:p>
            <a:r>
              <a:rPr lang="en-US" dirty="0"/>
              <a:t>Common definitions, classifications, coding, querying, data entry and editing procedures </a:t>
            </a:r>
          </a:p>
          <a:p>
            <a:r>
              <a:rPr lang="en-US" dirty="0"/>
              <a:t>Predetermined tabulations plans</a:t>
            </a:r>
          </a:p>
          <a:p>
            <a:r>
              <a:rPr lang="en-US" dirty="0"/>
              <a:t>Flexible and adaptable to meet national and international requirements</a:t>
            </a:r>
          </a:p>
          <a:p>
            <a:r>
              <a:rPr lang="en-US" dirty="0"/>
              <a:t>Compilation from individual reports, either paper-based or electronic, be undertaken centrally</a:t>
            </a:r>
          </a:p>
          <a:p>
            <a:pPr lvl="1"/>
            <a:r>
              <a:rPr lang="en-US" dirty="0"/>
              <a:t>If decentralized, detailed written guidelines, dealing with such procedures as coding, editing, querying and data entry, must be issued by the central national authority</a:t>
            </a:r>
          </a:p>
        </p:txBody>
      </p:sp>
    </p:spTree>
    <p:extLst>
      <p:ext uri="{BB962C8B-B14F-4D97-AF65-F5344CB8AC3E}">
        <p14:creationId xmlns:p14="http://schemas.microsoft.com/office/powerpoint/2010/main" val="3048670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Steps involved in processing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0843061"/>
              </p:ext>
            </p:extLst>
          </p:nvPr>
        </p:nvGraphicFramePr>
        <p:xfrm>
          <a:off x="457200" y="1143000"/>
          <a:ext cx="8229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2939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t>Steps involved in processing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6766035"/>
              </p:ext>
            </p:extLst>
          </p:nvPr>
        </p:nvGraphicFramePr>
        <p:xfrm>
          <a:off x="381000" y="1524001"/>
          <a:ext cx="2971800"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581400" y="1447800"/>
            <a:ext cx="5181600" cy="4724370"/>
          </a:xfrm>
          <a:prstGeom prst="rect">
            <a:avLst/>
          </a:prstGeom>
          <a:noFill/>
        </p:spPr>
        <p:txBody>
          <a:bodyPr wrap="square" rtlCol="0">
            <a:spAutoFit/>
          </a:bodyPr>
          <a:lstStyle/>
          <a:p>
            <a:pPr marL="285750" indent="-285750">
              <a:spcAft>
                <a:spcPts val="600"/>
              </a:spcAft>
              <a:buFont typeface="Arial" pitchFamily="34" charset="0"/>
              <a:buChar char="•"/>
            </a:pPr>
            <a:r>
              <a:rPr lang="en-US" sz="2200" dirty="0"/>
              <a:t>Reporting schedule (manual and  electronic systems)</a:t>
            </a:r>
          </a:p>
          <a:p>
            <a:pPr marL="285750" indent="-285750">
              <a:spcAft>
                <a:spcPts val="600"/>
              </a:spcAft>
              <a:buFont typeface="Arial" pitchFamily="34" charset="0"/>
              <a:buChar char="•"/>
            </a:pPr>
            <a:r>
              <a:rPr lang="en-US" sz="2200" dirty="0"/>
              <a:t>control the receipt of reports diligently addressing issues of promptness and completeness of reporting</a:t>
            </a:r>
          </a:p>
          <a:p>
            <a:pPr marL="285750" indent="-285750">
              <a:spcAft>
                <a:spcPts val="600"/>
              </a:spcAft>
              <a:buFont typeface="Arial" pitchFamily="34" charset="0"/>
              <a:buChar char="•"/>
            </a:pPr>
            <a:r>
              <a:rPr lang="en-US" sz="2200" dirty="0"/>
              <a:t>ascertain whether or not reports are received on time, as well as whether returns are received from every geographical reporting area</a:t>
            </a:r>
          </a:p>
          <a:p>
            <a:pPr marL="285750" indent="-285750">
              <a:spcAft>
                <a:spcPts val="600"/>
              </a:spcAft>
              <a:buFont typeface="Arial" pitchFamily="34" charset="0"/>
              <a:buChar char="•"/>
            </a:pPr>
            <a:r>
              <a:rPr lang="en-US" sz="2200" dirty="0"/>
              <a:t>control method must reveal whether the reporting frequencies are consistent with those of the preceding period</a:t>
            </a:r>
          </a:p>
        </p:txBody>
      </p:sp>
    </p:spTree>
    <p:extLst>
      <p:ext uri="{BB962C8B-B14F-4D97-AF65-F5344CB8AC3E}">
        <p14:creationId xmlns:p14="http://schemas.microsoft.com/office/powerpoint/2010/main" val="1181131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381000"/>
            <a:ext cx="8229600" cy="1143000"/>
          </a:xfrm>
        </p:spPr>
        <p:txBody>
          <a:bodyPr/>
          <a:lstStyle/>
          <a:p>
            <a:r>
              <a:rPr lang="en-US" dirty="0"/>
              <a:t>Steps involved in processing</a:t>
            </a:r>
          </a:p>
        </p:txBody>
      </p:sp>
      <p:sp>
        <p:nvSpPr>
          <p:cNvPr id="5" name="TextBox 4"/>
          <p:cNvSpPr txBox="1"/>
          <p:nvPr/>
        </p:nvSpPr>
        <p:spPr>
          <a:xfrm>
            <a:off x="3829050" y="1524000"/>
            <a:ext cx="4953000" cy="3493264"/>
          </a:xfrm>
          <a:prstGeom prst="rect">
            <a:avLst/>
          </a:prstGeom>
          <a:noFill/>
        </p:spPr>
        <p:txBody>
          <a:bodyPr wrap="square" rtlCol="0">
            <a:spAutoFit/>
          </a:bodyPr>
          <a:lstStyle/>
          <a:p>
            <a:pPr marL="285750" indent="-285750">
              <a:spcAft>
                <a:spcPts val="600"/>
              </a:spcAft>
              <a:buFont typeface="Arial" pitchFamily="34" charset="0"/>
              <a:buChar char="•"/>
            </a:pPr>
            <a:r>
              <a:rPr lang="en-US" sz="2400" dirty="0"/>
              <a:t>Punching, scanning or similar methods can be used if data are received on paper</a:t>
            </a:r>
          </a:p>
          <a:p>
            <a:pPr marL="285750" indent="-285750">
              <a:spcAft>
                <a:spcPts val="600"/>
              </a:spcAft>
              <a:buFont typeface="Arial" pitchFamily="34" charset="0"/>
              <a:buChar char="•"/>
            </a:pPr>
            <a:r>
              <a:rPr lang="en-US" sz="2400" dirty="0"/>
              <a:t>may be possible  to carry out some of the editing, coding and imputation of missing or inconsistent data as an automated process concurrent with the data-capture function</a:t>
            </a:r>
          </a:p>
        </p:txBody>
      </p:sp>
      <p:sp>
        <p:nvSpPr>
          <p:cNvPr id="12" name="Rounded Rectangle 4"/>
          <p:cNvSpPr/>
          <p:nvPr/>
        </p:nvSpPr>
        <p:spPr>
          <a:xfrm>
            <a:off x="799992" y="1866792"/>
            <a:ext cx="2085893" cy="12211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285750" indent="-285750">
              <a:buFont typeface="Arial" pitchFamily="34" charset="0"/>
              <a:buChar char="•"/>
            </a:pPr>
            <a:r>
              <a:rPr lang="en-US" sz="2000" dirty="0"/>
              <a:t>essential to establish codes to be used in situations</a:t>
            </a:r>
          </a:p>
          <a:p>
            <a:pPr marL="285750" indent="-285750">
              <a:buFont typeface="Arial" pitchFamily="34" charset="0"/>
              <a:buChar char="•"/>
            </a:pPr>
            <a:r>
              <a:rPr lang="en-US" sz="2000" dirty="0"/>
              <a:t>where the answer is “unknown” or “not stated”.</a:t>
            </a:r>
          </a:p>
          <a:p>
            <a:pPr lvl="0" algn="ctr" defTabSz="844550">
              <a:lnSpc>
                <a:spcPct val="90000"/>
              </a:lnSpc>
              <a:spcBef>
                <a:spcPct val="0"/>
              </a:spcBef>
              <a:spcAft>
                <a:spcPct val="35000"/>
              </a:spcAft>
            </a:pPr>
            <a:r>
              <a:rPr lang="en-US" sz="2000" kern="1200" dirty="0"/>
              <a:t>ding of data</a:t>
            </a:r>
          </a:p>
        </p:txBody>
      </p:sp>
      <p:grpSp>
        <p:nvGrpSpPr>
          <p:cNvPr id="6" name="Gruppe 5">
            <a:extLst>
              <a:ext uri="{FF2B5EF4-FFF2-40B4-BE49-F238E27FC236}">
                <a16:creationId xmlns:a16="http://schemas.microsoft.com/office/drawing/2014/main" id="{DE92778E-9AD0-4877-9E5A-67D09A490D1B}"/>
              </a:ext>
            </a:extLst>
          </p:cNvPr>
          <p:cNvGrpSpPr/>
          <p:nvPr/>
        </p:nvGrpSpPr>
        <p:grpSpPr>
          <a:xfrm>
            <a:off x="566257" y="1540933"/>
            <a:ext cx="2786543" cy="1735667"/>
            <a:chOff x="5181596" y="761997"/>
            <a:chExt cx="1860807" cy="1034791"/>
          </a:xfrm>
        </p:grpSpPr>
        <p:sp>
          <p:nvSpPr>
            <p:cNvPr id="7" name="Rektangel: avrundede hjørner 6">
              <a:extLst>
                <a:ext uri="{FF2B5EF4-FFF2-40B4-BE49-F238E27FC236}">
                  <a16:creationId xmlns:a16="http://schemas.microsoft.com/office/drawing/2014/main" id="{2B676E0E-C21E-49FA-92D0-6D9045669A85}"/>
                </a:ext>
              </a:extLst>
            </p:cNvPr>
            <p:cNvSpPr/>
            <p:nvPr/>
          </p:nvSpPr>
          <p:spPr>
            <a:xfrm>
              <a:off x="5181596" y="761997"/>
              <a:ext cx="1860807" cy="1034791"/>
            </a:xfrm>
            <a:prstGeom prst="roundRect">
              <a:avLst/>
            </a:prstGeom>
            <a:solidFill>
              <a:schemeClr val="accent5"/>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8" name="Rektangel: avrundede hjørner 4">
              <a:extLst>
                <a:ext uri="{FF2B5EF4-FFF2-40B4-BE49-F238E27FC236}">
                  <a16:creationId xmlns:a16="http://schemas.microsoft.com/office/drawing/2014/main" id="{ADD86A56-8D6E-4979-A504-A440ABF16AA8}"/>
                </a:ext>
              </a:extLst>
            </p:cNvPr>
            <p:cNvSpPr txBox="1"/>
            <p:nvPr/>
          </p:nvSpPr>
          <p:spPr>
            <a:xfrm>
              <a:off x="5232110" y="812511"/>
              <a:ext cx="1759779" cy="933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2400" kern="1200" dirty="0"/>
                <a:t>Converting data into an electronically readable form</a:t>
              </a:r>
            </a:p>
          </p:txBody>
        </p:sp>
      </p:grpSp>
    </p:spTree>
    <p:extLst>
      <p:ext uri="{BB962C8B-B14F-4D97-AF65-F5344CB8AC3E}">
        <p14:creationId xmlns:p14="http://schemas.microsoft.com/office/powerpoint/2010/main" val="1148554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381000"/>
            <a:ext cx="8229600" cy="1143000"/>
          </a:xfrm>
        </p:spPr>
        <p:txBody>
          <a:bodyPr/>
          <a:lstStyle/>
          <a:p>
            <a:r>
              <a:rPr lang="en-US" dirty="0"/>
              <a:t>Steps involved in processing</a:t>
            </a:r>
          </a:p>
        </p:txBody>
      </p:sp>
      <p:sp>
        <p:nvSpPr>
          <p:cNvPr id="5" name="TextBox 4"/>
          <p:cNvSpPr txBox="1"/>
          <p:nvPr/>
        </p:nvSpPr>
        <p:spPr>
          <a:xfrm>
            <a:off x="3139038" y="1287244"/>
            <a:ext cx="5715000" cy="5170646"/>
          </a:xfrm>
          <a:prstGeom prst="rect">
            <a:avLst/>
          </a:prstGeom>
          <a:noFill/>
        </p:spPr>
        <p:txBody>
          <a:bodyPr wrap="square" rtlCol="0">
            <a:spAutoFit/>
          </a:bodyPr>
          <a:lstStyle/>
          <a:p>
            <a:pPr marL="285750" indent="-285750">
              <a:spcAft>
                <a:spcPts val="600"/>
              </a:spcAft>
              <a:buFont typeface="Arial" pitchFamily="34" charset="0"/>
              <a:buChar char="•"/>
            </a:pPr>
            <a:r>
              <a:rPr lang="en-US" sz="2200" dirty="0"/>
              <a:t>translation of items of information into numerical values to facilitate data processing </a:t>
            </a:r>
          </a:p>
          <a:p>
            <a:pPr marL="285750" indent="-285750">
              <a:spcAft>
                <a:spcPts val="600"/>
              </a:spcAft>
              <a:buFont typeface="Arial" pitchFamily="34" charset="0"/>
              <a:buChar char="•"/>
            </a:pPr>
            <a:r>
              <a:rPr lang="en-US" sz="2200" dirty="0"/>
              <a:t>age or birth weight, are reported as numerical values and need no translation</a:t>
            </a:r>
          </a:p>
          <a:p>
            <a:pPr marL="285750" indent="-285750">
              <a:spcAft>
                <a:spcPts val="600"/>
              </a:spcAft>
              <a:buFont typeface="Arial" pitchFamily="34" charset="0"/>
              <a:buChar char="•"/>
            </a:pPr>
            <a:r>
              <a:rPr lang="en-US" sz="2200" dirty="0"/>
              <a:t>unit of measurement </a:t>
            </a:r>
            <a:r>
              <a:rPr lang="en-US" sz="2200" dirty="0" err="1"/>
              <a:t>ie</a:t>
            </a:r>
            <a:r>
              <a:rPr lang="en-US" sz="2200" dirty="0"/>
              <a:t> hours, days, months or years in the case of age or kilograms, grams, in the case of weight, should be coded in addition to the numerical value. </a:t>
            </a:r>
          </a:p>
          <a:p>
            <a:pPr marL="285750" indent="-285750">
              <a:spcAft>
                <a:spcPts val="600"/>
              </a:spcAft>
              <a:buFont typeface="Arial" pitchFamily="34" charset="0"/>
              <a:buChar char="•"/>
            </a:pPr>
            <a:r>
              <a:rPr lang="en-US" sz="2200" dirty="0"/>
              <a:t>establish codes to be used in situations where the answer is “unknown” or “not stated”.</a:t>
            </a:r>
          </a:p>
          <a:p>
            <a:pPr marL="285750" indent="-285750">
              <a:spcAft>
                <a:spcPts val="600"/>
              </a:spcAft>
              <a:buFont typeface="Arial" pitchFamily="34" charset="0"/>
              <a:buChar char="•"/>
            </a:pPr>
            <a:endParaRPr lang="en-US" sz="2400" dirty="0"/>
          </a:p>
        </p:txBody>
      </p:sp>
      <p:grpSp>
        <p:nvGrpSpPr>
          <p:cNvPr id="7" name="Group 6"/>
          <p:cNvGrpSpPr/>
          <p:nvPr/>
        </p:nvGrpSpPr>
        <p:grpSpPr>
          <a:xfrm>
            <a:off x="480462" y="1524000"/>
            <a:ext cx="2443416" cy="1601926"/>
            <a:chOff x="3033861" y="2695356"/>
            <a:chExt cx="2161877" cy="1297126"/>
          </a:xfrm>
        </p:grpSpPr>
        <p:sp>
          <p:nvSpPr>
            <p:cNvPr id="8" name="Rounded Rectangle 7"/>
            <p:cNvSpPr/>
            <p:nvPr/>
          </p:nvSpPr>
          <p:spPr>
            <a:xfrm>
              <a:off x="3033861" y="2695356"/>
              <a:ext cx="2161877" cy="1297126"/>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2" name="Rounded Rectangle 4"/>
            <p:cNvSpPr/>
            <p:nvPr/>
          </p:nvSpPr>
          <p:spPr>
            <a:xfrm>
              <a:off x="3071853" y="2733348"/>
              <a:ext cx="2085893" cy="12211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2800" kern="1200" dirty="0"/>
                <a:t>Coding of data</a:t>
              </a:r>
            </a:p>
          </p:txBody>
        </p:sp>
      </p:grpSp>
    </p:spTree>
    <p:extLst>
      <p:ext uri="{BB962C8B-B14F-4D97-AF65-F5344CB8AC3E}">
        <p14:creationId xmlns:p14="http://schemas.microsoft.com/office/powerpoint/2010/main" val="2053205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399974" y="419186"/>
            <a:ext cx="8229600" cy="850106"/>
          </a:xfrm>
        </p:spPr>
        <p:txBody>
          <a:bodyPr/>
          <a:lstStyle/>
          <a:p>
            <a:r>
              <a:rPr lang="nb-NO" dirty="0" err="1"/>
              <a:t>Coverage</a:t>
            </a:r>
            <a:r>
              <a:rPr lang="nb-NO" dirty="0"/>
              <a:t> and </a:t>
            </a:r>
            <a:r>
              <a:rPr lang="nb-NO" dirty="0" err="1"/>
              <a:t>completeness</a:t>
            </a:r>
            <a:endParaRPr lang="nb-NO" dirty="0"/>
          </a:p>
        </p:txBody>
      </p:sp>
      <p:sp>
        <p:nvSpPr>
          <p:cNvPr id="3" name="Plassholder for innhold 2"/>
          <p:cNvSpPr>
            <a:spLocks noGrp="1"/>
          </p:cNvSpPr>
          <p:nvPr>
            <p:ph idx="4294967295"/>
          </p:nvPr>
        </p:nvSpPr>
        <p:spPr>
          <a:xfrm>
            <a:off x="857250" y="1659871"/>
            <a:ext cx="7429500" cy="1804988"/>
          </a:xfrm>
        </p:spPr>
        <p:txBody>
          <a:bodyPr>
            <a:normAutofit/>
          </a:bodyPr>
          <a:lstStyle/>
          <a:p>
            <a:pPr marL="0" indent="0">
              <a:buNone/>
            </a:pPr>
            <a:r>
              <a:rPr lang="nb-NO" sz="2800" dirty="0" err="1"/>
              <a:t>Covered</a:t>
            </a:r>
            <a:r>
              <a:rPr lang="nb-NO" sz="2800" dirty="0"/>
              <a:t>? </a:t>
            </a:r>
          </a:p>
          <a:p>
            <a:pPr marL="0" indent="0">
              <a:buNone/>
            </a:pPr>
            <a:r>
              <a:rPr lang="nb-NO" sz="2800" dirty="0" err="1"/>
              <a:t>Yes</a:t>
            </a:r>
            <a:r>
              <a:rPr lang="nb-NO" sz="2800" dirty="0"/>
              <a:t>/</a:t>
            </a:r>
            <a:r>
              <a:rPr lang="nb-NO" sz="2800" dirty="0" err="1"/>
              <a:t>no</a:t>
            </a:r>
            <a:endParaRPr lang="nb-NO" sz="28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269292"/>
            <a:ext cx="4472319" cy="496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lassholder for innhold 2"/>
          <p:cNvSpPr txBox="1">
            <a:spLocks/>
          </p:cNvSpPr>
          <p:nvPr/>
        </p:nvSpPr>
        <p:spPr>
          <a:xfrm>
            <a:off x="857250" y="4243637"/>
            <a:ext cx="8229600" cy="20205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b-NO" sz="2800" dirty="0"/>
              <a:t>Rate </a:t>
            </a:r>
            <a:r>
              <a:rPr lang="nb-NO" sz="2800" dirty="0" err="1"/>
              <a:t>of</a:t>
            </a:r>
            <a:r>
              <a:rPr lang="nb-NO" sz="2800" dirty="0"/>
              <a:t> </a:t>
            </a:r>
            <a:r>
              <a:rPr lang="nb-NO" sz="2800" dirty="0" err="1"/>
              <a:t>registration</a:t>
            </a:r>
            <a:r>
              <a:rPr lang="nb-NO" sz="2800" dirty="0"/>
              <a:t>?</a:t>
            </a:r>
          </a:p>
          <a:p>
            <a:pPr marL="0" indent="0">
              <a:buFont typeface="Arial" pitchFamily="34" charset="0"/>
              <a:buNone/>
            </a:pPr>
            <a:r>
              <a:rPr lang="nb-NO" sz="2800" dirty="0"/>
              <a:t>30 %? 65 %?</a:t>
            </a:r>
          </a:p>
          <a:p>
            <a:pPr marL="0" indent="0">
              <a:buFont typeface="Arial" pitchFamily="34" charset="0"/>
              <a:buNone/>
            </a:pPr>
            <a:r>
              <a:rPr lang="nb-NO" sz="2800" dirty="0"/>
              <a:t>Complete?</a:t>
            </a:r>
          </a:p>
        </p:txBody>
      </p:sp>
    </p:spTree>
    <p:extLst>
      <p:ext uri="{BB962C8B-B14F-4D97-AF65-F5344CB8AC3E}">
        <p14:creationId xmlns:p14="http://schemas.microsoft.com/office/powerpoint/2010/main" val="3203096460"/>
      </p:ext>
    </p:extLst>
  </p:cSld>
  <p:clrMapOvr>
    <a:masterClrMapping/>
  </p:clrMapOvr>
</p:sld>
</file>

<file path=ppt/theme/theme1.xml><?xml version="1.0" encoding="utf-8"?>
<a:theme xmlns:a="http://schemas.openxmlformats.org/drawingml/2006/main" name="SSB PP">
  <a:themeElements>
    <a:clrScheme name="SSB">
      <a:dk1>
        <a:sysClr val="windowText" lastClr="000000"/>
      </a:dk1>
      <a:lt1>
        <a:sysClr val="window" lastClr="FFFFFF"/>
      </a:lt1>
      <a:dk2>
        <a:srgbClr val="000000"/>
      </a:dk2>
      <a:lt2>
        <a:srgbClr val="FFFFFF"/>
      </a:lt2>
      <a:accent1>
        <a:srgbClr val="3E8601"/>
      </a:accent1>
      <a:accent2>
        <a:srgbClr val="6A0788"/>
      </a:accent2>
      <a:accent3>
        <a:srgbClr val="EBB41F"/>
      </a:accent3>
      <a:accent4>
        <a:srgbClr val="0774D0"/>
      </a:accent4>
      <a:accent5>
        <a:srgbClr val="EB7824"/>
      </a:accent5>
      <a:accent6>
        <a:srgbClr val="7F7F7F"/>
      </a:accent6>
      <a:hlink>
        <a:srgbClr val="003892"/>
      </a:hlink>
      <a:folHlink>
        <a:srgbClr val="A53D7C"/>
      </a:folHlink>
    </a:clrScheme>
    <a:fontScheme name="SSB P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SSB PP</Template>
  <TotalTime>1129</TotalTime>
  <Words>990</Words>
  <Application>Microsoft Office PowerPoint</Application>
  <PresentationFormat>On-screen Show (4:3)</PresentationFormat>
  <Paragraphs>143</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MS Mincho</vt:lpstr>
      <vt:lpstr>SimSun</vt:lpstr>
      <vt:lpstr>Arial</vt:lpstr>
      <vt:lpstr>Calibri</vt:lpstr>
      <vt:lpstr>Symbol</vt:lpstr>
      <vt:lpstr>Times New Roman</vt:lpstr>
      <vt:lpstr>SSB PP</vt:lpstr>
      <vt:lpstr>PRODUCTION PROCESS AND FLOW</vt:lpstr>
      <vt:lpstr>CRVS system</vt:lpstr>
      <vt:lpstr>Goals of a Statistical Processing Plan</vt:lpstr>
      <vt:lpstr>National centralized compilation from individual statistical reports </vt:lpstr>
      <vt:lpstr>Steps involved in processing</vt:lpstr>
      <vt:lpstr>Steps involved in processing</vt:lpstr>
      <vt:lpstr>Steps involved in processing</vt:lpstr>
      <vt:lpstr>Steps involved in processing</vt:lpstr>
      <vt:lpstr>Coverage and completeness</vt:lpstr>
      <vt:lpstr>Steps involved in processing</vt:lpstr>
      <vt:lpstr>Steps involved in processing</vt:lpstr>
      <vt:lpstr>Steps involved in processing</vt:lpstr>
      <vt:lpstr>Basic Record Flow</vt:lpstr>
      <vt:lpstr>Vital statistics template:  Chapter 2.3</vt:lpstr>
      <vt:lpstr>Figure B4.1 Possible organizational chart presenting different levels and cooperation partners</vt:lpstr>
      <vt:lpstr>PowerPoint Presentation</vt:lpstr>
      <vt:lpstr>Exercise Flowchart of VS Production Process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Producing Vital Statistics</dc:title>
  <dc:creator>MGCollado</dc:creator>
  <cp:lastModifiedBy>María Isabel Cobos</cp:lastModifiedBy>
  <cp:revision>22</cp:revision>
  <dcterms:created xsi:type="dcterms:W3CDTF">2017-01-09T17:06:47Z</dcterms:created>
  <dcterms:modified xsi:type="dcterms:W3CDTF">2018-03-18T16:06:24Z</dcterms:modified>
</cp:coreProperties>
</file>