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72" r:id="rId1"/>
  </p:sldMasterIdLst>
  <p:notesMasterIdLst>
    <p:notesMasterId r:id="rId20"/>
  </p:notesMasterIdLst>
  <p:sldIdLst>
    <p:sldId id="256" r:id="rId2"/>
    <p:sldId id="303" r:id="rId3"/>
    <p:sldId id="258" r:id="rId4"/>
    <p:sldId id="260" r:id="rId5"/>
    <p:sldId id="304" r:id="rId6"/>
    <p:sldId id="269" r:id="rId7"/>
    <p:sldId id="296" r:id="rId8"/>
    <p:sldId id="262" r:id="rId9"/>
    <p:sldId id="274" r:id="rId10"/>
    <p:sldId id="277" r:id="rId11"/>
    <p:sldId id="294" r:id="rId12"/>
    <p:sldId id="295" r:id="rId13"/>
    <p:sldId id="279" r:id="rId14"/>
    <p:sldId id="282" r:id="rId15"/>
    <p:sldId id="284" r:id="rId16"/>
    <p:sldId id="290" r:id="rId17"/>
    <p:sldId id="299" r:id="rId18"/>
    <p:sldId id="300" r:id="rId19"/>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95" autoAdjust="0"/>
  </p:normalViewPr>
  <p:slideViewPr>
    <p:cSldViewPr>
      <p:cViewPr varScale="1">
        <p:scale>
          <a:sx n="55" d="100"/>
          <a:sy n="55" d="100"/>
        </p:scale>
        <p:origin x="160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B8403-E511-4CE8-8F44-177696403A01}" type="datetimeFigureOut">
              <a:rPr lang="nb-NO" smtClean="0"/>
              <a:t>18.03.2018</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A184E-EDEB-4BB4-A60E-B15B49B230A0}" type="slidenum">
              <a:rPr lang="nb-NO" smtClean="0"/>
              <a:t>‹#›</a:t>
            </a:fld>
            <a:endParaRPr lang="nb-NO"/>
          </a:p>
        </p:txBody>
      </p:sp>
    </p:spTree>
    <p:extLst>
      <p:ext uri="{BB962C8B-B14F-4D97-AF65-F5344CB8AC3E}">
        <p14:creationId xmlns:p14="http://schemas.microsoft.com/office/powerpoint/2010/main" val="128507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Countries requested for a </a:t>
            </a:r>
            <a:r>
              <a:rPr lang="nb-NO" dirty="0" err="1"/>
              <a:t>practical</a:t>
            </a:r>
            <a:r>
              <a:rPr lang="nb-NO" dirty="0"/>
              <a:t> </a:t>
            </a:r>
            <a:r>
              <a:rPr lang="nb-NO" dirty="0" err="1"/>
              <a:t>tool</a:t>
            </a:r>
            <a:endParaRPr lang="nb-NO" dirty="0"/>
          </a:p>
          <a:p>
            <a:r>
              <a:rPr lang="nb-NO" dirty="0"/>
              <a:t>ECA and ESCAP </a:t>
            </a:r>
            <a:r>
              <a:rPr lang="nb-NO" dirty="0" err="1"/>
              <a:t>asked</a:t>
            </a:r>
            <a:r>
              <a:rPr lang="nb-NO" dirty="0"/>
              <a:t> </a:t>
            </a:r>
            <a:r>
              <a:rPr lang="nb-NO" dirty="0" err="1"/>
              <a:t>Statistics</a:t>
            </a:r>
            <a:r>
              <a:rPr lang="nb-NO" dirty="0"/>
              <a:t> Norway to </a:t>
            </a:r>
            <a:r>
              <a:rPr lang="nb-NO" dirty="0" err="1"/>
              <a:t>develop</a:t>
            </a:r>
            <a:endParaRPr lang="nb-NO" dirty="0"/>
          </a:p>
          <a:p>
            <a:r>
              <a:rPr lang="nb-NO" dirty="0"/>
              <a:t>Feedback </a:t>
            </a:r>
            <a:r>
              <a:rPr lang="nb-NO" dirty="0" err="1"/>
              <a:t>received</a:t>
            </a:r>
            <a:r>
              <a:rPr lang="nb-NO" dirty="0"/>
              <a:t> from </a:t>
            </a:r>
            <a:r>
              <a:rPr lang="nb-NO" dirty="0" err="1"/>
              <a:t>countries</a:t>
            </a:r>
            <a:r>
              <a:rPr lang="nb-NO" dirty="0"/>
              <a:t>, ECA/ESCAP as </a:t>
            </a:r>
            <a:r>
              <a:rPr lang="nb-NO" dirty="0" err="1"/>
              <a:t>well</a:t>
            </a:r>
            <a:r>
              <a:rPr lang="nb-NO" dirty="0"/>
              <a:t> as </a:t>
            </a:r>
            <a:r>
              <a:rPr lang="nb-NO" dirty="0" err="1"/>
              <a:t>international</a:t>
            </a:r>
            <a:r>
              <a:rPr lang="nb-NO" dirty="0"/>
              <a:t> partners</a:t>
            </a:r>
          </a:p>
          <a:p>
            <a:endParaRPr lang="nb-NO" dirty="0"/>
          </a:p>
        </p:txBody>
      </p:sp>
      <p:sp>
        <p:nvSpPr>
          <p:cNvPr id="4" name="Plassholder for lysbildenummer 3"/>
          <p:cNvSpPr>
            <a:spLocks noGrp="1"/>
          </p:cNvSpPr>
          <p:nvPr>
            <p:ph type="sldNum" sz="quarter" idx="10"/>
          </p:nvPr>
        </p:nvSpPr>
        <p:spPr/>
        <p:txBody>
          <a:bodyPr/>
          <a:lstStyle/>
          <a:p>
            <a:fld id="{56011A87-7547-461D-AF49-F932D96F22F9}" type="slidenum">
              <a:rPr lang="nb-NO" smtClean="0"/>
              <a:t>2</a:t>
            </a:fld>
            <a:endParaRPr lang="nb-NO"/>
          </a:p>
        </p:txBody>
      </p:sp>
    </p:spTree>
    <p:extLst>
      <p:ext uri="{BB962C8B-B14F-4D97-AF65-F5344CB8AC3E}">
        <p14:creationId xmlns:p14="http://schemas.microsoft.com/office/powerpoint/2010/main" val="280907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err="1"/>
              <a:t>Template-for</a:t>
            </a:r>
            <a:r>
              <a:rPr lang="nb-NO" sz="2400" dirty="0"/>
              <a:t> </a:t>
            </a:r>
            <a:r>
              <a:rPr lang="nb-NO" sz="2400" dirty="0" err="1"/>
              <a:t>countries</a:t>
            </a:r>
            <a:r>
              <a:rPr lang="nb-NO" sz="2400" dirty="0"/>
              <a:t> to </a:t>
            </a:r>
            <a:r>
              <a:rPr lang="nb-NO" sz="2400" dirty="0" err="1"/>
              <a:t>use</a:t>
            </a:r>
            <a:r>
              <a:rPr lang="nb-NO" sz="2400" dirty="0"/>
              <a:t> </a:t>
            </a:r>
            <a:r>
              <a:rPr lang="nb-NO" sz="2400" dirty="0" err="1"/>
              <a:t>directly</a:t>
            </a:r>
            <a:r>
              <a:rPr lang="nb-NO" sz="2400" dirty="0"/>
              <a:t> </a:t>
            </a:r>
            <a:r>
              <a:rPr lang="nb-NO" sz="2400" dirty="0" err="1"/>
              <a:t>if</a:t>
            </a:r>
            <a:r>
              <a:rPr lang="nb-NO" sz="2400" dirty="0"/>
              <a:t> </a:t>
            </a:r>
            <a:r>
              <a:rPr lang="nb-NO" sz="2400" dirty="0" err="1"/>
              <a:t>they</a:t>
            </a:r>
            <a:r>
              <a:rPr lang="nb-NO" sz="2400" dirty="0"/>
              <a:t> </a:t>
            </a:r>
            <a:r>
              <a:rPr lang="nb-NO" sz="2400" dirty="0" err="1"/>
              <a:t>want</a:t>
            </a:r>
            <a:r>
              <a:rPr lang="nb-NO" sz="2400" dirty="0"/>
              <a:t> (</a:t>
            </a:r>
            <a:r>
              <a:rPr lang="nb-NO" sz="2400" dirty="0" err="1"/>
              <a:t>will</a:t>
            </a:r>
            <a:r>
              <a:rPr lang="nb-NO" sz="2400" dirty="0"/>
              <a:t> </a:t>
            </a:r>
            <a:r>
              <a:rPr lang="nb-NO" sz="2400" dirty="0" err="1"/>
              <a:t>also</a:t>
            </a:r>
            <a:r>
              <a:rPr lang="nb-NO" sz="2400" dirty="0"/>
              <a:t> be </a:t>
            </a:r>
            <a:r>
              <a:rPr lang="nb-NO" sz="2400" dirty="0" err="1"/>
              <a:t>available</a:t>
            </a:r>
            <a:r>
              <a:rPr lang="nb-NO" sz="2400" dirty="0"/>
              <a:t> in </a:t>
            </a:r>
            <a:r>
              <a:rPr lang="nb-NO" sz="2400" dirty="0" err="1"/>
              <a:t>word</a:t>
            </a:r>
            <a:r>
              <a:rPr lang="nb-NO" sz="2400" dirty="0"/>
              <a:t> format)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Guidelines: </a:t>
            </a:r>
            <a:r>
              <a:rPr lang="nb-NO" sz="2400" dirty="0" err="1"/>
              <a:t>About</a:t>
            </a:r>
            <a:r>
              <a:rPr lang="nb-NO" sz="2400" dirty="0"/>
              <a:t> </a:t>
            </a:r>
            <a:r>
              <a:rPr lang="nb-NO" sz="2400" dirty="0" err="1"/>
              <a:t>the</a:t>
            </a:r>
            <a:r>
              <a:rPr lang="nb-NO" sz="2400" dirty="0"/>
              <a:t> </a:t>
            </a:r>
            <a:r>
              <a:rPr lang="nb-NO" sz="2400" dirty="0" err="1"/>
              <a:t>template</a:t>
            </a:r>
            <a:r>
              <a:rPr lang="nb-NO" sz="2400" dirty="0"/>
              <a:t> and </a:t>
            </a:r>
            <a:r>
              <a:rPr lang="nb-NO" sz="2400" dirty="0" err="1"/>
              <a:t>how</a:t>
            </a:r>
            <a:r>
              <a:rPr lang="nb-NO" sz="2400" dirty="0"/>
              <a:t> to </a:t>
            </a:r>
            <a:r>
              <a:rPr lang="nb-NO" sz="2400" dirty="0" err="1"/>
              <a:t>use</a:t>
            </a:r>
            <a:r>
              <a:rPr lang="nb-NO" sz="2400" dirty="0"/>
              <a:t> it – and info </a:t>
            </a:r>
            <a:r>
              <a:rPr lang="nb-NO" sz="2400" dirty="0" err="1"/>
              <a:t>boxes</a:t>
            </a:r>
            <a:endParaRPr lang="nb-NO"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t>An </a:t>
            </a:r>
            <a:r>
              <a:rPr lang="nb-NO" sz="2400" dirty="0" err="1"/>
              <a:t>attempt</a:t>
            </a:r>
            <a:r>
              <a:rPr lang="nb-NO" sz="2400" dirty="0"/>
              <a:t> to make a </a:t>
            </a:r>
            <a:r>
              <a:rPr lang="nb-NO" sz="2400" dirty="0" err="1"/>
              <a:t>generic</a:t>
            </a:r>
            <a:r>
              <a:rPr lang="nb-NO" sz="2400" dirty="0"/>
              <a:t> VS report </a:t>
            </a:r>
            <a:r>
              <a:rPr lang="nb-NO" sz="2400" dirty="0" err="1"/>
              <a:t>which</a:t>
            </a:r>
            <a:r>
              <a:rPr lang="nb-NO" sz="2400" dirty="0"/>
              <a:t> </a:t>
            </a:r>
            <a:r>
              <a:rPr lang="nb-NO" sz="2400" dirty="0" err="1"/>
              <a:t>the</a:t>
            </a:r>
            <a:r>
              <a:rPr lang="nb-NO" sz="2400" dirty="0"/>
              <a:t> </a:t>
            </a:r>
            <a:r>
              <a:rPr lang="nb-NO" sz="2400" dirty="0" err="1"/>
              <a:t>user</a:t>
            </a:r>
            <a:r>
              <a:rPr lang="nb-NO" sz="2400" dirty="0"/>
              <a:t> </a:t>
            </a:r>
            <a:r>
              <a:rPr lang="nb-NO" sz="2400" dirty="0" err="1"/>
              <a:t>can</a:t>
            </a:r>
            <a:r>
              <a:rPr lang="nb-NO" sz="2400" dirty="0"/>
              <a:t> </a:t>
            </a:r>
            <a:r>
              <a:rPr lang="nb-NO" sz="2400" dirty="0" err="1"/>
              <a:t>use</a:t>
            </a:r>
            <a:r>
              <a:rPr lang="nb-NO" sz="2400" dirty="0"/>
              <a:t> to </a:t>
            </a:r>
            <a:r>
              <a:rPr lang="nb-NO" sz="2400" dirty="0" err="1"/>
              <a:t>fill</a:t>
            </a:r>
            <a:r>
              <a:rPr lang="nb-NO" sz="2400" dirty="0"/>
              <a:t> in </a:t>
            </a:r>
            <a:r>
              <a:rPr lang="nb-NO" sz="2400" dirty="0" err="1"/>
              <a:t>text</a:t>
            </a:r>
            <a:r>
              <a:rPr lang="nb-NO" sz="2400" dirty="0"/>
              <a:t>, </a:t>
            </a:r>
            <a:r>
              <a:rPr lang="nb-NO" sz="2400" dirty="0" err="1"/>
              <a:t>charts</a:t>
            </a:r>
            <a:r>
              <a:rPr lang="nb-NO" sz="2400" dirty="0"/>
              <a:t> and </a:t>
            </a:r>
            <a:r>
              <a:rPr lang="nb-NO" sz="2400" dirty="0" err="1"/>
              <a:t>numbers</a:t>
            </a:r>
            <a:r>
              <a:rPr lang="nb-NO" sz="2400" dirty="0"/>
              <a:t> </a:t>
            </a:r>
            <a:r>
              <a:rPr lang="nb-NO" sz="2400" dirty="0" err="1"/>
              <a:t>about</a:t>
            </a:r>
            <a:r>
              <a:rPr lang="nb-NO" sz="2400" dirty="0"/>
              <a:t> his/her </a:t>
            </a:r>
            <a:r>
              <a:rPr lang="nb-NO" sz="2400" dirty="0" err="1"/>
              <a:t>own</a:t>
            </a:r>
            <a:r>
              <a:rPr lang="nb-NO" sz="2400" dirty="0"/>
              <a:t> country </a:t>
            </a:r>
          </a:p>
          <a:p>
            <a:endParaRPr lang="nb-NO" dirty="0"/>
          </a:p>
        </p:txBody>
      </p:sp>
      <p:sp>
        <p:nvSpPr>
          <p:cNvPr id="4" name="Plassholder for lysbildenummer 3"/>
          <p:cNvSpPr>
            <a:spLocks noGrp="1"/>
          </p:cNvSpPr>
          <p:nvPr>
            <p:ph type="sldNum" sz="quarter" idx="10"/>
          </p:nvPr>
        </p:nvSpPr>
        <p:spPr/>
        <p:txBody>
          <a:bodyPr/>
          <a:lstStyle/>
          <a:p>
            <a:fld id="{B93A184E-EDEB-4BB4-A60E-B15B49B230A0}" type="slidenum">
              <a:rPr lang="nb-NO" smtClean="0"/>
              <a:t>5</a:t>
            </a:fld>
            <a:endParaRPr lang="nb-NO"/>
          </a:p>
        </p:txBody>
      </p:sp>
    </p:spTree>
    <p:extLst>
      <p:ext uri="{BB962C8B-B14F-4D97-AF65-F5344CB8AC3E}">
        <p14:creationId xmlns:p14="http://schemas.microsoft.com/office/powerpoint/2010/main" val="292971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6813D-F3D6-4B5D-9F09-FF89F8D32547}" type="slidenum">
              <a:rPr lang="nb-NO" smtClean="0"/>
              <a:t>6</a:t>
            </a:fld>
            <a:endParaRPr lang="nb-NO"/>
          </a:p>
        </p:txBody>
      </p:sp>
    </p:spTree>
    <p:extLst>
      <p:ext uri="{BB962C8B-B14F-4D97-AF65-F5344CB8AC3E}">
        <p14:creationId xmlns:p14="http://schemas.microsoft.com/office/powerpoint/2010/main" val="189039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Describe the CR system, including history, legal background, administrative structure, local and regional systems, data flows, relationship between the CRVS authorities and agencies, incentives and disincentives for civil registration, and plans for further improvement of CRVS.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length of this chapter would depend on previous descriptions of the system and the capacity of the office.</a:t>
            </a:r>
            <a:endParaRPr lang="nb-NO" dirty="0"/>
          </a:p>
          <a:p>
            <a:endParaRPr lang="en-US" dirty="0"/>
          </a:p>
        </p:txBody>
      </p:sp>
      <p:sp>
        <p:nvSpPr>
          <p:cNvPr id="4" name="Slide Number Placeholder 3"/>
          <p:cNvSpPr>
            <a:spLocks noGrp="1"/>
          </p:cNvSpPr>
          <p:nvPr>
            <p:ph type="sldNum" sz="quarter" idx="10"/>
          </p:nvPr>
        </p:nvSpPr>
        <p:spPr/>
        <p:txBody>
          <a:bodyPr/>
          <a:lstStyle/>
          <a:p>
            <a:fld id="{8226813D-F3D6-4B5D-9F09-FF89F8D32547}" type="slidenum">
              <a:rPr lang="nb-NO" smtClean="0"/>
              <a:t>9</a:t>
            </a:fld>
            <a:endParaRPr lang="nb-NO"/>
          </a:p>
        </p:txBody>
      </p:sp>
    </p:spTree>
    <p:extLst>
      <p:ext uri="{BB962C8B-B14F-4D97-AF65-F5344CB8AC3E}">
        <p14:creationId xmlns:p14="http://schemas.microsoft.com/office/powerpoint/2010/main" val="189039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6813D-F3D6-4B5D-9F09-FF89F8D32547}" type="slidenum">
              <a:rPr lang="nb-NO" smtClean="0"/>
              <a:t>10</a:t>
            </a:fld>
            <a:endParaRPr lang="nb-NO"/>
          </a:p>
        </p:txBody>
      </p:sp>
    </p:spTree>
    <p:extLst>
      <p:ext uri="{BB962C8B-B14F-4D97-AF65-F5344CB8AC3E}">
        <p14:creationId xmlns:p14="http://schemas.microsoft.com/office/powerpoint/2010/main" val="189039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6813D-F3D6-4B5D-9F09-FF89F8D32547}" type="slidenum">
              <a:rPr lang="nb-NO" smtClean="0"/>
              <a:t>13</a:t>
            </a:fld>
            <a:endParaRPr lang="nb-NO"/>
          </a:p>
        </p:txBody>
      </p:sp>
    </p:spTree>
    <p:extLst>
      <p:ext uri="{BB962C8B-B14F-4D97-AF65-F5344CB8AC3E}">
        <p14:creationId xmlns:p14="http://schemas.microsoft.com/office/powerpoint/2010/main" val="1890396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6813D-F3D6-4B5D-9F09-FF89F8D32547}" type="slidenum">
              <a:rPr lang="nb-NO" smtClean="0"/>
              <a:t>15</a:t>
            </a:fld>
            <a:endParaRPr lang="nb-NO"/>
          </a:p>
        </p:txBody>
      </p:sp>
    </p:spTree>
    <p:extLst>
      <p:ext uri="{BB962C8B-B14F-4D97-AF65-F5344CB8AC3E}">
        <p14:creationId xmlns:p14="http://schemas.microsoft.com/office/powerpoint/2010/main" val="189039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6813D-F3D6-4B5D-9F09-FF89F8D32547}" type="slidenum">
              <a:rPr lang="nb-NO" smtClean="0"/>
              <a:t>16</a:t>
            </a:fld>
            <a:endParaRPr lang="nb-NO"/>
          </a:p>
        </p:txBody>
      </p:sp>
    </p:spTree>
    <p:extLst>
      <p:ext uri="{BB962C8B-B14F-4D97-AF65-F5344CB8AC3E}">
        <p14:creationId xmlns:p14="http://schemas.microsoft.com/office/powerpoint/2010/main" val="1890396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55577" y="1268761"/>
            <a:ext cx="6264695" cy="1584176"/>
          </a:xfrm>
        </p:spPr>
        <p:txBody>
          <a:bodyPr anchor="t">
            <a:normAutofit/>
          </a:bodyPr>
          <a:lstStyle>
            <a:lvl1pPr>
              <a:lnSpc>
                <a:spcPts val="4200"/>
              </a:lnSpc>
              <a:defRPr sz="4000" b="1">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1547664" y="3140968"/>
            <a:ext cx="5400600" cy="1512168"/>
          </a:xfrm>
        </p:spPr>
        <p:txBody>
          <a:bodyPr>
            <a:normAutofit/>
          </a:bodyPr>
          <a:lstStyle>
            <a:lvl1pPr marL="0" indent="0" algn="l">
              <a:lnSpc>
                <a:spcPts val="3000"/>
              </a:lnSpc>
              <a:spcBef>
                <a:spcPts val="0"/>
              </a:spcBef>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9" name="Plassholder for dato 3"/>
          <p:cNvSpPr>
            <a:spLocks noGrp="1"/>
          </p:cNvSpPr>
          <p:nvPr>
            <p:ph type="dt" sz="half" idx="10"/>
          </p:nvPr>
        </p:nvSpPr>
        <p:spPr>
          <a:xfrm>
            <a:off x="8055024" y="6453337"/>
            <a:ext cx="981472" cy="288032"/>
          </a:xfrm>
          <a:prstGeom prst="rect">
            <a:avLst/>
          </a:prstGeom>
        </p:spPr>
        <p:txBody>
          <a:bodyPr/>
          <a:lstStyle>
            <a:lvl1pPr>
              <a:defRPr sz="1200"/>
            </a:lvl1pPr>
          </a:lstStyle>
          <a:p>
            <a:fld id="{01D4620A-AF44-4E02-9EE8-25721F7C1BE3}" type="datetimeFigureOut">
              <a:rPr lang="nb-NO" smtClean="0"/>
              <a:t>18.03.2018</a:t>
            </a:fld>
            <a:endParaRPr lang="nb-NO"/>
          </a:p>
        </p:txBody>
      </p:sp>
      <p:sp>
        <p:nvSpPr>
          <p:cNvPr id="35" name="Plassholder for tekst 34"/>
          <p:cNvSpPr>
            <a:spLocks noGrp="1"/>
          </p:cNvSpPr>
          <p:nvPr>
            <p:ph type="body" sz="quarter" idx="12" hasCustomPrompt="1"/>
          </p:nvPr>
        </p:nvSpPr>
        <p:spPr>
          <a:xfrm>
            <a:off x="1547664" y="6309320"/>
            <a:ext cx="5977086" cy="432047"/>
          </a:xfrm>
        </p:spPr>
        <p:txBody>
          <a:bodyPr anchor="b">
            <a:noAutofit/>
          </a:bodyPr>
          <a:lstStyle>
            <a:lvl1pPr marL="0" indent="0">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dirty="0"/>
              <a:t>Klikk for å legge til info (trådløst nett f.eks.)</a:t>
            </a:r>
          </a:p>
        </p:txBody>
      </p:sp>
      <p:pic>
        <p:nvPicPr>
          <p:cNvPr id="14" name="Bild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056246"/>
            <a:ext cx="3816424" cy="749018"/>
          </a:xfrm>
          <a:prstGeom prst="rect">
            <a:avLst/>
          </a:prstGeom>
        </p:spPr>
      </p:pic>
    </p:spTree>
    <p:extLst>
      <p:ext uri="{BB962C8B-B14F-4D97-AF65-F5344CB8AC3E}">
        <p14:creationId xmlns:p14="http://schemas.microsoft.com/office/powerpoint/2010/main" val="248686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01D4620A-AF44-4E02-9EE8-25721F7C1BE3}" type="datetimeFigureOut">
              <a:rPr lang="nb-NO" smtClean="0"/>
              <a:t>18.03.2018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6F6BFE0-6899-4439-BF61-4B66AA071631}" type="slidenum">
              <a:rPr lang="nb-NO" smtClean="0"/>
              <a:t>‹#›</a:t>
            </a:fld>
            <a:endParaRPr lang="nb-NO"/>
          </a:p>
        </p:txBody>
      </p:sp>
      <p:sp>
        <p:nvSpPr>
          <p:cNvPr id="7" name="Plassholder for innhold 6"/>
          <p:cNvSpPr>
            <a:spLocks noGrp="1"/>
          </p:cNvSpPr>
          <p:nvPr>
            <p:ph sz="quarter" idx="13"/>
          </p:nvPr>
        </p:nvSpPr>
        <p:spPr>
          <a:xfrm>
            <a:off x="1258888" y="1412875"/>
            <a:ext cx="7416800" cy="460851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4863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 innholdsfel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01D4620A-AF44-4E02-9EE8-25721F7C1BE3}" type="datetimeFigureOut">
              <a:rPr lang="nb-NO" smtClean="0"/>
              <a:t>18.03.2018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6F6BFE0-6899-4439-BF61-4B66AA071631}" type="slidenum">
              <a:rPr lang="nb-NO" smtClean="0"/>
              <a:t>‹#›</a:t>
            </a:fld>
            <a:endParaRPr lang="nb-NO"/>
          </a:p>
        </p:txBody>
      </p:sp>
      <p:sp>
        <p:nvSpPr>
          <p:cNvPr id="7" name="Plassholder for innhold 6"/>
          <p:cNvSpPr>
            <a:spLocks noGrp="1"/>
          </p:cNvSpPr>
          <p:nvPr>
            <p:ph sz="quarter" idx="13"/>
          </p:nvPr>
        </p:nvSpPr>
        <p:spPr>
          <a:xfrm>
            <a:off x="1258888" y="1412875"/>
            <a:ext cx="3529136" cy="4608513"/>
          </a:xfrm>
        </p:spPr>
        <p:txBody>
          <a:bodyPr/>
          <a:lstStyle>
            <a:lvl1pPr>
              <a:defRPr sz="2200"/>
            </a:lvl1pPr>
            <a:lvl2pPr>
              <a:defRPr sz="2000"/>
            </a:lvl2pPr>
            <a:lvl3pPr>
              <a:defRPr sz="2000"/>
            </a:lvl3pPr>
            <a:lvl4pPr>
              <a:defRPr sz="2000"/>
            </a:lvl4pPr>
            <a:lvl5pPr>
              <a:defRPr sz="20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6"/>
          <p:cNvSpPr>
            <a:spLocks noGrp="1"/>
          </p:cNvSpPr>
          <p:nvPr>
            <p:ph sz="quarter" idx="14"/>
          </p:nvPr>
        </p:nvSpPr>
        <p:spPr>
          <a:xfrm>
            <a:off x="5148064" y="1412875"/>
            <a:ext cx="3529136" cy="4608513"/>
          </a:xfrm>
        </p:spPr>
        <p:txBody>
          <a:bodyPr/>
          <a:lstStyle>
            <a:lvl1pPr>
              <a:defRPr sz="2200"/>
            </a:lvl1pPr>
            <a:lvl2pPr>
              <a:defRPr sz="2000"/>
            </a:lvl2pPr>
            <a:lvl3pPr>
              <a:defRPr sz="2000"/>
            </a:lvl3pPr>
            <a:lvl4pPr>
              <a:defRPr sz="2000"/>
            </a:lvl4pPr>
            <a:lvl5pPr>
              <a:defRPr sz="20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488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01D4620A-AF44-4E02-9EE8-25721F7C1BE3}" type="datetimeFigureOut">
              <a:rPr lang="nb-NO" smtClean="0"/>
              <a:t>18.03.2018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6F6BFE0-6899-4439-BF61-4B66AA071631}" type="slidenum">
              <a:rPr lang="nb-NO" smtClean="0"/>
              <a:t>‹#›</a:t>
            </a:fld>
            <a:endParaRPr lang="nb-NO"/>
          </a:p>
        </p:txBody>
      </p:sp>
    </p:spTree>
    <p:extLst>
      <p:ext uri="{BB962C8B-B14F-4D97-AF65-F5344CB8AC3E}">
        <p14:creationId xmlns:p14="http://schemas.microsoft.com/office/powerpoint/2010/main" val="159772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01D4620A-AF44-4E02-9EE8-25721F7C1BE3}" type="datetimeFigureOut">
              <a:rPr lang="nb-NO" smtClean="0"/>
              <a:t>18.03.2018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6F6BFE0-6899-4439-BF61-4B66AA071631}" type="slidenum">
              <a:rPr lang="nb-NO" smtClean="0"/>
              <a:t>‹#›</a:t>
            </a:fld>
            <a:endParaRPr lang="nb-NO"/>
          </a:p>
        </p:txBody>
      </p:sp>
    </p:spTree>
    <p:extLst>
      <p:ext uri="{BB962C8B-B14F-4D97-AF65-F5344CB8AC3E}">
        <p14:creationId xmlns:p14="http://schemas.microsoft.com/office/powerpoint/2010/main" val="342789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nb-NO"/>
              <a:t>Klikk for å redigere tittelstil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01D4620A-AF44-4E02-9EE8-25721F7C1BE3}" type="datetimeFigureOut">
              <a:rPr lang="nb-NO" smtClean="0"/>
              <a:t>18.03.2018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E6F6BFE0-6899-4439-BF61-4B66AA071631}" type="slidenum">
              <a:rPr lang="nb-NO" smtClean="0"/>
              <a:t>‹#›</a:t>
            </a:fld>
            <a:endParaRPr lang="nb-NO"/>
          </a:p>
        </p:txBody>
      </p:sp>
    </p:spTree>
    <p:extLst>
      <p:ext uri="{BB962C8B-B14F-4D97-AF65-F5344CB8AC3E}">
        <p14:creationId xmlns:p14="http://schemas.microsoft.com/office/powerpoint/2010/main" val="338194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59632" y="188640"/>
            <a:ext cx="7427168" cy="1143000"/>
          </a:xfrm>
          <a:prstGeom prst="rect">
            <a:avLst/>
          </a:prstGeom>
        </p:spPr>
        <p:txBody>
          <a:bodyPr vert="horz" lIns="0" tIns="0" rIns="0" bIns="0" rtlCol="0" anchor="t">
            <a:normAutofit/>
          </a:bodyPr>
          <a:lstStyle/>
          <a:p>
            <a:r>
              <a:rPr lang="nb-NO" dirty="0"/>
              <a:t>Klikk for å redigere tittelstil</a:t>
            </a:r>
          </a:p>
        </p:txBody>
      </p:sp>
      <p:sp>
        <p:nvSpPr>
          <p:cNvPr id="3" name="Plassholder for tekst 2"/>
          <p:cNvSpPr>
            <a:spLocks noGrp="1"/>
          </p:cNvSpPr>
          <p:nvPr>
            <p:ph type="body" idx="1"/>
          </p:nvPr>
        </p:nvSpPr>
        <p:spPr>
          <a:xfrm>
            <a:off x="1259632" y="1412776"/>
            <a:ext cx="7427168" cy="424847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cxnSp>
        <p:nvCxnSpPr>
          <p:cNvPr id="8" name="Rett linje 7"/>
          <p:cNvCxnSpPr/>
          <p:nvPr/>
        </p:nvCxnSpPr>
        <p:spPr>
          <a:xfrm>
            <a:off x="1283696" y="6135176"/>
            <a:ext cx="7380000" cy="0"/>
          </a:xfrm>
          <a:prstGeom prst="line">
            <a:avLst/>
          </a:prstGeom>
          <a:ln w="38100">
            <a:gradFill>
              <a:gsLst>
                <a:gs pos="0">
                  <a:schemeClr val="accent1"/>
                </a:gs>
                <a:gs pos="54000">
                  <a:srgbClr val="82B061"/>
                </a:gs>
                <a:gs pos="100000">
                  <a:srgbClr val="D3FFAF"/>
                </a:gs>
              </a:gsLst>
              <a:lin ang="4800000" scaled="0"/>
            </a:gradFill>
          </a:ln>
        </p:spPr>
        <p:style>
          <a:lnRef idx="1">
            <a:schemeClr val="accent1"/>
          </a:lnRef>
          <a:fillRef idx="0">
            <a:schemeClr val="accent1"/>
          </a:fillRef>
          <a:effectRef idx="0">
            <a:schemeClr val="accent1"/>
          </a:effectRef>
          <a:fontRef idx="minor">
            <a:schemeClr val="tx1"/>
          </a:fontRef>
        </p:style>
      </p:cxnSp>
      <p:sp>
        <p:nvSpPr>
          <p:cNvPr id="17" name="Plassholder for dato 3"/>
          <p:cNvSpPr>
            <a:spLocks noGrp="1"/>
          </p:cNvSpPr>
          <p:nvPr>
            <p:ph type="dt" sz="half" idx="2"/>
          </p:nvPr>
        </p:nvSpPr>
        <p:spPr>
          <a:xfrm>
            <a:off x="7046912" y="6453337"/>
            <a:ext cx="981472" cy="288032"/>
          </a:xfrm>
          <a:prstGeom prst="rect">
            <a:avLst/>
          </a:prstGeom>
        </p:spPr>
        <p:txBody>
          <a:bodyPr/>
          <a:lstStyle>
            <a:lvl1pPr>
              <a:defRPr sz="1200">
                <a:solidFill>
                  <a:schemeClr val="bg1">
                    <a:lumMod val="50000"/>
                  </a:schemeClr>
                </a:solidFill>
              </a:defRPr>
            </a:lvl1pPr>
          </a:lstStyle>
          <a:p>
            <a:fld id="{01D4620A-AF44-4E02-9EE8-25721F7C1BE3}" type="datetimeFigureOut">
              <a:rPr lang="nb-NO" smtClean="0"/>
              <a:t>18.03.2018</a:t>
            </a:fld>
            <a:endParaRPr lang="nb-NO"/>
          </a:p>
        </p:txBody>
      </p:sp>
      <p:sp>
        <p:nvSpPr>
          <p:cNvPr id="18" name="Plassholder for bunntekst 4"/>
          <p:cNvSpPr>
            <a:spLocks noGrp="1"/>
          </p:cNvSpPr>
          <p:nvPr>
            <p:ph type="ftr" sz="quarter" idx="3"/>
          </p:nvPr>
        </p:nvSpPr>
        <p:spPr>
          <a:xfrm>
            <a:off x="4427984" y="6453337"/>
            <a:ext cx="2520280" cy="288032"/>
          </a:xfrm>
          <a:prstGeom prst="rect">
            <a:avLst/>
          </a:prstGeom>
        </p:spPr>
        <p:txBody>
          <a:bodyPr/>
          <a:lstStyle>
            <a:lvl1pPr algn="r">
              <a:defRPr sz="1200">
                <a:solidFill>
                  <a:schemeClr val="bg1">
                    <a:lumMod val="50000"/>
                  </a:schemeClr>
                </a:solidFill>
              </a:defRPr>
            </a:lvl1pPr>
          </a:lstStyle>
          <a:p>
            <a:endParaRPr lang="nb-NO"/>
          </a:p>
        </p:txBody>
      </p:sp>
      <p:sp>
        <p:nvSpPr>
          <p:cNvPr id="19" name="Plassholder for lysbildenummer 5"/>
          <p:cNvSpPr>
            <a:spLocks noGrp="1"/>
          </p:cNvSpPr>
          <p:nvPr>
            <p:ph type="sldNum" sz="quarter" idx="4"/>
          </p:nvPr>
        </p:nvSpPr>
        <p:spPr>
          <a:xfrm>
            <a:off x="8172400" y="6453337"/>
            <a:ext cx="514400" cy="288032"/>
          </a:xfrm>
          <a:prstGeom prst="rect">
            <a:avLst/>
          </a:prstGeom>
        </p:spPr>
        <p:txBody>
          <a:bodyPr/>
          <a:lstStyle>
            <a:lvl1pPr>
              <a:defRPr sz="1200">
                <a:solidFill>
                  <a:schemeClr val="bg1">
                    <a:lumMod val="50000"/>
                  </a:schemeClr>
                </a:solidFill>
              </a:defRPr>
            </a:lvl1pPr>
          </a:lstStyle>
          <a:p>
            <a:fld id="{E6F6BFE0-6899-4439-BF61-4B66AA071631}" type="slidenum">
              <a:rPr lang="nb-NO" smtClean="0"/>
              <a:t>‹#›</a:t>
            </a:fld>
            <a:endParaRPr lang="nb-NO"/>
          </a:p>
        </p:txBody>
      </p:sp>
      <p:cxnSp>
        <p:nvCxnSpPr>
          <p:cNvPr id="10" name="Rett linje 9"/>
          <p:cNvCxnSpPr/>
          <p:nvPr/>
        </p:nvCxnSpPr>
        <p:spPr>
          <a:xfrm>
            <a:off x="1283696" y="6135176"/>
            <a:ext cx="7380000" cy="0"/>
          </a:xfrm>
          <a:prstGeom prst="line">
            <a:avLst/>
          </a:prstGeom>
          <a:ln w="38100">
            <a:gradFill>
              <a:gsLst>
                <a:gs pos="0">
                  <a:schemeClr val="accent1"/>
                </a:gs>
                <a:gs pos="54000">
                  <a:srgbClr val="82B061"/>
                </a:gs>
                <a:gs pos="100000">
                  <a:srgbClr val="D3FFAF"/>
                </a:gs>
              </a:gsLst>
              <a:lin ang="4800000" scaled="0"/>
            </a:gradFill>
          </a:ln>
        </p:spPr>
        <p:style>
          <a:lnRef idx="1">
            <a:schemeClr val="accent1"/>
          </a:lnRef>
          <a:fillRef idx="0">
            <a:schemeClr val="accent1"/>
          </a:fillRef>
          <a:effectRef idx="0">
            <a:schemeClr val="accent1"/>
          </a:effectRef>
          <a:fontRef idx="minor">
            <a:schemeClr val="tx1"/>
          </a:fontRef>
        </p:style>
      </p:cxnSp>
      <p:pic>
        <p:nvPicPr>
          <p:cNvPr id="12" name="Plassholder for innhold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636" y="6204768"/>
            <a:ext cx="2376264" cy="464592"/>
          </a:xfrm>
          <a:prstGeom prst="rect">
            <a:avLst/>
          </a:prstGeom>
        </p:spPr>
      </p:pic>
    </p:spTree>
    <p:extLst>
      <p:ext uri="{BB962C8B-B14F-4D97-AF65-F5344CB8AC3E}">
        <p14:creationId xmlns:p14="http://schemas.microsoft.com/office/powerpoint/2010/main" val="4220317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spcBef>
          <a:spcPct val="0"/>
        </a:spcBef>
        <a:buNone/>
        <a:defRPr sz="4000" b="1" kern="1200">
          <a:solidFill>
            <a:schemeClr val="tx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on@ssb.no"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pai-crvs.org/resources/publicati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Autofit/>
          </a:bodyPr>
          <a:lstStyle/>
          <a:p>
            <a:r>
              <a:rPr lang="nb-NO" sz="4800" dirty="0"/>
              <a:t>Guidelines and </a:t>
            </a:r>
            <a:r>
              <a:rPr lang="nb-NO" sz="4800" dirty="0" err="1"/>
              <a:t>template</a:t>
            </a:r>
            <a:r>
              <a:rPr lang="nb-NO" sz="4800" dirty="0"/>
              <a:t> for A </a:t>
            </a:r>
            <a:r>
              <a:rPr lang="nb-NO" sz="4800" b="1" dirty="0"/>
              <a:t>vital </a:t>
            </a:r>
            <a:r>
              <a:rPr lang="nb-NO" sz="4800" b="1" dirty="0" err="1"/>
              <a:t>statistics</a:t>
            </a:r>
            <a:r>
              <a:rPr lang="nb-NO" sz="4800" b="1" dirty="0"/>
              <a:t> report</a:t>
            </a:r>
          </a:p>
        </p:txBody>
      </p:sp>
      <p:sp>
        <p:nvSpPr>
          <p:cNvPr id="3" name="Undertittel 2"/>
          <p:cNvSpPr>
            <a:spLocks noGrp="1"/>
          </p:cNvSpPr>
          <p:nvPr>
            <p:ph type="subTitle" idx="1"/>
          </p:nvPr>
        </p:nvSpPr>
        <p:spPr>
          <a:xfrm>
            <a:off x="3707904" y="4725144"/>
            <a:ext cx="4962872" cy="1252736"/>
          </a:xfrm>
        </p:spPr>
        <p:txBody>
          <a:bodyPr>
            <a:normAutofit/>
          </a:bodyPr>
          <a:lstStyle/>
          <a:p>
            <a:pPr algn="r"/>
            <a:r>
              <a:rPr lang="nb-NO" sz="1800" dirty="0"/>
              <a:t>Vibeke Oestreich Nielsen</a:t>
            </a:r>
          </a:p>
          <a:p>
            <a:pPr algn="r"/>
            <a:r>
              <a:rPr lang="nb-NO" sz="1400" dirty="0"/>
              <a:t>Head </a:t>
            </a:r>
            <a:r>
              <a:rPr lang="nb-NO" sz="1400" dirty="0" err="1"/>
              <a:t>of</a:t>
            </a:r>
            <a:r>
              <a:rPr lang="nb-NO" sz="1400" dirty="0"/>
              <a:t> </a:t>
            </a:r>
            <a:r>
              <a:rPr lang="nb-NO" sz="1400" dirty="0" err="1"/>
              <a:t>Division</a:t>
            </a:r>
            <a:r>
              <a:rPr lang="nb-NO" sz="1400" dirty="0"/>
              <a:t> for Development Cooperation </a:t>
            </a:r>
          </a:p>
          <a:p>
            <a:pPr algn="r"/>
            <a:r>
              <a:rPr lang="nb-NO" sz="1400" dirty="0" err="1"/>
              <a:t>Statistics</a:t>
            </a:r>
            <a:r>
              <a:rPr lang="nb-NO" sz="1400" dirty="0"/>
              <a:t> Norway</a:t>
            </a:r>
          </a:p>
          <a:p>
            <a:pPr algn="r"/>
            <a:r>
              <a:rPr lang="nb-NO" sz="1800" dirty="0">
                <a:hlinkClick r:id="rId2"/>
              </a:rPr>
              <a:t>von@ssb.no</a:t>
            </a:r>
            <a:endParaRPr lang="nb-NO" sz="1800" dirty="0"/>
          </a:p>
          <a:p>
            <a:endParaRPr lang="nb-NO" dirty="0"/>
          </a:p>
        </p:txBody>
      </p:sp>
    </p:spTree>
    <p:extLst>
      <p:ext uri="{BB962C8B-B14F-4D97-AF65-F5344CB8AC3E}">
        <p14:creationId xmlns:p14="http://schemas.microsoft.com/office/powerpoint/2010/main" val="72939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404664"/>
            <a:ext cx="8301608" cy="1152128"/>
          </a:xfrm>
        </p:spPr>
        <p:txBody>
          <a:bodyPr>
            <a:noAutofit/>
          </a:bodyPr>
          <a:lstStyle/>
          <a:p>
            <a:r>
              <a:rPr lang="en-US" sz="3200" dirty="0">
                <a:solidFill>
                  <a:schemeClr val="accent1">
                    <a:lumMod val="75000"/>
                  </a:schemeClr>
                </a:solidFill>
              </a:rPr>
              <a:t>Chapter 3: </a:t>
            </a:r>
            <a:br>
              <a:rPr lang="en-US" sz="3200" dirty="0">
                <a:solidFill>
                  <a:schemeClr val="accent1">
                    <a:lumMod val="75000"/>
                  </a:schemeClr>
                </a:solidFill>
              </a:rPr>
            </a:br>
            <a:r>
              <a:rPr lang="en-US" sz="3200" dirty="0">
                <a:solidFill>
                  <a:schemeClr val="accent1">
                    <a:lumMod val="75000"/>
                  </a:schemeClr>
                </a:solidFill>
              </a:rPr>
              <a:t>Data quality, completeness and definitions</a:t>
            </a:r>
            <a:endParaRPr lang="nb-NO" sz="3200" dirty="0">
              <a:solidFill>
                <a:schemeClr val="accent1">
                  <a:lumMod val="75000"/>
                </a:schemeClr>
              </a:solidFill>
            </a:endParaRPr>
          </a:p>
        </p:txBody>
      </p:sp>
      <p:sp>
        <p:nvSpPr>
          <p:cNvPr id="3" name="Plassholder for innhold 2"/>
          <p:cNvSpPr>
            <a:spLocks noGrp="1"/>
          </p:cNvSpPr>
          <p:nvPr>
            <p:ph sz="quarter" idx="13"/>
          </p:nvPr>
        </p:nvSpPr>
        <p:spPr>
          <a:xfrm>
            <a:off x="1115616" y="2060848"/>
            <a:ext cx="8352928" cy="3888432"/>
          </a:xfrm>
        </p:spPr>
        <p:txBody>
          <a:bodyPr>
            <a:noAutofit/>
          </a:bodyPr>
          <a:lstStyle/>
          <a:p>
            <a:pPr marL="0" indent="0">
              <a:buNone/>
            </a:pPr>
            <a:r>
              <a:rPr lang="en-US" dirty="0"/>
              <a:t>3.1</a:t>
            </a:r>
            <a:r>
              <a:rPr lang="nb-NO" dirty="0"/>
              <a:t>	</a:t>
            </a:r>
            <a:r>
              <a:rPr lang="en-US" dirty="0"/>
              <a:t>Quality of data</a:t>
            </a:r>
            <a:endParaRPr lang="nb-NO" dirty="0"/>
          </a:p>
          <a:p>
            <a:pPr marL="0" indent="0">
              <a:buNone/>
            </a:pPr>
            <a:r>
              <a:rPr lang="en-GB" dirty="0"/>
              <a:t>3.2</a:t>
            </a:r>
            <a:r>
              <a:rPr lang="nb-NO" dirty="0"/>
              <a:t>	</a:t>
            </a:r>
            <a:r>
              <a:rPr lang="en-GB" dirty="0"/>
              <a:t>Co</a:t>
            </a:r>
            <a:r>
              <a:rPr lang="nb-NO" dirty="0" err="1"/>
              <a:t>mpleteness</a:t>
            </a:r>
            <a:endParaRPr lang="nb-NO" dirty="0"/>
          </a:p>
          <a:p>
            <a:pPr marL="0" indent="0">
              <a:buNone/>
            </a:pPr>
            <a:r>
              <a:rPr lang="en-GB" sz="2400" dirty="0"/>
              <a:t>	3.2.1.</a:t>
            </a:r>
            <a:r>
              <a:rPr lang="nb-NO" sz="2400" dirty="0"/>
              <a:t>	</a:t>
            </a:r>
            <a:r>
              <a:rPr lang="en-GB" sz="2400" dirty="0"/>
              <a:t>Completeness by group</a:t>
            </a:r>
            <a:endParaRPr lang="nb-NO" sz="2400" dirty="0"/>
          </a:p>
          <a:p>
            <a:pPr marL="0" indent="0">
              <a:buNone/>
            </a:pPr>
            <a:r>
              <a:rPr lang="en-GB" sz="2400" dirty="0"/>
              <a:t>	3.2.2.</a:t>
            </a:r>
            <a:r>
              <a:rPr lang="nb-NO" sz="2400" dirty="0"/>
              <a:t>	</a:t>
            </a:r>
            <a:r>
              <a:rPr lang="en-GB" sz="2400" dirty="0"/>
              <a:t>Completeness rates over time</a:t>
            </a:r>
          </a:p>
          <a:p>
            <a:pPr marL="0" indent="0">
              <a:buNone/>
            </a:pPr>
            <a:r>
              <a:rPr lang="en-GB" dirty="0"/>
              <a:t>3.3 	Definitions and specifications</a:t>
            </a:r>
            <a:endParaRPr lang="nb-NO" sz="2400" dirty="0"/>
          </a:p>
        </p:txBody>
      </p:sp>
    </p:spTree>
    <p:extLst>
      <p:ext uri="{BB962C8B-B14F-4D97-AF65-F5344CB8AC3E}">
        <p14:creationId xmlns:p14="http://schemas.microsoft.com/office/powerpoint/2010/main" val="2720749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41728"/>
            <a:ext cx="7427168" cy="1143000"/>
          </a:xfrm>
        </p:spPr>
        <p:txBody>
          <a:bodyPr>
            <a:normAutofit/>
          </a:bodyPr>
          <a:lstStyle/>
          <a:p>
            <a:r>
              <a:rPr lang="en-US" sz="3200" b="1" dirty="0">
                <a:solidFill>
                  <a:schemeClr val="accent1">
                    <a:lumMod val="75000"/>
                  </a:schemeClr>
                </a:solidFill>
              </a:rPr>
              <a:t>Birth registration completeness </a:t>
            </a:r>
            <a:br>
              <a:rPr lang="en-US" sz="3200" b="1" dirty="0">
                <a:solidFill>
                  <a:schemeClr val="accent1">
                    <a:lumMod val="75000"/>
                  </a:schemeClr>
                </a:solidFill>
              </a:rPr>
            </a:br>
            <a:r>
              <a:rPr lang="en-US" sz="3200" b="1" dirty="0">
                <a:solidFill>
                  <a:schemeClr val="accent1">
                    <a:lumMod val="75000"/>
                  </a:schemeClr>
                </a:solidFill>
              </a:rPr>
              <a:t> South Africa 2015</a:t>
            </a:r>
            <a:endParaRPr lang="nb-NO" sz="3600" dirty="0">
              <a:solidFill>
                <a:schemeClr val="accent1">
                  <a:lumMod val="75000"/>
                </a:schemeClr>
              </a:solidFill>
            </a:endParaRPr>
          </a:p>
        </p:txBody>
      </p:sp>
      <p:sp>
        <p:nvSpPr>
          <p:cNvPr id="3" name="Plassholder for innhold 2"/>
          <p:cNvSpPr>
            <a:spLocks noGrp="1"/>
          </p:cNvSpPr>
          <p:nvPr>
            <p:ph sz="quarter" idx="13"/>
          </p:nvPr>
        </p:nvSpPr>
        <p:spPr>
          <a:xfrm>
            <a:off x="1442528" y="5658485"/>
            <a:ext cx="8229600" cy="4876800"/>
          </a:xfrm>
        </p:spPr>
        <p:txBody>
          <a:bodyPr>
            <a:normAutofit/>
          </a:bodyPr>
          <a:lstStyle/>
          <a:p>
            <a:pPr marL="0" indent="0">
              <a:buNone/>
            </a:pPr>
            <a:r>
              <a:rPr lang="en-GB" altLang="nb-NO" sz="2400" i="1" dirty="0">
                <a:latin typeface="Calibri" panose="020F0502020204030204" pitchFamily="34" charset="0"/>
                <a:ea typeface="MS Mincho" panose="02020609040205080304" pitchFamily="49" charset="-128"/>
                <a:cs typeface="Arial" panose="020B0604020202020204" pitchFamily="34" charset="0"/>
              </a:rPr>
              <a:t>Source</a:t>
            </a:r>
            <a:r>
              <a:rPr lang="en-GB" altLang="nb-NO" sz="2400" dirty="0">
                <a:latin typeface="Calibri" panose="020F0502020204030204" pitchFamily="34" charset="0"/>
                <a:ea typeface="MS Mincho" panose="02020609040205080304" pitchFamily="49" charset="-128"/>
                <a:cs typeface="Arial" panose="020B0604020202020204" pitchFamily="34" charset="0"/>
              </a:rPr>
              <a:t>:  Statistics South Africa (2015a). </a:t>
            </a:r>
            <a:endParaRPr lang="nb-NO" sz="2400" dirty="0"/>
          </a:p>
        </p:txBody>
      </p:sp>
      <p:pic>
        <p:nvPicPr>
          <p:cNvPr id="2049" name="Picture 4">
            <a:extLst>
              <a:ext uri="{FF2B5EF4-FFF2-40B4-BE49-F238E27FC236}">
                <a16:creationId xmlns:a16="http://schemas.microsoft.com/office/drawing/2014/main" id="{9871E2FD-1230-475C-A67D-0FD2A161E8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284728"/>
            <a:ext cx="5832647" cy="43737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FF42540-51CA-4077-A1A4-E50896A8C6B4}"/>
              </a:ext>
            </a:extLst>
          </p:cNvPr>
          <p:cNvSpPr>
            <a:spLocks noChangeArrowheads="1"/>
          </p:cNvSpPr>
          <p:nvPr/>
        </p:nvSpPr>
        <p:spPr bwMode="auto">
          <a:xfrm>
            <a:off x="3347864" y="2543249"/>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nb-NO" sz="1100" b="0" i="0" u="none" strike="noStrike" cap="none" normalizeH="0" baseline="0" dirty="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br>
            <a:endParaRPr kumimoji="0" lang="en-GB"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415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0070C0"/>
                </a:solidFill>
              </a:rPr>
              <a:t>Box 14: </a:t>
            </a:r>
            <a:r>
              <a:rPr lang="nb-NO" dirty="0" err="1">
                <a:solidFill>
                  <a:srgbClr val="0070C0"/>
                </a:solidFill>
              </a:rPr>
              <a:t>Presenting</a:t>
            </a:r>
            <a:r>
              <a:rPr lang="nb-NO" dirty="0">
                <a:solidFill>
                  <a:srgbClr val="0070C0"/>
                </a:solidFill>
              </a:rPr>
              <a:t> data</a:t>
            </a: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1129512"/>
            <a:ext cx="447612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763360"/>
            <a:ext cx="4467379" cy="230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Sylinder 4"/>
          <p:cNvSpPr txBox="1"/>
          <p:nvPr/>
        </p:nvSpPr>
        <p:spPr>
          <a:xfrm>
            <a:off x="4860032" y="1160392"/>
            <a:ext cx="4032448" cy="1631216"/>
          </a:xfrm>
          <a:prstGeom prst="rect">
            <a:avLst/>
          </a:prstGeom>
          <a:noFill/>
        </p:spPr>
        <p:txBody>
          <a:bodyPr wrap="square" rtlCol="0">
            <a:spAutoFit/>
          </a:bodyPr>
          <a:lstStyle/>
          <a:p>
            <a:r>
              <a:rPr lang="nb-NO" sz="2000" dirty="0"/>
              <a:t>The data </a:t>
            </a:r>
            <a:r>
              <a:rPr lang="nb-NO" sz="2000" dirty="0" err="1"/>
              <a:t>are</a:t>
            </a:r>
            <a:r>
              <a:rPr lang="nb-NO" sz="2000" dirty="0"/>
              <a:t> </a:t>
            </a:r>
            <a:r>
              <a:rPr lang="nb-NO" sz="2000" dirty="0" err="1"/>
              <a:t>the</a:t>
            </a:r>
            <a:r>
              <a:rPr lang="nb-NO" sz="2000" dirty="0"/>
              <a:t> same</a:t>
            </a:r>
          </a:p>
          <a:p>
            <a:endParaRPr lang="nb-NO" sz="2000" dirty="0"/>
          </a:p>
          <a:p>
            <a:r>
              <a:rPr lang="nb-NO" sz="2000" dirty="0" err="1"/>
              <a:t>Why</a:t>
            </a:r>
            <a:r>
              <a:rPr lang="nb-NO" sz="2000" dirty="0"/>
              <a:t> do </a:t>
            </a:r>
            <a:r>
              <a:rPr lang="nb-NO" sz="2000" dirty="0" err="1"/>
              <a:t>the</a:t>
            </a:r>
            <a:r>
              <a:rPr lang="nb-NO" sz="2000" dirty="0"/>
              <a:t> </a:t>
            </a:r>
            <a:r>
              <a:rPr lang="nb-NO" sz="2000" dirty="0" err="1"/>
              <a:t>figures</a:t>
            </a:r>
            <a:r>
              <a:rPr lang="nb-NO" sz="2000" dirty="0"/>
              <a:t> </a:t>
            </a:r>
            <a:r>
              <a:rPr lang="nb-NO" sz="2000" dirty="0" err="1"/>
              <a:t>look</a:t>
            </a:r>
            <a:r>
              <a:rPr lang="nb-NO" sz="2000" dirty="0"/>
              <a:t> different?</a:t>
            </a:r>
          </a:p>
          <a:p>
            <a:endParaRPr lang="nb-NO" sz="2000" dirty="0"/>
          </a:p>
          <a:p>
            <a:r>
              <a:rPr lang="nb-NO" sz="2000" dirty="0" err="1"/>
              <a:t>Which</a:t>
            </a:r>
            <a:r>
              <a:rPr lang="nb-NO" sz="2000" dirty="0"/>
              <a:t> </a:t>
            </a:r>
            <a:r>
              <a:rPr lang="nb-NO" sz="2000" dirty="0" err="1"/>
              <a:t>would</a:t>
            </a:r>
            <a:r>
              <a:rPr lang="nb-NO" sz="2000" dirty="0"/>
              <a:t> </a:t>
            </a:r>
            <a:r>
              <a:rPr lang="nb-NO" sz="2000" dirty="0" err="1"/>
              <a:t>you</a:t>
            </a:r>
            <a:r>
              <a:rPr lang="nb-NO" sz="2000" dirty="0"/>
              <a:t> </a:t>
            </a:r>
            <a:r>
              <a:rPr lang="nb-NO" sz="2000" dirty="0" err="1"/>
              <a:t>use</a:t>
            </a:r>
            <a:r>
              <a:rPr lang="nb-NO" sz="2000" dirty="0"/>
              <a:t>?</a:t>
            </a:r>
          </a:p>
        </p:txBody>
      </p:sp>
    </p:spTree>
    <p:extLst>
      <p:ext uri="{BB962C8B-B14F-4D97-AF65-F5344CB8AC3E}">
        <p14:creationId xmlns:p14="http://schemas.microsoft.com/office/powerpoint/2010/main" val="362445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66424"/>
            <a:ext cx="8229600" cy="588283"/>
          </a:xfrm>
        </p:spPr>
        <p:txBody>
          <a:bodyPr>
            <a:noAutofit/>
          </a:bodyPr>
          <a:lstStyle/>
          <a:p>
            <a:r>
              <a:rPr lang="en-US" sz="3600" dirty="0">
                <a:solidFill>
                  <a:schemeClr val="accent1">
                    <a:lumMod val="75000"/>
                  </a:schemeClr>
                </a:solidFill>
              </a:rPr>
              <a:t>Chapters 4 to 7: Vital Statistics</a:t>
            </a:r>
            <a:endParaRPr lang="nb-NO" sz="3600" b="1" dirty="0">
              <a:solidFill>
                <a:schemeClr val="accent1">
                  <a:lumMod val="75000"/>
                </a:schemeClr>
              </a:solidFill>
            </a:endParaRPr>
          </a:p>
        </p:txBody>
      </p:sp>
      <p:sp>
        <p:nvSpPr>
          <p:cNvPr id="3" name="Plassholder for innhold 2"/>
          <p:cNvSpPr>
            <a:spLocks noGrp="1"/>
          </p:cNvSpPr>
          <p:nvPr>
            <p:ph sz="quarter" idx="13"/>
          </p:nvPr>
        </p:nvSpPr>
        <p:spPr>
          <a:xfrm>
            <a:off x="1269976" y="1340768"/>
            <a:ext cx="7416824" cy="4680520"/>
          </a:xfrm>
        </p:spPr>
        <p:txBody>
          <a:bodyPr>
            <a:noAutofit/>
          </a:bodyPr>
          <a:lstStyle/>
          <a:p>
            <a:endParaRPr lang="en-US" sz="2800" dirty="0"/>
          </a:p>
          <a:p>
            <a:r>
              <a:rPr lang="en-US" sz="2800" dirty="0"/>
              <a:t>Key registration variables</a:t>
            </a:r>
            <a:endParaRPr lang="en-US" sz="2400" dirty="0"/>
          </a:p>
          <a:p>
            <a:r>
              <a:rPr lang="en-US" dirty="0"/>
              <a:t>Key i</a:t>
            </a:r>
            <a:r>
              <a:rPr lang="en-US" sz="2800" dirty="0"/>
              <a:t>ndicators and calculation</a:t>
            </a:r>
          </a:p>
          <a:p>
            <a:r>
              <a:rPr lang="en-US" dirty="0"/>
              <a:t>Template tables </a:t>
            </a:r>
          </a:p>
          <a:p>
            <a:r>
              <a:rPr lang="en-US" sz="2800" dirty="0"/>
              <a:t>Selected examples</a:t>
            </a:r>
          </a:p>
        </p:txBody>
      </p:sp>
    </p:spTree>
    <p:extLst>
      <p:ext uri="{BB962C8B-B14F-4D97-AF65-F5344CB8AC3E}">
        <p14:creationId xmlns:p14="http://schemas.microsoft.com/office/powerpoint/2010/main" val="238868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692696"/>
            <a:ext cx="8229600" cy="1296144"/>
          </a:xfrm>
        </p:spPr>
        <p:txBody>
          <a:bodyPr>
            <a:noAutofit/>
          </a:bodyPr>
          <a:lstStyle/>
          <a:p>
            <a:r>
              <a:rPr lang="en-GB" sz="2400" b="1" dirty="0">
                <a:solidFill>
                  <a:schemeClr val="tx2">
                    <a:lumMod val="75000"/>
                  </a:schemeClr>
                </a:solidFill>
              </a:rPr>
              <a:t>Template table: Registered live births by place of occurrence, 20xx– 201x</a:t>
            </a:r>
            <a:endParaRPr lang="nb-NO" sz="2400" dirty="0">
              <a:solidFill>
                <a:schemeClr val="tx2">
                  <a:lumMod val="75000"/>
                </a:schemeClr>
              </a:solidFill>
            </a:endParaRPr>
          </a:p>
        </p:txBody>
      </p:sp>
      <p:graphicFrame>
        <p:nvGraphicFramePr>
          <p:cNvPr id="4" name="Tabell 3"/>
          <p:cNvGraphicFramePr>
            <a:graphicFrameLocks noGrp="1"/>
          </p:cNvGraphicFramePr>
          <p:nvPr>
            <p:extLst>
              <p:ext uri="{D42A27DB-BD31-4B8C-83A1-F6EECF244321}">
                <p14:modId xmlns:p14="http://schemas.microsoft.com/office/powerpoint/2010/main" val="3989000805"/>
              </p:ext>
            </p:extLst>
          </p:nvPr>
        </p:nvGraphicFramePr>
        <p:xfrm>
          <a:off x="1547664" y="2348880"/>
          <a:ext cx="6912769" cy="3384377"/>
        </p:xfrm>
        <a:graphic>
          <a:graphicData uri="http://schemas.openxmlformats.org/drawingml/2006/table">
            <a:tbl>
              <a:tblPr firstRow="1" firstCol="1" bandRow="1" bandCol="1">
                <a:tableStyleId>{5C22544A-7EE6-4342-B048-85BDC9FD1C3A}</a:tableStyleId>
              </a:tblPr>
              <a:tblGrid>
                <a:gridCol w="1679944">
                  <a:extLst>
                    <a:ext uri="{9D8B030D-6E8A-4147-A177-3AD203B41FA5}">
                      <a16:colId xmlns:a16="http://schemas.microsoft.com/office/drawing/2014/main" val="20000"/>
                    </a:ext>
                  </a:extLst>
                </a:gridCol>
                <a:gridCol w="1199960">
                  <a:extLst>
                    <a:ext uri="{9D8B030D-6E8A-4147-A177-3AD203B41FA5}">
                      <a16:colId xmlns:a16="http://schemas.microsoft.com/office/drawing/2014/main" val="20001"/>
                    </a:ext>
                  </a:extLst>
                </a:gridCol>
                <a:gridCol w="1480951">
                  <a:extLst>
                    <a:ext uri="{9D8B030D-6E8A-4147-A177-3AD203B41FA5}">
                      <a16:colId xmlns:a16="http://schemas.microsoft.com/office/drawing/2014/main" val="20002"/>
                    </a:ext>
                  </a:extLst>
                </a:gridCol>
                <a:gridCol w="1275957">
                  <a:extLst>
                    <a:ext uri="{9D8B030D-6E8A-4147-A177-3AD203B41FA5}">
                      <a16:colId xmlns:a16="http://schemas.microsoft.com/office/drawing/2014/main" val="20003"/>
                    </a:ext>
                  </a:extLst>
                </a:gridCol>
                <a:gridCol w="1275957">
                  <a:extLst>
                    <a:ext uri="{9D8B030D-6E8A-4147-A177-3AD203B41FA5}">
                      <a16:colId xmlns:a16="http://schemas.microsoft.com/office/drawing/2014/main" val="20004"/>
                    </a:ext>
                  </a:extLst>
                </a:gridCol>
              </a:tblGrid>
              <a:tr h="1217925">
                <a:tc>
                  <a:txBody>
                    <a:bodyPr/>
                    <a:lstStyle/>
                    <a:p>
                      <a:endParaRPr lang="nb-NO" sz="1800" dirty="0">
                        <a:effectLst/>
                        <a:latin typeface="Calibri"/>
                      </a:endParaRPr>
                    </a:p>
                  </a:txBody>
                  <a:tcPr marL="68580" marR="68580" marT="0" marB="0"/>
                </a:tc>
                <a:tc>
                  <a:txBody>
                    <a:bodyPr/>
                    <a:lstStyle/>
                    <a:p>
                      <a:pPr>
                        <a:lnSpc>
                          <a:spcPct val="115000"/>
                        </a:lnSpc>
                        <a:spcAft>
                          <a:spcPts val="0"/>
                        </a:spcAft>
                      </a:pPr>
                      <a:r>
                        <a:rPr lang="en-GB" sz="1800" dirty="0">
                          <a:effectLst/>
                        </a:rPr>
                        <a:t>Total</a:t>
                      </a:r>
                      <a:endParaRPr lang="nb-NO"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Health facility</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At home</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Other</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41613">
                <a:tc>
                  <a:txBody>
                    <a:bodyPr/>
                    <a:lstStyle/>
                    <a:p>
                      <a:pPr algn="ctr">
                        <a:lnSpc>
                          <a:spcPct val="115000"/>
                        </a:lnSpc>
                        <a:spcAft>
                          <a:spcPts val="0"/>
                        </a:spcAft>
                      </a:pPr>
                      <a:r>
                        <a:rPr lang="en-GB" sz="1800">
                          <a:effectLst/>
                        </a:rPr>
                        <a:t>:</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 </a:t>
                      </a:r>
                      <a:endParaRPr lang="nb-NO"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 </a:t>
                      </a:r>
                      <a:endParaRPr lang="nb-NO"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41613">
                <a:tc>
                  <a:txBody>
                    <a:bodyPr/>
                    <a:lstStyle/>
                    <a:p>
                      <a:pPr algn="ctr">
                        <a:lnSpc>
                          <a:spcPct val="115000"/>
                        </a:lnSpc>
                        <a:spcAft>
                          <a:spcPts val="0"/>
                        </a:spcAft>
                      </a:pPr>
                      <a:r>
                        <a:rPr lang="en-GB" sz="1800">
                          <a:effectLst/>
                        </a:rPr>
                        <a:t>2012</a:t>
                      </a:r>
                      <a:endParaRPr lang="nb-NO" sz="1800">
                        <a:effectLst/>
                        <a:latin typeface="Calibri"/>
                        <a:ea typeface="Calibri"/>
                        <a:cs typeface="Times New Roman"/>
                      </a:endParaRPr>
                    </a:p>
                  </a:txBody>
                  <a:tcPr marL="68580" marR="68580" marT="0" marB="0"/>
                </a:tc>
                <a:tc>
                  <a:txBody>
                    <a:bodyPr/>
                    <a:lstStyle/>
                    <a:p>
                      <a:endParaRPr lang="nb-NO" sz="1800">
                        <a:effectLst/>
                        <a:latin typeface="Calibri"/>
                      </a:endParaRPr>
                    </a:p>
                  </a:txBody>
                  <a:tcPr marL="68580" marR="68580" marT="0" marB="0"/>
                </a:tc>
                <a:tc>
                  <a:txBody>
                    <a:bodyPr/>
                    <a:lstStyle/>
                    <a:p>
                      <a:endParaRPr lang="nb-NO" sz="1800">
                        <a:effectLst/>
                        <a:latin typeface="Calibri"/>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endParaRPr lang="nb-NO" sz="1800">
                        <a:effectLst/>
                        <a:latin typeface="Calibri"/>
                      </a:endParaRPr>
                    </a:p>
                  </a:txBody>
                  <a:tcPr marL="68580" marR="68580" marT="0" marB="0"/>
                </a:tc>
                <a:extLst>
                  <a:ext uri="{0D108BD9-81ED-4DB2-BD59-A6C34878D82A}">
                    <a16:rowId xmlns:a16="http://schemas.microsoft.com/office/drawing/2014/main" val="10002"/>
                  </a:ext>
                </a:extLst>
              </a:tr>
              <a:tr h="541613">
                <a:tc>
                  <a:txBody>
                    <a:bodyPr/>
                    <a:lstStyle/>
                    <a:p>
                      <a:pPr algn="ctr">
                        <a:lnSpc>
                          <a:spcPct val="115000"/>
                        </a:lnSpc>
                        <a:spcAft>
                          <a:spcPts val="0"/>
                        </a:spcAft>
                      </a:pPr>
                      <a:r>
                        <a:rPr lang="en-GB" sz="1800">
                          <a:effectLst/>
                        </a:rPr>
                        <a:t>2013</a:t>
                      </a:r>
                      <a:endParaRPr lang="nb-NO" sz="1800">
                        <a:effectLst/>
                        <a:latin typeface="Calibri"/>
                        <a:ea typeface="Calibri"/>
                        <a:cs typeface="Times New Roman"/>
                      </a:endParaRPr>
                    </a:p>
                  </a:txBody>
                  <a:tcPr marL="68580" marR="68580" marT="0" marB="0"/>
                </a:tc>
                <a:tc>
                  <a:txBody>
                    <a:bodyPr/>
                    <a:lstStyle/>
                    <a:p>
                      <a:endParaRPr lang="nb-NO" sz="1800">
                        <a:effectLst/>
                        <a:latin typeface="Calibri"/>
                      </a:endParaRPr>
                    </a:p>
                  </a:txBody>
                  <a:tcPr marL="68580" marR="68580" marT="0" marB="0"/>
                </a:tc>
                <a:tc>
                  <a:txBody>
                    <a:bodyPr/>
                    <a:lstStyle/>
                    <a:p>
                      <a:endParaRPr lang="nb-NO" sz="1800">
                        <a:effectLst/>
                        <a:latin typeface="Calibri"/>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endParaRPr lang="nb-NO" sz="1800">
                        <a:effectLst/>
                        <a:latin typeface="Calibri"/>
                      </a:endParaRPr>
                    </a:p>
                  </a:txBody>
                  <a:tcPr marL="68580" marR="68580" marT="0" marB="0"/>
                </a:tc>
                <a:extLst>
                  <a:ext uri="{0D108BD9-81ED-4DB2-BD59-A6C34878D82A}">
                    <a16:rowId xmlns:a16="http://schemas.microsoft.com/office/drawing/2014/main" val="10003"/>
                  </a:ext>
                </a:extLst>
              </a:tr>
              <a:tr h="541613">
                <a:tc>
                  <a:txBody>
                    <a:bodyPr/>
                    <a:lstStyle/>
                    <a:p>
                      <a:pPr algn="ctr">
                        <a:lnSpc>
                          <a:spcPct val="115000"/>
                        </a:lnSpc>
                        <a:spcAft>
                          <a:spcPts val="0"/>
                        </a:spcAft>
                      </a:pPr>
                      <a:r>
                        <a:rPr lang="en-GB" sz="1800">
                          <a:effectLst/>
                        </a:rPr>
                        <a:t>2014</a:t>
                      </a:r>
                      <a:endParaRPr lang="nb-NO" sz="1800">
                        <a:effectLst/>
                        <a:latin typeface="Calibri"/>
                        <a:ea typeface="Calibri"/>
                        <a:cs typeface="Times New Roman"/>
                      </a:endParaRPr>
                    </a:p>
                  </a:txBody>
                  <a:tcPr marL="68580" marR="68580" marT="0" marB="0"/>
                </a:tc>
                <a:tc>
                  <a:txBody>
                    <a:bodyPr/>
                    <a:lstStyle/>
                    <a:p>
                      <a:endParaRPr lang="nb-NO" sz="1800">
                        <a:effectLst/>
                        <a:latin typeface="Calibri"/>
                      </a:endParaRPr>
                    </a:p>
                  </a:txBody>
                  <a:tcPr marL="68580" marR="68580" marT="0" marB="0"/>
                </a:tc>
                <a:tc>
                  <a:txBody>
                    <a:bodyPr/>
                    <a:lstStyle/>
                    <a:p>
                      <a:endParaRPr lang="nb-NO" sz="1800">
                        <a:effectLst/>
                        <a:latin typeface="Calibri"/>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endParaRPr lang="nb-NO" sz="1800" dirty="0">
                        <a:effectLst/>
                        <a:latin typeface="Calibri"/>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67283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3"/>
          </p:nvPr>
        </p:nvSpPr>
        <p:spPr>
          <a:xfrm>
            <a:off x="395536" y="1254770"/>
            <a:ext cx="8352928" cy="1656184"/>
          </a:xfrm>
        </p:spPr>
        <p:txBody>
          <a:bodyPr>
            <a:noAutofit/>
          </a:bodyPr>
          <a:lstStyle/>
          <a:p>
            <a:pPr marL="0" indent="0">
              <a:buNone/>
            </a:pPr>
            <a:r>
              <a:rPr lang="nb-NO" sz="2000" dirty="0"/>
              <a:t>	</a:t>
            </a:r>
          </a:p>
        </p:txBody>
      </p:sp>
      <p:graphicFrame>
        <p:nvGraphicFramePr>
          <p:cNvPr id="6" name="Tabell 5"/>
          <p:cNvGraphicFramePr>
            <a:graphicFrameLocks noGrp="1"/>
          </p:cNvGraphicFramePr>
          <p:nvPr>
            <p:extLst>
              <p:ext uri="{D42A27DB-BD31-4B8C-83A1-F6EECF244321}">
                <p14:modId xmlns:p14="http://schemas.microsoft.com/office/powerpoint/2010/main" val="1532658598"/>
              </p:ext>
            </p:extLst>
          </p:nvPr>
        </p:nvGraphicFramePr>
        <p:xfrm>
          <a:off x="2915816" y="1844824"/>
          <a:ext cx="5184574" cy="4111521"/>
        </p:xfrm>
        <a:graphic>
          <a:graphicData uri="http://schemas.openxmlformats.org/drawingml/2006/table">
            <a:tbl>
              <a:tblPr firstRow="1" firstCol="1" bandRow="1">
                <a:tableStyleId>{5C22544A-7EE6-4342-B048-85BDC9FD1C3A}</a:tableStyleId>
              </a:tblPr>
              <a:tblGrid>
                <a:gridCol w="1452306">
                  <a:extLst>
                    <a:ext uri="{9D8B030D-6E8A-4147-A177-3AD203B41FA5}">
                      <a16:colId xmlns:a16="http://schemas.microsoft.com/office/drawing/2014/main" val="20000"/>
                    </a:ext>
                  </a:extLst>
                </a:gridCol>
                <a:gridCol w="1317439">
                  <a:extLst>
                    <a:ext uri="{9D8B030D-6E8A-4147-A177-3AD203B41FA5}">
                      <a16:colId xmlns:a16="http://schemas.microsoft.com/office/drawing/2014/main" val="20001"/>
                    </a:ext>
                  </a:extLst>
                </a:gridCol>
                <a:gridCol w="1006533">
                  <a:extLst>
                    <a:ext uri="{9D8B030D-6E8A-4147-A177-3AD203B41FA5}">
                      <a16:colId xmlns:a16="http://schemas.microsoft.com/office/drawing/2014/main" val="20002"/>
                    </a:ext>
                  </a:extLst>
                </a:gridCol>
                <a:gridCol w="1408296">
                  <a:extLst>
                    <a:ext uri="{9D8B030D-6E8A-4147-A177-3AD203B41FA5}">
                      <a16:colId xmlns:a16="http://schemas.microsoft.com/office/drawing/2014/main" val="20003"/>
                    </a:ext>
                  </a:extLst>
                </a:gridCol>
              </a:tblGrid>
              <a:tr h="272875">
                <a:tc>
                  <a:txBody>
                    <a:bodyPr/>
                    <a:lstStyle/>
                    <a:p>
                      <a:endParaRPr lang="nb-NO" sz="1800" dirty="0">
                        <a:effectLst/>
                        <a:latin typeface="Calibri"/>
                      </a:endParaRPr>
                    </a:p>
                  </a:txBody>
                  <a:tcPr marL="68580" marR="68580" marT="0" marB="0"/>
                </a:tc>
                <a:tc>
                  <a:txBody>
                    <a:bodyPr/>
                    <a:lstStyle/>
                    <a:p>
                      <a:pPr algn="ctr">
                        <a:lnSpc>
                          <a:spcPct val="115000"/>
                        </a:lnSpc>
                        <a:spcAft>
                          <a:spcPts val="0"/>
                        </a:spcAft>
                      </a:pPr>
                      <a:r>
                        <a:rPr lang="en-GB" sz="1800" dirty="0">
                          <a:effectLst/>
                        </a:rPr>
                        <a:t>Total</a:t>
                      </a:r>
                      <a:endParaRPr lang="nb-NO"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Male</a:t>
                      </a:r>
                      <a:endParaRPr lang="nb-NO"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Female</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72875">
                <a:tc>
                  <a:txBody>
                    <a:bodyPr/>
                    <a:lstStyle/>
                    <a:p>
                      <a:pPr algn="ctr">
                        <a:lnSpc>
                          <a:spcPct val="115000"/>
                        </a:lnSpc>
                        <a:spcAft>
                          <a:spcPts val="0"/>
                        </a:spcAft>
                      </a:pPr>
                      <a:r>
                        <a:rPr lang="en-GB" sz="1800" dirty="0">
                          <a:effectLst/>
                        </a:rPr>
                        <a:t>0</a:t>
                      </a:r>
                      <a:endParaRPr lang="nb-NO"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72875">
                <a:tc>
                  <a:txBody>
                    <a:bodyPr/>
                    <a:lstStyle/>
                    <a:p>
                      <a:pPr algn="ctr">
                        <a:lnSpc>
                          <a:spcPct val="115000"/>
                        </a:lnSpc>
                        <a:spcAft>
                          <a:spcPts val="0"/>
                        </a:spcAft>
                      </a:pPr>
                      <a:r>
                        <a:rPr lang="en-GB" sz="1800" dirty="0">
                          <a:effectLst/>
                        </a:rPr>
                        <a:t>1-4</a:t>
                      </a:r>
                      <a:endParaRPr lang="nb-NO"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 </a:t>
                      </a:r>
                      <a:endParaRPr lang="nb-NO"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72875">
                <a:tc>
                  <a:txBody>
                    <a:bodyPr/>
                    <a:lstStyle/>
                    <a:p>
                      <a:pPr algn="ctr">
                        <a:lnSpc>
                          <a:spcPct val="115000"/>
                        </a:lnSpc>
                        <a:spcAft>
                          <a:spcPts val="0"/>
                        </a:spcAft>
                      </a:pPr>
                      <a:r>
                        <a:rPr lang="en-GB" sz="1800">
                          <a:effectLst/>
                        </a:rPr>
                        <a:t>5-9</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 </a:t>
                      </a:r>
                      <a:endParaRPr lang="nb-NO"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72875">
                <a:tc>
                  <a:txBody>
                    <a:bodyPr/>
                    <a:lstStyle/>
                    <a:p>
                      <a:pPr algn="ctr">
                        <a:lnSpc>
                          <a:spcPct val="115000"/>
                        </a:lnSpc>
                        <a:spcAft>
                          <a:spcPts val="0"/>
                        </a:spcAft>
                      </a:pPr>
                      <a:r>
                        <a:rPr lang="en-GB" sz="1800">
                          <a:effectLst/>
                        </a:rPr>
                        <a:t>10-14</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 </a:t>
                      </a:r>
                      <a:endParaRPr lang="nb-NO"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72875">
                <a:tc>
                  <a:txBody>
                    <a:bodyPr/>
                    <a:lstStyle/>
                    <a:p>
                      <a:pPr algn="ctr">
                        <a:lnSpc>
                          <a:spcPct val="115000"/>
                        </a:lnSpc>
                        <a:spcAft>
                          <a:spcPts val="0"/>
                        </a:spcAft>
                      </a:pPr>
                      <a:r>
                        <a:rPr lang="en-GB" sz="1800" dirty="0">
                          <a:effectLst/>
                        </a:rPr>
                        <a:t>15-19</a:t>
                      </a:r>
                      <a:endParaRPr lang="nb-NO"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72875">
                <a:tc>
                  <a:txBody>
                    <a:bodyPr/>
                    <a:lstStyle/>
                    <a:p>
                      <a:pPr algn="ctr">
                        <a:lnSpc>
                          <a:spcPct val="115000"/>
                        </a:lnSpc>
                        <a:spcAft>
                          <a:spcPts val="0"/>
                        </a:spcAft>
                      </a:pPr>
                      <a:r>
                        <a:rPr lang="en-GB" sz="1800">
                          <a:effectLst/>
                        </a:rPr>
                        <a:t>20-24</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72875">
                <a:tc>
                  <a:txBody>
                    <a:bodyPr/>
                    <a:lstStyle/>
                    <a:p>
                      <a:pPr algn="ctr">
                        <a:lnSpc>
                          <a:spcPct val="115000"/>
                        </a:lnSpc>
                        <a:spcAft>
                          <a:spcPts val="0"/>
                        </a:spcAft>
                      </a:pPr>
                      <a:r>
                        <a:rPr lang="en-GB" sz="1800">
                          <a:effectLst/>
                        </a:rPr>
                        <a:t>…</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72875">
                <a:tc>
                  <a:txBody>
                    <a:bodyPr/>
                    <a:lstStyle/>
                    <a:p>
                      <a:pPr algn="ctr">
                        <a:lnSpc>
                          <a:spcPct val="115000"/>
                        </a:lnSpc>
                        <a:spcAft>
                          <a:spcPts val="0"/>
                        </a:spcAft>
                      </a:pPr>
                      <a:r>
                        <a:rPr lang="en-GB" sz="1800" dirty="0">
                          <a:effectLst/>
                        </a:rPr>
                        <a:t>…</a:t>
                      </a:r>
                      <a:endParaRPr lang="nb-NO"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72875">
                <a:tc>
                  <a:txBody>
                    <a:bodyPr/>
                    <a:lstStyle/>
                    <a:p>
                      <a:pPr algn="ctr">
                        <a:lnSpc>
                          <a:spcPct val="115000"/>
                        </a:lnSpc>
                        <a:spcAft>
                          <a:spcPts val="0"/>
                        </a:spcAft>
                      </a:pPr>
                      <a:r>
                        <a:rPr lang="en-GB" sz="1800">
                          <a:effectLst/>
                        </a:rPr>
                        <a:t>95-99</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72875">
                <a:tc>
                  <a:txBody>
                    <a:bodyPr/>
                    <a:lstStyle/>
                    <a:p>
                      <a:pPr algn="ctr">
                        <a:lnSpc>
                          <a:spcPct val="115000"/>
                        </a:lnSpc>
                        <a:spcAft>
                          <a:spcPts val="0"/>
                        </a:spcAft>
                      </a:pPr>
                      <a:r>
                        <a:rPr lang="en-GB" sz="1800">
                          <a:effectLst/>
                        </a:rPr>
                        <a:t>100+</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325905">
                <a:tc>
                  <a:txBody>
                    <a:bodyPr/>
                    <a:lstStyle/>
                    <a:p>
                      <a:pPr algn="ctr">
                        <a:lnSpc>
                          <a:spcPct val="115000"/>
                        </a:lnSpc>
                        <a:spcAft>
                          <a:spcPts val="0"/>
                        </a:spcAft>
                      </a:pPr>
                      <a:r>
                        <a:rPr lang="en-GB" sz="1800">
                          <a:effectLst/>
                        </a:rPr>
                        <a:t>Not known</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72875">
                <a:tc>
                  <a:txBody>
                    <a:bodyPr/>
                    <a:lstStyle/>
                    <a:p>
                      <a:pPr algn="ctr">
                        <a:lnSpc>
                          <a:spcPct val="115000"/>
                        </a:lnSpc>
                        <a:spcAft>
                          <a:spcPts val="0"/>
                        </a:spcAft>
                      </a:pPr>
                      <a:r>
                        <a:rPr lang="en-GB" sz="1800">
                          <a:effectLst/>
                        </a:rPr>
                        <a:t>Total</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nb-NO"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 </a:t>
                      </a:r>
                      <a:endParaRPr lang="nb-NO" sz="18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7" name="Tittel 1"/>
          <p:cNvSpPr txBox="1">
            <a:spLocks/>
          </p:cNvSpPr>
          <p:nvPr/>
        </p:nvSpPr>
        <p:spPr>
          <a:xfrm>
            <a:off x="827584" y="536430"/>
            <a:ext cx="5184574" cy="864096"/>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sz="2400" b="1" dirty="0">
                <a:solidFill>
                  <a:schemeClr val="tx2">
                    <a:lumMod val="75000"/>
                  </a:schemeClr>
                </a:solidFill>
              </a:rPr>
              <a:t>Table 5.1 Registered deaths by age and gender, 201x</a:t>
            </a:r>
            <a:endParaRPr lang="nb-NO" sz="2400" dirty="0">
              <a:solidFill>
                <a:schemeClr val="tx2">
                  <a:lumMod val="75000"/>
                </a:schemeClr>
              </a:solidFill>
            </a:endParaRPr>
          </a:p>
        </p:txBody>
      </p:sp>
    </p:spTree>
    <p:extLst>
      <p:ext uri="{BB962C8B-B14F-4D97-AF65-F5344CB8AC3E}">
        <p14:creationId xmlns:p14="http://schemas.microsoft.com/office/powerpoint/2010/main" val="65312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764704"/>
            <a:ext cx="8229600" cy="706090"/>
          </a:xfrm>
        </p:spPr>
        <p:txBody>
          <a:bodyPr>
            <a:normAutofit/>
          </a:bodyPr>
          <a:lstStyle/>
          <a:p>
            <a:r>
              <a:rPr lang="nb-NO" sz="3600" b="1" dirty="0" err="1">
                <a:solidFill>
                  <a:schemeClr val="tx2"/>
                </a:solidFill>
              </a:rPr>
              <a:t>Annexes</a:t>
            </a:r>
            <a:endParaRPr lang="nb-NO" sz="3600" b="1" dirty="0">
              <a:solidFill>
                <a:schemeClr val="tx2"/>
              </a:solidFill>
            </a:endParaRPr>
          </a:p>
        </p:txBody>
      </p:sp>
      <p:sp>
        <p:nvSpPr>
          <p:cNvPr id="3" name="Plassholder for innhold 2"/>
          <p:cNvSpPr>
            <a:spLocks noGrp="1"/>
          </p:cNvSpPr>
          <p:nvPr>
            <p:ph sz="quarter" idx="13"/>
          </p:nvPr>
        </p:nvSpPr>
        <p:spPr>
          <a:xfrm>
            <a:off x="539552" y="1844824"/>
            <a:ext cx="8352928" cy="3949899"/>
          </a:xfrm>
        </p:spPr>
        <p:txBody>
          <a:bodyPr>
            <a:normAutofit/>
          </a:bodyPr>
          <a:lstStyle/>
          <a:p>
            <a:r>
              <a:rPr lang="en-GB" sz="2800" dirty="0"/>
              <a:t>List of civil registration variables</a:t>
            </a:r>
          </a:p>
          <a:p>
            <a:r>
              <a:rPr lang="en-GB" sz="2800" dirty="0"/>
              <a:t>List of tabulations</a:t>
            </a:r>
          </a:p>
          <a:p>
            <a:r>
              <a:rPr lang="en-GB" sz="2800" dirty="0"/>
              <a:t>Notification and/or registration forms for births and deaths</a:t>
            </a:r>
          </a:p>
          <a:p>
            <a:r>
              <a:rPr lang="en-GB" sz="2800" dirty="0"/>
              <a:t>Other relevant CRVS forms and documents, including forms for sending aggregate numbers to the NSI</a:t>
            </a:r>
            <a:endParaRPr lang="nb-NO" sz="2800" dirty="0"/>
          </a:p>
        </p:txBody>
      </p:sp>
    </p:spTree>
    <p:extLst>
      <p:ext uri="{BB962C8B-B14F-4D97-AF65-F5344CB8AC3E}">
        <p14:creationId xmlns:p14="http://schemas.microsoft.com/office/powerpoint/2010/main" val="3379932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A6BA09-0A5D-433D-9E3D-A50F2EA4F239}"/>
              </a:ext>
            </a:extLst>
          </p:cNvPr>
          <p:cNvSpPr>
            <a:spLocks noGrp="1"/>
          </p:cNvSpPr>
          <p:nvPr>
            <p:ph type="title"/>
          </p:nvPr>
        </p:nvSpPr>
        <p:spPr>
          <a:xfrm>
            <a:off x="471959" y="280886"/>
            <a:ext cx="8229600" cy="735360"/>
          </a:xfrm>
        </p:spPr>
        <p:txBody>
          <a:bodyPr/>
          <a:lstStyle/>
          <a:p>
            <a:r>
              <a:rPr lang="nb-NO" dirty="0" err="1"/>
              <a:t>Availability</a:t>
            </a:r>
            <a:r>
              <a:rPr lang="nb-NO" dirty="0"/>
              <a:t> </a:t>
            </a:r>
            <a:r>
              <a:rPr lang="nb-NO" dirty="0" err="1"/>
              <a:t>of</a:t>
            </a:r>
            <a:r>
              <a:rPr lang="nb-NO" dirty="0"/>
              <a:t> variables</a:t>
            </a:r>
          </a:p>
        </p:txBody>
      </p:sp>
      <p:graphicFrame>
        <p:nvGraphicFramePr>
          <p:cNvPr id="5" name="Tabell 4">
            <a:extLst>
              <a:ext uri="{FF2B5EF4-FFF2-40B4-BE49-F238E27FC236}">
                <a16:creationId xmlns:a16="http://schemas.microsoft.com/office/drawing/2014/main" id="{316C274F-9E0D-433E-9AFB-16B5E5418CC7}"/>
              </a:ext>
            </a:extLst>
          </p:cNvPr>
          <p:cNvGraphicFramePr>
            <a:graphicFrameLocks noGrp="1"/>
          </p:cNvGraphicFramePr>
          <p:nvPr>
            <p:extLst>
              <p:ext uri="{D42A27DB-BD31-4B8C-83A1-F6EECF244321}">
                <p14:modId xmlns:p14="http://schemas.microsoft.com/office/powerpoint/2010/main" val="968297790"/>
              </p:ext>
            </p:extLst>
          </p:nvPr>
        </p:nvGraphicFramePr>
        <p:xfrm>
          <a:off x="611560" y="1268761"/>
          <a:ext cx="8054551" cy="4940673"/>
        </p:xfrm>
        <a:graphic>
          <a:graphicData uri="http://schemas.openxmlformats.org/drawingml/2006/table">
            <a:tbl>
              <a:tblPr firstRow="1" firstCol="1" bandRow="1">
                <a:tableStyleId>{5C22544A-7EE6-4342-B048-85BDC9FD1C3A}</a:tableStyleId>
              </a:tblPr>
              <a:tblGrid>
                <a:gridCol w="787343">
                  <a:extLst>
                    <a:ext uri="{9D8B030D-6E8A-4147-A177-3AD203B41FA5}">
                      <a16:colId xmlns:a16="http://schemas.microsoft.com/office/drawing/2014/main" val="3755645206"/>
                    </a:ext>
                  </a:extLst>
                </a:gridCol>
                <a:gridCol w="2577217">
                  <a:extLst>
                    <a:ext uri="{9D8B030D-6E8A-4147-A177-3AD203B41FA5}">
                      <a16:colId xmlns:a16="http://schemas.microsoft.com/office/drawing/2014/main" val="1591176616"/>
                    </a:ext>
                  </a:extLst>
                </a:gridCol>
                <a:gridCol w="1520713">
                  <a:extLst>
                    <a:ext uri="{9D8B030D-6E8A-4147-A177-3AD203B41FA5}">
                      <a16:colId xmlns:a16="http://schemas.microsoft.com/office/drawing/2014/main" val="1733557785"/>
                    </a:ext>
                  </a:extLst>
                </a:gridCol>
                <a:gridCol w="1059809">
                  <a:extLst>
                    <a:ext uri="{9D8B030D-6E8A-4147-A177-3AD203B41FA5}">
                      <a16:colId xmlns:a16="http://schemas.microsoft.com/office/drawing/2014/main" val="2860953607"/>
                    </a:ext>
                  </a:extLst>
                </a:gridCol>
                <a:gridCol w="989156">
                  <a:extLst>
                    <a:ext uri="{9D8B030D-6E8A-4147-A177-3AD203B41FA5}">
                      <a16:colId xmlns:a16="http://schemas.microsoft.com/office/drawing/2014/main" val="3566929740"/>
                    </a:ext>
                  </a:extLst>
                </a:gridCol>
                <a:gridCol w="1120313">
                  <a:extLst>
                    <a:ext uri="{9D8B030D-6E8A-4147-A177-3AD203B41FA5}">
                      <a16:colId xmlns:a16="http://schemas.microsoft.com/office/drawing/2014/main" val="330873070"/>
                    </a:ext>
                  </a:extLst>
                </a:gridCol>
              </a:tblGrid>
              <a:tr h="372920">
                <a:tc gridSpan="6">
                  <a:txBody>
                    <a:bodyPr/>
                    <a:lstStyle/>
                    <a:p>
                      <a:pPr algn="l">
                        <a:lnSpc>
                          <a:spcPct val="115000"/>
                        </a:lnSpc>
                        <a:spcAft>
                          <a:spcPts val="0"/>
                        </a:spcAft>
                      </a:pPr>
                      <a:r>
                        <a:rPr lang="en-GB" sz="1600" dirty="0">
                          <a:effectLst/>
                        </a:rPr>
                        <a:t>Birth registration variables</a:t>
                      </a:r>
                      <a:endParaRPr lang="nb-NO" sz="1600" dirty="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717048439"/>
                  </a:ext>
                </a:extLst>
              </a:tr>
              <a:tr h="642020">
                <a:tc>
                  <a:txBody>
                    <a:bodyPr/>
                    <a:lstStyle/>
                    <a:p>
                      <a:pPr algn="l">
                        <a:lnSpc>
                          <a:spcPct val="115000"/>
                        </a:lnSpc>
                        <a:spcAft>
                          <a:spcPts val="0"/>
                        </a:spcAft>
                      </a:pPr>
                      <a:r>
                        <a:rPr lang="en-GB" sz="1400">
                          <a:effectLst/>
                        </a:rPr>
                        <a:t>Number</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a:txBody>
                    <a:bodyPr/>
                    <a:lstStyle/>
                    <a:p>
                      <a:pPr algn="l">
                        <a:lnSpc>
                          <a:spcPct val="115000"/>
                        </a:lnSpc>
                        <a:spcAft>
                          <a:spcPts val="0"/>
                        </a:spcAft>
                      </a:pPr>
                      <a:r>
                        <a:rPr lang="en-GB" sz="1400" b="1">
                          <a:effectLst/>
                        </a:rPr>
                        <a:t>Topic</a:t>
                      </a:r>
                      <a:endParaRPr lang="nb-NO" sz="1400" b="1">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b="1">
                          <a:effectLst/>
                        </a:rPr>
                        <a:t>Available from civil registration of birth</a:t>
                      </a:r>
                      <a:endParaRPr lang="nb-NO" sz="1400" b="1">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b="1">
                          <a:effectLst/>
                        </a:rPr>
                        <a:t>Available from other sources</a:t>
                      </a:r>
                      <a:endParaRPr lang="nb-NO" sz="1400" b="1">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b="1">
                          <a:effectLst/>
                        </a:rPr>
                        <a:t>Not available</a:t>
                      </a:r>
                      <a:endParaRPr lang="nb-NO" sz="1400" b="1">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b="1" dirty="0">
                          <a:effectLst/>
                        </a:rPr>
                        <a:t>Year(s) available</a:t>
                      </a:r>
                      <a:endParaRPr lang="nb-NO" sz="1400" b="1" dirty="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tc>
                <a:extLst>
                  <a:ext uri="{0D108BD9-81ED-4DB2-BD59-A6C34878D82A}">
                    <a16:rowId xmlns:a16="http://schemas.microsoft.com/office/drawing/2014/main" val="1958496437"/>
                  </a:ext>
                </a:extLst>
              </a:tr>
              <a:tr h="269820">
                <a:tc>
                  <a:txBody>
                    <a:bodyPr/>
                    <a:lstStyle/>
                    <a:p>
                      <a:pPr algn="l">
                        <a:lnSpc>
                          <a:spcPct val="115000"/>
                        </a:lnSpc>
                        <a:spcAft>
                          <a:spcPts val="0"/>
                        </a:spcAft>
                      </a:pPr>
                      <a:r>
                        <a:rPr lang="en-GB" sz="1400">
                          <a:effectLst/>
                        </a:rPr>
                        <a:t>(i)</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a:txBody>
                    <a:bodyPr/>
                    <a:lstStyle/>
                    <a:p>
                      <a:pPr algn="l">
                        <a:lnSpc>
                          <a:spcPct val="115000"/>
                        </a:lnSpc>
                        <a:spcAft>
                          <a:spcPts val="0"/>
                        </a:spcAft>
                      </a:pPr>
                      <a:r>
                        <a:rPr lang="en-GB" sz="1400">
                          <a:effectLst/>
                        </a:rPr>
                        <a:t>Characteristic of the event</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extLst>
                  <a:ext uri="{0D108BD9-81ED-4DB2-BD59-A6C34878D82A}">
                    <a16:rowId xmlns:a16="http://schemas.microsoft.com/office/drawing/2014/main" val="2855173632"/>
                  </a:ext>
                </a:extLst>
              </a:tr>
              <a:tr h="295718">
                <a:tc>
                  <a:txBody>
                    <a:bodyPr/>
                    <a:lstStyle/>
                    <a:p>
                      <a:pPr algn="l">
                        <a:lnSpc>
                          <a:spcPct val="115000"/>
                        </a:lnSpc>
                        <a:spcAft>
                          <a:spcPts val="0"/>
                        </a:spcAft>
                      </a:pPr>
                      <a:r>
                        <a:rPr lang="en-GB" sz="1400">
                          <a:effectLst/>
                        </a:rPr>
                        <a:t>a</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a:txBody>
                    <a:bodyPr/>
                    <a:lstStyle/>
                    <a:p>
                      <a:pPr indent="255270" algn="l">
                        <a:lnSpc>
                          <a:spcPct val="115000"/>
                        </a:lnSpc>
                        <a:spcAft>
                          <a:spcPts val="0"/>
                        </a:spcAft>
                      </a:pPr>
                      <a:r>
                        <a:rPr lang="en-GB" sz="1400" dirty="0">
                          <a:effectLst/>
                        </a:rPr>
                        <a:t>Date of occurrence</a:t>
                      </a:r>
                      <a:endParaRPr lang="nb-NO" sz="1400" dirty="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ctr"/>
                </a:tc>
                <a:tc>
                  <a:txBody>
                    <a:bodyPr/>
                    <a:lstStyle/>
                    <a:p>
                      <a:pPr marL="0" indent="0" algn="l">
                        <a:lnSpc>
                          <a:spcPct val="115000"/>
                        </a:lnSpc>
                        <a:spcAft>
                          <a:spcPts val="0"/>
                        </a:spcAft>
                        <a:buFont typeface="Wingdings" panose="05000000000000000000" pitchFamily="2" charset="2"/>
                        <a:buNone/>
                      </a:pPr>
                      <a:r>
                        <a:rPr lang="nb-NO" sz="1400" dirty="0">
                          <a:effectLst/>
                          <a:latin typeface="+mn-lt"/>
                          <a:ea typeface="MS Mincho" panose="02020609040205080304" pitchFamily="49" charset="-128"/>
                          <a:cs typeface="Arial" panose="020B0604020202020204" pitchFamily="34" charset="0"/>
                        </a:rPr>
                        <a:t> </a:t>
                      </a:r>
                      <a:r>
                        <a:rPr lang="nb-NO" sz="1400" dirty="0" err="1">
                          <a:effectLst/>
                          <a:latin typeface="+mn-lt"/>
                          <a:ea typeface="MS Mincho" panose="02020609040205080304" pitchFamily="49" charset="-128"/>
                          <a:cs typeface="Arial" panose="020B0604020202020204" pitchFamily="34" charset="0"/>
                        </a:rPr>
                        <a:t>Yes</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ea typeface="MS Mincho" panose="02020609040205080304" pitchFamily="49" charset="-128"/>
                          <a:cs typeface="Arial" panose="020B0604020202020204" pitchFamily="34" charset="0"/>
                        </a:rPr>
                        <a:t>2007-2015</a:t>
                      </a:r>
                      <a:endParaRPr lang="nb-NO" sz="1400" dirty="0">
                        <a:effectLst/>
                        <a:latin typeface="+mn-lt"/>
                        <a:ea typeface="MS Mincho" panose="02020609040205080304" pitchFamily="49" charset="-128"/>
                        <a:cs typeface="Arial" panose="020B0604020202020204" pitchFamily="34" charset="0"/>
                      </a:endParaRPr>
                    </a:p>
                  </a:txBody>
                  <a:tcPr marL="9005" marR="9005" marT="0" marB="0"/>
                </a:tc>
                <a:extLst>
                  <a:ext uri="{0D108BD9-81ED-4DB2-BD59-A6C34878D82A}">
                    <a16:rowId xmlns:a16="http://schemas.microsoft.com/office/drawing/2014/main" val="2027011631"/>
                  </a:ext>
                </a:extLst>
              </a:tr>
              <a:tr h="295718">
                <a:tc>
                  <a:txBody>
                    <a:bodyPr/>
                    <a:lstStyle/>
                    <a:p>
                      <a:pPr algn="l">
                        <a:lnSpc>
                          <a:spcPct val="115000"/>
                        </a:lnSpc>
                        <a:spcAft>
                          <a:spcPts val="0"/>
                        </a:spcAft>
                      </a:pPr>
                      <a:r>
                        <a:rPr lang="en-GB" sz="1400">
                          <a:effectLst/>
                        </a:rPr>
                        <a:t>b</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a:txBody>
                    <a:bodyPr/>
                    <a:lstStyle/>
                    <a:p>
                      <a:pPr indent="255270" algn="l">
                        <a:lnSpc>
                          <a:spcPct val="115000"/>
                        </a:lnSpc>
                        <a:spcAft>
                          <a:spcPts val="0"/>
                        </a:spcAft>
                      </a:pPr>
                      <a:r>
                        <a:rPr lang="en-GB" sz="1400" dirty="0">
                          <a:effectLst/>
                        </a:rPr>
                        <a:t>Date of registration</a:t>
                      </a:r>
                      <a:endParaRPr lang="nb-NO" sz="1400" dirty="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ctr"/>
                </a:tc>
                <a:tc>
                  <a:txBody>
                    <a:bodyPr/>
                    <a:lstStyle/>
                    <a:p>
                      <a:pPr algn="l">
                        <a:lnSpc>
                          <a:spcPct val="115000"/>
                        </a:lnSpc>
                        <a:spcAft>
                          <a:spcPts val="0"/>
                        </a:spcAft>
                      </a:pPr>
                      <a:r>
                        <a:rPr lang="en-GB" sz="1400" dirty="0">
                          <a:effectLst/>
                          <a:latin typeface="+mn-lt"/>
                        </a:rPr>
                        <a:t> Yes</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2010-2015</a:t>
                      </a:r>
                      <a:endParaRPr lang="nb-NO" sz="1400" dirty="0">
                        <a:effectLst/>
                        <a:latin typeface="+mn-lt"/>
                        <a:ea typeface="MS Mincho" panose="02020609040205080304" pitchFamily="49" charset="-128"/>
                        <a:cs typeface="Arial" panose="020B0604020202020204" pitchFamily="34" charset="0"/>
                      </a:endParaRPr>
                    </a:p>
                  </a:txBody>
                  <a:tcPr marL="9005" marR="9005" marT="0" marB="0"/>
                </a:tc>
                <a:extLst>
                  <a:ext uri="{0D108BD9-81ED-4DB2-BD59-A6C34878D82A}">
                    <a16:rowId xmlns:a16="http://schemas.microsoft.com/office/drawing/2014/main" val="1858485425"/>
                  </a:ext>
                </a:extLst>
              </a:tr>
              <a:tr h="295718">
                <a:tc>
                  <a:txBody>
                    <a:bodyPr/>
                    <a:lstStyle/>
                    <a:p>
                      <a:pPr algn="l">
                        <a:lnSpc>
                          <a:spcPct val="115000"/>
                        </a:lnSpc>
                        <a:spcAft>
                          <a:spcPts val="0"/>
                        </a:spcAft>
                      </a:pPr>
                      <a:r>
                        <a:rPr lang="en-GB" sz="1400">
                          <a:effectLst/>
                        </a:rPr>
                        <a:t>c</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a:txBody>
                    <a:bodyPr/>
                    <a:lstStyle/>
                    <a:p>
                      <a:pPr indent="255270" algn="l">
                        <a:lnSpc>
                          <a:spcPct val="115000"/>
                        </a:lnSpc>
                        <a:spcAft>
                          <a:spcPts val="0"/>
                        </a:spcAft>
                      </a:pPr>
                      <a:r>
                        <a:rPr lang="en-GB" sz="1400">
                          <a:effectLst/>
                        </a:rPr>
                        <a:t>Place of occurrence</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ctr"/>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Yes</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extLst>
                  <a:ext uri="{0D108BD9-81ED-4DB2-BD59-A6C34878D82A}">
                    <a16:rowId xmlns:a16="http://schemas.microsoft.com/office/drawing/2014/main" val="1096854365"/>
                  </a:ext>
                </a:extLst>
              </a:tr>
              <a:tr h="328575">
                <a:tc>
                  <a:txBody>
                    <a:bodyPr/>
                    <a:lstStyle/>
                    <a:p>
                      <a:pPr algn="l">
                        <a:lnSpc>
                          <a:spcPct val="115000"/>
                        </a:lnSpc>
                        <a:spcAft>
                          <a:spcPts val="0"/>
                        </a:spcAft>
                      </a:pPr>
                      <a:r>
                        <a:rPr lang="en-GB" sz="1400">
                          <a:effectLst/>
                        </a:rPr>
                        <a:t>d</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a:txBody>
                    <a:bodyPr/>
                    <a:lstStyle/>
                    <a:p>
                      <a:pPr indent="255270" algn="l">
                        <a:lnSpc>
                          <a:spcPct val="115000"/>
                        </a:lnSpc>
                        <a:spcAft>
                          <a:spcPts val="0"/>
                        </a:spcAft>
                      </a:pPr>
                      <a:r>
                        <a:rPr lang="en-GB" sz="1400">
                          <a:effectLst/>
                        </a:rPr>
                        <a:t>Locality of occurrence </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ctr"/>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X</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extLst>
                  <a:ext uri="{0D108BD9-81ED-4DB2-BD59-A6C34878D82A}">
                    <a16:rowId xmlns:a16="http://schemas.microsoft.com/office/drawing/2014/main" val="80547916"/>
                  </a:ext>
                </a:extLst>
              </a:tr>
              <a:tr h="361433">
                <a:tc>
                  <a:txBody>
                    <a:bodyPr/>
                    <a:lstStyle/>
                    <a:p>
                      <a:pPr algn="l">
                        <a:lnSpc>
                          <a:spcPct val="115000"/>
                        </a:lnSpc>
                        <a:spcAft>
                          <a:spcPts val="0"/>
                        </a:spcAft>
                      </a:pPr>
                      <a:r>
                        <a:rPr lang="en-GB" sz="1400">
                          <a:effectLst/>
                        </a:rPr>
                        <a:t>e</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a:txBody>
                    <a:bodyPr/>
                    <a:lstStyle/>
                    <a:p>
                      <a:pPr indent="255270" algn="l">
                        <a:lnSpc>
                          <a:spcPct val="115000"/>
                        </a:lnSpc>
                        <a:spcAft>
                          <a:spcPts val="0"/>
                        </a:spcAft>
                      </a:pPr>
                      <a:r>
                        <a:rPr lang="en-GB" sz="1400">
                          <a:effectLst/>
                        </a:rPr>
                        <a:t>Urban/rural occurrence </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ctr"/>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extLst>
                  <a:ext uri="{0D108BD9-81ED-4DB2-BD59-A6C34878D82A}">
                    <a16:rowId xmlns:a16="http://schemas.microsoft.com/office/drawing/2014/main" val="2432379509"/>
                  </a:ext>
                </a:extLst>
              </a:tr>
              <a:tr h="295718">
                <a:tc>
                  <a:txBody>
                    <a:bodyPr/>
                    <a:lstStyle/>
                    <a:p>
                      <a:pPr algn="l">
                        <a:lnSpc>
                          <a:spcPct val="115000"/>
                        </a:lnSpc>
                        <a:spcAft>
                          <a:spcPts val="0"/>
                        </a:spcAft>
                      </a:pPr>
                      <a:r>
                        <a:rPr lang="en-GB" sz="1400">
                          <a:effectLst/>
                        </a:rPr>
                        <a:t>f</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a:txBody>
                    <a:bodyPr/>
                    <a:lstStyle/>
                    <a:p>
                      <a:pPr indent="255270" algn="l">
                        <a:lnSpc>
                          <a:spcPct val="115000"/>
                        </a:lnSpc>
                        <a:spcAft>
                          <a:spcPts val="0"/>
                        </a:spcAft>
                      </a:pPr>
                      <a:r>
                        <a:rPr lang="en-GB" sz="1400">
                          <a:effectLst/>
                        </a:rPr>
                        <a:t>Place of registration</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ctr"/>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extLst>
                  <a:ext uri="{0D108BD9-81ED-4DB2-BD59-A6C34878D82A}">
                    <a16:rowId xmlns:a16="http://schemas.microsoft.com/office/drawing/2014/main" val="2646916425"/>
                  </a:ext>
                </a:extLst>
              </a:tr>
              <a:tr h="642020">
                <a:tc>
                  <a:txBody>
                    <a:bodyPr/>
                    <a:lstStyle/>
                    <a:p>
                      <a:pPr algn="l">
                        <a:lnSpc>
                          <a:spcPct val="115000"/>
                        </a:lnSpc>
                        <a:spcAft>
                          <a:spcPts val="0"/>
                        </a:spcAft>
                      </a:pPr>
                      <a:r>
                        <a:rPr lang="en-GB" sz="1400">
                          <a:effectLst/>
                        </a:rPr>
                        <a:t>g</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a:txBody>
                    <a:bodyPr/>
                    <a:lstStyle/>
                    <a:p>
                      <a:pPr indent="255270" algn="l">
                        <a:lnSpc>
                          <a:spcPct val="115000"/>
                        </a:lnSpc>
                        <a:spcAft>
                          <a:spcPts val="0"/>
                        </a:spcAft>
                      </a:pPr>
                      <a:r>
                        <a:rPr lang="en-GB" sz="1400">
                          <a:effectLst/>
                        </a:rPr>
                        <a:t>Type of birth (i.e., single, twin, triplet, quadruplet or higher multiple delivery)</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ctr"/>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extLst>
                  <a:ext uri="{0D108BD9-81ED-4DB2-BD59-A6C34878D82A}">
                    <a16:rowId xmlns:a16="http://schemas.microsoft.com/office/drawing/2014/main" val="808514928"/>
                  </a:ext>
                </a:extLst>
              </a:tr>
              <a:tr h="262860">
                <a:tc>
                  <a:txBody>
                    <a:bodyPr/>
                    <a:lstStyle/>
                    <a:p>
                      <a:pPr algn="l">
                        <a:lnSpc>
                          <a:spcPct val="115000"/>
                        </a:lnSpc>
                        <a:spcAft>
                          <a:spcPts val="0"/>
                        </a:spcAft>
                      </a:pPr>
                      <a:r>
                        <a:rPr lang="en-GB" sz="1400">
                          <a:effectLst/>
                        </a:rPr>
                        <a:t>h</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a:txBody>
                    <a:bodyPr/>
                    <a:lstStyle/>
                    <a:p>
                      <a:pPr indent="255270" algn="l">
                        <a:lnSpc>
                          <a:spcPct val="115000"/>
                        </a:lnSpc>
                        <a:spcAft>
                          <a:spcPts val="0"/>
                        </a:spcAft>
                      </a:pPr>
                      <a:r>
                        <a:rPr lang="en-GB" sz="1400">
                          <a:effectLst/>
                        </a:rPr>
                        <a:t>Attendant at birth </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ctr"/>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extLst>
                  <a:ext uri="{0D108BD9-81ED-4DB2-BD59-A6C34878D82A}">
                    <a16:rowId xmlns:a16="http://schemas.microsoft.com/office/drawing/2014/main" val="1568676044"/>
                  </a:ext>
                </a:extLst>
              </a:tr>
              <a:tr h="690009">
                <a:tc>
                  <a:txBody>
                    <a:bodyPr/>
                    <a:lstStyle/>
                    <a:p>
                      <a:pPr algn="l">
                        <a:lnSpc>
                          <a:spcPct val="115000"/>
                        </a:lnSpc>
                        <a:spcAft>
                          <a:spcPts val="0"/>
                        </a:spcAft>
                      </a:pPr>
                      <a:r>
                        <a:rPr lang="en-GB" sz="1400">
                          <a:effectLst/>
                        </a:rPr>
                        <a:t>i</a:t>
                      </a:r>
                      <a:endParaRPr lang="nb-NO" sz="140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b"/>
                </a:tc>
                <a:tc>
                  <a:txBody>
                    <a:bodyPr/>
                    <a:lstStyle/>
                    <a:p>
                      <a:pPr indent="254000" algn="l">
                        <a:lnSpc>
                          <a:spcPct val="115000"/>
                        </a:lnSpc>
                        <a:spcAft>
                          <a:spcPts val="0"/>
                        </a:spcAft>
                      </a:pPr>
                      <a:r>
                        <a:rPr lang="en-GB" sz="1400" dirty="0">
                          <a:effectLst/>
                        </a:rPr>
                        <a:t>Type of place of occurrence (hospital, home, etc.) </a:t>
                      </a:r>
                      <a:endParaRPr lang="nb-NO" sz="1400" dirty="0">
                        <a:effectLst/>
                        <a:latin typeface="Calibri" panose="020F0502020204030204" pitchFamily="34" charset="0"/>
                        <a:ea typeface="MS Mincho" panose="02020609040205080304" pitchFamily="49" charset="-128"/>
                        <a:cs typeface="Arial" panose="020B0604020202020204" pitchFamily="34" charset="0"/>
                      </a:endParaRPr>
                    </a:p>
                  </a:txBody>
                  <a:tcPr marL="9005" marR="9005" marT="0" marB="0" anchor="ctr"/>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a:effectLst/>
                          <a:latin typeface="+mn-lt"/>
                        </a:rPr>
                        <a:t> </a:t>
                      </a:r>
                      <a:endParaRPr lang="nb-NO" sz="140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tc>
                  <a:txBody>
                    <a:bodyPr/>
                    <a:lstStyle/>
                    <a:p>
                      <a:pPr algn="l">
                        <a:lnSpc>
                          <a:spcPct val="115000"/>
                        </a:lnSpc>
                        <a:spcAft>
                          <a:spcPts val="0"/>
                        </a:spcAft>
                      </a:pPr>
                      <a:r>
                        <a:rPr lang="en-GB" sz="1400" dirty="0">
                          <a:effectLst/>
                          <a:latin typeface="+mn-lt"/>
                        </a:rPr>
                        <a:t> </a:t>
                      </a:r>
                      <a:endParaRPr lang="nb-NO" sz="1400" dirty="0">
                        <a:effectLst/>
                        <a:latin typeface="+mn-lt"/>
                        <a:ea typeface="MS Mincho" panose="02020609040205080304" pitchFamily="49" charset="-128"/>
                        <a:cs typeface="Arial" panose="020B0604020202020204" pitchFamily="34" charset="0"/>
                      </a:endParaRPr>
                    </a:p>
                  </a:txBody>
                  <a:tcPr marL="9005" marR="9005" marT="0" marB="0"/>
                </a:tc>
                <a:extLst>
                  <a:ext uri="{0D108BD9-81ED-4DB2-BD59-A6C34878D82A}">
                    <a16:rowId xmlns:a16="http://schemas.microsoft.com/office/drawing/2014/main" val="3367484576"/>
                  </a:ext>
                </a:extLst>
              </a:tr>
            </a:tbl>
          </a:graphicData>
        </a:graphic>
      </p:graphicFrame>
    </p:spTree>
    <p:extLst>
      <p:ext uri="{BB962C8B-B14F-4D97-AF65-F5344CB8AC3E}">
        <p14:creationId xmlns:p14="http://schemas.microsoft.com/office/powerpoint/2010/main" val="166424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786FB5-8587-4A03-BC3A-7AC96C42C4E3}"/>
              </a:ext>
            </a:extLst>
          </p:cNvPr>
          <p:cNvSpPr>
            <a:spLocks noGrp="1"/>
          </p:cNvSpPr>
          <p:nvPr>
            <p:ph type="title"/>
          </p:nvPr>
        </p:nvSpPr>
        <p:spPr>
          <a:xfrm>
            <a:off x="611560" y="476672"/>
            <a:ext cx="7427168" cy="1143000"/>
          </a:xfrm>
        </p:spPr>
        <p:txBody>
          <a:bodyPr/>
          <a:lstStyle/>
          <a:p>
            <a:r>
              <a:rPr lang="nb-NO" dirty="0" err="1"/>
              <a:t>Tabulation</a:t>
            </a:r>
            <a:r>
              <a:rPr lang="nb-NO" dirty="0"/>
              <a:t> plan</a:t>
            </a:r>
          </a:p>
        </p:txBody>
      </p:sp>
      <p:graphicFrame>
        <p:nvGraphicFramePr>
          <p:cNvPr id="4" name="Plassholder for innhold 3">
            <a:extLst>
              <a:ext uri="{FF2B5EF4-FFF2-40B4-BE49-F238E27FC236}">
                <a16:creationId xmlns:a16="http://schemas.microsoft.com/office/drawing/2014/main" id="{15A4FABC-DC71-4D3E-959F-C764697C5B57}"/>
              </a:ext>
            </a:extLst>
          </p:cNvPr>
          <p:cNvGraphicFramePr>
            <a:graphicFrameLocks noGrp="1"/>
          </p:cNvGraphicFramePr>
          <p:nvPr>
            <p:ph sz="quarter" idx="13"/>
            <p:extLst>
              <p:ext uri="{D42A27DB-BD31-4B8C-83A1-F6EECF244321}">
                <p14:modId xmlns:p14="http://schemas.microsoft.com/office/powerpoint/2010/main" val="4130366065"/>
              </p:ext>
            </p:extLst>
          </p:nvPr>
        </p:nvGraphicFramePr>
        <p:xfrm>
          <a:off x="251520" y="1916832"/>
          <a:ext cx="8640960" cy="4085543"/>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336169058"/>
                    </a:ext>
                  </a:extLst>
                </a:gridCol>
                <a:gridCol w="712289">
                  <a:extLst>
                    <a:ext uri="{9D8B030D-6E8A-4147-A177-3AD203B41FA5}">
                      <a16:colId xmlns:a16="http://schemas.microsoft.com/office/drawing/2014/main" val="764703327"/>
                    </a:ext>
                  </a:extLst>
                </a:gridCol>
                <a:gridCol w="3898820">
                  <a:extLst>
                    <a:ext uri="{9D8B030D-6E8A-4147-A177-3AD203B41FA5}">
                      <a16:colId xmlns:a16="http://schemas.microsoft.com/office/drawing/2014/main" val="3737306523"/>
                    </a:ext>
                  </a:extLst>
                </a:gridCol>
                <a:gridCol w="1009285">
                  <a:extLst>
                    <a:ext uri="{9D8B030D-6E8A-4147-A177-3AD203B41FA5}">
                      <a16:colId xmlns:a16="http://schemas.microsoft.com/office/drawing/2014/main" val="918316204"/>
                    </a:ext>
                  </a:extLst>
                </a:gridCol>
                <a:gridCol w="1573522">
                  <a:extLst>
                    <a:ext uri="{9D8B030D-6E8A-4147-A177-3AD203B41FA5}">
                      <a16:colId xmlns:a16="http://schemas.microsoft.com/office/drawing/2014/main" val="758796351"/>
                    </a:ext>
                  </a:extLst>
                </a:gridCol>
                <a:gridCol w="798972">
                  <a:extLst>
                    <a:ext uri="{9D8B030D-6E8A-4147-A177-3AD203B41FA5}">
                      <a16:colId xmlns:a16="http://schemas.microsoft.com/office/drawing/2014/main" val="3559232748"/>
                    </a:ext>
                  </a:extLst>
                </a:gridCol>
              </a:tblGrid>
              <a:tr h="1243403">
                <a:tc>
                  <a:txBody>
                    <a:bodyPr/>
                    <a:lstStyle/>
                    <a:p>
                      <a:pPr>
                        <a:lnSpc>
                          <a:spcPct val="115000"/>
                        </a:lnSpc>
                        <a:spcAft>
                          <a:spcPts val="0"/>
                        </a:spcAft>
                      </a:pPr>
                      <a:r>
                        <a:rPr lang="en-GB" sz="1400">
                          <a:effectLst/>
                        </a:rPr>
                        <a:t>Table num­ber</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dirty="0">
                          <a:effectLst/>
                        </a:rPr>
                        <a:t>Num­ber in the UN P&amp;R</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dirty="0">
                          <a:effectLst/>
                        </a:rPr>
                        <a:t>Table content</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Pos­­sible: Yes/ No</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Possible if civil registration data are com­­bined with data from other sources</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Year(s)</a:t>
                      </a:r>
                      <a:endParaRPr lang="nb-NO" sz="1800">
                        <a:effectLst/>
                      </a:endParaRPr>
                    </a:p>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67219726"/>
                  </a:ext>
                </a:extLst>
              </a:tr>
              <a:tr h="265812">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b="1" dirty="0">
                          <a:effectLst/>
                        </a:rPr>
                        <a:t>First priority tables</a:t>
                      </a:r>
                      <a:endParaRPr lang="nb-NO" sz="1800" b="1"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904111307"/>
                  </a:ext>
                </a:extLst>
              </a:tr>
              <a:tr h="531624">
                <a:tc>
                  <a:txBody>
                    <a:bodyPr/>
                    <a:lstStyle/>
                    <a:p>
                      <a:pPr algn="ctr">
                        <a:lnSpc>
                          <a:spcPct val="115000"/>
                        </a:lnSpc>
                        <a:spcAft>
                          <a:spcPts val="0"/>
                        </a:spcAft>
                      </a:pPr>
                      <a:r>
                        <a:rPr lang="en-GB" sz="1400">
                          <a:effectLst/>
                        </a:rPr>
                        <a:t>4.1</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IB-1</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Total number of live births by sex, incl. sex ratio at birth and site of delivery</a:t>
                      </a:r>
                      <a:r>
                        <a:rPr lang="en-GB" sz="1400" baseline="30000">
                          <a:effectLst/>
                        </a:rPr>
                        <a:t>a</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dirty="0">
                          <a:effectLst/>
                        </a:rPr>
                        <a:t> </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812895185"/>
                  </a:ext>
                </a:extLst>
              </a:tr>
              <a:tr h="531624">
                <a:tc>
                  <a:txBody>
                    <a:bodyPr/>
                    <a:lstStyle/>
                    <a:p>
                      <a:pPr algn="ctr">
                        <a:lnSpc>
                          <a:spcPct val="115000"/>
                        </a:lnSpc>
                        <a:spcAft>
                          <a:spcPts val="0"/>
                        </a:spcAft>
                      </a:pPr>
                      <a:r>
                        <a:rPr lang="en-GB" sz="1400">
                          <a:effectLst/>
                        </a:rPr>
                        <a:t>4.2</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ST-3</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Live births by place of residence</a:t>
                      </a:r>
                      <a:r>
                        <a:rPr lang="en-GB" sz="1400" baseline="30000">
                          <a:effectLst/>
                        </a:rPr>
                        <a:t>1</a:t>
                      </a:r>
                      <a:r>
                        <a:rPr lang="en-GB" sz="1400">
                          <a:effectLst/>
                        </a:rPr>
                        <a:t> and urban–rural residence of the mother</a:t>
                      </a:r>
                      <a:r>
                        <a:rPr lang="en-GB" sz="1400" baseline="30000">
                          <a:effectLst/>
                        </a:rPr>
                        <a:t>a</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882145706"/>
                  </a:ext>
                </a:extLst>
              </a:tr>
              <a:tr h="487621">
                <a:tc>
                  <a:txBody>
                    <a:bodyPr/>
                    <a:lstStyle/>
                    <a:p>
                      <a:pPr algn="ctr">
                        <a:lnSpc>
                          <a:spcPct val="115000"/>
                        </a:lnSpc>
                        <a:spcAft>
                          <a:spcPts val="0"/>
                        </a:spcAft>
                      </a:pPr>
                      <a:r>
                        <a:rPr lang="en-GB" sz="1400">
                          <a:effectLst/>
                        </a:rPr>
                        <a:t>4.3</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LB-9</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Live births by age of mother (15-19, 20-24 … 45-49)</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379700351"/>
                  </a:ext>
                </a:extLst>
              </a:tr>
              <a:tr h="487621">
                <a:tc>
                  <a:txBody>
                    <a:bodyPr/>
                    <a:lstStyle/>
                    <a:p>
                      <a:pPr algn="ctr">
                        <a:lnSpc>
                          <a:spcPct val="115000"/>
                        </a:lnSpc>
                        <a:spcAft>
                          <a:spcPts val="0"/>
                        </a:spcAft>
                      </a:pPr>
                      <a:r>
                        <a:rPr lang="en-GB" sz="1400">
                          <a:effectLst/>
                        </a:rPr>
                        <a:t>4.4</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LB-1</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Live births by place of occurrence and sex of child</a:t>
                      </a:r>
                      <a:r>
                        <a:rPr lang="en-GB" sz="1400" baseline="30000">
                          <a:effectLst/>
                        </a:rPr>
                        <a:t>a</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4127794179"/>
                  </a:ext>
                </a:extLst>
              </a:tr>
              <a:tr h="531624">
                <a:tc>
                  <a:txBody>
                    <a:bodyPr/>
                    <a:lstStyle/>
                    <a:p>
                      <a:pPr algn="ctr">
                        <a:lnSpc>
                          <a:spcPct val="115000"/>
                        </a:lnSpc>
                        <a:spcAft>
                          <a:spcPts val="0"/>
                        </a:spcAft>
                      </a:pPr>
                      <a:r>
                        <a:rPr lang="en-GB" sz="1400">
                          <a:effectLst/>
                        </a:rPr>
                        <a:t>4.5</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LB-2</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Live births by place of occurrence and place of usual residence of mother</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a:effectLst/>
                        </a:rPr>
                        <a:t> </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400" dirty="0">
                          <a:effectLst/>
                        </a:rPr>
                        <a:t> </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109289607"/>
                  </a:ext>
                </a:extLst>
              </a:tr>
            </a:tbl>
          </a:graphicData>
        </a:graphic>
      </p:graphicFrame>
    </p:spTree>
    <p:extLst>
      <p:ext uri="{BB962C8B-B14F-4D97-AF65-F5344CB8AC3E}">
        <p14:creationId xmlns:p14="http://schemas.microsoft.com/office/powerpoint/2010/main" val="162176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F9C13A-E55F-4B78-A667-32D0D53E884C}"/>
              </a:ext>
            </a:extLst>
          </p:cNvPr>
          <p:cNvSpPr>
            <a:spLocks noGrp="1"/>
          </p:cNvSpPr>
          <p:nvPr>
            <p:ph type="title"/>
          </p:nvPr>
        </p:nvSpPr>
        <p:spPr/>
        <p:txBody>
          <a:bodyPr/>
          <a:lstStyle/>
          <a:p>
            <a:r>
              <a:rPr lang="nb-NO" dirty="0"/>
              <a:t>Purpose</a:t>
            </a:r>
          </a:p>
        </p:txBody>
      </p:sp>
      <p:sp>
        <p:nvSpPr>
          <p:cNvPr id="3" name="Plassholder for innhold 2">
            <a:extLst>
              <a:ext uri="{FF2B5EF4-FFF2-40B4-BE49-F238E27FC236}">
                <a16:creationId xmlns:a16="http://schemas.microsoft.com/office/drawing/2014/main" id="{FAE34E5A-EB32-4C62-87D9-D51BE7EE8F40}"/>
              </a:ext>
            </a:extLst>
          </p:cNvPr>
          <p:cNvSpPr>
            <a:spLocks noGrp="1"/>
          </p:cNvSpPr>
          <p:nvPr>
            <p:ph idx="1"/>
          </p:nvPr>
        </p:nvSpPr>
        <p:spPr>
          <a:xfrm>
            <a:off x="890238" y="1700807"/>
            <a:ext cx="4202334" cy="4320481"/>
          </a:xfrm>
        </p:spPr>
        <p:txBody>
          <a:bodyPr>
            <a:normAutofit/>
          </a:bodyPr>
          <a:lstStyle/>
          <a:p>
            <a:pPr marL="0" indent="0">
              <a:buNone/>
            </a:pPr>
            <a:r>
              <a:rPr lang="en-US" sz="2100" i="1" dirty="0"/>
              <a:t>To serve as a practical guidance tool for producing vital statistics reports (VSR) based on data from civil registration systems. </a:t>
            </a:r>
          </a:p>
          <a:p>
            <a:pPr marL="0" indent="0">
              <a:buNone/>
            </a:pPr>
            <a:endParaRPr lang="en-US" sz="2100" i="1" dirty="0"/>
          </a:p>
          <a:p>
            <a:pPr marL="0" indent="0">
              <a:buNone/>
            </a:pPr>
            <a:endParaRPr lang="en-US" sz="2100" i="1" dirty="0"/>
          </a:p>
          <a:p>
            <a:pPr marL="0" indent="0">
              <a:buNone/>
            </a:pPr>
            <a:endParaRPr lang="en-US" sz="2100" i="1" dirty="0"/>
          </a:p>
          <a:p>
            <a:pPr marL="0" indent="0">
              <a:buNone/>
            </a:pPr>
            <a:endParaRPr lang="en-US" sz="2100" i="1" dirty="0"/>
          </a:p>
          <a:p>
            <a:pPr marL="0" indent="0">
              <a:buNone/>
            </a:pPr>
            <a:endParaRPr lang="en-US" sz="1900" u="sng" dirty="0">
              <a:hlinkClick r:id="rId3"/>
            </a:endParaRPr>
          </a:p>
          <a:p>
            <a:pPr marL="0" indent="0">
              <a:buNone/>
            </a:pPr>
            <a:endParaRPr lang="en-US" sz="1900" u="sng" dirty="0">
              <a:hlinkClick r:id="rId3"/>
            </a:endParaRPr>
          </a:p>
          <a:p>
            <a:pPr marL="0" indent="0">
              <a:buNone/>
            </a:pPr>
            <a:r>
              <a:rPr lang="en-US" sz="1900" u="sng" dirty="0">
                <a:hlinkClick r:id="rId3"/>
              </a:rPr>
              <a:t>http://apai-crvs.org/resources/publications</a:t>
            </a:r>
            <a:r>
              <a:rPr lang="en-GB" sz="1900" dirty="0"/>
              <a:t>.</a:t>
            </a:r>
            <a:endParaRPr lang="nb-NO" sz="1900" i="1" dirty="0"/>
          </a:p>
          <a:p>
            <a:endParaRPr lang="nb-NO" dirty="0"/>
          </a:p>
        </p:txBody>
      </p:sp>
      <p:pic>
        <p:nvPicPr>
          <p:cNvPr id="6" name="Bilde 5">
            <a:extLst>
              <a:ext uri="{FF2B5EF4-FFF2-40B4-BE49-F238E27FC236}">
                <a16:creationId xmlns:a16="http://schemas.microsoft.com/office/drawing/2014/main" id="{0495EC1D-64C3-4D5B-A637-3E4CB081F569}"/>
              </a:ext>
            </a:extLst>
          </p:cNvPr>
          <p:cNvPicPr>
            <a:picLocks noChangeAspect="1"/>
          </p:cNvPicPr>
          <p:nvPr/>
        </p:nvPicPr>
        <p:blipFill>
          <a:blip r:embed="rId4"/>
          <a:stretch>
            <a:fillRect/>
          </a:stretch>
        </p:blipFill>
        <p:spPr>
          <a:xfrm rot="632855">
            <a:off x="5161933" y="972748"/>
            <a:ext cx="3242975" cy="4519033"/>
          </a:xfrm>
          <a:prstGeom prst="rect">
            <a:avLst/>
          </a:prstGeom>
        </p:spPr>
      </p:pic>
    </p:spTree>
    <p:extLst>
      <p:ext uri="{BB962C8B-B14F-4D97-AF65-F5344CB8AC3E}">
        <p14:creationId xmlns:p14="http://schemas.microsoft.com/office/powerpoint/2010/main" val="251301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Background</a:t>
            </a:r>
            <a:endParaRPr lang="nb-NO" dirty="0"/>
          </a:p>
        </p:txBody>
      </p:sp>
      <p:sp>
        <p:nvSpPr>
          <p:cNvPr id="3" name="Plassholder for innhold 2"/>
          <p:cNvSpPr>
            <a:spLocks noGrp="1"/>
          </p:cNvSpPr>
          <p:nvPr>
            <p:ph sz="quarter" idx="13"/>
          </p:nvPr>
        </p:nvSpPr>
        <p:spPr>
          <a:xfrm>
            <a:off x="457200" y="1988840"/>
            <a:ext cx="8229600" cy="4488160"/>
          </a:xfrm>
        </p:spPr>
        <p:txBody>
          <a:bodyPr/>
          <a:lstStyle/>
          <a:p>
            <a:r>
              <a:rPr lang="nb-NO" dirty="0" err="1"/>
              <a:t>Countries</a:t>
            </a:r>
            <a:r>
              <a:rPr lang="nb-NO" dirty="0"/>
              <a:t> requested for a </a:t>
            </a:r>
            <a:r>
              <a:rPr lang="nb-NO" dirty="0" err="1"/>
              <a:t>practical</a:t>
            </a:r>
            <a:r>
              <a:rPr lang="nb-NO" dirty="0"/>
              <a:t> </a:t>
            </a:r>
            <a:r>
              <a:rPr lang="nb-NO" dirty="0" err="1"/>
              <a:t>tool</a:t>
            </a:r>
            <a:endParaRPr lang="nb-NO" dirty="0"/>
          </a:p>
          <a:p>
            <a:endParaRPr lang="nb-NO" dirty="0"/>
          </a:p>
          <a:p>
            <a:r>
              <a:rPr lang="nb-NO" dirty="0"/>
              <a:t>ECA and ESCAP </a:t>
            </a:r>
            <a:r>
              <a:rPr lang="nb-NO" dirty="0" err="1"/>
              <a:t>asked</a:t>
            </a:r>
            <a:r>
              <a:rPr lang="nb-NO" dirty="0"/>
              <a:t> </a:t>
            </a:r>
            <a:r>
              <a:rPr lang="nb-NO" dirty="0" err="1"/>
              <a:t>Statistics</a:t>
            </a:r>
            <a:r>
              <a:rPr lang="nb-NO" dirty="0"/>
              <a:t> Norway to </a:t>
            </a:r>
            <a:r>
              <a:rPr lang="nb-NO" dirty="0" err="1"/>
              <a:t>develop</a:t>
            </a:r>
            <a:endParaRPr lang="nb-NO" dirty="0"/>
          </a:p>
          <a:p>
            <a:endParaRPr lang="nb-NO" dirty="0"/>
          </a:p>
          <a:p>
            <a:r>
              <a:rPr lang="nb-NO" dirty="0"/>
              <a:t>Feedback </a:t>
            </a:r>
            <a:r>
              <a:rPr lang="nb-NO" dirty="0" err="1"/>
              <a:t>received</a:t>
            </a:r>
            <a:r>
              <a:rPr lang="nb-NO" dirty="0"/>
              <a:t> from </a:t>
            </a:r>
            <a:r>
              <a:rPr lang="nb-NO" dirty="0" err="1"/>
              <a:t>countries</a:t>
            </a:r>
            <a:r>
              <a:rPr lang="nb-NO" dirty="0"/>
              <a:t>, ECA/ESCAP as </a:t>
            </a:r>
            <a:r>
              <a:rPr lang="nb-NO" dirty="0" err="1"/>
              <a:t>well</a:t>
            </a:r>
            <a:r>
              <a:rPr lang="nb-NO" dirty="0"/>
              <a:t> as </a:t>
            </a:r>
            <a:r>
              <a:rPr lang="nb-NO" dirty="0" err="1"/>
              <a:t>international</a:t>
            </a:r>
            <a:r>
              <a:rPr lang="nb-NO" dirty="0"/>
              <a:t> partners</a:t>
            </a:r>
          </a:p>
        </p:txBody>
      </p:sp>
    </p:spTree>
    <p:extLst>
      <p:ext uri="{BB962C8B-B14F-4D97-AF65-F5344CB8AC3E}">
        <p14:creationId xmlns:p14="http://schemas.microsoft.com/office/powerpoint/2010/main" val="122745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err="1"/>
              <a:t>Considerations</a:t>
            </a:r>
            <a:r>
              <a:rPr lang="nb-NO" dirty="0"/>
              <a:t>/</a:t>
            </a:r>
            <a:r>
              <a:rPr lang="nb-NO" dirty="0" err="1"/>
              <a:t>focus</a:t>
            </a:r>
            <a:endParaRPr lang="nb-NO" dirty="0"/>
          </a:p>
        </p:txBody>
      </p:sp>
      <p:sp>
        <p:nvSpPr>
          <p:cNvPr id="7" name="Plassholder for innhold 6"/>
          <p:cNvSpPr>
            <a:spLocks noGrp="1"/>
          </p:cNvSpPr>
          <p:nvPr>
            <p:ph sz="quarter" idx="13"/>
          </p:nvPr>
        </p:nvSpPr>
        <p:spPr>
          <a:xfrm>
            <a:off x="457200" y="1916832"/>
            <a:ext cx="8229600" cy="4560168"/>
          </a:xfrm>
        </p:spPr>
        <p:txBody>
          <a:bodyPr/>
          <a:lstStyle/>
          <a:p>
            <a:r>
              <a:rPr lang="nb-NO" sz="2800" dirty="0" err="1"/>
              <a:t>Aimed</a:t>
            </a:r>
            <a:r>
              <a:rPr lang="nb-NO" sz="2800" dirty="0"/>
              <a:t> at </a:t>
            </a:r>
            <a:r>
              <a:rPr lang="nb-NO" sz="2800" dirty="0" err="1"/>
              <a:t>countries</a:t>
            </a:r>
            <a:r>
              <a:rPr lang="nb-NO" sz="2800" dirty="0"/>
              <a:t> </a:t>
            </a:r>
            <a:r>
              <a:rPr lang="nb-NO" sz="2800" dirty="0" err="1"/>
              <a:t>with</a:t>
            </a:r>
            <a:r>
              <a:rPr lang="nb-NO" sz="2800" dirty="0"/>
              <a:t> </a:t>
            </a:r>
            <a:r>
              <a:rPr lang="nb-NO" sz="2800" dirty="0" err="1"/>
              <a:t>limited</a:t>
            </a:r>
            <a:r>
              <a:rPr lang="nb-NO" sz="2800" dirty="0"/>
              <a:t> prior </a:t>
            </a:r>
            <a:r>
              <a:rPr lang="nb-NO" sz="2800" dirty="0" err="1"/>
              <a:t>experience</a:t>
            </a:r>
            <a:r>
              <a:rPr lang="nb-NO" sz="2800" dirty="0"/>
              <a:t> in </a:t>
            </a:r>
            <a:r>
              <a:rPr lang="nb-NO" sz="2800" dirty="0" err="1"/>
              <a:t>publishing</a:t>
            </a:r>
            <a:r>
              <a:rPr lang="nb-NO" sz="2800" dirty="0"/>
              <a:t> </a:t>
            </a:r>
            <a:r>
              <a:rPr lang="nb-NO" sz="2800" dirty="0" err="1"/>
              <a:t>statistics</a:t>
            </a:r>
            <a:r>
              <a:rPr lang="nb-NO" sz="2800" dirty="0"/>
              <a:t> </a:t>
            </a:r>
            <a:r>
              <a:rPr lang="nb-NO" sz="2800" dirty="0" err="1"/>
              <a:t>based</a:t>
            </a:r>
            <a:r>
              <a:rPr lang="nb-NO" sz="2800" dirty="0"/>
              <a:t> </a:t>
            </a:r>
            <a:r>
              <a:rPr lang="nb-NO" sz="2800" dirty="0" err="1"/>
              <a:t>on</a:t>
            </a:r>
            <a:r>
              <a:rPr lang="nb-NO" sz="2800" dirty="0"/>
              <a:t> CR</a:t>
            </a:r>
          </a:p>
          <a:p>
            <a:endParaRPr lang="nb-NO" sz="2800" dirty="0"/>
          </a:p>
          <a:p>
            <a:r>
              <a:rPr lang="nb-NO" sz="2800" dirty="0" err="1"/>
              <a:t>Focus</a:t>
            </a:r>
            <a:r>
              <a:rPr lang="nb-NO" sz="2800" dirty="0"/>
              <a:t> </a:t>
            </a:r>
            <a:r>
              <a:rPr lang="nb-NO" sz="2800" dirty="0" err="1"/>
              <a:t>on</a:t>
            </a:r>
            <a:r>
              <a:rPr lang="nb-NO" sz="2800" dirty="0"/>
              <a:t> system </a:t>
            </a:r>
            <a:r>
              <a:rPr lang="nb-NO" sz="2800" dirty="0" err="1"/>
              <a:t>description</a:t>
            </a:r>
            <a:r>
              <a:rPr lang="nb-NO" sz="2800" dirty="0"/>
              <a:t> and data </a:t>
            </a:r>
            <a:r>
              <a:rPr lang="nb-NO" sz="2800" dirty="0" err="1"/>
              <a:t>quality</a:t>
            </a:r>
            <a:r>
              <a:rPr lang="nb-NO" sz="2800" dirty="0"/>
              <a:t> </a:t>
            </a:r>
          </a:p>
          <a:p>
            <a:endParaRPr lang="nb-NO" sz="2800" dirty="0"/>
          </a:p>
          <a:p>
            <a:r>
              <a:rPr lang="nb-NO" sz="2800" dirty="0"/>
              <a:t>Most </a:t>
            </a:r>
            <a:r>
              <a:rPr lang="nb-NO" sz="2800" dirty="0" err="1"/>
              <a:t>on</a:t>
            </a:r>
            <a:r>
              <a:rPr lang="nb-NO" sz="2800" dirty="0"/>
              <a:t> </a:t>
            </a:r>
            <a:r>
              <a:rPr lang="nb-NO" sz="2800" dirty="0" err="1"/>
              <a:t>births</a:t>
            </a:r>
            <a:r>
              <a:rPr lang="nb-NO" sz="2800" dirty="0"/>
              <a:t> and </a:t>
            </a:r>
            <a:r>
              <a:rPr lang="nb-NO" sz="2800" dirty="0" err="1"/>
              <a:t>deaths</a:t>
            </a:r>
            <a:r>
              <a:rPr lang="nb-NO" sz="2800" dirty="0"/>
              <a:t> </a:t>
            </a:r>
          </a:p>
          <a:p>
            <a:pPr marL="0" indent="0">
              <a:buNone/>
            </a:pPr>
            <a:endParaRPr lang="nb-NO" dirty="0"/>
          </a:p>
        </p:txBody>
      </p:sp>
    </p:spTree>
    <p:extLst>
      <p:ext uri="{BB962C8B-B14F-4D97-AF65-F5344CB8AC3E}">
        <p14:creationId xmlns:p14="http://schemas.microsoft.com/office/powerpoint/2010/main" val="124828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ADE8685D-9CDF-44CE-82D4-3FF786C0D4D0}"/>
              </a:ext>
            </a:extLst>
          </p:cNvPr>
          <p:cNvSpPr>
            <a:spLocks noGrp="1"/>
          </p:cNvSpPr>
          <p:nvPr>
            <p:ph type="title"/>
          </p:nvPr>
        </p:nvSpPr>
        <p:spPr>
          <a:xfrm>
            <a:off x="296117" y="333276"/>
            <a:ext cx="7290054" cy="1124712"/>
          </a:xfrm>
        </p:spPr>
        <p:txBody>
          <a:bodyPr/>
          <a:lstStyle/>
          <a:p>
            <a:r>
              <a:rPr lang="nb-NO" dirty="0"/>
              <a:t>Report </a:t>
            </a:r>
            <a:r>
              <a:rPr lang="nb-NO" dirty="0" err="1"/>
              <a:t>set</a:t>
            </a:r>
            <a:r>
              <a:rPr lang="nb-NO" dirty="0"/>
              <a:t>-up</a:t>
            </a:r>
          </a:p>
        </p:txBody>
      </p:sp>
      <p:sp>
        <p:nvSpPr>
          <p:cNvPr id="5" name="Plassholder for innhold 4"/>
          <p:cNvSpPr>
            <a:spLocks noGrp="1"/>
          </p:cNvSpPr>
          <p:nvPr>
            <p:ph idx="1"/>
          </p:nvPr>
        </p:nvSpPr>
        <p:spPr/>
        <p:txBody>
          <a:bodyPr/>
          <a:lstStyle/>
          <a:p>
            <a:pPr marL="0" indent="0">
              <a:buNone/>
            </a:pPr>
            <a:endParaRPr lang="nb-NO" dirty="0"/>
          </a:p>
        </p:txBody>
      </p:sp>
      <p:sp>
        <p:nvSpPr>
          <p:cNvPr id="6" name="Ellipse 5"/>
          <p:cNvSpPr/>
          <p:nvPr/>
        </p:nvSpPr>
        <p:spPr>
          <a:xfrm>
            <a:off x="3345744" y="1562298"/>
            <a:ext cx="3890552" cy="3666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0" dirty="0" err="1"/>
              <a:t>Template</a:t>
            </a:r>
            <a:endParaRPr lang="nb-NO" sz="3000" dirty="0"/>
          </a:p>
        </p:txBody>
      </p:sp>
      <p:sp>
        <p:nvSpPr>
          <p:cNvPr id="7" name="Ellipse 6"/>
          <p:cNvSpPr/>
          <p:nvPr/>
        </p:nvSpPr>
        <p:spPr>
          <a:xfrm>
            <a:off x="1259632" y="1562298"/>
            <a:ext cx="2178512" cy="206787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sz="2100" dirty="0"/>
              <a:t>Guideline</a:t>
            </a:r>
          </a:p>
        </p:txBody>
      </p:sp>
      <p:sp>
        <p:nvSpPr>
          <p:cNvPr id="8" name="Ellipse 7"/>
          <p:cNvSpPr/>
          <p:nvPr/>
        </p:nvSpPr>
        <p:spPr>
          <a:xfrm>
            <a:off x="6372200" y="3068960"/>
            <a:ext cx="1656184" cy="151515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2100" dirty="0" err="1"/>
              <a:t>Boxes</a:t>
            </a:r>
            <a:endParaRPr lang="nb-NO" sz="2100" dirty="0"/>
          </a:p>
        </p:txBody>
      </p:sp>
      <p:sp>
        <p:nvSpPr>
          <p:cNvPr id="9" name="Ellipse 8"/>
          <p:cNvSpPr/>
          <p:nvPr/>
        </p:nvSpPr>
        <p:spPr>
          <a:xfrm>
            <a:off x="5511512" y="4326404"/>
            <a:ext cx="1656184" cy="1515157"/>
          </a:xfrm>
          <a:prstGeom prst="ellips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2100" dirty="0" err="1"/>
              <a:t>Boxes</a:t>
            </a:r>
            <a:endParaRPr lang="nb-NO" sz="2100" dirty="0"/>
          </a:p>
        </p:txBody>
      </p:sp>
    </p:spTree>
    <p:extLst>
      <p:ext uri="{BB962C8B-B14F-4D97-AF65-F5344CB8AC3E}">
        <p14:creationId xmlns:p14="http://schemas.microsoft.com/office/powerpoint/2010/main" val="244099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476672"/>
            <a:ext cx="8229600" cy="706090"/>
          </a:xfrm>
        </p:spPr>
        <p:txBody>
          <a:bodyPr>
            <a:normAutofit/>
          </a:bodyPr>
          <a:lstStyle/>
          <a:p>
            <a:r>
              <a:rPr lang="nb-NO" sz="3600" dirty="0"/>
              <a:t>Part 1: Guidelines</a:t>
            </a:r>
            <a:endParaRPr lang="nb-NO" sz="3600" b="1" dirty="0"/>
          </a:p>
        </p:txBody>
      </p:sp>
      <p:sp>
        <p:nvSpPr>
          <p:cNvPr id="3" name="Plassholder for innhold 2"/>
          <p:cNvSpPr>
            <a:spLocks noGrp="1"/>
          </p:cNvSpPr>
          <p:nvPr>
            <p:ph sz="quarter" idx="13"/>
          </p:nvPr>
        </p:nvSpPr>
        <p:spPr>
          <a:xfrm>
            <a:off x="827584" y="1844824"/>
            <a:ext cx="8064896" cy="3949899"/>
          </a:xfrm>
        </p:spPr>
        <p:txBody>
          <a:bodyPr>
            <a:normAutofit lnSpcReduction="10000"/>
          </a:bodyPr>
          <a:lstStyle/>
          <a:p>
            <a:pPr marL="0" indent="0">
              <a:buNone/>
            </a:pPr>
            <a:r>
              <a:rPr lang="en-GB" sz="2400" dirty="0"/>
              <a:t>I.</a:t>
            </a:r>
            <a:r>
              <a:rPr lang="nb-NO" sz="2400" dirty="0"/>
              <a:t>	</a:t>
            </a:r>
            <a:r>
              <a:rPr lang="en-GB" sz="2400" dirty="0"/>
              <a:t>Purpose</a:t>
            </a:r>
            <a:endParaRPr lang="nb-NO" sz="2400" dirty="0"/>
          </a:p>
          <a:p>
            <a:pPr marL="0" indent="0">
              <a:buNone/>
            </a:pPr>
            <a:r>
              <a:rPr lang="nb-NO" sz="2400" dirty="0"/>
              <a:t>II.	</a:t>
            </a:r>
            <a:r>
              <a:rPr lang="nb-NO" sz="2400" dirty="0" err="1"/>
              <a:t>Rationale</a:t>
            </a:r>
            <a:endParaRPr lang="nb-NO" sz="2400" dirty="0"/>
          </a:p>
          <a:p>
            <a:pPr marL="0" indent="0">
              <a:buNone/>
            </a:pPr>
            <a:r>
              <a:rPr lang="en-US" sz="2400" dirty="0"/>
              <a:t>III.</a:t>
            </a:r>
            <a:r>
              <a:rPr lang="nb-NO" sz="2400" dirty="0"/>
              <a:t>	</a:t>
            </a:r>
            <a:r>
              <a:rPr lang="en-US" sz="2400" dirty="0"/>
              <a:t>Target audience and important considerations</a:t>
            </a:r>
            <a:endParaRPr lang="nb-NO" sz="2400" dirty="0"/>
          </a:p>
          <a:p>
            <a:pPr marL="0" indent="0">
              <a:buNone/>
            </a:pPr>
            <a:r>
              <a:rPr lang="en-US" sz="2400" dirty="0"/>
              <a:t>IV.</a:t>
            </a:r>
            <a:r>
              <a:rPr lang="nb-NO" sz="2400" dirty="0"/>
              <a:t>	</a:t>
            </a:r>
            <a:r>
              <a:rPr lang="en-US" sz="2400" dirty="0"/>
              <a:t>Link with other activities</a:t>
            </a:r>
            <a:endParaRPr lang="nb-NO" sz="2400" dirty="0"/>
          </a:p>
          <a:p>
            <a:pPr marL="0" indent="0">
              <a:buNone/>
            </a:pPr>
            <a:r>
              <a:rPr lang="en-US" sz="2400" dirty="0"/>
              <a:t>V.</a:t>
            </a:r>
            <a:r>
              <a:rPr lang="nb-NO" sz="2400" dirty="0"/>
              <a:t>	</a:t>
            </a:r>
            <a:r>
              <a:rPr lang="en-US" sz="2400" dirty="0"/>
              <a:t>Initial focus on key vital events</a:t>
            </a:r>
            <a:endParaRPr lang="nb-NO" sz="2400" dirty="0"/>
          </a:p>
          <a:p>
            <a:pPr marL="0" indent="0">
              <a:buNone/>
            </a:pPr>
            <a:r>
              <a:rPr lang="en-US" sz="2400" dirty="0"/>
              <a:t>VI.</a:t>
            </a:r>
            <a:r>
              <a:rPr lang="nb-NO" sz="2400" dirty="0"/>
              <a:t>	</a:t>
            </a:r>
            <a:r>
              <a:rPr lang="en-US" sz="2400" dirty="0"/>
              <a:t>Reasons for publishing a Vital Statistics Report</a:t>
            </a:r>
            <a:endParaRPr lang="nb-NO" sz="2400" dirty="0"/>
          </a:p>
          <a:p>
            <a:pPr marL="0" indent="0">
              <a:buNone/>
            </a:pPr>
            <a:r>
              <a:rPr lang="en-US" sz="2400" dirty="0"/>
              <a:t>VII.</a:t>
            </a:r>
            <a:r>
              <a:rPr lang="nb-NO" sz="2400" dirty="0"/>
              <a:t>	</a:t>
            </a:r>
            <a:r>
              <a:rPr lang="en-US" sz="2400" dirty="0"/>
              <a:t>How to use this document</a:t>
            </a:r>
          </a:p>
          <a:p>
            <a:pPr marL="0" indent="0">
              <a:buNone/>
            </a:pPr>
            <a:endParaRPr lang="en-GB" sz="2400" dirty="0"/>
          </a:p>
          <a:p>
            <a:pPr marL="0" indent="0">
              <a:buNone/>
            </a:pPr>
            <a:r>
              <a:rPr lang="en-GB" dirty="0"/>
              <a:t>As well as guidance boxes throughout</a:t>
            </a:r>
            <a:endParaRPr lang="en-GB" sz="2400" dirty="0"/>
          </a:p>
          <a:p>
            <a:pPr marL="457200" lvl="1" indent="0">
              <a:buNone/>
            </a:pPr>
            <a:endParaRPr lang="nb-NO" sz="2400" dirty="0"/>
          </a:p>
        </p:txBody>
      </p:sp>
    </p:spTree>
    <p:extLst>
      <p:ext uri="{BB962C8B-B14F-4D97-AF65-F5344CB8AC3E}">
        <p14:creationId xmlns:p14="http://schemas.microsoft.com/office/powerpoint/2010/main" val="300770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404664"/>
            <a:ext cx="8229600" cy="720080"/>
          </a:xfrm>
        </p:spPr>
        <p:txBody>
          <a:bodyPr>
            <a:normAutofit fontScale="90000"/>
          </a:bodyPr>
          <a:lstStyle/>
          <a:p>
            <a:r>
              <a:rPr lang="nb-NO" dirty="0" err="1">
                <a:solidFill>
                  <a:schemeClr val="tx1"/>
                </a:solidFill>
              </a:rPr>
              <a:t>Boxes</a:t>
            </a:r>
            <a:r>
              <a:rPr lang="nb-NO" dirty="0">
                <a:solidFill>
                  <a:schemeClr val="tx1"/>
                </a:solidFill>
              </a:rPr>
              <a:t> </a:t>
            </a:r>
            <a:br>
              <a:rPr lang="nb-NO" dirty="0">
                <a:solidFill>
                  <a:schemeClr val="tx1"/>
                </a:solidFill>
              </a:rPr>
            </a:br>
            <a:r>
              <a:rPr lang="nb-NO" sz="2700" b="0" dirty="0">
                <a:solidFill>
                  <a:schemeClr val="tx1"/>
                </a:solidFill>
              </a:rPr>
              <a:t>(a </a:t>
            </a:r>
            <a:r>
              <a:rPr lang="nb-NO" sz="2700" b="0" dirty="0" err="1">
                <a:solidFill>
                  <a:schemeClr val="tx1"/>
                </a:solidFill>
              </a:rPr>
              <a:t>few</a:t>
            </a:r>
            <a:r>
              <a:rPr lang="nb-NO" sz="2700" b="0" dirty="0">
                <a:solidFill>
                  <a:schemeClr val="tx1"/>
                </a:solidFill>
              </a:rPr>
              <a:t> </a:t>
            </a:r>
            <a:r>
              <a:rPr lang="nb-NO" sz="2700" b="0" dirty="0" err="1">
                <a:solidFill>
                  <a:schemeClr val="tx1"/>
                </a:solidFill>
              </a:rPr>
              <a:t>examples</a:t>
            </a:r>
            <a:r>
              <a:rPr lang="nb-NO" sz="2700" b="0" dirty="0">
                <a:solidFill>
                  <a:schemeClr val="tx1"/>
                </a:solidFill>
              </a:rPr>
              <a:t>)</a:t>
            </a:r>
            <a:endParaRPr lang="nb-NO" b="0" dirty="0">
              <a:solidFill>
                <a:schemeClr val="tx1"/>
              </a:solidFill>
            </a:endParaRPr>
          </a:p>
        </p:txBody>
      </p:sp>
      <p:sp>
        <p:nvSpPr>
          <p:cNvPr id="3" name="Plassholder for innhold 2"/>
          <p:cNvSpPr>
            <a:spLocks noGrp="1"/>
          </p:cNvSpPr>
          <p:nvPr>
            <p:ph sz="quarter" idx="13"/>
          </p:nvPr>
        </p:nvSpPr>
        <p:spPr>
          <a:xfrm>
            <a:off x="251520" y="1916832"/>
            <a:ext cx="8640960" cy="4536504"/>
          </a:xfrm>
        </p:spPr>
        <p:txBody>
          <a:bodyPr numCol="2">
            <a:normAutofit fontScale="55000" lnSpcReduction="20000"/>
          </a:bodyPr>
          <a:lstStyle/>
          <a:p>
            <a:r>
              <a:rPr lang="en-US" sz="3600" dirty="0">
                <a:solidFill>
                  <a:srgbClr val="0070C0"/>
                </a:solidFill>
              </a:rPr>
              <a:t>Confidentiality of data</a:t>
            </a:r>
          </a:p>
          <a:p>
            <a:r>
              <a:rPr lang="en-US" sz="3600" dirty="0">
                <a:solidFill>
                  <a:srgbClr val="0070C0"/>
                </a:solidFill>
              </a:rPr>
              <a:t>Civil registration and population registers</a:t>
            </a:r>
          </a:p>
          <a:p>
            <a:r>
              <a:rPr lang="en-US" sz="3600" dirty="0">
                <a:solidFill>
                  <a:srgbClr val="0070C0"/>
                </a:solidFill>
              </a:rPr>
              <a:t>General and country examples of incentives and disincentives for civil registration </a:t>
            </a:r>
          </a:p>
          <a:p>
            <a:r>
              <a:rPr lang="en-US" sz="3600" dirty="0">
                <a:solidFill>
                  <a:srgbClr val="0070C0"/>
                </a:solidFill>
              </a:rPr>
              <a:t>Coverage and completeness</a:t>
            </a:r>
          </a:p>
          <a:p>
            <a:r>
              <a:rPr lang="en-US" sz="3600" dirty="0">
                <a:solidFill>
                  <a:srgbClr val="0070C0"/>
                </a:solidFill>
              </a:rPr>
              <a:t>Presentation of data </a:t>
            </a:r>
          </a:p>
          <a:p>
            <a:r>
              <a:rPr lang="en-US" sz="3600" dirty="0">
                <a:solidFill>
                  <a:srgbClr val="0070C0"/>
                </a:solidFill>
              </a:rPr>
              <a:t>Key birth registration variables</a:t>
            </a:r>
          </a:p>
          <a:p>
            <a:r>
              <a:rPr lang="en-US" sz="3600" dirty="0">
                <a:solidFill>
                  <a:srgbClr val="0070C0"/>
                </a:solidFill>
              </a:rPr>
              <a:t>Calculating birth indicators</a:t>
            </a:r>
          </a:p>
          <a:p>
            <a:r>
              <a:rPr lang="en-US" sz="3600" dirty="0">
                <a:solidFill>
                  <a:srgbClr val="0070C0"/>
                </a:solidFill>
              </a:rPr>
              <a:t>Expected population size</a:t>
            </a:r>
          </a:p>
          <a:p>
            <a:endParaRPr lang="en-US" sz="3600" dirty="0">
              <a:solidFill>
                <a:srgbClr val="006600"/>
              </a:solidFill>
            </a:endParaRPr>
          </a:p>
          <a:p>
            <a:endParaRPr lang="en-US" sz="3600" dirty="0">
              <a:solidFill>
                <a:srgbClr val="006600"/>
              </a:solidFill>
            </a:endParaRPr>
          </a:p>
          <a:p>
            <a:endParaRPr lang="en-US" sz="3600" dirty="0">
              <a:solidFill>
                <a:srgbClr val="006600"/>
              </a:solidFill>
            </a:endParaRPr>
          </a:p>
          <a:p>
            <a:endParaRPr lang="en-US" sz="3600" dirty="0">
              <a:solidFill>
                <a:srgbClr val="006600"/>
              </a:solidFill>
            </a:endParaRPr>
          </a:p>
          <a:p>
            <a:r>
              <a:rPr lang="en-US" sz="3600" dirty="0">
                <a:solidFill>
                  <a:srgbClr val="006600"/>
                </a:solidFill>
              </a:rPr>
              <a:t>Civil registration and vital statistics organization</a:t>
            </a:r>
          </a:p>
          <a:p>
            <a:r>
              <a:rPr lang="en-US" sz="3600" dirty="0">
                <a:solidFill>
                  <a:srgbClr val="006600"/>
                </a:solidFill>
              </a:rPr>
              <a:t>Sub-counties and civil registration office overview for Kenya</a:t>
            </a:r>
          </a:p>
          <a:p>
            <a:r>
              <a:rPr lang="en-US" sz="3600" dirty="0">
                <a:solidFill>
                  <a:srgbClr val="006600"/>
                </a:solidFill>
              </a:rPr>
              <a:t>Timeliness of birth registration</a:t>
            </a:r>
          </a:p>
          <a:p>
            <a:r>
              <a:rPr lang="en-US" sz="3600" dirty="0">
                <a:solidFill>
                  <a:srgbClr val="006600"/>
                </a:solidFill>
              </a:rPr>
              <a:t>Examples of graphs and maps showing completeness of birth registration </a:t>
            </a:r>
          </a:p>
          <a:p>
            <a:r>
              <a:rPr lang="en-US" sz="3600" dirty="0">
                <a:solidFill>
                  <a:srgbClr val="006600"/>
                </a:solidFill>
              </a:rPr>
              <a:t>Country examples of birth registration tables and graphs </a:t>
            </a:r>
          </a:p>
          <a:p>
            <a:r>
              <a:rPr lang="en-US" sz="3600" dirty="0">
                <a:solidFill>
                  <a:srgbClr val="006600"/>
                </a:solidFill>
              </a:rPr>
              <a:t>Examples of tables and figures on marriages and divorces</a:t>
            </a:r>
            <a:endParaRPr lang="en-US" sz="3600" dirty="0">
              <a:solidFill>
                <a:schemeClr val="bg2">
                  <a:lumMod val="50000"/>
                </a:schemeClr>
              </a:solidFill>
            </a:endParaRPr>
          </a:p>
        </p:txBody>
      </p:sp>
    </p:spTree>
    <p:extLst>
      <p:ext uri="{BB962C8B-B14F-4D97-AF65-F5344CB8AC3E}">
        <p14:creationId xmlns:p14="http://schemas.microsoft.com/office/powerpoint/2010/main" val="121265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404664"/>
            <a:ext cx="7427168" cy="1143000"/>
          </a:xfrm>
        </p:spPr>
        <p:txBody>
          <a:bodyPr>
            <a:normAutofit/>
          </a:bodyPr>
          <a:lstStyle/>
          <a:p>
            <a:r>
              <a:rPr lang="nb-NO" sz="3600" dirty="0"/>
              <a:t>Part 2: </a:t>
            </a:r>
            <a:r>
              <a:rPr lang="nb-NO" sz="3600" dirty="0" err="1"/>
              <a:t>Template</a:t>
            </a:r>
            <a:r>
              <a:rPr lang="nb-NO" sz="3600" dirty="0"/>
              <a:t> </a:t>
            </a:r>
            <a:r>
              <a:rPr lang="nb-NO" sz="3600" dirty="0" err="1"/>
              <a:t>outline</a:t>
            </a:r>
            <a:endParaRPr lang="nb-NO" sz="3600" dirty="0"/>
          </a:p>
        </p:txBody>
      </p:sp>
      <p:sp>
        <p:nvSpPr>
          <p:cNvPr id="3" name="Plassholder for innhold 2"/>
          <p:cNvSpPr>
            <a:spLocks noGrp="1"/>
          </p:cNvSpPr>
          <p:nvPr>
            <p:ph sz="quarter" idx="13"/>
          </p:nvPr>
        </p:nvSpPr>
        <p:spPr/>
        <p:txBody>
          <a:bodyPr>
            <a:normAutofit fontScale="77500" lnSpcReduction="20000"/>
          </a:bodyPr>
          <a:lstStyle/>
          <a:p>
            <a:pPr marL="0" indent="0">
              <a:lnSpc>
                <a:spcPct val="120000"/>
              </a:lnSpc>
              <a:spcBef>
                <a:spcPts val="1200"/>
              </a:spcBef>
              <a:buNone/>
            </a:pPr>
            <a:r>
              <a:rPr lang="en-US" cap="all" dirty="0"/>
              <a:t>Chapter 1. </a:t>
            </a:r>
            <a:r>
              <a:rPr lang="en-GB" cap="all" dirty="0"/>
              <a:t>Introduction and Background</a:t>
            </a:r>
          </a:p>
          <a:p>
            <a:pPr marL="0" indent="0">
              <a:lnSpc>
                <a:spcPct val="120000"/>
              </a:lnSpc>
              <a:spcBef>
                <a:spcPts val="1200"/>
              </a:spcBef>
              <a:buNone/>
            </a:pPr>
            <a:r>
              <a:rPr lang="en-GB" cap="all" dirty="0"/>
              <a:t>Chapter 2. Civil Registration System of the Country</a:t>
            </a:r>
          </a:p>
          <a:p>
            <a:pPr marL="0" indent="0">
              <a:lnSpc>
                <a:spcPct val="120000"/>
              </a:lnSpc>
              <a:spcBef>
                <a:spcPts val="1200"/>
              </a:spcBef>
              <a:buNone/>
            </a:pPr>
            <a:r>
              <a:rPr lang="en-US" cap="all" dirty="0"/>
              <a:t>Chapter 3. Data Quality, Completeness and Definitions</a:t>
            </a:r>
            <a:endParaRPr lang="en-GB" cap="all" dirty="0"/>
          </a:p>
          <a:p>
            <a:pPr marL="0" indent="0">
              <a:lnSpc>
                <a:spcPct val="120000"/>
              </a:lnSpc>
              <a:spcBef>
                <a:spcPts val="1200"/>
              </a:spcBef>
              <a:buNone/>
            </a:pPr>
            <a:r>
              <a:rPr lang="en-GB" cap="all" dirty="0"/>
              <a:t>Chapter 4. Births	</a:t>
            </a:r>
          </a:p>
          <a:p>
            <a:pPr marL="0" indent="0">
              <a:lnSpc>
                <a:spcPct val="120000"/>
              </a:lnSpc>
              <a:spcBef>
                <a:spcPts val="1200"/>
              </a:spcBef>
              <a:buNone/>
            </a:pPr>
            <a:r>
              <a:rPr lang="en-GB" cap="all" dirty="0"/>
              <a:t>Chapter 5. Deaths	</a:t>
            </a:r>
          </a:p>
          <a:p>
            <a:pPr marL="0" indent="0">
              <a:lnSpc>
                <a:spcPct val="120000"/>
              </a:lnSpc>
              <a:spcBef>
                <a:spcPts val="1200"/>
              </a:spcBef>
              <a:buNone/>
            </a:pPr>
            <a:r>
              <a:rPr lang="en-GB" cap="all" dirty="0"/>
              <a:t>Chapter 6. Causes of death	</a:t>
            </a:r>
          </a:p>
          <a:p>
            <a:pPr marL="0" indent="0">
              <a:lnSpc>
                <a:spcPct val="120000"/>
              </a:lnSpc>
              <a:spcBef>
                <a:spcPts val="1200"/>
              </a:spcBef>
              <a:buNone/>
            </a:pPr>
            <a:r>
              <a:rPr lang="en-GB" cap="all" dirty="0"/>
              <a:t>Chapter 7. Marriages and Divorces	</a:t>
            </a:r>
          </a:p>
          <a:p>
            <a:pPr marL="0" indent="0">
              <a:lnSpc>
                <a:spcPct val="120000"/>
              </a:lnSpc>
              <a:spcBef>
                <a:spcPts val="1200"/>
              </a:spcBef>
              <a:buNone/>
            </a:pPr>
            <a:r>
              <a:rPr lang="en-GB" cap="all" dirty="0"/>
              <a:t>Chapter 8.  Summary Tables</a:t>
            </a:r>
            <a:endParaRPr lang="nb-NO" dirty="0"/>
          </a:p>
        </p:txBody>
      </p:sp>
    </p:spTree>
    <p:extLst>
      <p:ext uri="{BB962C8B-B14F-4D97-AF65-F5344CB8AC3E}">
        <p14:creationId xmlns:p14="http://schemas.microsoft.com/office/powerpoint/2010/main" val="379863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04664"/>
            <a:ext cx="8229600" cy="706090"/>
          </a:xfrm>
        </p:spPr>
        <p:txBody>
          <a:bodyPr>
            <a:noAutofit/>
          </a:bodyPr>
          <a:lstStyle/>
          <a:p>
            <a:r>
              <a:rPr lang="en-GB" sz="3200" dirty="0">
                <a:solidFill>
                  <a:schemeClr val="accent1">
                    <a:lumMod val="75000"/>
                  </a:schemeClr>
                </a:solidFill>
              </a:rPr>
              <a:t>Chapter 2: </a:t>
            </a:r>
            <a:br>
              <a:rPr lang="en-GB" sz="3200" dirty="0">
                <a:solidFill>
                  <a:schemeClr val="accent1">
                    <a:lumMod val="75000"/>
                  </a:schemeClr>
                </a:solidFill>
              </a:rPr>
            </a:br>
            <a:r>
              <a:rPr lang="en-GB" sz="3200" b="1" dirty="0">
                <a:solidFill>
                  <a:schemeClr val="accent1">
                    <a:lumMod val="75000"/>
                  </a:schemeClr>
                </a:solidFill>
              </a:rPr>
              <a:t>Civil Registration system of the country</a:t>
            </a:r>
            <a:endParaRPr lang="nb-NO" sz="3200" b="1" dirty="0">
              <a:solidFill>
                <a:schemeClr val="accent1">
                  <a:lumMod val="75000"/>
                </a:schemeClr>
              </a:solidFill>
            </a:endParaRPr>
          </a:p>
        </p:txBody>
      </p:sp>
      <p:sp>
        <p:nvSpPr>
          <p:cNvPr id="3" name="Plassholder for innhold 2"/>
          <p:cNvSpPr>
            <a:spLocks noGrp="1"/>
          </p:cNvSpPr>
          <p:nvPr>
            <p:ph sz="quarter" idx="13"/>
          </p:nvPr>
        </p:nvSpPr>
        <p:spPr>
          <a:xfrm>
            <a:off x="467544" y="2132856"/>
            <a:ext cx="8568952" cy="4176464"/>
          </a:xfrm>
        </p:spPr>
        <p:txBody>
          <a:bodyPr>
            <a:noAutofit/>
          </a:bodyPr>
          <a:lstStyle/>
          <a:p>
            <a:pPr marL="0" indent="0">
              <a:buNone/>
            </a:pPr>
            <a:r>
              <a:rPr lang="en-GB" sz="2400" dirty="0"/>
              <a:t>2.1</a:t>
            </a:r>
            <a:r>
              <a:rPr lang="nb-NO" sz="2400" dirty="0"/>
              <a:t>	</a:t>
            </a:r>
            <a:r>
              <a:rPr lang="en-GB" sz="2400" dirty="0"/>
              <a:t>History</a:t>
            </a:r>
            <a:endParaRPr lang="nb-NO" sz="2400" dirty="0"/>
          </a:p>
          <a:p>
            <a:pPr marL="0" indent="0">
              <a:buNone/>
            </a:pPr>
            <a:r>
              <a:rPr lang="en-GB" sz="2400" dirty="0"/>
              <a:t>2.2</a:t>
            </a:r>
            <a:r>
              <a:rPr lang="nb-NO" sz="2400" dirty="0"/>
              <a:t>	</a:t>
            </a:r>
            <a:r>
              <a:rPr lang="en-GB" sz="2400" dirty="0"/>
              <a:t>Legal and administrative issues</a:t>
            </a:r>
            <a:endParaRPr lang="nb-NO" sz="2400" dirty="0"/>
          </a:p>
          <a:p>
            <a:pPr marL="0" indent="0">
              <a:buNone/>
            </a:pPr>
            <a:r>
              <a:rPr lang="en-GB" sz="2400" dirty="0"/>
              <a:t>2.3</a:t>
            </a:r>
            <a:r>
              <a:rPr lang="nb-NO" sz="2400" dirty="0"/>
              <a:t>	</a:t>
            </a:r>
            <a:r>
              <a:rPr lang="en-US" sz="2400" dirty="0"/>
              <a:t>Organizational structure, r</a:t>
            </a:r>
            <a:r>
              <a:rPr lang="en-GB" sz="2400" dirty="0" err="1"/>
              <a:t>egistration</a:t>
            </a:r>
            <a:r>
              <a:rPr lang="en-GB" sz="2400" dirty="0"/>
              <a:t> process and 	information flows</a:t>
            </a:r>
          </a:p>
          <a:p>
            <a:pPr marL="0" indent="0">
              <a:buNone/>
            </a:pPr>
            <a:r>
              <a:rPr lang="en-US" sz="2400" dirty="0"/>
              <a:t>2.4</a:t>
            </a:r>
            <a:r>
              <a:rPr lang="nb-NO" sz="2400" dirty="0"/>
              <a:t>	</a:t>
            </a:r>
            <a:r>
              <a:rPr lang="en-US" sz="2400" dirty="0"/>
              <a:t>Incentives and disincentives for registration</a:t>
            </a:r>
          </a:p>
          <a:p>
            <a:pPr marL="0" indent="0">
              <a:buNone/>
            </a:pPr>
            <a:endParaRPr lang="en-US" dirty="0"/>
          </a:p>
          <a:p>
            <a:r>
              <a:rPr lang="nb-NO" sz="2400" dirty="0" err="1"/>
              <a:t>Length</a:t>
            </a:r>
            <a:r>
              <a:rPr lang="nb-NO" sz="2400" dirty="0"/>
              <a:t> and </a:t>
            </a:r>
            <a:r>
              <a:rPr lang="nb-NO" sz="2400" dirty="0" err="1"/>
              <a:t>content</a:t>
            </a:r>
            <a:r>
              <a:rPr lang="nb-NO" sz="2400" dirty="0"/>
              <a:t> </a:t>
            </a:r>
            <a:r>
              <a:rPr lang="nb-NO" sz="2400" dirty="0" err="1"/>
              <a:t>will</a:t>
            </a:r>
            <a:r>
              <a:rPr lang="nb-NO" sz="2400" dirty="0"/>
              <a:t> </a:t>
            </a:r>
            <a:r>
              <a:rPr lang="nb-NO" sz="2400" dirty="0" err="1"/>
              <a:t>depend</a:t>
            </a:r>
            <a:r>
              <a:rPr lang="nb-NO" sz="2400" dirty="0"/>
              <a:t> </a:t>
            </a:r>
            <a:r>
              <a:rPr lang="nb-NO" sz="2400" dirty="0" err="1"/>
              <a:t>on</a:t>
            </a:r>
            <a:r>
              <a:rPr lang="nb-NO" sz="2400" dirty="0"/>
              <a:t> </a:t>
            </a:r>
            <a:r>
              <a:rPr lang="nb-NO" sz="2400" dirty="0" err="1"/>
              <a:t>availability</a:t>
            </a:r>
            <a:r>
              <a:rPr lang="nb-NO" sz="2400" dirty="0"/>
              <a:t> </a:t>
            </a:r>
            <a:r>
              <a:rPr lang="nb-NO" sz="2400" dirty="0" err="1"/>
              <a:t>of</a:t>
            </a:r>
            <a:r>
              <a:rPr lang="nb-NO" sz="2400" dirty="0"/>
              <a:t> </a:t>
            </a:r>
            <a:r>
              <a:rPr lang="nb-NO" sz="2400" dirty="0" err="1"/>
              <a:t>previous</a:t>
            </a:r>
            <a:r>
              <a:rPr lang="nb-NO" sz="2400" dirty="0"/>
              <a:t> </a:t>
            </a:r>
            <a:r>
              <a:rPr lang="nb-NO" sz="2400" dirty="0" err="1"/>
              <a:t>descriptions</a:t>
            </a:r>
            <a:r>
              <a:rPr lang="nb-NO" sz="2400" dirty="0"/>
              <a:t> and </a:t>
            </a:r>
            <a:r>
              <a:rPr lang="nb-NO" sz="2400" dirty="0" err="1"/>
              <a:t>demand</a:t>
            </a:r>
            <a:r>
              <a:rPr lang="nb-NO" sz="2400" dirty="0"/>
              <a:t> by </a:t>
            </a:r>
            <a:r>
              <a:rPr lang="nb-NO" sz="2400" dirty="0" err="1"/>
              <a:t>users</a:t>
            </a:r>
            <a:r>
              <a:rPr lang="nb-NO" sz="2400" dirty="0"/>
              <a:t>.</a:t>
            </a:r>
          </a:p>
          <a:p>
            <a:r>
              <a:rPr lang="nb-NO" sz="2400" dirty="0" err="1"/>
              <a:t>Possible</a:t>
            </a:r>
            <a:r>
              <a:rPr lang="nb-NO" sz="2400" dirty="0"/>
              <a:t> to </a:t>
            </a:r>
            <a:r>
              <a:rPr lang="nb-NO" sz="2400" dirty="0" err="1"/>
              <a:t>use</a:t>
            </a:r>
            <a:r>
              <a:rPr lang="nb-NO" sz="2400" dirty="0"/>
              <a:t> </a:t>
            </a:r>
            <a:r>
              <a:rPr lang="nb-NO" sz="2400" dirty="0" err="1"/>
              <a:t>comprehensive</a:t>
            </a:r>
            <a:r>
              <a:rPr lang="nb-NO" sz="2400" dirty="0"/>
              <a:t> </a:t>
            </a:r>
            <a:r>
              <a:rPr lang="nb-NO" sz="2400" dirty="0" err="1"/>
              <a:t>assessments</a:t>
            </a:r>
            <a:r>
              <a:rPr lang="nb-NO" sz="2400" dirty="0"/>
              <a:t> as </a:t>
            </a:r>
            <a:r>
              <a:rPr lang="nb-NO" sz="2400" dirty="0" err="1"/>
              <a:t>source</a:t>
            </a:r>
            <a:endParaRPr lang="nb-NO" sz="2400" dirty="0"/>
          </a:p>
        </p:txBody>
      </p:sp>
    </p:spTree>
    <p:extLst>
      <p:ext uri="{BB962C8B-B14F-4D97-AF65-F5344CB8AC3E}">
        <p14:creationId xmlns:p14="http://schemas.microsoft.com/office/powerpoint/2010/main" val="2838811922"/>
      </p:ext>
    </p:extLst>
  </p:cSld>
  <p:clrMapOvr>
    <a:masterClrMapping/>
  </p:clrMapOvr>
</p:sld>
</file>

<file path=ppt/theme/theme1.xml><?xml version="1.0" encoding="utf-8"?>
<a:theme xmlns:a="http://schemas.openxmlformats.org/drawingml/2006/main" name="SSB PP">
  <a:themeElements>
    <a:clrScheme name="SSB">
      <a:dk1>
        <a:sysClr val="windowText" lastClr="000000"/>
      </a:dk1>
      <a:lt1>
        <a:sysClr val="window" lastClr="FFFFFF"/>
      </a:lt1>
      <a:dk2>
        <a:srgbClr val="000000"/>
      </a:dk2>
      <a:lt2>
        <a:srgbClr val="FFFFFF"/>
      </a:lt2>
      <a:accent1>
        <a:srgbClr val="3E8601"/>
      </a:accent1>
      <a:accent2>
        <a:srgbClr val="6A0788"/>
      </a:accent2>
      <a:accent3>
        <a:srgbClr val="EBB41F"/>
      </a:accent3>
      <a:accent4>
        <a:srgbClr val="0774D0"/>
      </a:accent4>
      <a:accent5>
        <a:srgbClr val="EB7824"/>
      </a:accent5>
      <a:accent6>
        <a:srgbClr val="7F7F7F"/>
      </a:accent6>
      <a:hlink>
        <a:srgbClr val="003892"/>
      </a:hlink>
      <a:folHlink>
        <a:srgbClr val="A53D7C"/>
      </a:folHlink>
    </a:clrScheme>
    <a:fontScheme name="SSB P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SSB PP</Template>
  <TotalTime>4355</TotalTime>
  <Words>764</Words>
  <Application>Microsoft Office PowerPoint</Application>
  <PresentationFormat>On-screen Show (4:3)</PresentationFormat>
  <Paragraphs>302</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MS Mincho</vt:lpstr>
      <vt:lpstr>Arial</vt:lpstr>
      <vt:lpstr>Calibri</vt:lpstr>
      <vt:lpstr>Times New Roman</vt:lpstr>
      <vt:lpstr>Wingdings</vt:lpstr>
      <vt:lpstr>SSB PP</vt:lpstr>
      <vt:lpstr>Guidelines and template for A vital statistics report</vt:lpstr>
      <vt:lpstr>Purpose</vt:lpstr>
      <vt:lpstr>Background</vt:lpstr>
      <vt:lpstr>Considerations/focus</vt:lpstr>
      <vt:lpstr>Report set-up</vt:lpstr>
      <vt:lpstr>Part 1: Guidelines</vt:lpstr>
      <vt:lpstr>Boxes  (a few examples)</vt:lpstr>
      <vt:lpstr>Part 2: Template outline</vt:lpstr>
      <vt:lpstr>Chapter 2:  Civil Registration system of the country</vt:lpstr>
      <vt:lpstr>Chapter 3:  Data quality, completeness and definitions</vt:lpstr>
      <vt:lpstr>Birth registration completeness   South Africa 2015</vt:lpstr>
      <vt:lpstr>Box 14: Presenting data</vt:lpstr>
      <vt:lpstr>Chapters 4 to 7: Vital Statistics</vt:lpstr>
      <vt:lpstr>Template table: Registered live births by place of occurrence, 20xx– 201x</vt:lpstr>
      <vt:lpstr>PowerPoint Presentation</vt:lpstr>
      <vt:lpstr>Annexes</vt:lpstr>
      <vt:lpstr>Availability of variables</vt:lpstr>
      <vt:lpstr>Tabulation plan</vt:lpstr>
    </vt:vector>
  </TitlesOfParts>
  <Company>SSB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and template for vital statistics reports</dc:title>
  <dc:creator>Vibeke Oestreich Nielsen</dc:creator>
  <cp:lastModifiedBy>María Isabel Cobos</cp:lastModifiedBy>
  <cp:revision>29</cp:revision>
  <dcterms:created xsi:type="dcterms:W3CDTF">2017-01-07T19:02:06Z</dcterms:created>
  <dcterms:modified xsi:type="dcterms:W3CDTF">2018-03-18T16:08:32Z</dcterms:modified>
</cp:coreProperties>
</file>